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80" r:id="rId1"/>
  </p:sldMasterIdLst>
  <p:sldIdLst>
    <p:sldId id="256" r:id="rId2"/>
    <p:sldId id="285" r:id="rId3"/>
    <p:sldId id="257" r:id="rId4"/>
    <p:sldId id="258" r:id="rId5"/>
    <p:sldId id="322" r:id="rId6"/>
    <p:sldId id="324" r:id="rId7"/>
    <p:sldId id="287" r:id="rId8"/>
    <p:sldId id="291" r:id="rId9"/>
    <p:sldId id="294" r:id="rId10"/>
    <p:sldId id="292" r:id="rId11"/>
    <p:sldId id="293" r:id="rId12"/>
    <p:sldId id="295" r:id="rId13"/>
    <p:sldId id="296" r:id="rId14"/>
    <p:sldId id="297" r:id="rId15"/>
    <p:sldId id="298" r:id="rId16"/>
    <p:sldId id="299" r:id="rId17"/>
    <p:sldId id="300" r:id="rId18"/>
    <p:sldId id="301" r:id="rId19"/>
    <p:sldId id="289" r:id="rId20"/>
    <p:sldId id="311" r:id="rId21"/>
    <p:sldId id="304" r:id="rId22"/>
    <p:sldId id="323" r:id="rId23"/>
    <p:sldId id="310" r:id="rId24"/>
    <p:sldId id="290" r:id="rId25"/>
    <p:sldId id="305" r:id="rId26"/>
    <p:sldId id="313" r:id="rId27"/>
    <p:sldId id="314" r:id="rId28"/>
    <p:sldId id="315" r:id="rId29"/>
    <p:sldId id="281" r:id="rId30"/>
    <p:sldId id="283" r:id="rId31"/>
    <p:sldId id="282" r:id="rId32"/>
    <p:sldId id="286" r:id="rId33"/>
    <p:sldId id="302" r:id="rId34"/>
    <p:sldId id="284" r:id="rId35"/>
    <p:sldId id="306" r:id="rId36"/>
    <p:sldId id="312" r:id="rId37"/>
    <p:sldId id="308" r:id="rId38"/>
    <p:sldId id="317" r:id="rId39"/>
    <p:sldId id="319" r:id="rId40"/>
    <p:sldId id="316" r:id="rId41"/>
    <p:sldId id="307" r:id="rId42"/>
    <p:sldId id="309" r:id="rId43"/>
    <p:sldId id="320" r:id="rId44"/>
    <p:sldId id="321" r:id="rId45"/>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5B1DFA-E05E-45CE-AF2F-7FB9C3D87E23}" type="datetimeFigureOut">
              <a:rPr lang="ru-RU" smtClean="0"/>
              <a:t>18.10.2011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F74A0FD-9893-48B4-A67A-7A91E367042E}" type="slidenum">
              <a:rPr lang="ru-RU" smtClean="0"/>
              <a:t>‹#›</a:t>
            </a:fld>
            <a:endParaRPr lang="ru-RU"/>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5B1DFA-E05E-45CE-AF2F-7FB9C3D87E23}" type="datetimeFigureOut">
              <a:rPr lang="ru-RU" smtClean="0"/>
              <a:t>18.10.2011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F74A0FD-9893-48B4-A67A-7A91E367042E}"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5B1DFA-E05E-45CE-AF2F-7FB9C3D87E23}" type="datetimeFigureOut">
              <a:rPr lang="ru-RU" smtClean="0"/>
              <a:t>18.10.2011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F74A0FD-9893-48B4-A67A-7A91E367042E}"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5B1DFA-E05E-45CE-AF2F-7FB9C3D87E23}" type="datetimeFigureOut">
              <a:rPr lang="ru-RU" smtClean="0"/>
              <a:t>18.10.2011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F74A0FD-9893-48B4-A67A-7A91E367042E}"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5B1DFA-E05E-45CE-AF2F-7FB9C3D87E23}" type="datetimeFigureOut">
              <a:rPr lang="ru-RU" smtClean="0"/>
              <a:t>18.10.2011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F74A0FD-9893-48B4-A67A-7A91E367042E}" type="slidenum">
              <a:rPr lang="ru-RU" smtClean="0"/>
              <a:t>‹#›</a:t>
            </a:fld>
            <a:endParaRPr lang="ru-RU"/>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5B1DFA-E05E-45CE-AF2F-7FB9C3D87E23}" type="datetimeFigureOut">
              <a:rPr lang="ru-RU" smtClean="0"/>
              <a:t>18.10.2011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9F74A0FD-9893-48B4-A67A-7A91E367042E}"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5B1DFA-E05E-45CE-AF2F-7FB9C3D87E23}" type="datetimeFigureOut">
              <a:rPr lang="ru-RU" smtClean="0"/>
              <a:t>18.10.2011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9F74A0FD-9893-48B4-A67A-7A91E367042E}" type="slidenum">
              <a:rPr lang="ru-RU" smtClean="0"/>
              <a:t>‹#›</a:t>
            </a:fld>
            <a:endParaRPr lang="ru-RU"/>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5B1DFA-E05E-45CE-AF2F-7FB9C3D87E23}" type="datetimeFigureOut">
              <a:rPr lang="ru-RU" smtClean="0"/>
              <a:t>18.10.2011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9F74A0FD-9893-48B4-A67A-7A91E367042E}"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5B1DFA-E05E-45CE-AF2F-7FB9C3D87E23}" type="datetimeFigureOut">
              <a:rPr lang="ru-RU" smtClean="0"/>
              <a:t>18.10.2011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9F74A0FD-9893-48B4-A67A-7A91E367042E}"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5B1DFA-E05E-45CE-AF2F-7FB9C3D87E23}" type="datetimeFigureOut">
              <a:rPr lang="ru-RU" smtClean="0"/>
              <a:t>18.10.2011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9F74A0FD-9893-48B4-A67A-7A91E367042E}" type="slidenum">
              <a:rPr lang="ru-RU" smtClean="0"/>
              <a:t>‹#›</a:t>
            </a:fld>
            <a:endParaRPr lang="ru-RU"/>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5B1DFA-E05E-45CE-AF2F-7FB9C3D87E23}" type="datetimeFigureOut">
              <a:rPr lang="ru-RU" smtClean="0"/>
              <a:t>18.10.2011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9F74A0FD-9893-48B4-A67A-7A91E367042E}"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D5B1DFA-E05E-45CE-AF2F-7FB9C3D87E23}" type="datetimeFigureOut">
              <a:rPr lang="ru-RU" smtClean="0"/>
              <a:t>18.10.2011</a:t>
            </a:fld>
            <a:endParaRPr lang="ru-RU"/>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ru-RU"/>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9F74A0FD-9893-48B4-A67A-7A91E367042E}"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raw.github.com/xeno-by/kepler/master/papers/SID101-QuasiQuotations.pdf"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xeno-by/kepler/blob/master/papers/2011-09-27-ProjectKepler.pdf"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cala.github.com/sip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blog-en.xeno.by/" TargetMode="External"/><Relationship Id="rId2" Type="http://schemas.openxmlformats.org/officeDocument/2006/relationships/hyperlink" Target="https://github.com/xeno-by/kepler" TargetMode="External"/><Relationship Id="rId1" Type="http://schemas.openxmlformats.org/officeDocument/2006/relationships/slideLayout" Target="../slideLayouts/slideLayout2.xml"/><Relationship Id="rId5" Type="http://schemas.openxmlformats.org/officeDocument/2006/relationships/hyperlink" Target="http://nemerle.org/" TargetMode="External"/><Relationship Id="rId4" Type="http://schemas.openxmlformats.org/officeDocument/2006/relationships/hyperlink" Target="http://macros.xeno.by/"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mailto:eugene.burmako@epfl.ch" TargetMode="Externa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mailto:eugene.burmako@epfl.ch"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xeno-by/kepler/blob/master/papers/2011-09-27-ProjectKepler.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smtClean="0"/>
              <a:t>Project Kepler</a:t>
            </a:r>
            <a:r>
              <a:rPr lang="en-US" sz="3600" smtClean="0"/>
              <a:t>: What’s up?</a:t>
            </a:r>
            <a:endParaRPr lang="ru-RU" sz="3600" dirty="0"/>
          </a:p>
        </p:txBody>
      </p:sp>
      <p:sp>
        <p:nvSpPr>
          <p:cNvPr id="3" name="Subtitle 2"/>
          <p:cNvSpPr>
            <a:spLocks noGrp="1"/>
          </p:cNvSpPr>
          <p:nvPr>
            <p:ph type="subTitle" idx="1"/>
          </p:nvPr>
        </p:nvSpPr>
        <p:spPr/>
        <p:txBody>
          <a:bodyPr>
            <a:normAutofit/>
          </a:bodyPr>
          <a:lstStyle/>
          <a:p>
            <a:r>
              <a:rPr lang="en-US" dirty="0" smtClean="0"/>
              <a:t>Eugene Burmako</a:t>
            </a:r>
          </a:p>
          <a:p>
            <a:r>
              <a:rPr lang="en-US" dirty="0" smtClean="0"/>
              <a:t>LAMP, EPFL</a:t>
            </a:r>
          </a:p>
          <a:p>
            <a:r>
              <a:rPr lang="en-US" dirty="0" smtClean="0"/>
              <a:t>2011-10-18</a:t>
            </a:r>
          </a:p>
        </p:txBody>
      </p:sp>
    </p:spTree>
    <p:extLst>
      <p:ext uri="{BB962C8B-B14F-4D97-AF65-F5344CB8AC3E}">
        <p14:creationId xmlns:p14="http://schemas.microsoft.com/office/powerpoint/2010/main" val="4040166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LINQ, the macro way</a:t>
            </a:r>
            <a:endParaRPr lang="ru-RU" dirty="0"/>
          </a:p>
        </p:txBody>
      </p:sp>
      <p:sp>
        <p:nvSpPr>
          <p:cNvPr id="3" name="Content Placeholder 2"/>
          <p:cNvSpPr>
            <a:spLocks noGrp="1"/>
          </p:cNvSpPr>
          <p:nvPr>
            <p:ph idx="1"/>
          </p:nvPr>
        </p:nvSpPr>
        <p:spPr/>
        <p:txBody>
          <a:bodyPr>
            <a:normAutofit/>
          </a:bodyPr>
          <a:lstStyle/>
          <a:p>
            <a:pPr marL="0" indent="0">
              <a:buNone/>
            </a:pPr>
            <a:r>
              <a:rPr lang="fr-FR" dirty="0"/>
              <a:t>class Queryable[T, Repr](query: Query) {</a:t>
            </a:r>
          </a:p>
          <a:p>
            <a:pPr marL="0" indent="0">
              <a:buNone/>
            </a:pPr>
            <a:r>
              <a:rPr lang="en-US" dirty="0"/>
              <a:t>  macro def filter(p: T =&gt; Boolean): Repr = &lt;[ </a:t>
            </a:r>
          </a:p>
          <a:p>
            <a:pPr marL="0" indent="0">
              <a:buNone/>
            </a:pPr>
            <a:r>
              <a:rPr lang="en-US" dirty="0"/>
              <a:t>      val b = $this.newBuilder </a:t>
            </a:r>
          </a:p>
          <a:p>
            <a:pPr marL="0" indent="0">
              <a:buNone/>
            </a:pPr>
            <a:r>
              <a:rPr lang="en-US" dirty="0"/>
              <a:t>      b.query = Filter($this.query, $reify(p)) </a:t>
            </a:r>
          </a:p>
          <a:p>
            <a:pPr marL="0" indent="0">
              <a:buNone/>
            </a:pPr>
            <a:r>
              <a:rPr lang="en-US" dirty="0"/>
              <a:t>      b.result </a:t>
            </a:r>
          </a:p>
          <a:p>
            <a:pPr marL="0" indent="0">
              <a:buNone/>
            </a:pPr>
            <a:r>
              <a:rPr lang="en-US" dirty="0"/>
              <a:t>  </a:t>
            </a:r>
            <a:r>
              <a:rPr lang="ru-RU" dirty="0"/>
              <a:t>]&gt;</a:t>
            </a:r>
            <a:endParaRPr lang="en-US" dirty="0"/>
          </a:p>
          <a:p>
            <a:pPr marL="0" indent="0">
              <a:buNone/>
            </a:pPr>
            <a:r>
              <a:rPr lang="en-US" dirty="0"/>
              <a:t>}</a:t>
            </a:r>
          </a:p>
          <a:p>
            <a:pPr marL="0" indent="0">
              <a:buNone/>
            </a:pPr>
            <a:endParaRPr lang="en-US" dirty="0" smtClean="0"/>
          </a:p>
          <a:p>
            <a:pPr marL="0" indent="0">
              <a:buNone/>
            </a:pPr>
            <a:r>
              <a:rPr lang="en-US" dirty="0" smtClean="0"/>
              <a:t>val products = db.products</a:t>
            </a:r>
          </a:p>
          <a:p>
            <a:pPr marL="0" indent="0">
              <a:buNone/>
            </a:pPr>
            <a:r>
              <a:rPr lang="en-US" dirty="0" smtClean="0"/>
              <a:t>products.filter(p =&gt; p.startsWith(“foo”)).toList</a:t>
            </a:r>
            <a:endParaRPr lang="ru-RU" dirty="0"/>
          </a:p>
        </p:txBody>
      </p:sp>
    </p:spTree>
    <p:extLst>
      <p:ext uri="{BB962C8B-B14F-4D97-AF65-F5344CB8AC3E}">
        <p14:creationId xmlns:p14="http://schemas.microsoft.com/office/powerpoint/2010/main" val="31734980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Lightweight macros</a:t>
            </a:r>
            <a:endParaRPr lang="ru-RU" dirty="0"/>
          </a:p>
        </p:txBody>
      </p:sp>
      <p:sp>
        <p:nvSpPr>
          <p:cNvPr id="3" name="Content Placeholder 2"/>
          <p:cNvSpPr>
            <a:spLocks noGrp="1"/>
          </p:cNvSpPr>
          <p:nvPr>
            <p:ph idx="1"/>
          </p:nvPr>
        </p:nvSpPr>
        <p:spPr/>
        <p:txBody>
          <a:bodyPr>
            <a:normAutofit lnSpcReduction="10000"/>
          </a:bodyPr>
          <a:lstStyle/>
          <a:p>
            <a:pPr marL="0" indent="0">
              <a:buNone/>
            </a:pPr>
            <a:r>
              <a:rPr lang="en-US" dirty="0"/>
              <a:t>As you can see, the invocation of the “filter” macro is indistinguishable from a regular </a:t>
            </a:r>
            <a:r>
              <a:rPr lang="en-US" dirty="0" smtClean="0"/>
              <a:t>method invocation. </a:t>
            </a:r>
          </a:p>
          <a:p>
            <a:pPr marL="0" indent="0">
              <a:buNone/>
            </a:pPr>
            <a:endParaRPr lang="en-US" dirty="0"/>
          </a:p>
          <a:p>
            <a:pPr marL="0" indent="0">
              <a:buNone/>
            </a:pPr>
            <a:r>
              <a:rPr lang="en-US" dirty="0" smtClean="0"/>
              <a:t>The signature of the macro is also seamlessly integrated into the language. Macros get executed during the compile-time, so they process and return (possibly untyped) expression trees, however, compiler typechecks the invocations according to declared macro signatures and generates typeful binary representations for them.</a:t>
            </a:r>
          </a:p>
          <a:p>
            <a:pPr marL="0" indent="0">
              <a:buNone/>
            </a:pPr>
            <a:endParaRPr lang="en-US" dirty="0" smtClean="0"/>
          </a:p>
          <a:p>
            <a:pPr marL="0" indent="0">
              <a:buNone/>
            </a:pPr>
            <a:r>
              <a:rPr lang="en-US" dirty="0" smtClean="0"/>
              <a:t>Inside a macro one can access all the values that constitute the lexical scope, including “this” and implicits. For the nitpickers: yes, we also overload “implicitly[T]”.</a:t>
            </a:r>
          </a:p>
        </p:txBody>
      </p:sp>
    </p:spTree>
    <p:extLst>
      <p:ext uri="{BB962C8B-B14F-4D97-AF65-F5344CB8AC3E}">
        <p14:creationId xmlns:p14="http://schemas.microsoft.com/office/powerpoint/2010/main" val="34281503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Lightweight, but not crippled</a:t>
            </a:r>
            <a:endParaRPr lang="ru-RU" dirty="0"/>
          </a:p>
        </p:txBody>
      </p:sp>
      <p:sp>
        <p:nvSpPr>
          <p:cNvPr id="3" name="Content Placeholder 2"/>
          <p:cNvSpPr>
            <a:spLocks noGrp="1"/>
          </p:cNvSpPr>
          <p:nvPr>
            <p:ph idx="1"/>
          </p:nvPr>
        </p:nvSpPr>
        <p:spPr/>
        <p:txBody>
          <a:bodyPr/>
          <a:lstStyle/>
          <a:p>
            <a:pPr marL="0" indent="0">
              <a:buNone/>
            </a:pPr>
            <a:r>
              <a:rPr lang="en-US" dirty="0" smtClean="0"/>
              <a:t>Macros cannot access or modify run-time values, however, this does not make them second-class citizens.</a:t>
            </a:r>
          </a:p>
          <a:p>
            <a:pPr marL="0" indent="0">
              <a:buNone/>
            </a:pPr>
            <a:endParaRPr lang="en-US" dirty="0"/>
          </a:p>
          <a:p>
            <a:pPr marL="0" indent="0">
              <a:buNone/>
            </a:pPr>
            <a:r>
              <a:rPr lang="en-US" dirty="0" smtClean="0"/>
              <a:t>Macro programmer can use the entire Scala library and whatever functions and objects he wishes. Certain functionality can be reused by both compile-time and run-time worlds. After all, macros are written in full-blown Scala!</a:t>
            </a:r>
          </a:p>
          <a:p>
            <a:pPr marL="0" indent="0">
              <a:buNone/>
            </a:pPr>
            <a:endParaRPr lang="en-US" dirty="0"/>
          </a:p>
          <a:p>
            <a:pPr marL="0" indent="0">
              <a:buNone/>
            </a:pPr>
            <a:r>
              <a:rPr lang="en-US" dirty="0" smtClean="0"/>
              <a:t>See that call to “$reify(p)”? Reify is a regular function that takes an AST and produces an AST. By the way, we could also write “reify($p)”. Can you guess what would that mean? Hint: </a:t>
            </a:r>
            <a:r>
              <a:rPr lang="en-US" dirty="0" smtClean="0">
                <a:hlinkClick r:id="rId2"/>
              </a:rPr>
              <a:t>take a look at one of the draft SIDs</a:t>
            </a:r>
            <a:r>
              <a:rPr lang="en-US" dirty="0" smtClean="0"/>
              <a:t>.</a:t>
            </a:r>
            <a:endParaRPr lang="ru-RU" dirty="0"/>
          </a:p>
        </p:txBody>
      </p:sp>
    </p:spTree>
    <p:extLst>
      <p:ext uri="{BB962C8B-B14F-4D97-AF65-F5344CB8AC3E}">
        <p14:creationId xmlns:p14="http://schemas.microsoft.com/office/powerpoint/2010/main" val="12219207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providers</a:t>
            </a:r>
            <a:endParaRPr lang="ru-RU" dirty="0"/>
          </a:p>
        </p:txBody>
      </p:sp>
      <p:sp>
        <p:nvSpPr>
          <p:cNvPr id="3" name="Content Placeholder 2"/>
          <p:cNvSpPr>
            <a:spLocks noGrp="1"/>
          </p:cNvSpPr>
          <p:nvPr>
            <p:ph idx="1"/>
          </p:nvPr>
        </p:nvSpPr>
        <p:spPr/>
        <p:txBody>
          <a:bodyPr>
            <a:normAutofit lnSpcReduction="10000"/>
          </a:bodyPr>
          <a:lstStyle/>
          <a:p>
            <a:pPr marL="0" indent="0">
              <a:buNone/>
            </a:pPr>
            <a:r>
              <a:rPr lang="en-US" dirty="0" smtClean="0"/>
              <a:t>Compile-time support for language-integrated queries and run-time query translation facilities are cool in themselves, but they need one more component to form a practically useful solution.</a:t>
            </a:r>
          </a:p>
          <a:p>
            <a:pPr marL="0" indent="0">
              <a:buNone/>
            </a:pPr>
            <a:endParaRPr lang="en-US" dirty="0"/>
          </a:p>
          <a:p>
            <a:pPr marL="0" indent="0">
              <a:buNone/>
            </a:pPr>
            <a:r>
              <a:rPr lang="en-US" dirty="0" smtClean="0"/>
              <a:t>We need to somehow map datasource entities onto the classes of our programming language.</a:t>
            </a:r>
          </a:p>
          <a:p>
            <a:pPr marL="0" indent="0">
              <a:buNone/>
            </a:pPr>
            <a:endParaRPr lang="en-US" dirty="0"/>
          </a:p>
          <a:p>
            <a:pPr marL="0" indent="0">
              <a:buNone/>
            </a:pPr>
            <a:r>
              <a:rPr lang="en-US" dirty="0" smtClean="0"/>
              <a:t>That’s a well-known design problem of the O/R ecosystem. Some people go for textual code generation, others advocate manually written classes. We will explore a different route that is rapidly gaining momentum: type providers, courtesy of Microsoft Research.</a:t>
            </a:r>
            <a:endParaRPr lang="ru-RU" dirty="0"/>
          </a:p>
        </p:txBody>
      </p:sp>
    </p:spTree>
    <p:extLst>
      <p:ext uri="{BB962C8B-B14F-4D97-AF65-F5344CB8AC3E}">
        <p14:creationId xmlns:p14="http://schemas.microsoft.com/office/powerpoint/2010/main" val="19856979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providers, the macro way</a:t>
            </a:r>
            <a:endParaRPr lang="ru-RU" dirty="0"/>
          </a:p>
        </p:txBody>
      </p:sp>
      <p:sp>
        <p:nvSpPr>
          <p:cNvPr id="3" name="Content Placeholder 2"/>
          <p:cNvSpPr>
            <a:spLocks noGrp="1"/>
          </p:cNvSpPr>
          <p:nvPr>
            <p:ph idx="1"/>
          </p:nvPr>
        </p:nvSpPr>
        <p:spPr/>
        <p:txBody>
          <a:bodyPr/>
          <a:lstStyle/>
          <a:p>
            <a:pPr marL="0" indent="0">
              <a:buNone/>
            </a:pPr>
            <a:r>
              <a:rPr lang="en-US" dirty="0" smtClean="0"/>
              <a:t>Type providers are all about generating the representation of datasource entities (tables, XSD entities, LDAP entries) during the compile-time. Well, that “compile-time” part certainly rings a bell.</a:t>
            </a:r>
          </a:p>
          <a:p>
            <a:pPr marL="0" indent="0">
              <a:buNone/>
            </a:pPr>
            <a:endParaRPr lang="en-US" dirty="0"/>
          </a:p>
          <a:p>
            <a:pPr marL="0" indent="0">
              <a:buNone/>
            </a:pPr>
            <a:r>
              <a:rPr lang="en-US" dirty="0" smtClean="0"/>
              <a:t>macro class MySqlDb(connectionString</a:t>
            </a:r>
            <a:r>
              <a:rPr lang="en-US" dirty="0"/>
              <a:t>: String) = ... </a:t>
            </a:r>
            <a:endParaRPr lang="en-US" dirty="0" smtClean="0"/>
          </a:p>
          <a:p>
            <a:pPr marL="0" indent="0">
              <a:buNone/>
            </a:pPr>
            <a:r>
              <a:rPr lang="en-US" dirty="0" smtClean="0"/>
              <a:t>type MyDb = </a:t>
            </a:r>
            <a:r>
              <a:rPr lang="en-US" dirty="0"/>
              <a:t>MySqlDb(“Server=127.0.0.1;Database=Bar</a:t>
            </a:r>
            <a:r>
              <a:rPr lang="en-US" dirty="0" smtClean="0"/>
              <a:t>;”)</a:t>
            </a:r>
          </a:p>
          <a:p>
            <a:pPr marL="0" indent="0">
              <a:buNone/>
            </a:pPr>
            <a:r>
              <a:rPr lang="en-US" dirty="0" smtClean="0"/>
              <a:t>new MyDb().filter(p </a:t>
            </a:r>
            <a:r>
              <a:rPr lang="en-US" dirty="0"/>
              <a:t>=&gt; p.startsWith(“foo”)).</a:t>
            </a:r>
            <a:r>
              <a:rPr lang="en-US" dirty="0" smtClean="0"/>
              <a:t>toList</a:t>
            </a:r>
          </a:p>
          <a:p>
            <a:pPr marL="0" indent="0">
              <a:buNone/>
            </a:pPr>
            <a:endParaRPr lang="en-US" dirty="0"/>
          </a:p>
          <a:p>
            <a:pPr marL="0" indent="0">
              <a:buNone/>
            </a:pPr>
            <a:r>
              <a:rPr lang="en-US" dirty="0"/>
              <a:t>F</a:t>
            </a:r>
            <a:r>
              <a:rPr lang="en-US" dirty="0" smtClean="0"/>
              <a:t>rom the perspective of </a:t>
            </a:r>
            <a:r>
              <a:rPr lang="en-US" smtClean="0"/>
              <a:t>the </a:t>
            </a:r>
            <a:r>
              <a:rPr lang="en-US" smtClean="0"/>
              <a:t>user, </a:t>
            </a:r>
            <a:r>
              <a:rPr lang="en-US" dirty="0" smtClean="0"/>
              <a:t>the code didn’t become more complex! That’s good – we’re still lightweight.</a:t>
            </a:r>
            <a:endParaRPr lang="ru-RU" dirty="0"/>
          </a:p>
          <a:p>
            <a:pPr marL="0" indent="0">
              <a:buNone/>
            </a:pP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147865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Macro types</a:t>
            </a:r>
            <a:endParaRPr lang="ru-RU" dirty="0"/>
          </a:p>
        </p:txBody>
      </p:sp>
      <p:sp>
        <p:nvSpPr>
          <p:cNvPr id="3" name="Content Placeholder 2"/>
          <p:cNvSpPr>
            <a:spLocks noGrp="1"/>
          </p:cNvSpPr>
          <p:nvPr>
            <p:ph idx="1"/>
          </p:nvPr>
        </p:nvSpPr>
        <p:spPr/>
        <p:txBody>
          <a:bodyPr>
            <a:normAutofit/>
          </a:bodyPr>
          <a:lstStyle/>
          <a:p>
            <a:pPr marL="0" indent="0">
              <a:buNone/>
            </a:pPr>
            <a:r>
              <a:rPr lang="en-US" dirty="0" smtClean="0"/>
              <a:t>…are nothing more than a fancy sugar for the macros we’ve seen before.</a:t>
            </a:r>
          </a:p>
          <a:p>
            <a:pPr marL="0" indent="0">
              <a:buNone/>
            </a:pPr>
            <a:endParaRPr lang="en-US" dirty="0"/>
          </a:p>
          <a:p>
            <a:pPr marL="0" indent="0">
              <a:buNone/>
            </a:pPr>
            <a:r>
              <a:rPr lang="en-US" dirty="0" smtClean="0"/>
              <a:t>This flavor of macros also takes ASTs and returns an AST, though the return value represents not just an expression, but a full-blown class. Really, it’s that simple.</a:t>
            </a:r>
          </a:p>
          <a:p>
            <a:pPr marL="0" indent="0">
              <a:buNone/>
            </a:pPr>
            <a:endParaRPr lang="en-US" dirty="0"/>
          </a:p>
          <a:p>
            <a:pPr marL="0" indent="0">
              <a:buNone/>
            </a:pPr>
            <a:r>
              <a:rPr lang="en-US" dirty="0" smtClean="0"/>
              <a:t>We can immediately enjoy seamless integration and orthogonality. First of all, macro developers can reuse and override each others’ logic, since macros are first-class language entities. Secondly, users can inherit from macro types and adjust their functionality in a familiar way.</a:t>
            </a:r>
            <a:endParaRPr lang="ru-RU" dirty="0"/>
          </a:p>
        </p:txBody>
      </p:sp>
    </p:spTree>
    <p:extLst>
      <p:ext uri="{BB962C8B-B14F-4D97-AF65-F5344CB8AC3E}">
        <p14:creationId xmlns:p14="http://schemas.microsoft.com/office/powerpoint/2010/main" val="35847228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Pushing this even further</a:t>
            </a:r>
            <a:endParaRPr lang="ru-RU" dirty="0"/>
          </a:p>
        </p:txBody>
      </p:sp>
      <p:sp>
        <p:nvSpPr>
          <p:cNvPr id="3" name="Content Placeholder 2"/>
          <p:cNvSpPr>
            <a:spLocks noGrp="1"/>
          </p:cNvSpPr>
          <p:nvPr>
            <p:ph idx="1"/>
          </p:nvPr>
        </p:nvSpPr>
        <p:spPr/>
        <p:txBody>
          <a:bodyPr/>
          <a:lstStyle/>
          <a:p>
            <a:pPr marL="0" indent="0">
              <a:buNone/>
            </a:pPr>
            <a:r>
              <a:rPr lang="en-US" dirty="0" smtClean="0"/>
              <a:t>After fleshing out the notion of macro defs, and adopting a Martin’s brilliant idea of macro types, I was happy enough and wanted to cut down the brainstorming, though deep inside there was something that still bugged me.</a:t>
            </a:r>
          </a:p>
          <a:p>
            <a:pPr marL="0" indent="0">
              <a:buNone/>
            </a:pPr>
            <a:endParaRPr lang="en-US" dirty="0"/>
          </a:p>
          <a:p>
            <a:pPr marL="0" indent="0">
              <a:buNone/>
            </a:pPr>
            <a:r>
              <a:rPr lang="en-US" dirty="0" smtClean="0"/>
              <a:t>Here’s the deal. Here at LAMP we have a fun project that uses lightweight modular staging to crosscompile Scala programs into JavaScript. </a:t>
            </a:r>
          </a:p>
          <a:p>
            <a:pPr marL="0" indent="0">
              <a:buNone/>
            </a:pPr>
            <a:endParaRPr lang="en-US" dirty="0"/>
          </a:p>
          <a:p>
            <a:pPr marL="0" indent="0">
              <a:buNone/>
            </a:pPr>
            <a:r>
              <a:rPr lang="en-US" dirty="0" smtClean="0"/>
              <a:t>Nada and Greg are developing that stuff and are constantly struggling with the problem that is inherent to most polymorphic languages.</a:t>
            </a:r>
          </a:p>
        </p:txBody>
      </p:sp>
    </p:spTree>
    <p:extLst>
      <p:ext uri="{BB962C8B-B14F-4D97-AF65-F5344CB8AC3E}">
        <p14:creationId xmlns:p14="http://schemas.microsoft.com/office/powerpoint/2010/main" val="429468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Variadic templates</a:t>
            </a:r>
            <a:endParaRPr lang="ru-RU" dirty="0"/>
          </a:p>
        </p:txBody>
      </p:sp>
      <p:sp>
        <p:nvSpPr>
          <p:cNvPr id="3" name="Content Placeholder 2"/>
          <p:cNvSpPr>
            <a:spLocks noGrp="1"/>
          </p:cNvSpPr>
          <p:nvPr>
            <p:ph idx="1"/>
          </p:nvPr>
        </p:nvSpPr>
        <p:spPr/>
        <p:txBody>
          <a:bodyPr/>
          <a:lstStyle/>
          <a:p>
            <a:pPr marL="0" indent="0">
              <a:buNone/>
            </a:pPr>
            <a:r>
              <a:rPr lang="en-US" dirty="0" smtClean="0"/>
              <a:t>Say, you want to write the code that deals with functions? No problem – just define a gazillion of overloads: one for Function0[R], one for Function1[T1, R], one for… well, you get the drill.</a:t>
            </a:r>
          </a:p>
          <a:p>
            <a:pPr marL="0" indent="0">
              <a:buNone/>
            </a:pPr>
            <a:endParaRPr lang="en-US" dirty="0"/>
          </a:p>
          <a:p>
            <a:pPr marL="0" indent="0">
              <a:buNone/>
            </a:pPr>
            <a:r>
              <a:rPr lang="en-US" dirty="0" smtClean="0"/>
              <a:t>Even Scala spec commemorates this meme by saying </a:t>
            </a:r>
            <a:r>
              <a:rPr lang="en-US" dirty="0"/>
              <a:t>that “A tuple type </a:t>
            </a:r>
            <a:r>
              <a:rPr lang="en-US" dirty="0" smtClean="0"/>
              <a:t>is </a:t>
            </a:r>
            <a:r>
              <a:rPr lang="en-US" dirty="0"/>
              <a:t>an alias for the </a:t>
            </a:r>
            <a:r>
              <a:rPr lang="en-US" dirty="0" smtClean="0"/>
              <a:t>class Tuple</a:t>
            </a:r>
            <a:r>
              <a:rPr lang="en-US" i="1" dirty="0" smtClean="0"/>
              <a:t>n</a:t>
            </a:r>
            <a:r>
              <a:rPr lang="en-US" dirty="0" smtClean="0"/>
              <a:t>”.</a:t>
            </a:r>
          </a:p>
          <a:p>
            <a:pPr marL="0" indent="0">
              <a:buNone/>
            </a:pPr>
            <a:endParaRPr lang="en-US" dirty="0"/>
          </a:p>
          <a:p>
            <a:pPr marL="0" indent="0">
              <a:buNone/>
            </a:pPr>
            <a:r>
              <a:rPr lang="en-US" dirty="0" smtClean="0"/>
              <a:t>Okay, we already know how to generate individual classes with tedious content, but how do we generate a bunch of classes without resorting to declaring all of them by hand?</a:t>
            </a:r>
          </a:p>
          <a:p>
            <a:pPr marL="0" indent="0">
              <a:buNone/>
            </a:pPr>
            <a:endParaRPr lang="en-US" dirty="0"/>
          </a:p>
          <a:p>
            <a:pPr marL="0" indent="0">
              <a:buNone/>
            </a:pPr>
            <a:endParaRPr lang="ru-RU" dirty="0"/>
          </a:p>
        </p:txBody>
      </p:sp>
    </p:spTree>
    <p:extLst>
      <p:ext uri="{BB962C8B-B14F-4D97-AF65-F5344CB8AC3E}">
        <p14:creationId xmlns:p14="http://schemas.microsoft.com/office/powerpoint/2010/main" val="21602843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Macro packages</a:t>
            </a:r>
            <a:endParaRPr lang="ru-RU" dirty="0"/>
          </a:p>
        </p:txBody>
      </p:sp>
      <p:sp>
        <p:nvSpPr>
          <p:cNvPr id="3" name="Content Placeholder 2"/>
          <p:cNvSpPr>
            <a:spLocks noGrp="1"/>
          </p:cNvSpPr>
          <p:nvPr>
            <p:ph idx="1"/>
          </p:nvPr>
        </p:nvSpPr>
        <p:spPr/>
        <p:txBody>
          <a:bodyPr/>
          <a:lstStyle/>
          <a:p>
            <a:pPr marL="0" indent="0">
              <a:buNone/>
            </a:pPr>
            <a:r>
              <a:rPr lang="en-US" dirty="0" smtClean="0"/>
              <a:t>Generalizing the idea of macro classes, we go further and introduce macro packages:</a:t>
            </a:r>
          </a:p>
          <a:p>
            <a:pPr marL="0" indent="0">
              <a:buNone/>
            </a:pPr>
            <a:endParaRPr lang="en-US" dirty="0"/>
          </a:p>
          <a:p>
            <a:pPr marL="0" indent="0">
              <a:buNone/>
            </a:pPr>
            <a:r>
              <a:rPr lang="en-US" dirty="0" smtClean="0"/>
              <a:t>macro package scala.tuples(n: </a:t>
            </a:r>
            <a:r>
              <a:rPr lang="en-US" dirty="0"/>
              <a:t>I</a:t>
            </a:r>
            <a:r>
              <a:rPr lang="en-US" dirty="0" smtClean="0"/>
              <a:t>nt) = …</a:t>
            </a:r>
          </a:p>
          <a:p>
            <a:pPr marL="0" indent="0">
              <a:buNone/>
            </a:pPr>
            <a:r>
              <a:rPr lang="en-US" dirty="0" smtClean="0"/>
              <a:t>import scala.tuples(22)._</a:t>
            </a:r>
          </a:p>
          <a:p>
            <a:pPr marL="0" indent="0">
              <a:buNone/>
            </a:pPr>
            <a:endParaRPr lang="en-US" dirty="0"/>
          </a:p>
          <a:p>
            <a:pPr marL="0" indent="0">
              <a:buNone/>
            </a:pPr>
            <a:r>
              <a:rPr lang="en-US" dirty="0" smtClean="0"/>
              <a:t>As usual, this macro takes an AST and produces another AST, nothing more. And again, with macros we enjoy perfect composability: for example, we can generate a package that includes the contents of another package and adds something of its own.</a:t>
            </a:r>
            <a:endParaRPr lang="ru-RU" dirty="0"/>
          </a:p>
        </p:txBody>
      </p:sp>
    </p:spTree>
    <p:extLst>
      <p:ext uri="{BB962C8B-B14F-4D97-AF65-F5344CB8AC3E}">
        <p14:creationId xmlns:p14="http://schemas.microsoft.com/office/powerpoint/2010/main" val="12823396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332656"/>
            <a:ext cx="9144000" cy="6525344"/>
          </a:xfrm>
        </p:spPr>
        <p:txBody>
          <a:bodyPr anchor="ctr">
            <a:normAutofit/>
          </a:bodyPr>
          <a:lstStyle/>
          <a:p>
            <a:pPr marL="0" indent="0" algn="ctr">
              <a:buNone/>
            </a:pPr>
            <a:r>
              <a:rPr lang="en-US" sz="4000" dirty="0" smtClean="0">
                <a:solidFill>
                  <a:schemeClr val="tx2"/>
                </a:solidFill>
              </a:rPr>
              <a:t>Lightweight macros</a:t>
            </a:r>
            <a:endParaRPr lang="ru-RU" sz="4000" dirty="0">
              <a:solidFill>
                <a:schemeClr val="tx2"/>
              </a:solidFill>
            </a:endParaRPr>
          </a:p>
        </p:txBody>
      </p:sp>
    </p:spTree>
    <p:extLst>
      <p:ext uri="{BB962C8B-B14F-4D97-AF65-F5344CB8AC3E}">
        <p14:creationId xmlns:p14="http://schemas.microsoft.com/office/powerpoint/2010/main" val="14836677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recap</a:t>
            </a:r>
            <a:endParaRPr lang="ru-RU" dirty="0"/>
          </a:p>
        </p:txBody>
      </p:sp>
      <p:sp>
        <p:nvSpPr>
          <p:cNvPr id="3" name="Content Placeholder 2"/>
          <p:cNvSpPr>
            <a:spLocks noGrp="1"/>
          </p:cNvSpPr>
          <p:nvPr>
            <p:ph idx="1"/>
          </p:nvPr>
        </p:nvSpPr>
        <p:spPr/>
        <p:txBody>
          <a:bodyPr/>
          <a:lstStyle/>
          <a:p>
            <a:pPr marL="0" indent="0">
              <a:buNone/>
            </a:pPr>
            <a:r>
              <a:rPr lang="en-US" b="1" dirty="0"/>
              <a:t>Goal:</a:t>
            </a:r>
            <a:r>
              <a:rPr lang="en-US" dirty="0"/>
              <a:t> Implement macros, a type-safe compile-time metaprogramming facility for Scala.</a:t>
            </a:r>
          </a:p>
          <a:p>
            <a:pPr marL="0" indent="0">
              <a:buNone/>
            </a:pPr>
            <a:endParaRPr lang="en-US" dirty="0"/>
          </a:p>
          <a:p>
            <a:pPr marL="0" indent="0">
              <a:buNone/>
            </a:pPr>
            <a:r>
              <a:rPr lang="en-US" b="1" dirty="0"/>
              <a:t>Inspiration: </a:t>
            </a:r>
            <a:r>
              <a:rPr lang="en-US" dirty="0"/>
              <a:t>Mostly Nemerle, though it was enlightening to learn about certain aspects of Scheme, MetaML and Template Haskell.</a:t>
            </a:r>
            <a:endParaRPr lang="en-US" b="1" dirty="0"/>
          </a:p>
          <a:p>
            <a:pPr marL="0" indent="0">
              <a:buNone/>
            </a:pPr>
            <a:endParaRPr lang="en-US" dirty="0" smtClean="0"/>
          </a:p>
          <a:p>
            <a:pPr marL="0" indent="0">
              <a:buNone/>
            </a:pPr>
            <a:r>
              <a:rPr lang="en-US" b="1" dirty="0" smtClean="0"/>
              <a:t>Previously on Kepler: </a:t>
            </a:r>
            <a:r>
              <a:rPr lang="en-US" dirty="0"/>
              <a:t>Unlike infamous C macros, state of the art macros work with ASTs and are deeply integrated with compilers, which makes them safe, expressive and composable</a:t>
            </a:r>
            <a:r>
              <a:rPr lang="en-US" dirty="0" smtClean="0"/>
              <a:t>. </a:t>
            </a:r>
            <a:r>
              <a:rPr lang="en-US" dirty="0" smtClean="0">
                <a:hlinkClick r:id="rId2"/>
              </a:rPr>
              <a:t>Read more on macrology in my previous talk.</a:t>
            </a:r>
            <a:endParaRPr lang="en-US" dirty="0"/>
          </a:p>
        </p:txBody>
      </p:sp>
    </p:spTree>
    <p:extLst>
      <p:ext uri="{BB962C8B-B14F-4D97-AF65-F5344CB8AC3E}">
        <p14:creationId xmlns:p14="http://schemas.microsoft.com/office/powerpoint/2010/main" val="24128967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ru-RU" dirty="0"/>
          </a:p>
        </p:txBody>
      </p:sp>
      <p:sp>
        <p:nvSpPr>
          <p:cNvPr id="3" name="Content Placeholder 2"/>
          <p:cNvSpPr>
            <a:spLocks noGrp="1"/>
          </p:cNvSpPr>
          <p:nvPr>
            <p:ph idx="1"/>
          </p:nvPr>
        </p:nvSpPr>
        <p:spPr/>
        <p:txBody>
          <a:bodyPr>
            <a:normAutofit lnSpcReduction="10000"/>
          </a:bodyPr>
          <a:lstStyle/>
          <a:p>
            <a:pPr marL="0" indent="0">
              <a:buNone/>
            </a:pPr>
            <a:r>
              <a:rPr lang="en-US" dirty="0" smtClean="0"/>
              <a:t>So far we’ve seen the following flavors of lightweight macros (lightweight = transparently integrated into Scala):</a:t>
            </a:r>
          </a:p>
          <a:p>
            <a:pPr marL="0" indent="0">
              <a:buNone/>
            </a:pPr>
            <a:endParaRPr lang="en-US" dirty="0"/>
          </a:p>
          <a:p>
            <a:pPr marL="0" indent="0">
              <a:buNone/>
            </a:pPr>
            <a:r>
              <a:rPr lang="en-US" dirty="0" smtClean="0"/>
              <a:t>1) Macro defs rewrite calls to macro methods by generating ASTs during compilation and inlining them into call sites.</a:t>
            </a:r>
          </a:p>
          <a:p>
            <a:pPr marL="0" indent="0">
              <a:buNone/>
            </a:pPr>
            <a:endParaRPr lang="en-US" dirty="0" smtClean="0"/>
          </a:p>
          <a:p>
            <a:pPr marL="0" indent="0">
              <a:buNone/>
            </a:pPr>
            <a:r>
              <a:rPr lang="en-US" dirty="0" smtClean="0"/>
              <a:t>2) Macro types generate new classes/traits that are either directly instantiated or mixed into other classes/traits.</a:t>
            </a:r>
          </a:p>
          <a:p>
            <a:pPr marL="0" indent="0">
              <a:buNone/>
            </a:pPr>
            <a:endParaRPr lang="en-US" dirty="0"/>
          </a:p>
          <a:p>
            <a:pPr marL="0" indent="0">
              <a:buNone/>
            </a:pPr>
            <a:r>
              <a:rPr lang="en-US" dirty="0" smtClean="0"/>
              <a:t>3) Macro packages dynamically produce a bunch of boilerplate declarations that can be imported and used in a normal fashion.</a:t>
            </a:r>
            <a:endParaRPr lang="ru-RU" dirty="0"/>
          </a:p>
        </p:txBody>
      </p:sp>
    </p:spTree>
    <p:extLst>
      <p:ext uri="{BB962C8B-B14F-4D97-AF65-F5344CB8AC3E}">
        <p14:creationId xmlns:p14="http://schemas.microsoft.com/office/powerpoint/2010/main" val="13276847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Generalization</a:t>
            </a:r>
            <a:endParaRPr lang="ru-RU" dirty="0"/>
          </a:p>
        </p:txBody>
      </p:sp>
      <p:sp>
        <p:nvSpPr>
          <p:cNvPr id="3" name="Content Placeholder 2"/>
          <p:cNvSpPr>
            <a:spLocks noGrp="1"/>
          </p:cNvSpPr>
          <p:nvPr>
            <p:ph idx="1"/>
          </p:nvPr>
        </p:nvSpPr>
        <p:spPr/>
        <p:txBody>
          <a:bodyPr>
            <a:normAutofit lnSpcReduction="10000"/>
          </a:bodyPr>
          <a:lstStyle/>
          <a:p>
            <a:pPr marL="0" indent="0">
              <a:buNone/>
            </a:pPr>
            <a:r>
              <a:rPr lang="en-US" dirty="0" smtClean="0"/>
              <a:t>Okay, we have macro defs, macro types and macro packages. Let’s explore the design space a bit more to look for other sensible applications of macros.</a:t>
            </a:r>
          </a:p>
          <a:p>
            <a:pPr marL="0" indent="0">
              <a:buNone/>
            </a:pPr>
            <a:endParaRPr lang="en-US" dirty="0"/>
          </a:p>
          <a:p>
            <a:pPr marL="0" indent="0">
              <a:buNone/>
            </a:pPr>
            <a:r>
              <a:rPr lang="en-US" dirty="0" smtClean="0"/>
              <a:t>The gist of all these macro XXX thingies is defining something that can be used in place of those XXXs. For example, macro types can be used wherever you use regular types (e.g. in generic type arguments).</a:t>
            </a:r>
          </a:p>
          <a:p>
            <a:pPr marL="0" indent="0">
              <a:buNone/>
            </a:pPr>
            <a:endParaRPr lang="en-US" dirty="0"/>
          </a:p>
          <a:p>
            <a:pPr marL="0" indent="0">
              <a:buNone/>
            </a:pPr>
            <a:r>
              <a:rPr lang="en-US" dirty="0" smtClean="0"/>
              <a:t>To put it in a nutshell, macros virtualize definitions, i.e. XXXs that </a:t>
            </a:r>
            <a:r>
              <a:rPr lang="en-US" dirty="0"/>
              <a:t>are covered in </a:t>
            </a:r>
            <a:r>
              <a:rPr lang="en-US" dirty="0" smtClean="0"/>
              <a:t>Chapter 4 “Basic </a:t>
            </a:r>
            <a:r>
              <a:rPr lang="en-US" dirty="0"/>
              <a:t>Declarations and </a:t>
            </a:r>
            <a:r>
              <a:rPr lang="en-US" dirty="0" smtClean="0"/>
              <a:t>Definitions”. Namely: vals, vars, defs, types, classes, traits (but not implicits – that would be too much, lol).</a:t>
            </a:r>
            <a:endParaRPr lang="ru-RU" dirty="0"/>
          </a:p>
        </p:txBody>
      </p:sp>
    </p:spTree>
    <p:extLst>
      <p:ext uri="{BB962C8B-B14F-4D97-AF65-F5344CB8AC3E}">
        <p14:creationId xmlns:p14="http://schemas.microsoft.com/office/powerpoint/2010/main" val="8922705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Macro constructors</a:t>
            </a:r>
            <a:endParaRPr lang="ru-RU" dirty="0"/>
          </a:p>
        </p:txBody>
      </p:sp>
      <p:sp>
        <p:nvSpPr>
          <p:cNvPr id="3" name="Content Placeholder 2"/>
          <p:cNvSpPr>
            <a:spLocks noGrp="1"/>
          </p:cNvSpPr>
          <p:nvPr>
            <p:ph idx="1"/>
          </p:nvPr>
        </p:nvSpPr>
        <p:spPr/>
        <p:txBody>
          <a:bodyPr/>
          <a:lstStyle/>
          <a:p>
            <a:pPr marL="0" indent="0">
              <a:buNone/>
            </a:pPr>
            <a:r>
              <a:rPr lang="en-US" dirty="0" smtClean="0"/>
              <a:t>For example, we can make use of macro constructors. That’s a feature inspired by Dart’s factories. By simply adding the “macro” prefix to a constructor definition, we can transform constructors into factories without having to change the call sites.</a:t>
            </a:r>
          </a:p>
          <a:p>
            <a:pPr marL="0" indent="0">
              <a:buNone/>
            </a:pPr>
            <a:endParaRPr lang="en-US" dirty="0"/>
          </a:p>
          <a:p>
            <a:pPr marL="0" indent="0">
              <a:buNone/>
            </a:pPr>
            <a:r>
              <a:rPr lang="en-US" dirty="0" smtClean="0"/>
              <a:t>All in all, it was after I thought about macro constructors when I realized that macros can be generalized to affect not only defs, but all other definitions as well (e.g. packages).</a:t>
            </a:r>
            <a:endParaRPr lang="ru-RU" dirty="0"/>
          </a:p>
        </p:txBody>
      </p:sp>
    </p:spTree>
    <p:extLst>
      <p:ext uri="{BB962C8B-B14F-4D97-AF65-F5344CB8AC3E}">
        <p14:creationId xmlns:p14="http://schemas.microsoft.com/office/powerpoint/2010/main" val="31755315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Glitches</a:t>
            </a:r>
            <a:endParaRPr lang="ru-RU" dirty="0"/>
          </a:p>
        </p:txBody>
      </p:sp>
      <p:sp>
        <p:nvSpPr>
          <p:cNvPr id="3" name="Content Placeholder 2"/>
          <p:cNvSpPr>
            <a:spLocks noGrp="1"/>
          </p:cNvSpPr>
          <p:nvPr>
            <p:ph idx="1"/>
          </p:nvPr>
        </p:nvSpPr>
        <p:spPr/>
        <p:txBody>
          <a:bodyPr>
            <a:normAutofit fontScale="92500"/>
          </a:bodyPr>
          <a:lstStyle/>
          <a:p>
            <a:pPr marL="0" indent="0">
              <a:buNone/>
            </a:pPr>
            <a:r>
              <a:rPr lang="en-US" dirty="0" smtClean="0"/>
              <a:t>To be honest, I would be glad if I didn’t have to write this slide. The point is that language integration is not 100% seamless.</a:t>
            </a:r>
          </a:p>
          <a:p>
            <a:pPr marL="0" indent="0">
              <a:buNone/>
            </a:pPr>
            <a:endParaRPr lang="en-US" dirty="0" smtClean="0"/>
          </a:p>
          <a:p>
            <a:pPr marL="0" indent="0">
              <a:buNone/>
            </a:pPr>
            <a:r>
              <a:rPr lang="en-US" dirty="0" smtClean="0"/>
              <a:t>The main issue involves dynamic dispatch. It’s virtually impossible to mix compile-time metaprogramming and run-time polymorphism. This is doable, but all implementations horrify me.</a:t>
            </a:r>
          </a:p>
          <a:p>
            <a:pPr marL="0" indent="0">
              <a:buNone/>
            </a:pPr>
            <a:endParaRPr lang="en-US" dirty="0" smtClean="0"/>
          </a:p>
          <a:p>
            <a:pPr marL="0" indent="0">
              <a:buNone/>
            </a:pPr>
            <a:r>
              <a:rPr lang="en-US" dirty="0" smtClean="0"/>
              <a:t>Another issue is that you cannot really use macro types wherever you wish. Say, what does “M(1)(2)” stand for? Is it a single-argument constructor applied to the type generated by M(1)? Or is it a curried constructor of the type M? Though, that’s not a showstopper, since type aliases totally address this issue.</a:t>
            </a:r>
          </a:p>
        </p:txBody>
      </p:sp>
    </p:spTree>
    <p:extLst>
      <p:ext uri="{BB962C8B-B14F-4D97-AF65-F5344CB8AC3E}">
        <p14:creationId xmlns:p14="http://schemas.microsoft.com/office/powerpoint/2010/main" val="33742690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332656"/>
            <a:ext cx="9144000" cy="6525344"/>
          </a:xfrm>
        </p:spPr>
        <p:txBody>
          <a:bodyPr anchor="ctr">
            <a:normAutofit/>
          </a:bodyPr>
          <a:lstStyle/>
          <a:p>
            <a:pPr marL="0" indent="0" algn="ctr">
              <a:buNone/>
            </a:pPr>
            <a:r>
              <a:rPr lang="en-US" sz="4000" dirty="0" smtClean="0">
                <a:solidFill>
                  <a:schemeClr val="tx2"/>
                </a:solidFill>
              </a:rPr>
              <a:t>Macro annotations</a:t>
            </a:r>
            <a:endParaRPr lang="ru-RU" sz="4000" dirty="0">
              <a:solidFill>
                <a:schemeClr val="tx2"/>
              </a:solidFill>
            </a:endParaRPr>
          </a:p>
        </p:txBody>
      </p:sp>
    </p:spTree>
    <p:extLst>
      <p:ext uri="{BB962C8B-B14F-4D97-AF65-F5344CB8AC3E}">
        <p14:creationId xmlns:p14="http://schemas.microsoft.com/office/powerpoint/2010/main" val="9612799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 of thin air</a:t>
            </a:r>
            <a:endParaRPr lang="ru-RU" dirty="0"/>
          </a:p>
        </p:txBody>
      </p:sp>
      <p:sp>
        <p:nvSpPr>
          <p:cNvPr id="3" name="Content Placeholder 2"/>
          <p:cNvSpPr>
            <a:spLocks noGrp="1"/>
          </p:cNvSpPr>
          <p:nvPr>
            <p:ph idx="1"/>
          </p:nvPr>
        </p:nvSpPr>
        <p:spPr/>
        <p:txBody>
          <a:bodyPr/>
          <a:lstStyle/>
          <a:p>
            <a:pPr marL="0" indent="0">
              <a:buNone/>
            </a:pPr>
            <a:r>
              <a:rPr lang="en-US" dirty="0" smtClean="0"/>
              <a:t>All right, various flavors of lightweight macros are based on the very same idea of virtualizing language definitions, but macro annotations are just different.</a:t>
            </a:r>
          </a:p>
          <a:p>
            <a:pPr marL="0" indent="0">
              <a:buNone/>
            </a:pPr>
            <a:endParaRPr lang="en-US" dirty="0"/>
          </a:p>
          <a:p>
            <a:pPr marL="0" indent="0">
              <a:buNone/>
            </a:pPr>
            <a:r>
              <a:rPr lang="en-US" dirty="0" smtClean="0"/>
              <a:t>The idea is simple: you define a special macro, macro annotation, and then ascribe whatever (an expression, a parameter of a method, a type parameter of a class, etc.) with a corresponding annotation (hi, Nemerle!).</a:t>
            </a:r>
          </a:p>
          <a:p>
            <a:pPr marL="0" indent="0">
              <a:buNone/>
            </a:pPr>
            <a:endParaRPr lang="en-US" dirty="0"/>
          </a:p>
          <a:p>
            <a:pPr marL="0" indent="0">
              <a:buNone/>
            </a:pPr>
            <a:r>
              <a:rPr lang="en-US" dirty="0" smtClean="0"/>
              <a:t>These beasts are, in some sense, dual to lightweight macros. The latter are transparent to the caller, while the prior require an explicit trigger.</a:t>
            </a:r>
            <a:endParaRPr lang="ru-RU" dirty="0"/>
          </a:p>
        </p:txBody>
      </p:sp>
    </p:spTree>
    <p:extLst>
      <p:ext uri="{BB962C8B-B14F-4D97-AF65-F5344CB8AC3E}">
        <p14:creationId xmlns:p14="http://schemas.microsoft.com/office/powerpoint/2010/main" val="8922705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Usefulness</a:t>
            </a:r>
            <a:endParaRPr lang="ru-RU" dirty="0"/>
          </a:p>
        </p:txBody>
      </p:sp>
      <p:sp>
        <p:nvSpPr>
          <p:cNvPr id="3" name="Content Placeholder 2"/>
          <p:cNvSpPr>
            <a:spLocks noGrp="1"/>
          </p:cNvSpPr>
          <p:nvPr>
            <p:ph idx="1"/>
          </p:nvPr>
        </p:nvSpPr>
        <p:spPr/>
        <p:txBody>
          <a:bodyPr>
            <a:normAutofit lnSpcReduction="10000"/>
          </a:bodyPr>
          <a:lstStyle/>
          <a:p>
            <a:pPr marL="0" indent="0">
              <a:buNone/>
            </a:pPr>
            <a:r>
              <a:rPr lang="en-US" dirty="0" smtClean="0"/>
              <a:t>Why bother with explicit annotations when we already have transparent macros? Well, macro annotations can achieve something that is impossible for lightweight macros – they can modify pre-existing methods and classes.</a:t>
            </a:r>
          </a:p>
          <a:p>
            <a:pPr marL="0" indent="0">
              <a:buNone/>
            </a:pPr>
            <a:endParaRPr lang="en-US" dirty="0"/>
          </a:p>
          <a:p>
            <a:pPr marL="0" indent="0">
              <a:buNone/>
            </a:pPr>
            <a:r>
              <a:rPr lang="en-US" dirty="0" smtClean="0"/>
              <a:t>Say, for some reason you want to persist ASTs of certain methods across compilations (this is useful for the infrastructure of LINQ, though, I won’t go into the details right now). </a:t>
            </a:r>
          </a:p>
          <a:p>
            <a:pPr marL="0" indent="0">
              <a:buNone/>
            </a:pPr>
            <a:endParaRPr lang="en-US" dirty="0"/>
          </a:p>
          <a:p>
            <a:pPr marL="0" indent="0">
              <a:buNone/>
            </a:pPr>
            <a:r>
              <a:rPr lang="en-US" dirty="0" smtClean="0"/>
              <a:t>It’s completely unclear how to do this right off the bat. Well, maybe decompilation could be an option, but it’s complex, and it isn’t 100% reliable.</a:t>
            </a:r>
            <a:endParaRPr lang="ru-RU" dirty="0"/>
          </a:p>
        </p:txBody>
      </p:sp>
    </p:spTree>
    <p:extLst>
      <p:ext uri="{BB962C8B-B14F-4D97-AF65-F5344CB8AC3E}">
        <p14:creationId xmlns:p14="http://schemas.microsoft.com/office/powerpoint/2010/main" val="39659828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Pimp my methods/classes</a:t>
            </a:r>
            <a:endParaRPr lang="ru-RU" dirty="0"/>
          </a:p>
        </p:txBody>
      </p:sp>
      <p:sp>
        <p:nvSpPr>
          <p:cNvPr id="3" name="Content Placeholder 2"/>
          <p:cNvSpPr>
            <a:spLocks noGrp="1"/>
          </p:cNvSpPr>
          <p:nvPr>
            <p:ph idx="1"/>
          </p:nvPr>
        </p:nvSpPr>
        <p:spPr/>
        <p:txBody>
          <a:bodyPr/>
          <a:lstStyle/>
          <a:p>
            <a:pPr marL="0" indent="0">
              <a:buNone/>
            </a:pPr>
            <a:r>
              <a:rPr lang="en-US" dirty="0" smtClean="0"/>
              <a:t>If only we could tell the compiler to take the methods of interest, take their expression trees and serialize them into whatever form.</a:t>
            </a:r>
          </a:p>
          <a:p>
            <a:pPr marL="0" indent="0">
              <a:buNone/>
            </a:pPr>
            <a:endParaRPr lang="en-US" dirty="0"/>
          </a:p>
          <a:p>
            <a:pPr marL="0" indent="0">
              <a:buNone/>
            </a:pPr>
            <a:r>
              <a:rPr lang="en-US" dirty="0" smtClean="0"/>
              <a:t>The first part of this wish, marking the methods of interest, can be achieved by plain old annotations, while the second part, making the compiler do something custom, is definitely about macros.</a:t>
            </a:r>
          </a:p>
          <a:p>
            <a:pPr marL="0" indent="0">
              <a:buNone/>
            </a:pPr>
            <a:endParaRPr lang="en-US" dirty="0"/>
          </a:p>
          <a:p>
            <a:pPr marL="0" indent="0">
              <a:buNone/>
            </a:pPr>
            <a:r>
              <a:rPr lang="en-US" dirty="0" smtClean="0"/>
              <a:t>If we combine these two concepts, we come up with the notion of macro annotations.</a:t>
            </a:r>
            <a:endParaRPr lang="ru-RU" dirty="0"/>
          </a:p>
        </p:txBody>
      </p:sp>
    </p:spTree>
    <p:extLst>
      <p:ext uri="{BB962C8B-B14F-4D97-AF65-F5344CB8AC3E}">
        <p14:creationId xmlns:p14="http://schemas.microsoft.com/office/powerpoint/2010/main" val="37986746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it even more useful</a:t>
            </a:r>
            <a:endParaRPr lang="ru-RU" dirty="0"/>
          </a:p>
        </p:txBody>
      </p:sp>
      <p:sp>
        <p:nvSpPr>
          <p:cNvPr id="3" name="Content Placeholder 2"/>
          <p:cNvSpPr>
            <a:spLocks noGrp="1"/>
          </p:cNvSpPr>
          <p:nvPr>
            <p:ph idx="1"/>
          </p:nvPr>
        </p:nvSpPr>
        <p:spPr/>
        <p:txBody>
          <a:bodyPr>
            <a:normAutofit fontScale="92500"/>
          </a:bodyPr>
          <a:lstStyle/>
          <a:p>
            <a:pPr marL="0" indent="0">
              <a:buNone/>
            </a:pPr>
            <a:r>
              <a:rPr lang="en-US" dirty="0" smtClean="0"/>
              <a:t>We’ve seen that macro annotations provide unique functionality, though this comes at a cost – all methods and classes that need to be pimped are to be annotated manually. What’ve even worse – if some third-party library was compiled without those annotations, there’s nothing we can do.</a:t>
            </a:r>
          </a:p>
          <a:p>
            <a:pPr marL="0" indent="0">
              <a:buNone/>
            </a:pPr>
            <a:endParaRPr lang="en-US" dirty="0"/>
          </a:p>
          <a:p>
            <a:pPr marL="0" indent="0">
              <a:buNone/>
            </a:pPr>
            <a:r>
              <a:rPr lang="en-US" dirty="0" smtClean="0"/>
              <a:t>Package annotations to the rescue! We can define a special macro, global to our program, that, during the compile-time, will automatically ascribe the entities to be pimped with relevant macro annotations (yep, that’s a macro-generating macro). </a:t>
            </a:r>
          </a:p>
          <a:p>
            <a:pPr marL="0" indent="0">
              <a:buNone/>
            </a:pPr>
            <a:endParaRPr lang="en-US" dirty="0"/>
          </a:p>
          <a:p>
            <a:pPr marL="0" indent="0">
              <a:buNone/>
            </a:pPr>
            <a:r>
              <a:rPr lang="en-US" dirty="0" smtClean="0"/>
              <a:t>For marking the entities to be affected we could use explicit configuration (AOP frameworks, anyone?) or conventions.</a:t>
            </a:r>
            <a:endParaRPr lang="ru-RU" dirty="0"/>
          </a:p>
        </p:txBody>
      </p:sp>
    </p:spTree>
    <p:extLst>
      <p:ext uri="{BB962C8B-B14F-4D97-AF65-F5344CB8AC3E}">
        <p14:creationId xmlns:p14="http://schemas.microsoft.com/office/powerpoint/2010/main" val="12432581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332656"/>
            <a:ext cx="9144000" cy="6525344"/>
          </a:xfrm>
        </p:spPr>
        <p:txBody>
          <a:bodyPr anchor="ctr"/>
          <a:lstStyle/>
          <a:p>
            <a:pPr marL="0" indent="0" algn="ctr">
              <a:buNone/>
            </a:pPr>
            <a:r>
              <a:rPr lang="en-US" sz="4000" dirty="0" smtClean="0">
                <a:solidFill>
                  <a:schemeClr val="tx2"/>
                </a:solidFill>
              </a:rPr>
              <a:t>Wrapping up</a:t>
            </a:r>
            <a:endParaRPr lang="ru-RU" sz="4000" dirty="0">
              <a:solidFill>
                <a:schemeClr val="tx2"/>
              </a:solidFill>
            </a:endParaRPr>
          </a:p>
        </p:txBody>
      </p:sp>
    </p:spTree>
    <p:extLst>
      <p:ext uri="{BB962C8B-B14F-4D97-AF65-F5344CB8AC3E}">
        <p14:creationId xmlns:p14="http://schemas.microsoft.com/office/powerpoint/2010/main" val="8483788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Status update</a:t>
            </a:r>
            <a:endParaRPr lang="ru-RU" dirty="0"/>
          </a:p>
        </p:txBody>
      </p:sp>
      <p:sp>
        <p:nvSpPr>
          <p:cNvPr id="3" name="Content Placeholder 2"/>
          <p:cNvSpPr>
            <a:spLocks noGrp="1"/>
          </p:cNvSpPr>
          <p:nvPr>
            <p:ph idx="1"/>
          </p:nvPr>
        </p:nvSpPr>
        <p:spPr bwMode="auto"/>
        <p:txBody>
          <a:bodyPr>
            <a:normAutofit/>
          </a:bodyPr>
          <a:lstStyle/>
          <a:p>
            <a:pPr marL="0" indent="0">
              <a:buNone/>
            </a:pPr>
            <a:r>
              <a:rPr lang="en-US" b="1" dirty="0" smtClean="0"/>
              <a:t>Use-case: </a:t>
            </a:r>
            <a:r>
              <a:rPr lang="en-US" dirty="0" smtClean="0"/>
              <a:t>Kepler got a testbed – another pet project inside our lab, a LINQ-inspired datasource connectivity kit.</a:t>
            </a:r>
            <a:endParaRPr lang="en-US" b="1" dirty="0" smtClean="0"/>
          </a:p>
          <a:p>
            <a:pPr marL="0" indent="0">
              <a:buNone/>
            </a:pPr>
            <a:endParaRPr lang="en-US" dirty="0"/>
          </a:p>
          <a:p>
            <a:pPr marL="0" indent="0">
              <a:buNone/>
            </a:pPr>
            <a:r>
              <a:rPr lang="en-US" b="1" dirty="0" smtClean="0"/>
              <a:t>People: </a:t>
            </a:r>
            <a:r>
              <a:rPr lang="en-US" dirty="0" smtClean="0"/>
              <a:t>The experiment is being conducted by Christopher Vogt (the Scala Integrated Query guy) and Stefan Zeiger (the ScalaQuery guy). Christopher, Stefan and I will be shaping the face of macros, which provide the language integration part of LINQ.</a:t>
            </a:r>
            <a:endParaRPr lang="en-US" b="1" dirty="0" smtClean="0"/>
          </a:p>
          <a:p>
            <a:pPr marL="0" indent="0">
              <a:buNone/>
            </a:pPr>
            <a:endParaRPr lang="en-US" dirty="0"/>
          </a:p>
          <a:p>
            <a:pPr marL="0" indent="0">
              <a:buNone/>
            </a:pPr>
            <a:r>
              <a:rPr lang="en-US" b="1" dirty="0" smtClean="0"/>
              <a:t>Status:</a:t>
            </a:r>
            <a:r>
              <a:rPr lang="en-US" dirty="0" smtClean="0"/>
              <a:t> Designing macro-related Scala improvement documents (also known as SIDs). By the way, have you seen the new </a:t>
            </a:r>
            <a:r>
              <a:rPr lang="en-US" dirty="0" smtClean="0">
                <a:hlinkClick r:id="rId2"/>
              </a:rPr>
              <a:t>Scala improvement process</a:t>
            </a:r>
            <a:r>
              <a:rPr lang="en-US" dirty="0" smtClean="0"/>
              <a:t> site?</a:t>
            </a:r>
            <a:endParaRPr lang="ru-RU" dirty="0"/>
          </a:p>
        </p:txBody>
      </p:sp>
    </p:spTree>
    <p:extLst>
      <p:ext uri="{BB962C8B-B14F-4D97-AF65-F5344CB8AC3E}">
        <p14:creationId xmlns:p14="http://schemas.microsoft.com/office/powerpoint/2010/main" val="23259904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Links</a:t>
            </a:r>
            <a:endParaRPr lang="ru-RU" dirty="0"/>
          </a:p>
        </p:txBody>
      </p:sp>
      <p:sp>
        <p:nvSpPr>
          <p:cNvPr id="3" name="Content Placeholder 2"/>
          <p:cNvSpPr>
            <a:spLocks noGrp="1"/>
          </p:cNvSpPr>
          <p:nvPr>
            <p:ph idx="1"/>
          </p:nvPr>
        </p:nvSpPr>
        <p:spPr/>
        <p:txBody>
          <a:bodyPr/>
          <a:lstStyle/>
          <a:p>
            <a:r>
              <a:rPr lang="en-US" dirty="0"/>
              <a:t>Project Kepler, Compile-Time Metaprogramming for </a:t>
            </a:r>
            <a:r>
              <a:rPr lang="en-US" dirty="0" smtClean="0"/>
              <a:t>Scala</a:t>
            </a:r>
            <a:endParaRPr lang="en-US" dirty="0"/>
          </a:p>
          <a:p>
            <a:pPr marL="182563" lvl="1" indent="0">
              <a:buNone/>
            </a:pPr>
            <a:r>
              <a:rPr lang="en-US" sz="2400" dirty="0" smtClean="0">
                <a:hlinkClick r:id="rId2"/>
              </a:rPr>
              <a:t>https</a:t>
            </a:r>
            <a:r>
              <a:rPr lang="en-US" sz="2400" dirty="0">
                <a:hlinkClick r:id="rId2"/>
              </a:rPr>
              <a:t>://</a:t>
            </a:r>
            <a:r>
              <a:rPr lang="en-US" sz="2400" dirty="0" smtClean="0">
                <a:hlinkClick r:id="rId2"/>
              </a:rPr>
              <a:t>github.com/xeno-by/kepler</a:t>
            </a:r>
            <a:endParaRPr lang="en-US" sz="2400" dirty="0" smtClean="0"/>
          </a:p>
          <a:p>
            <a:pPr marL="0" indent="0">
              <a:buNone/>
            </a:pPr>
            <a:endParaRPr lang="en-US" dirty="0"/>
          </a:p>
          <a:p>
            <a:r>
              <a:rPr lang="en-US" dirty="0" smtClean="0"/>
              <a:t>My blog that hosts fine-grained status updates</a:t>
            </a:r>
          </a:p>
          <a:p>
            <a:pPr marL="176213" indent="0">
              <a:buNone/>
            </a:pPr>
            <a:r>
              <a:rPr lang="en-US" dirty="0" smtClean="0">
                <a:hlinkClick r:id="rId3"/>
              </a:rPr>
              <a:t>http://blog-en.xeno.by</a:t>
            </a:r>
            <a:endParaRPr lang="en-US" dirty="0" smtClean="0"/>
          </a:p>
          <a:p>
            <a:pPr marL="176213" indent="0">
              <a:buNone/>
            </a:pPr>
            <a:endParaRPr lang="en-US" dirty="0"/>
          </a:p>
          <a:p>
            <a:pPr marL="176213" indent="-161925"/>
            <a:r>
              <a:rPr lang="en-US" dirty="0" smtClean="0"/>
              <a:t>A collection of enlightening papers about macros</a:t>
            </a:r>
          </a:p>
          <a:p>
            <a:pPr marL="176213" indent="0">
              <a:buNone/>
            </a:pPr>
            <a:r>
              <a:rPr lang="en-US" dirty="0" smtClean="0">
                <a:hlinkClick r:id="rId4"/>
              </a:rPr>
              <a:t>http://macros.xeno.by</a:t>
            </a:r>
            <a:endParaRPr lang="en-US" dirty="0" smtClean="0"/>
          </a:p>
          <a:p>
            <a:pPr marL="176213" indent="0">
              <a:buNone/>
            </a:pPr>
            <a:endParaRPr lang="en-US" dirty="0"/>
          </a:p>
          <a:p>
            <a:r>
              <a:rPr lang="en-US" dirty="0" smtClean="0"/>
              <a:t>Nemerle </a:t>
            </a:r>
            <a:r>
              <a:rPr lang="en-US" dirty="0"/>
              <a:t>P</a:t>
            </a:r>
            <a:r>
              <a:rPr lang="en-US" dirty="0" smtClean="0"/>
              <a:t>rogramming Language</a:t>
            </a:r>
          </a:p>
          <a:p>
            <a:pPr marL="176213" indent="0">
              <a:buNone/>
            </a:pPr>
            <a:r>
              <a:rPr lang="en-US" dirty="0">
                <a:hlinkClick r:id="rId5"/>
              </a:rPr>
              <a:t>http://nemerle.org/</a:t>
            </a:r>
            <a:endParaRPr lang="en-US" dirty="0" smtClean="0"/>
          </a:p>
        </p:txBody>
      </p:sp>
    </p:spTree>
    <p:extLst>
      <p:ext uri="{BB962C8B-B14F-4D97-AF65-F5344CB8AC3E}">
        <p14:creationId xmlns:p14="http://schemas.microsoft.com/office/powerpoint/2010/main" val="33933707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Acknowledgements</a:t>
            </a:r>
            <a:endParaRPr lang="ru-RU" dirty="0"/>
          </a:p>
        </p:txBody>
      </p:sp>
      <p:sp>
        <p:nvSpPr>
          <p:cNvPr id="3" name="Content Placeholder 2"/>
          <p:cNvSpPr>
            <a:spLocks noGrp="1"/>
          </p:cNvSpPr>
          <p:nvPr>
            <p:ph idx="1"/>
          </p:nvPr>
        </p:nvSpPr>
        <p:spPr/>
        <p:txBody>
          <a:bodyPr/>
          <a:lstStyle/>
          <a:p>
            <a:pPr marL="0" indent="0">
              <a:buNone/>
            </a:pPr>
            <a:r>
              <a:rPr lang="en-US" dirty="0" smtClean="0"/>
              <a:t>Since the first announcement of Project Kepler, I’ve been receiving a lot of feedback. Thanks for that, folks. This project wouldn’t be even half that interesting without your ideas and suggestions. Please, keep it going!</a:t>
            </a:r>
          </a:p>
          <a:p>
            <a:pPr marL="0" indent="0">
              <a:buNone/>
            </a:pPr>
            <a:endParaRPr lang="en-US" dirty="0" smtClean="0"/>
          </a:p>
          <a:p>
            <a:pPr marL="0" indent="0">
              <a:buNone/>
            </a:pPr>
            <a:r>
              <a:rPr lang="en-US" dirty="0" smtClean="0"/>
              <a:t>Once again, I’d like to praise the Nemerle programming language. Nemerle is a living proof that it’s possible and practical to do language-integrated metaprogramming in a statically-typed language with syntax. These guys natively support .NET platform, have a mature compiler, sport IDE integration and do frequent releases. Take a close look at that project!</a:t>
            </a:r>
            <a:endParaRPr lang="ru-RU" dirty="0"/>
          </a:p>
        </p:txBody>
      </p:sp>
    </p:spTree>
    <p:extLst>
      <p:ext uri="{BB962C8B-B14F-4D97-AF65-F5344CB8AC3E}">
        <p14:creationId xmlns:p14="http://schemas.microsoft.com/office/powerpoint/2010/main" val="17655756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feedback</a:t>
            </a:r>
            <a:endParaRPr lang="ru-RU" dirty="0"/>
          </a:p>
        </p:txBody>
      </p:sp>
      <p:sp>
        <p:nvSpPr>
          <p:cNvPr id="3" name="Content Placeholder 2"/>
          <p:cNvSpPr>
            <a:spLocks noGrp="1"/>
          </p:cNvSpPr>
          <p:nvPr>
            <p:ph idx="1"/>
          </p:nvPr>
        </p:nvSpPr>
        <p:spPr/>
        <p:txBody>
          <a:bodyPr>
            <a:normAutofit/>
          </a:bodyPr>
          <a:lstStyle/>
          <a:p>
            <a:pPr marL="0" indent="0">
              <a:buNone/>
            </a:pPr>
            <a:r>
              <a:rPr lang="en-US" dirty="0" smtClean="0"/>
              <a:t>…is extremely important!</a:t>
            </a:r>
          </a:p>
          <a:p>
            <a:pPr marL="0" indent="0">
              <a:buNone/>
            </a:pPr>
            <a:endParaRPr lang="en-US" dirty="0"/>
          </a:p>
          <a:p>
            <a:pPr marL="0" indent="0">
              <a:buNone/>
            </a:pPr>
            <a:r>
              <a:rPr lang="en-US" dirty="0" smtClean="0"/>
              <a:t>During this talk you’ve seen several examples of feedback that made macros more powerful and orthogonal.</a:t>
            </a:r>
          </a:p>
          <a:p>
            <a:pPr marL="0" indent="0">
              <a:buNone/>
            </a:pPr>
            <a:endParaRPr lang="en-US" dirty="0"/>
          </a:p>
          <a:p>
            <a:pPr marL="0" indent="0">
              <a:buNone/>
            </a:pPr>
            <a:r>
              <a:rPr lang="en-US" dirty="0" smtClean="0"/>
              <a:t>Do you want Scala macros to do more? Do you have a use-case that needs to be covered by macros? </a:t>
            </a:r>
          </a:p>
          <a:p>
            <a:pPr marL="0" indent="0">
              <a:buNone/>
            </a:pPr>
            <a:endParaRPr lang="en-US" dirty="0"/>
          </a:p>
          <a:p>
            <a:pPr marL="0" indent="0">
              <a:buNone/>
            </a:pPr>
            <a:r>
              <a:rPr lang="en-US" dirty="0" smtClean="0"/>
              <a:t>Nothing is set in stone yet. You have a unique opportunity to influence the design of a potential language feature in the way that will be useful for you and your future projects!</a:t>
            </a:r>
            <a:endParaRPr lang="ru-RU" dirty="0"/>
          </a:p>
        </p:txBody>
      </p:sp>
    </p:spTree>
    <p:extLst>
      <p:ext uri="{BB962C8B-B14F-4D97-AF65-F5344CB8AC3E}">
        <p14:creationId xmlns:p14="http://schemas.microsoft.com/office/powerpoint/2010/main" val="12333083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ru-RU" dirty="0"/>
          </a:p>
        </p:txBody>
      </p:sp>
      <p:sp>
        <p:nvSpPr>
          <p:cNvPr id="3" name="Content Placeholder 2"/>
          <p:cNvSpPr>
            <a:spLocks noGrp="1"/>
          </p:cNvSpPr>
          <p:nvPr>
            <p:ph idx="1"/>
          </p:nvPr>
        </p:nvSpPr>
        <p:spPr/>
        <p:txBody>
          <a:bodyPr/>
          <a:lstStyle/>
          <a:p>
            <a:r>
              <a:rPr lang="en-US" dirty="0" smtClean="0"/>
              <a:t>Macros for Scala come in two major flavors: lightweight macros and macro annotations. The prior can virtualize arbitrary definitions, while the latter are about pimping already existing definitions.</a:t>
            </a:r>
          </a:p>
          <a:p>
            <a:endParaRPr lang="en-US" dirty="0"/>
          </a:p>
          <a:p>
            <a:r>
              <a:rPr lang="en-US" dirty="0"/>
              <a:t>Project Kepler now </a:t>
            </a:r>
            <a:r>
              <a:rPr lang="en-US"/>
              <a:t>powers </a:t>
            </a:r>
            <a:r>
              <a:rPr lang="en-US" smtClean="0"/>
              <a:t>the Scala </a:t>
            </a:r>
            <a:r>
              <a:rPr lang="en-US" dirty="0" smtClean="0"/>
              <a:t>LINQ experiment. </a:t>
            </a:r>
            <a:r>
              <a:rPr lang="en-US" dirty="0"/>
              <a:t>Our collaboration with Christopher and Stefan will shape the face of Scala macros.</a:t>
            </a:r>
          </a:p>
          <a:p>
            <a:endParaRPr lang="en-US" dirty="0" smtClean="0"/>
          </a:p>
          <a:p>
            <a:r>
              <a:rPr lang="en-US" dirty="0" smtClean="0"/>
              <a:t>We can tailor macros to fit your particular use case. Just drop me an email (see the next slide for contacts), and we’ll address your suggestions. Yep, it’s as easy as that!</a:t>
            </a:r>
          </a:p>
          <a:p>
            <a:endParaRPr lang="ru-RU" dirty="0"/>
          </a:p>
        </p:txBody>
      </p:sp>
    </p:spTree>
    <p:extLst>
      <p:ext uri="{BB962C8B-B14F-4D97-AF65-F5344CB8AC3E}">
        <p14:creationId xmlns:p14="http://schemas.microsoft.com/office/powerpoint/2010/main" val="8033718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332656"/>
            <a:ext cx="9144000" cy="6525344"/>
          </a:xfrm>
        </p:spPr>
        <p:txBody>
          <a:bodyPr anchor="ctr">
            <a:normAutofit/>
          </a:bodyPr>
          <a:lstStyle/>
          <a:p>
            <a:pPr marL="0" indent="0" algn="ctr">
              <a:buNone/>
            </a:pPr>
            <a:r>
              <a:rPr lang="en-US" sz="4000" dirty="0" smtClean="0">
                <a:solidFill>
                  <a:schemeClr val="tx2"/>
                </a:solidFill>
              </a:rPr>
              <a:t>Questions and answers</a:t>
            </a:r>
          </a:p>
          <a:p>
            <a:pPr marL="0" indent="0" algn="ctr">
              <a:buNone/>
            </a:pPr>
            <a:r>
              <a:rPr lang="en-US" dirty="0" smtClean="0">
                <a:hlinkClick r:id="rId2"/>
              </a:rPr>
              <a:t>eugene.burmako@epfl.ch</a:t>
            </a:r>
            <a:endParaRPr lang="ru-RU" dirty="0"/>
          </a:p>
        </p:txBody>
      </p:sp>
    </p:spTree>
    <p:extLst>
      <p:ext uri="{BB962C8B-B14F-4D97-AF65-F5344CB8AC3E}">
        <p14:creationId xmlns:p14="http://schemas.microsoft.com/office/powerpoint/2010/main" val="38706769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332656"/>
            <a:ext cx="9144000" cy="6525344"/>
          </a:xfrm>
        </p:spPr>
        <p:txBody>
          <a:bodyPr anchor="ctr"/>
          <a:lstStyle/>
          <a:p>
            <a:pPr marL="0" indent="0" algn="ctr">
              <a:buNone/>
            </a:pPr>
            <a:r>
              <a:rPr lang="en-US" sz="4000" dirty="0" smtClean="0">
                <a:solidFill>
                  <a:schemeClr val="tx2"/>
                </a:solidFill>
              </a:rPr>
              <a:t>Bonus slides</a:t>
            </a:r>
            <a:endParaRPr lang="ru-RU" sz="4000" dirty="0">
              <a:solidFill>
                <a:schemeClr val="tx2"/>
              </a:solidFill>
            </a:endParaRPr>
          </a:p>
        </p:txBody>
      </p:sp>
    </p:spTree>
    <p:extLst>
      <p:ext uri="{BB962C8B-B14F-4D97-AF65-F5344CB8AC3E}">
        <p14:creationId xmlns:p14="http://schemas.microsoft.com/office/powerpoint/2010/main" val="13927588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First-class citizens, eh?</a:t>
            </a:r>
            <a:endParaRPr lang="ru-RU" dirty="0"/>
          </a:p>
        </p:txBody>
      </p:sp>
      <p:sp>
        <p:nvSpPr>
          <p:cNvPr id="3" name="Content Placeholder 2"/>
          <p:cNvSpPr>
            <a:spLocks noGrp="1"/>
          </p:cNvSpPr>
          <p:nvPr>
            <p:ph idx="1"/>
          </p:nvPr>
        </p:nvSpPr>
        <p:spPr/>
        <p:txBody>
          <a:bodyPr>
            <a:normAutofit fontScale="92500"/>
          </a:bodyPr>
          <a:lstStyle/>
          <a:p>
            <a:pPr marL="0" indent="0">
              <a:buNone/>
            </a:pPr>
            <a:r>
              <a:rPr lang="en-US" dirty="0" smtClean="0"/>
              <a:t>That was a bold statement, but it’s not entirely true. The point is that macros are special and, as of such, they don’t directly compose.</a:t>
            </a:r>
          </a:p>
          <a:p>
            <a:pPr marL="0" indent="0">
              <a:buNone/>
            </a:pPr>
            <a:endParaRPr lang="en-US" dirty="0"/>
          </a:p>
          <a:p>
            <a:pPr marL="0" indent="0">
              <a:buNone/>
            </a:pPr>
            <a:r>
              <a:rPr lang="en-US" dirty="0" smtClean="0"/>
              <a:t>Say, you have m1, which has the </a:t>
            </a:r>
            <a:r>
              <a:rPr lang="en-US" dirty="0"/>
              <a:t>Expr ⇒ </a:t>
            </a:r>
            <a:r>
              <a:rPr lang="en-US" dirty="0" smtClean="0"/>
              <a:t>Expr type, and would like to reuse its AST transformation logic in m2.</a:t>
            </a:r>
          </a:p>
          <a:p>
            <a:pPr marL="0" indent="0">
              <a:buNone/>
            </a:pPr>
            <a:endParaRPr lang="en-US" dirty="0"/>
          </a:p>
          <a:p>
            <a:pPr marL="0" indent="0">
              <a:buNone/>
            </a:pPr>
            <a:r>
              <a:rPr lang="en-US" dirty="0" smtClean="0"/>
              <a:t>But how do you do that? If you just write m1(foo) inside the body of m2 that would trigger macro expansion, which is definitely not what you wanted. If you try to distinguish between macro-like and regular invocations using parameter types, then what do you do when the macro itself operates on Exprs? What do you do if it has no parameters at all?</a:t>
            </a:r>
            <a:endParaRPr lang="ru-RU" dirty="0"/>
          </a:p>
        </p:txBody>
      </p:sp>
    </p:spTree>
    <p:extLst>
      <p:ext uri="{BB962C8B-B14F-4D97-AF65-F5344CB8AC3E}">
        <p14:creationId xmlns:p14="http://schemas.microsoft.com/office/powerpoint/2010/main" val="9664417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Macros and run-time values</a:t>
            </a:r>
            <a:endParaRPr lang="ru-RU"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When I mentioned that macros cannot use run-time values, </a:t>
            </a:r>
            <a:r>
              <a:rPr lang="en-US" dirty="0"/>
              <a:t>I wasn’t telling the whole truth</a:t>
            </a:r>
            <a:r>
              <a:rPr lang="en-US" dirty="0" smtClean="0"/>
              <a:t>. Well, of course, macros cannot, say, read or update them, but what they can do is referencing those values, and that’s enough.</a:t>
            </a:r>
          </a:p>
          <a:p>
            <a:pPr marL="0" indent="0">
              <a:buNone/>
            </a:pPr>
            <a:endParaRPr lang="en-US" dirty="0"/>
          </a:p>
          <a:p>
            <a:pPr marL="0" indent="0">
              <a:buNone/>
            </a:pPr>
            <a:r>
              <a:rPr lang="en-US" dirty="0"/>
              <a:t>macro class MySqlDb(connectionString: String) = ... </a:t>
            </a:r>
          </a:p>
          <a:p>
            <a:pPr marL="0" indent="0">
              <a:buNone/>
            </a:pPr>
            <a:r>
              <a:rPr lang="en-US" dirty="0"/>
              <a:t>type MyDb = MySqlDb(“Server=127.0.0.1;Database=Bar;”)</a:t>
            </a:r>
          </a:p>
          <a:p>
            <a:pPr marL="0" indent="0">
              <a:buNone/>
            </a:pPr>
            <a:endParaRPr lang="en-US" dirty="0" smtClean="0"/>
          </a:p>
          <a:p>
            <a:pPr marL="0" indent="0">
              <a:buNone/>
            </a:pPr>
            <a:r>
              <a:rPr lang="en-US" dirty="0" smtClean="0"/>
              <a:t>For example, here we could provide a runtime string (i.e. a variable or a string-typed expression) and be fine with that, since MySqlDb would take an expression tree that, say, represents a variable and just burn that AST into the resulting class.</a:t>
            </a:r>
          </a:p>
          <a:p>
            <a:pPr marL="0" indent="0">
              <a:buNone/>
            </a:pPr>
            <a:endParaRPr lang="en-US" dirty="0"/>
          </a:p>
          <a:p>
            <a:pPr marL="0" indent="0">
              <a:buNone/>
            </a:pPr>
            <a:r>
              <a:rPr lang="en-US" dirty="0" smtClean="0"/>
              <a:t>However, by the virtue of closures, that class would reference the correct run-time value, i.e. stuff would work as expected.</a:t>
            </a:r>
          </a:p>
          <a:p>
            <a:pPr marL="0" indent="0">
              <a:buNone/>
            </a:pPr>
            <a:endParaRPr lang="en-US" dirty="0"/>
          </a:p>
          <a:p>
            <a:pPr marL="0" indent="0">
              <a:buNone/>
            </a:pPr>
            <a:endParaRPr lang="ru-RU" dirty="0"/>
          </a:p>
        </p:txBody>
      </p:sp>
    </p:spTree>
    <p:extLst>
      <p:ext uri="{BB962C8B-B14F-4D97-AF65-F5344CB8AC3E}">
        <p14:creationId xmlns:p14="http://schemas.microsoft.com/office/powerpoint/2010/main" val="328775677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Implicit parameters for macro defs</a:t>
            </a:r>
            <a:endParaRPr lang="ru-RU" dirty="0"/>
          </a:p>
        </p:txBody>
      </p:sp>
      <p:sp>
        <p:nvSpPr>
          <p:cNvPr id="3" name="Content Placeholder 2"/>
          <p:cNvSpPr>
            <a:spLocks noGrp="1"/>
          </p:cNvSpPr>
          <p:nvPr>
            <p:ph idx="1"/>
          </p:nvPr>
        </p:nvSpPr>
        <p:spPr/>
        <p:txBody>
          <a:bodyPr>
            <a:normAutofit fontScale="92500"/>
          </a:bodyPr>
          <a:lstStyle/>
          <a:p>
            <a:pPr marL="0" indent="0">
              <a:buNone/>
            </a:pPr>
            <a:r>
              <a:rPr lang="en-US" dirty="0"/>
              <a:t>In macros implicit parameters can be used for the same purpose as </a:t>
            </a:r>
            <a:r>
              <a:rPr lang="en-US" dirty="0" smtClean="0"/>
              <a:t>in regular  </a:t>
            </a:r>
            <a:r>
              <a:rPr lang="en-US" dirty="0"/>
              <a:t>methods, e.g. </a:t>
            </a:r>
            <a:r>
              <a:rPr lang="en-US" dirty="0" smtClean="0"/>
              <a:t>for configuration</a:t>
            </a:r>
            <a:r>
              <a:rPr lang="en-US" dirty="0"/>
              <a:t>. I believe, this is quite useful, and we should support that. So, I </a:t>
            </a:r>
            <a:r>
              <a:rPr lang="en-US" dirty="0" smtClean="0"/>
              <a:t>propose that:</a:t>
            </a:r>
          </a:p>
          <a:p>
            <a:pPr marL="0" indent="0">
              <a:buNone/>
            </a:pPr>
            <a:endParaRPr lang="en-US" dirty="0"/>
          </a:p>
          <a:p>
            <a:r>
              <a:rPr lang="en-US" dirty="0" smtClean="0"/>
              <a:t>All </a:t>
            </a:r>
            <a:r>
              <a:rPr lang="en-US" dirty="0"/>
              <a:t>implicit </a:t>
            </a:r>
            <a:r>
              <a:rPr lang="en-US" dirty="0" smtClean="0"/>
              <a:t>parameters (except special ones) are </a:t>
            </a:r>
            <a:r>
              <a:rPr lang="en-US" dirty="0"/>
              <a:t>passed in reified form</a:t>
            </a:r>
            <a:r>
              <a:rPr lang="en-US" dirty="0" smtClean="0"/>
              <a:t>. We also overload </a:t>
            </a:r>
            <a:r>
              <a:rPr lang="en-US" dirty="0"/>
              <a:t>implicitly[T] to produce expression </a:t>
            </a:r>
            <a:r>
              <a:rPr lang="en-US" dirty="0" smtClean="0"/>
              <a:t>trees.</a:t>
            </a:r>
          </a:p>
          <a:p>
            <a:pPr>
              <a:buFont typeface="Arial" charset="0"/>
              <a:buChar char="•"/>
            </a:pPr>
            <a:endParaRPr lang="en-US" dirty="0"/>
          </a:p>
          <a:p>
            <a:r>
              <a:rPr lang="en-US" dirty="0" smtClean="0"/>
              <a:t>Manifests </a:t>
            </a:r>
            <a:r>
              <a:rPr lang="en-US" dirty="0"/>
              <a:t>are passed as runtime objects, since, if we think about that, runtime </a:t>
            </a:r>
            <a:r>
              <a:rPr lang="en-US" dirty="0" smtClean="0"/>
              <a:t>and </a:t>
            </a:r>
            <a:r>
              <a:rPr lang="en-US" dirty="0"/>
              <a:t>reified </a:t>
            </a:r>
            <a:r>
              <a:rPr lang="en-US" dirty="0" smtClean="0"/>
              <a:t>forms </a:t>
            </a:r>
            <a:r>
              <a:rPr lang="en-US" dirty="0"/>
              <a:t>of manifests is the same</a:t>
            </a:r>
            <a:r>
              <a:rPr lang="en-US" dirty="0" smtClean="0"/>
              <a:t>.</a:t>
            </a:r>
          </a:p>
          <a:p>
            <a:endParaRPr lang="en-US" dirty="0"/>
          </a:p>
          <a:p>
            <a:r>
              <a:rPr lang="en-US" dirty="0" smtClean="0"/>
              <a:t>Compiler </a:t>
            </a:r>
            <a:r>
              <a:rPr lang="en-US" dirty="0"/>
              <a:t>contexts and similar stuff </a:t>
            </a:r>
            <a:r>
              <a:rPr lang="en-US" dirty="0" smtClean="0"/>
              <a:t>are "</a:t>
            </a:r>
            <a:r>
              <a:rPr lang="en-US" dirty="0"/>
              <a:t>magic" implicit parameters that are always passed in runtime form.</a:t>
            </a:r>
          </a:p>
          <a:p>
            <a:pPr marL="0" indent="0">
              <a:buNone/>
            </a:pPr>
            <a:endParaRPr lang="ru-RU" dirty="0"/>
          </a:p>
        </p:txBody>
      </p:sp>
    </p:spTree>
    <p:extLst>
      <p:ext uri="{BB962C8B-B14F-4D97-AF65-F5344CB8AC3E}">
        <p14:creationId xmlns:p14="http://schemas.microsoft.com/office/powerpoint/2010/main" val="353927956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format of macros</a:t>
            </a:r>
            <a:endParaRPr lang="ru-RU" dirty="0"/>
          </a:p>
        </p:txBody>
      </p:sp>
      <p:sp>
        <p:nvSpPr>
          <p:cNvPr id="3" name="Content Placeholder 2"/>
          <p:cNvSpPr>
            <a:spLocks noGrp="1"/>
          </p:cNvSpPr>
          <p:nvPr>
            <p:ph idx="1"/>
          </p:nvPr>
        </p:nvSpPr>
        <p:spPr/>
        <p:txBody>
          <a:bodyPr/>
          <a:lstStyle/>
          <a:p>
            <a:pPr marL="0" indent="0">
              <a:buNone/>
            </a:pPr>
            <a:r>
              <a:rPr lang="en-US" dirty="0" smtClean="0"/>
              <a:t>Certainly, macros need to be compiled into some form that can be reused between compilations.</a:t>
            </a:r>
          </a:p>
          <a:p>
            <a:endParaRPr lang="en-US" dirty="0"/>
          </a:p>
          <a:p>
            <a:pPr marL="0" indent="0">
              <a:buNone/>
            </a:pPr>
            <a:r>
              <a:rPr lang="en-US" dirty="0" smtClean="0"/>
              <a:t>It can be a class (one per each macro), named macrodeclaringclass$macro$macroname$n that hosts: </a:t>
            </a:r>
          </a:p>
          <a:p>
            <a:pPr marL="0" indent="0">
              <a:buNone/>
            </a:pPr>
            <a:r>
              <a:rPr lang="en-US" dirty="0" smtClean="0"/>
              <a:t>1) The original signature with all static annotations retained (can we achieve the latter?), </a:t>
            </a:r>
          </a:p>
          <a:p>
            <a:pPr marL="0" indent="0">
              <a:buNone/>
            </a:pPr>
            <a:r>
              <a:rPr lang="en-US" dirty="0" smtClean="0"/>
              <a:t>2) The AST =&gt; AST transformer (the meat of the macro), </a:t>
            </a:r>
          </a:p>
          <a:p>
            <a:pPr marL="0" indent="0">
              <a:buNone/>
            </a:pPr>
            <a:r>
              <a:rPr lang="en-US" dirty="0" smtClean="0"/>
              <a:t>3) Possible stubs for default parameters.</a:t>
            </a:r>
            <a:endParaRPr lang="ru-RU" dirty="0"/>
          </a:p>
        </p:txBody>
      </p:sp>
    </p:spTree>
    <p:extLst>
      <p:ext uri="{BB962C8B-B14F-4D97-AF65-F5344CB8AC3E}">
        <p14:creationId xmlns:p14="http://schemas.microsoft.com/office/powerpoint/2010/main" val="9395776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ru-RU"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Today’s talk </a:t>
            </a:r>
            <a:r>
              <a:rPr lang="en-US" dirty="0" smtClean="0"/>
              <a:t>will explore the approaches to bringing macros to Scala. The talk will realize the vague notions from the previous talk into concrete extensions to Scala language.</a:t>
            </a:r>
          </a:p>
          <a:p>
            <a:pPr marL="0" indent="0">
              <a:buNone/>
            </a:pPr>
            <a:endParaRPr lang="en-US" dirty="0" smtClean="0"/>
          </a:p>
          <a:p>
            <a:pPr marL="0" indent="0">
              <a:buNone/>
            </a:pPr>
            <a:r>
              <a:rPr lang="en-US" dirty="0" smtClean="0"/>
              <a:t>Topics covered:</a:t>
            </a:r>
          </a:p>
          <a:p>
            <a:r>
              <a:rPr lang="en-US" dirty="0" smtClean="0"/>
              <a:t>What’s new</a:t>
            </a:r>
          </a:p>
          <a:p>
            <a:r>
              <a:rPr lang="en-US" dirty="0" smtClean="0"/>
              <a:t>Lightweight macros</a:t>
            </a:r>
          </a:p>
          <a:p>
            <a:r>
              <a:rPr lang="en-US" dirty="0" smtClean="0"/>
              <a:t>Macro annotations</a:t>
            </a:r>
          </a:p>
          <a:p>
            <a:endParaRPr lang="en-US" dirty="0"/>
          </a:p>
          <a:p>
            <a:pPr marL="0" indent="0">
              <a:buNone/>
            </a:pPr>
            <a:r>
              <a:rPr lang="en-US" dirty="0" smtClean="0"/>
              <a:t>We will discuss a lot of ideas today, but don’t worry about feature bloat. Right now we’re just brainstorming, but in subsequent installments we will leave only the absolutely necessary minimum of features.</a:t>
            </a:r>
            <a:endParaRPr lang="ru-RU" dirty="0"/>
          </a:p>
        </p:txBody>
      </p:sp>
    </p:spTree>
    <p:extLst>
      <p:ext uri="{BB962C8B-B14F-4D97-AF65-F5344CB8AC3E}">
        <p14:creationId xmlns:p14="http://schemas.microsoft.com/office/powerpoint/2010/main" val="401035461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Macro traits</a:t>
            </a:r>
            <a:endParaRPr lang="ru-RU" dirty="0"/>
          </a:p>
        </p:txBody>
      </p:sp>
      <p:sp>
        <p:nvSpPr>
          <p:cNvPr id="3" name="Content Placeholder 2"/>
          <p:cNvSpPr>
            <a:spLocks noGrp="1"/>
          </p:cNvSpPr>
          <p:nvPr>
            <p:ph idx="1"/>
          </p:nvPr>
        </p:nvSpPr>
        <p:spPr/>
        <p:txBody>
          <a:bodyPr/>
          <a:lstStyle/>
          <a:p>
            <a:pPr marL="0" indent="0">
              <a:buNone/>
            </a:pPr>
            <a:r>
              <a:rPr lang="en-US" dirty="0" smtClean="0"/>
              <a:t>By allowing macro traits access already existing members of the class they’re mixed into, we can enable class pimping that is more predictable than class annotations.</a:t>
            </a:r>
          </a:p>
          <a:p>
            <a:pPr marL="0" indent="0">
              <a:buNone/>
            </a:pPr>
            <a:endParaRPr lang="en-US" dirty="0"/>
          </a:p>
          <a:p>
            <a:pPr marL="0" indent="0">
              <a:buNone/>
            </a:pPr>
            <a:r>
              <a:rPr lang="en-US" dirty="0" smtClean="0"/>
              <a:t>Annotations just take a class AST and replace it with another one. Macro traits add the functionality iteratively and in predictable order determined by linearization rules.</a:t>
            </a:r>
            <a:endParaRPr lang="ru-RU" dirty="0"/>
          </a:p>
        </p:txBody>
      </p:sp>
    </p:spTree>
    <p:extLst>
      <p:ext uri="{BB962C8B-B14F-4D97-AF65-F5344CB8AC3E}">
        <p14:creationId xmlns:p14="http://schemas.microsoft.com/office/powerpoint/2010/main" val="42648357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Macro packages</a:t>
            </a:r>
            <a:endParaRPr lang="ru-RU" dirty="0"/>
          </a:p>
        </p:txBody>
      </p:sp>
      <p:sp>
        <p:nvSpPr>
          <p:cNvPr id="3" name="Content Placeholder 2"/>
          <p:cNvSpPr>
            <a:spLocks noGrp="1"/>
          </p:cNvSpPr>
          <p:nvPr>
            <p:ph idx="1"/>
          </p:nvPr>
        </p:nvSpPr>
        <p:spPr/>
        <p:txBody>
          <a:bodyPr/>
          <a:lstStyle/>
          <a:p>
            <a:pPr marL="0" indent="0">
              <a:buNone/>
            </a:pPr>
            <a:r>
              <a:rPr lang="en-US" dirty="0" smtClean="0"/>
              <a:t>Why do we need macro packages, when we could be fine just with macro objects? First of all, due to orthogonality reasons. </a:t>
            </a:r>
          </a:p>
          <a:p>
            <a:pPr marL="0" indent="0">
              <a:buNone/>
            </a:pPr>
            <a:endParaRPr lang="en-US" dirty="0"/>
          </a:p>
          <a:p>
            <a:pPr marL="0" indent="0">
              <a:buNone/>
            </a:pPr>
            <a:r>
              <a:rPr lang="en-US" dirty="0" smtClean="0"/>
              <a:t>But, mainly, we need a syntax to import generated stuff right into our current namespace, so that we can put generated Tuples into scala, not scala.tuples.</a:t>
            </a:r>
          </a:p>
          <a:p>
            <a:pPr marL="0" indent="0">
              <a:buNone/>
            </a:pPr>
            <a:endParaRPr lang="en-US" dirty="0" smtClean="0"/>
          </a:p>
          <a:p>
            <a:pPr marL="0" indent="0">
              <a:buNone/>
            </a:pPr>
            <a:r>
              <a:rPr lang="en-US" dirty="0" smtClean="0"/>
              <a:t>“macro package object = …” seems to be ok, but we might need to write several declarations of this kind, which will do what? Create multiple package objects with the same name? That’s a tough question.</a:t>
            </a:r>
            <a:endParaRPr lang="en-US" dirty="0"/>
          </a:p>
        </p:txBody>
      </p:sp>
    </p:spTree>
    <p:extLst>
      <p:ext uri="{BB962C8B-B14F-4D97-AF65-F5344CB8AC3E}">
        <p14:creationId xmlns:p14="http://schemas.microsoft.com/office/powerpoint/2010/main" val="276341973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Transitive imports</a:t>
            </a:r>
            <a:endParaRPr lang="ru-RU" dirty="0"/>
          </a:p>
        </p:txBody>
      </p:sp>
      <p:sp>
        <p:nvSpPr>
          <p:cNvPr id="3" name="Content Placeholder 2"/>
          <p:cNvSpPr>
            <a:spLocks noGrp="1"/>
          </p:cNvSpPr>
          <p:nvPr>
            <p:ph idx="1"/>
          </p:nvPr>
        </p:nvSpPr>
        <p:spPr/>
        <p:txBody>
          <a:bodyPr/>
          <a:lstStyle/>
          <a:p>
            <a:pPr marL="0" indent="0">
              <a:buNone/>
            </a:pPr>
            <a:r>
              <a:rPr lang="en-US" dirty="0" smtClean="0"/>
              <a:t>However, macro packages cannot close over run-time values (you cannot nest packages inside a definition), while macro objects surely can.</a:t>
            </a:r>
          </a:p>
          <a:p>
            <a:pPr marL="0" indent="0">
              <a:buNone/>
            </a:pPr>
            <a:endParaRPr lang="en-US" dirty="0"/>
          </a:p>
          <a:p>
            <a:pPr marL="0" indent="0">
              <a:buNone/>
            </a:pPr>
            <a:r>
              <a:rPr lang="en-US" dirty="0" smtClean="0"/>
              <a:t>This means that we cannot simultaneously enjoy both automatic import of generated entities and run-time macro parameters.</a:t>
            </a:r>
          </a:p>
          <a:p>
            <a:pPr marL="0" indent="0">
              <a:buNone/>
            </a:pPr>
            <a:endParaRPr lang="en-US" dirty="0"/>
          </a:p>
          <a:p>
            <a:pPr marL="0" indent="0">
              <a:buNone/>
            </a:pPr>
            <a:r>
              <a:rPr lang="en-US" dirty="0" smtClean="0"/>
              <a:t>Do transitive imports make a good SID? I’ve seen quite a few StackOverflow questions that ask for that.</a:t>
            </a:r>
            <a:endParaRPr lang="ru-RU" dirty="0"/>
          </a:p>
        </p:txBody>
      </p:sp>
    </p:spTree>
    <p:extLst>
      <p:ext uri="{BB962C8B-B14F-4D97-AF65-F5344CB8AC3E}">
        <p14:creationId xmlns:p14="http://schemas.microsoft.com/office/powerpoint/2010/main" val="17633001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 the use of macro annotations</a:t>
            </a:r>
            <a:endParaRPr lang="ru-RU" dirty="0"/>
          </a:p>
        </p:txBody>
      </p:sp>
      <p:sp>
        <p:nvSpPr>
          <p:cNvPr id="3" name="Content Placeholder 2"/>
          <p:cNvSpPr>
            <a:spLocks noGrp="1"/>
          </p:cNvSpPr>
          <p:nvPr>
            <p:ph idx="1"/>
          </p:nvPr>
        </p:nvSpPr>
        <p:spPr/>
        <p:txBody>
          <a:bodyPr/>
          <a:lstStyle/>
          <a:p>
            <a:pPr marL="0" indent="0">
              <a:buNone/>
            </a:pPr>
            <a:r>
              <a:rPr lang="en-US" dirty="0" smtClean="0"/>
              <a:t>With them, we can implement lazy parameters. One just annotates a parameter with @Lazy, and that macro annotation does the AST rewriting for the affected method.</a:t>
            </a:r>
            <a:endParaRPr lang="ru-RU" dirty="0"/>
          </a:p>
        </p:txBody>
      </p:sp>
    </p:spTree>
    <p:extLst>
      <p:ext uri="{BB962C8B-B14F-4D97-AF65-F5344CB8AC3E}">
        <p14:creationId xmlns:p14="http://schemas.microsoft.com/office/powerpoint/2010/main" val="48534308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ExpressionContext</a:t>
            </a:r>
            <a:endParaRPr lang="ru-RU" dirty="0"/>
          </a:p>
        </p:txBody>
      </p:sp>
      <p:sp>
        <p:nvSpPr>
          <p:cNvPr id="3" name="Content Placeholder 2"/>
          <p:cNvSpPr>
            <a:spLocks noGrp="1"/>
          </p:cNvSpPr>
          <p:nvPr>
            <p:ph idx="1"/>
          </p:nvPr>
        </p:nvSpPr>
        <p:spPr/>
        <p:txBody>
          <a:bodyPr/>
          <a:lstStyle/>
          <a:p>
            <a:pPr marL="0" indent="0">
              <a:buNone/>
            </a:pPr>
            <a:r>
              <a:rPr lang="en-US" dirty="0" smtClean="0"/>
              <a:t>We need some way to not only pass arguments and implicits into a macro def, but to also indicate the context the macro is being </a:t>
            </a:r>
            <a:r>
              <a:rPr lang="en-US" smtClean="0"/>
              <a:t>used in.</a:t>
            </a:r>
            <a:endParaRPr lang="en-US" dirty="0" smtClean="0"/>
          </a:p>
          <a:p>
            <a:pPr marL="0" indent="0">
              <a:buNone/>
            </a:pPr>
            <a:endParaRPr lang="en-US" dirty="0"/>
          </a:p>
          <a:p>
            <a:pPr marL="0" indent="0">
              <a:buNone/>
            </a:pPr>
            <a:r>
              <a:rPr lang="en-US" dirty="0" smtClean="0"/>
              <a:t>Say, for macro vals we need to know whether they are read or written. Also, for the annotation on a, say, method parameter, we most likely want to know its context, i.e. method declaration/definition.</a:t>
            </a:r>
            <a:endParaRPr lang="ru-RU" dirty="0"/>
          </a:p>
        </p:txBody>
      </p:sp>
    </p:spTree>
    <p:extLst>
      <p:ext uri="{BB962C8B-B14F-4D97-AF65-F5344CB8AC3E}">
        <p14:creationId xmlns:p14="http://schemas.microsoft.com/office/powerpoint/2010/main" val="4034761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we start</a:t>
            </a:r>
            <a:endParaRPr lang="ru-RU" dirty="0"/>
          </a:p>
        </p:txBody>
      </p:sp>
      <p:sp>
        <p:nvSpPr>
          <p:cNvPr id="3" name="Content Placeholder 2"/>
          <p:cNvSpPr>
            <a:spLocks noGrp="1"/>
          </p:cNvSpPr>
          <p:nvPr>
            <p:ph idx="1"/>
          </p:nvPr>
        </p:nvSpPr>
        <p:spPr/>
        <p:txBody>
          <a:bodyPr>
            <a:normAutofit/>
          </a:bodyPr>
          <a:lstStyle/>
          <a:p>
            <a:pPr marL="0" indent="0">
              <a:buNone/>
            </a:pPr>
            <a:r>
              <a:rPr lang="en-US" dirty="0" smtClean="0"/>
              <a:t>Everything mentioned below is highly experimental and can be changed at any time. By the time you’re reading this I might have already abandoned this project, deleted the GitHub repo and cleaned up Google’s cache.</a:t>
            </a:r>
          </a:p>
          <a:p>
            <a:pPr marL="0" indent="0">
              <a:buNone/>
            </a:pPr>
            <a:endParaRPr lang="en-US" dirty="0" smtClean="0"/>
          </a:p>
          <a:p>
            <a:pPr marL="0" indent="0">
              <a:buNone/>
            </a:pPr>
            <a:r>
              <a:rPr lang="en-US" dirty="0" smtClean="0"/>
              <a:t>I’m open to all comments, suggestions and criticisms. The </a:t>
            </a:r>
            <a:r>
              <a:rPr lang="en-US" dirty="0"/>
              <a:t>design of macros is still in flux, so </a:t>
            </a:r>
            <a:r>
              <a:rPr lang="en-US" dirty="0" smtClean="0"/>
              <a:t>they can be easily adjusted to </a:t>
            </a:r>
            <a:r>
              <a:rPr lang="en-US" dirty="0"/>
              <a:t>embrace your </a:t>
            </a:r>
            <a:r>
              <a:rPr lang="en-US" dirty="0" smtClean="0"/>
              <a:t>personal use-cases and make the world a better place to live</a:t>
            </a:r>
            <a:r>
              <a:rPr lang="en-US" dirty="0"/>
              <a:t>. </a:t>
            </a:r>
            <a:r>
              <a:rPr lang="en-US" dirty="0" smtClean="0"/>
              <a:t>Share </a:t>
            </a:r>
            <a:r>
              <a:rPr lang="en-US" dirty="0"/>
              <a:t>your thoughts with me at </a:t>
            </a:r>
            <a:r>
              <a:rPr lang="en-US" dirty="0">
                <a:hlinkClick r:id="rId2"/>
              </a:rPr>
              <a:t>eugene.burmako@epfl.ch</a:t>
            </a:r>
            <a:r>
              <a:rPr lang="en-US" dirty="0"/>
              <a:t>.</a:t>
            </a:r>
          </a:p>
          <a:p>
            <a:pPr marL="0" indent="0">
              <a:buNone/>
            </a:pPr>
            <a:endParaRPr lang="ru-RU" dirty="0"/>
          </a:p>
        </p:txBody>
      </p:sp>
    </p:spTree>
    <p:extLst>
      <p:ext uri="{BB962C8B-B14F-4D97-AF65-F5344CB8AC3E}">
        <p14:creationId xmlns:p14="http://schemas.microsoft.com/office/powerpoint/2010/main" val="42427310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have cookies</a:t>
            </a:r>
            <a:endParaRPr lang="ru-RU" dirty="0"/>
          </a:p>
        </p:txBody>
      </p:sp>
      <p:sp>
        <p:nvSpPr>
          <p:cNvPr id="3" name="Content Placeholder 2"/>
          <p:cNvSpPr>
            <a:spLocks noGrp="1"/>
          </p:cNvSpPr>
          <p:nvPr>
            <p:ph idx="1"/>
          </p:nvPr>
        </p:nvSpPr>
        <p:spPr/>
        <p:txBody>
          <a:bodyPr>
            <a:normAutofit fontScale="92500"/>
          </a:bodyPr>
          <a:lstStyle/>
          <a:p>
            <a:pPr marL="0" indent="0">
              <a:buNone/>
            </a:pPr>
            <a:r>
              <a:rPr lang="en-US" dirty="0" smtClean="0"/>
              <a:t>For a long time, macros in mainstream programming languages have been associated with preprocessor macros of C and C++. This has rightfully given bad connotations to the word “macro”.</a:t>
            </a:r>
          </a:p>
          <a:p>
            <a:pPr marL="0" indent="0">
              <a:buNone/>
            </a:pPr>
            <a:endParaRPr lang="en-US" dirty="0"/>
          </a:p>
          <a:p>
            <a:pPr marL="0" indent="0">
              <a:buNone/>
            </a:pPr>
            <a:r>
              <a:rPr lang="en-US" dirty="0" smtClean="0"/>
              <a:t>To the contrast, macros proposed by Project Kepler:</a:t>
            </a:r>
          </a:p>
          <a:p>
            <a:r>
              <a:rPr lang="en-US" dirty="0" smtClean="0"/>
              <a:t>Are written in full-fledged Scala</a:t>
            </a:r>
          </a:p>
          <a:p>
            <a:r>
              <a:rPr lang="en-US" dirty="0" smtClean="0"/>
              <a:t>Operate on high-level and type-safe expression trees</a:t>
            </a:r>
          </a:p>
          <a:p>
            <a:r>
              <a:rPr lang="en-US" dirty="0" smtClean="0"/>
              <a:t>Run inside the compiler and can use all the semantic information it has</a:t>
            </a:r>
          </a:p>
          <a:p>
            <a:r>
              <a:rPr lang="en-US" dirty="0" smtClean="0"/>
              <a:t>Are not about syntax changes</a:t>
            </a:r>
          </a:p>
          <a:p>
            <a:endParaRPr lang="en-US" dirty="0"/>
          </a:p>
          <a:p>
            <a:pPr marL="0" indent="0">
              <a:buNone/>
            </a:pPr>
            <a:r>
              <a:rPr lang="en-US" dirty="0" smtClean="0"/>
              <a:t>Read up more to see this with your own eyes.</a:t>
            </a:r>
            <a:endParaRPr lang="ru-RU" dirty="0"/>
          </a:p>
        </p:txBody>
      </p:sp>
    </p:spTree>
    <p:extLst>
      <p:ext uri="{BB962C8B-B14F-4D97-AF65-F5344CB8AC3E}">
        <p14:creationId xmlns:p14="http://schemas.microsoft.com/office/powerpoint/2010/main" val="35910286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332656"/>
            <a:ext cx="9144000" cy="6525344"/>
          </a:xfrm>
        </p:spPr>
        <p:txBody>
          <a:bodyPr anchor="ctr">
            <a:normAutofit/>
          </a:bodyPr>
          <a:lstStyle/>
          <a:p>
            <a:pPr marL="0" indent="0" algn="ctr">
              <a:buNone/>
            </a:pPr>
            <a:r>
              <a:rPr lang="en-US" sz="4000" dirty="0" smtClean="0">
                <a:solidFill>
                  <a:schemeClr val="tx2"/>
                </a:solidFill>
              </a:rPr>
              <a:t>What’s new</a:t>
            </a:r>
            <a:endParaRPr lang="ru-RU" sz="4000" dirty="0">
              <a:solidFill>
                <a:schemeClr val="tx2"/>
              </a:solidFill>
            </a:endParaRPr>
          </a:p>
        </p:txBody>
      </p:sp>
    </p:spTree>
    <p:extLst>
      <p:ext uri="{BB962C8B-B14F-4D97-AF65-F5344CB8AC3E}">
        <p14:creationId xmlns:p14="http://schemas.microsoft.com/office/powerpoint/2010/main" val="27699666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use-case</a:t>
            </a:r>
            <a:endParaRPr lang="ru-RU" dirty="0"/>
          </a:p>
        </p:txBody>
      </p:sp>
      <p:sp>
        <p:nvSpPr>
          <p:cNvPr id="3" name="Content Placeholder 2"/>
          <p:cNvSpPr>
            <a:spLocks noGrp="1"/>
          </p:cNvSpPr>
          <p:nvPr>
            <p:ph idx="1"/>
          </p:nvPr>
        </p:nvSpPr>
        <p:spPr/>
        <p:txBody>
          <a:bodyPr>
            <a:normAutofit lnSpcReduction="10000"/>
          </a:bodyPr>
          <a:lstStyle/>
          <a:p>
            <a:pPr marL="0" indent="0">
              <a:buNone/>
            </a:pPr>
            <a:r>
              <a:rPr lang="en-US" dirty="0" smtClean="0"/>
              <a:t>In a few days after my previous talk, I’ve overheard Martin saying that it would be fun to experiment with LINQ for Scala. At first, I didn’t give much importance to that, but then it struck me – what a nice testbed for macros!</a:t>
            </a:r>
          </a:p>
          <a:p>
            <a:pPr marL="0" indent="0">
              <a:buNone/>
            </a:pPr>
            <a:endParaRPr lang="en-US" dirty="0"/>
          </a:p>
          <a:p>
            <a:pPr marL="0" indent="0">
              <a:buNone/>
            </a:pPr>
            <a:r>
              <a:rPr lang="en-US" dirty="0" smtClean="0"/>
              <a:t>LINQ is a brilliant concept. Being released five years ago, even now it remains state of the art. However, it has its weaknesses: 1) relying on a clever but rigid compiler hardcode, 2) lack of composability, 3) unclear semantics of calls to external code.</a:t>
            </a:r>
          </a:p>
          <a:p>
            <a:pPr marL="0" indent="0">
              <a:buNone/>
            </a:pPr>
            <a:endParaRPr lang="en-US" dirty="0"/>
          </a:p>
          <a:p>
            <a:pPr marL="0" indent="0">
              <a:buNone/>
            </a:pPr>
            <a:r>
              <a:rPr lang="en-US" dirty="0" smtClean="0"/>
              <a:t>With macros we can solve all these problems and </a:t>
            </a:r>
            <a:r>
              <a:rPr lang="en-US" strike="sngStrike" dirty="0" smtClean="0"/>
              <a:t>introduce new ones</a:t>
            </a:r>
            <a:r>
              <a:rPr lang="en-US" dirty="0" smtClean="0"/>
              <a:t> do even better than that!</a:t>
            </a:r>
            <a:endParaRPr lang="ru-RU" dirty="0"/>
          </a:p>
        </p:txBody>
      </p:sp>
    </p:spTree>
    <p:extLst>
      <p:ext uri="{BB962C8B-B14F-4D97-AF65-F5344CB8AC3E}">
        <p14:creationId xmlns:p14="http://schemas.microsoft.com/office/powerpoint/2010/main" val="40970753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Macrology incoming</a:t>
            </a:r>
            <a:endParaRPr lang="ru-RU" dirty="0"/>
          </a:p>
        </p:txBody>
      </p:sp>
      <p:sp>
        <p:nvSpPr>
          <p:cNvPr id="3" name="Content Placeholder 2"/>
          <p:cNvSpPr>
            <a:spLocks noGrp="1"/>
          </p:cNvSpPr>
          <p:nvPr>
            <p:ph idx="1"/>
          </p:nvPr>
        </p:nvSpPr>
        <p:spPr/>
        <p:txBody>
          <a:bodyPr/>
          <a:lstStyle/>
          <a:p>
            <a:pPr marL="0" indent="0">
              <a:buNone/>
            </a:pPr>
            <a:r>
              <a:rPr lang="en-US" dirty="0" smtClean="0"/>
              <a:t>Before proceeding with this presentation, make sure you’ve read </a:t>
            </a:r>
            <a:r>
              <a:rPr lang="en-US" dirty="0" smtClean="0">
                <a:hlinkClick r:id="rId2"/>
              </a:rPr>
              <a:t>the slides from my </a:t>
            </a:r>
            <a:r>
              <a:rPr lang="en-US" dirty="0">
                <a:hlinkClick r:id="rId2"/>
              </a:rPr>
              <a:t>previous </a:t>
            </a:r>
            <a:r>
              <a:rPr lang="en-US" dirty="0" smtClean="0">
                <a:hlinkClick r:id="rId2"/>
              </a:rPr>
              <a:t>talk</a:t>
            </a:r>
            <a:r>
              <a:rPr lang="en-US" dirty="0" smtClean="0"/>
              <a:t>. </a:t>
            </a:r>
          </a:p>
          <a:p>
            <a:pPr marL="0" indent="0">
              <a:buNone/>
            </a:pPr>
            <a:endParaRPr lang="en-US" dirty="0"/>
          </a:p>
          <a:p>
            <a:pPr marL="0" indent="0">
              <a:buNone/>
            </a:pPr>
            <a:r>
              <a:rPr lang="en-US" dirty="0" smtClean="0"/>
              <a:t>The PDF linked above introduces the notions of compile-time metaprogramming, macro expansion, quasi-quoting and splicing. We’re going to utilize all these concepts starting from the very next slide.</a:t>
            </a:r>
            <a:endParaRPr lang="ru-RU" dirty="0"/>
          </a:p>
        </p:txBody>
      </p:sp>
    </p:spTree>
    <p:extLst>
      <p:ext uri="{BB962C8B-B14F-4D97-AF65-F5344CB8AC3E}">
        <p14:creationId xmlns:p14="http://schemas.microsoft.com/office/powerpoint/2010/main" val="123841733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ustom 2">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292934"/>
      </a:hlink>
      <a:folHlink>
        <a:srgbClr val="292934"/>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0</TotalTime>
  <Words>3392</Words>
  <Application>Microsoft Office PowerPoint</Application>
  <PresentationFormat>On-screen Show (4:3)</PresentationFormat>
  <Paragraphs>249</Paragraphs>
  <Slides>44</Slides>
  <Notes>0</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Clarity</vt:lpstr>
      <vt:lpstr>Project Kepler: What’s up?</vt:lpstr>
      <vt:lpstr>Quick recap</vt:lpstr>
      <vt:lpstr>Status update</vt:lpstr>
      <vt:lpstr>Outline</vt:lpstr>
      <vt:lpstr>Before we start</vt:lpstr>
      <vt:lpstr>We have cookies</vt:lpstr>
      <vt:lpstr>PowerPoint Presentation</vt:lpstr>
      <vt:lpstr>The use-case</vt:lpstr>
      <vt:lpstr>Macrology incoming</vt:lpstr>
      <vt:lpstr>LINQ, the macro way</vt:lpstr>
      <vt:lpstr>Lightweight macros</vt:lpstr>
      <vt:lpstr>Lightweight, but not crippled</vt:lpstr>
      <vt:lpstr>Type providers</vt:lpstr>
      <vt:lpstr>Type providers, the macro way</vt:lpstr>
      <vt:lpstr>Macro types</vt:lpstr>
      <vt:lpstr>Pushing this even further</vt:lpstr>
      <vt:lpstr>Variadic templates</vt:lpstr>
      <vt:lpstr>Macro packages</vt:lpstr>
      <vt:lpstr>PowerPoint Presentation</vt:lpstr>
      <vt:lpstr>Summary</vt:lpstr>
      <vt:lpstr>Generalization</vt:lpstr>
      <vt:lpstr>Macro constructors</vt:lpstr>
      <vt:lpstr>Glitches</vt:lpstr>
      <vt:lpstr>PowerPoint Presentation</vt:lpstr>
      <vt:lpstr>Out of thin air</vt:lpstr>
      <vt:lpstr>Usefulness</vt:lpstr>
      <vt:lpstr>Pimp my methods/classes</vt:lpstr>
      <vt:lpstr>Making it even more useful</vt:lpstr>
      <vt:lpstr>PowerPoint Presentation</vt:lpstr>
      <vt:lpstr>Links</vt:lpstr>
      <vt:lpstr>Acknowledgements</vt:lpstr>
      <vt:lpstr>Your feedback</vt:lpstr>
      <vt:lpstr>Summary</vt:lpstr>
      <vt:lpstr>PowerPoint Presentation</vt:lpstr>
      <vt:lpstr>PowerPoint Presentation</vt:lpstr>
      <vt:lpstr>First-class citizens, eh?</vt:lpstr>
      <vt:lpstr>Macros and run-time values</vt:lpstr>
      <vt:lpstr>Implicit parameters for macro defs</vt:lpstr>
      <vt:lpstr>Binary format of macros</vt:lpstr>
      <vt:lpstr>Macro traits</vt:lpstr>
      <vt:lpstr>Macro packages</vt:lpstr>
      <vt:lpstr>Transitive imports</vt:lpstr>
      <vt:lpstr>On the use of macro annotations</vt:lpstr>
      <vt:lpstr>ExpressionContext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Kepler: What's up?</dc:title>
  <dc:creator/>
  <cp:lastModifiedBy/>
  <cp:revision>1</cp:revision>
  <dcterms:created xsi:type="dcterms:W3CDTF">2011-10-17T17:16:29Z</dcterms:created>
  <dcterms:modified xsi:type="dcterms:W3CDTF">2011-10-18T12:39:07Z</dcterms:modified>
</cp:coreProperties>
</file>