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0" r:id="rId7"/>
    <p:sldId id="274" r:id="rId8"/>
    <p:sldId id="263" r:id="rId9"/>
    <p:sldId id="258" r:id="rId10"/>
    <p:sldId id="259" r:id="rId11"/>
    <p:sldId id="260" r:id="rId12"/>
    <p:sldId id="266" r:id="rId13"/>
    <p:sldId id="261" r:id="rId14"/>
    <p:sldId id="275" r:id="rId15"/>
    <p:sldId id="276" r:id="rId16"/>
    <p:sldId id="278" r:id="rId17"/>
    <p:sldId id="277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31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3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60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0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14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8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00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36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2EEE-F9F8-40B0-862F-6CB0643FF359}" type="datetimeFigureOut">
              <a:rPr lang="de-DE" smtClean="0"/>
              <a:t>19.04.2012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2719-8D0E-4DFB-9944-0BA2C81EDA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96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macro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Scala </a:t>
            </a:r>
            <a:r>
              <a:rPr lang="de-DE" dirty="0" err="1" smtClean="0"/>
              <a:t>Macros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5661248"/>
            <a:ext cx="6400800" cy="622920"/>
          </a:xfrm>
        </p:spPr>
        <p:txBody>
          <a:bodyPr>
            <a:noAutofit/>
          </a:bodyPr>
          <a:lstStyle/>
          <a:p>
            <a:r>
              <a:rPr lang="de-DE" sz="2400" dirty="0" smtClean="0"/>
              <a:t>London, 2012</a:t>
            </a:r>
            <a:endParaRPr lang="de-DE" sz="2400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2130056" y="4082135"/>
            <a:ext cx="4824536" cy="769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>
                <a:solidFill>
                  <a:srgbClr val="084159"/>
                </a:solidFill>
                <a:latin typeface="+mj-lt"/>
              </a:rPr>
              <a:t>Eugene </a:t>
            </a:r>
            <a:r>
              <a:rPr lang="en-US" sz="4400" b="1" dirty="0" err="1" smtClean="0">
                <a:solidFill>
                  <a:srgbClr val="084159"/>
                </a:solidFill>
                <a:latin typeface="+mj-lt"/>
              </a:rPr>
              <a:t>Burmako</a:t>
            </a:r>
            <a:endParaRPr lang="en-US" sz="4400" b="1" dirty="0" smtClean="0">
              <a:solidFill>
                <a:srgbClr val="084159"/>
              </a:solidFill>
              <a:latin typeface="+mj-lt"/>
            </a:endParaRPr>
          </a:p>
          <a:p>
            <a:r>
              <a:rPr lang="en-US" sz="4400" b="1" dirty="0" smtClean="0">
                <a:solidFill>
                  <a:srgbClr val="084159"/>
                </a:solidFill>
                <a:latin typeface="+mj-lt"/>
              </a:rPr>
              <a:t>Jan Christopher Vogt</a:t>
            </a:r>
            <a:endParaRPr lang="en-US" sz="4400" b="1" dirty="0">
              <a:solidFill>
                <a:srgbClr val="084159"/>
              </a:solidFill>
              <a:latin typeface="+mj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64704"/>
            <a:ext cx="2100888" cy="101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8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2358190" y="3469825"/>
            <a:ext cx="3071710" cy="271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820072" y="5096296"/>
            <a:ext cx="4932312" cy="258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640" y="3469825"/>
            <a:ext cx="792088" cy="258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7447157" y="3751384"/>
            <a:ext cx="792088" cy="258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277862" y="4778477"/>
            <a:ext cx="792088" cy="258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495800" y="1999952"/>
            <a:ext cx="8640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575244" y="1986241"/>
            <a:ext cx="237694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Macros</a:t>
            </a:r>
            <a:r>
              <a:rPr lang="de-DE" dirty="0" smtClean="0"/>
              <a:t> in SLICK</a:t>
            </a:r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2927848" y="2369284"/>
            <a:ext cx="216024" cy="387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584032" y="2369284"/>
            <a:ext cx="794657" cy="41687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1451684" y="3152080"/>
            <a:ext cx="1620180" cy="3177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2123861" y="4081558"/>
            <a:ext cx="5704114" cy="68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3553473" y="3108537"/>
            <a:ext cx="1800876" cy="3177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3648872" y="3751384"/>
            <a:ext cx="151389" cy="13534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983631" y="2757272"/>
            <a:ext cx="6859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</a:t>
            </a:r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macro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</a:t>
            </a:r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</a:t>
            </a:r>
            <a:r>
              <a:rPr lang="de-DE" b="1" dirty="0" err="1">
                <a:solidFill>
                  <a:schemeClr val="accent4">
                    <a:lumMod val="75000"/>
                  </a:schemeClr>
                </a:solidFill>
              </a:rPr>
              <a:t>argument</a:t>
            </a:r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 AST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compile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coffees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Queryable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[Coffee]( /*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connection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*/ )</a:t>
            </a:r>
          </a:p>
          <a:p>
            <a:pPr marL="0" indent="0"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coffees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filter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( c =&gt; c.id == 101 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filter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[T](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predicate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T =&gt; Boolean ) :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Queryable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[T] 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=</a:t>
            </a:r>
          </a:p>
          <a:p>
            <a:pPr marL="0" indent="0">
              <a:buNone/>
            </a:pPr>
            <a:r>
              <a:rPr lang="de-DE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macro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QueryableMacros.filter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[T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QueryableMacros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filter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T:c.TypeTag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] (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c: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scala.reflect.makro.Context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de-DE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           (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predicate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c.mirror.Expr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[T =&gt; Boolean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]) = …</a:t>
            </a:r>
          </a:p>
          <a:p>
            <a:pPr marL="0" indent="0"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39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8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macro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QueryableMacros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filter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T:c.TypeTag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] (c: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scala.reflect.makro.Context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predicate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c.mirror.Expr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[T =&gt; Boolean])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{</a:t>
            </a:r>
          </a:p>
          <a:p>
            <a:pPr marL="0" indent="0"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val reifiedPredicate =</a:t>
            </a:r>
          </a:p>
          <a:p>
            <a:pPr marL="0" indent="0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c.mirror.Expr[ reflect.mirror.Expr[T =&gt; Boolean] ](</a:t>
            </a:r>
          </a:p>
          <a:p>
            <a:pPr marL="0" indent="0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c.reifyTree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c.reflectMirrorPrefix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projection.tree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) 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c.reify{ translate("filter",                                     ) }</a:t>
            </a:r>
          </a:p>
          <a:p>
            <a:pPr marL="0" indent="0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}}</a:t>
            </a:r>
            <a:endParaRPr lang="de-DE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775114" y="2063951"/>
            <a:ext cx="3887603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macro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implementation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signature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75114" y="3178152"/>
            <a:ext cx="366318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reify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tree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ship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runtime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65631" y="5027240"/>
            <a:ext cx="3214341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splice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into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runtime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call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Geschweifte Klammer links 6"/>
          <p:cNvSpPr/>
          <p:nvPr/>
        </p:nvSpPr>
        <p:spPr>
          <a:xfrm rot="16200000">
            <a:off x="4763216" y="2520255"/>
            <a:ext cx="362836" cy="636189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5148064" y="4869160"/>
            <a:ext cx="1080120" cy="4966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6228184" y="4869160"/>
            <a:ext cx="1224136" cy="4966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5738306" y="4509120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splicing</a:t>
            </a:r>
            <a:endParaRPr lang="de-DE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100500" y="5879129"/>
            <a:ext cx="531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inlined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at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call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site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expansion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),</a:t>
            </a:r>
          </a:p>
          <a:p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translates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queries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further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at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runtime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, e.g.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SQL</a:t>
            </a:r>
            <a:endParaRPr lang="de-DE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5332800"/>
            <a:ext cx="4336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c.prefix.eval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, reifiedPredicate.eval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161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483768" y="2060848"/>
            <a:ext cx="93610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3636404" y="2038219"/>
            <a:ext cx="2303748" cy="284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27584" y="3861048"/>
            <a:ext cx="1152128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sz="1100" dirty="0"/>
          </a:p>
        </p:txBody>
      </p:sp>
      <p:cxnSp>
        <p:nvCxnSpPr>
          <p:cNvPr id="11" name="Gerade Verbindung 10"/>
          <p:cNvCxnSpPr/>
          <p:nvPr/>
        </p:nvCxnSpPr>
        <p:spPr>
          <a:xfrm flipV="1">
            <a:off x="1367552" y="2322458"/>
            <a:ext cx="1548172" cy="15385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40523" y="4532927"/>
            <a:ext cx="583264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cxnSp>
        <p:nvCxnSpPr>
          <p:cNvPr id="15" name="Gerade Verbindung 14"/>
          <p:cNvCxnSpPr>
            <a:stCxn id="13" idx="2"/>
            <a:endCxn id="12" idx="0"/>
          </p:cNvCxnSpPr>
          <p:nvPr/>
        </p:nvCxnSpPr>
        <p:spPr>
          <a:xfrm flipH="1">
            <a:off x="3756847" y="2322458"/>
            <a:ext cx="1031431" cy="221046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2307186" y="2659705"/>
            <a:ext cx="1944216" cy="86409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462699" y="2060848"/>
            <a:ext cx="93610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sz="1100" dirty="0"/>
          </a:p>
        </p:txBody>
      </p:sp>
      <p:sp>
        <p:nvSpPr>
          <p:cNvPr id="19" name="Textfeld 18"/>
          <p:cNvSpPr txBox="1"/>
          <p:nvPr/>
        </p:nvSpPr>
        <p:spPr>
          <a:xfrm>
            <a:off x="3615335" y="2038219"/>
            <a:ext cx="2303748" cy="284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</a:t>
            </a:r>
            <a:r>
              <a:rPr lang="de-DE" dirty="0" err="1" smtClean="0"/>
              <a:t>expansion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673171" y="4513076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4">
                    <a:lumMod val="75000"/>
                  </a:schemeClr>
                </a:solidFill>
              </a:rPr>
              <a:t>Scala AST</a:t>
            </a:r>
            <a:endParaRPr lang="de-DE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291709" y="5835370"/>
            <a:ext cx="434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That are macros in SLICK</a:t>
            </a:r>
            <a:endParaRPr lang="de-DE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coffees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	.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filter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( c =&gt; c.id == 101 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translate(</a:t>
            </a:r>
          </a:p>
          <a:p>
            <a:pPr marL="0" indent="0"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"filter",</a:t>
            </a:r>
          </a:p>
          <a:p>
            <a:pPr marL="0" indent="0"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coffees,</a:t>
            </a:r>
          </a:p>
          <a:p>
            <a:pPr marL="0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( List("c"),</a:t>
            </a:r>
          </a:p>
          <a:p>
            <a:pPr marL="0" indent="0"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( Select("c", "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id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"), "==", List(</a:t>
            </a:r>
          </a:p>
          <a:p>
            <a:pPr marL="0" indent="0"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Literal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(Constant(101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)))))</a:t>
            </a:r>
          </a:p>
          <a:p>
            <a:pPr marL="0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789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2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Applications in the compiler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Removed a compiler phase (LiftCode)</a:t>
            </a:r>
          </a:p>
          <a:p>
            <a:r>
              <a:rPr lang="de-DE" dirty="0" smtClean="0"/>
              <a:t>Made a 80% solution (manifests) a 99% solution (type tags)</a:t>
            </a:r>
          </a:p>
          <a:p>
            <a:r>
              <a:rPr lang="de-DE" dirty="0"/>
              <a:t>Manifests à la carte </a:t>
            </a:r>
            <a:r>
              <a:rPr lang="de-DE" dirty="0" smtClean="0"/>
              <a:t>– no longer hardcoded in Implicits.scala, it‘s just several </a:t>
            </a:r>
            <a:r>
              <a:rPr lang="de-DE" dirty="0" smtClean="0"/>
              <a:t>macros (you can write your own implementations!)</a:t>
            </a:r>
            <a:endParaRPr lang="de-DE" dirty="0" smtClean="0"/>
          </a:p>
          <a:p>
            <a:r>
              <a:rPr lang="de-DE" dirty="0" smtClean="0"/>
              <a:t>Ideas: SourceLocations, SourceContexts, static requirements on the compiler and the compilation environment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9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the wild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SLICK</a:t>
            </a:r>
          </a:p>
          <a:p>
            <a:r>
              <a:rPr lang="en-US" dirty="0" smtClean="0"/>
              <a:t>Macrocosm</a:t>
            </a:r>
          </a:p>
          <a:p>
            <a:r>
              <a:rPr lang="en-US" dirty="0" err="1" smtClean="0"/>
              <a:t>Scalatex</a:t>
            </a:r>
            <a:endParaRPr lang="en-US" dirty="0" smtClean="0"/>
          </a:p>
          <a:p>
            <a:r>
              <a:rPr lang="en-US" dirty="0" err="1" smtClean="0"/>
              <a:t>Expecty</a:t>
            </a:r>
            <a:endParaRPr lang="en-US" dirty="0" smtClean="0"/>
          </a:p>
          <a:p>
            <a:r>
              <a:rPr lang="en-US" dirty="0" err="1" smtClean="0"/>
              <a:t>Scalaxy</a:t>
            </a:r>
            <a:endParaRPr lang="en-US" dirty="0" smtClean="0"/>
          </a:p>
          <a:p>
            <a:r>
              <a:rPr lang="en-US" dirty="0" smtClean="0"/>
              <a:t>Ideas: procedure typing with arrows, lens generation, ACP DSL, zero-overhead mocks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5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generated code</a:t>
            </a:r>
          </a:p>
          <a:p>
            <a:r>
              <a:rPr lang="en-US" dirty="0" err="1" smtClean="0"/>
              <a:t>Untyped</a:t>
            </a:r>
            <a:r>
              <a:rPr lang="en-US" dirty="0" smtClean="0"/>
              <a:t> macros</a:t>
            </a:r>
          </a:p>
          <a:p>
            <a:r>
              <a:rPr lang="en-US" dirty="0" smtClean="0"/>
              <a:t>Type macros</a:t>
            </a:r>
          </a:p>
          <a:p>
            <a:r>
              <a:rPr lang="en-US" dirty="0" smtClean="0"/>
              <a:t>Macro annotations</a:t>
            </a:r>
          </a:p>
          <a:p>
            <a:r>
              <a:rPr lang="en-US" dirty="0" smtClean="0"/>
              <a:t>Replacing the compiler with a macro</a:t>
            </a:r>
          </a:p>
        </p:txBody>
      </p:sp>
    </p:spTree>
    <p:extLst>
      <p:ext uri="{BB962C8B-B14F-4D97-AF65-F5344CB8AC3E}">
        <p14:creationId xmlns:p14="http://schemas.microsoft.com/office/powerpoint/2010/main" val="37072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generated code</a:t>
            </a:r>
          </a:p>
          <a:p>
            <a:r>
              <a:rPr lang="en-US" dirty="0" err="1" smtClean="0"/>
              <a:t>Untyped</a:t>
            </a:r>
            <a:r>
              <a:rPr lang="en-US" dirty="0" smtClean="0"/>
              <a:t> macros</a:t>
            </a:r>
          </a:p>
          <a:p>
            <a:r>
              <a:rPr lang="en-US" dirty="0" smtClean="0"/>
              <a:t>Type macros</a:t>
            </a:r>
          </a:p>
          <a:p>
            <a:r>
              <a:rPr lang="en-US" dirty="0" smtClean="0"/>
              <a:t>Macro annotations</a:t>
            </a:r>
          </a:p>
          <a:p>
            <a:r>
              <a:rPr lang="en-US" strike="sngStrike" dirty="0" smtClean="0"/>
              <a:t>Replacing </a:t>
            </a:r>
            <a:r>
              <a:rPr lang="en-US" strike="sngStrike" smtClean="0"/>
              <a:t>the compiler with </a:t>
            </a:r>
            <a:r>
              <a:rPr lang="en-US" strike="sngStrike" dirty="0" smtClean="0"/>
              <a:t>a macro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Come on, just kidding about the last one!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7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Questions and answers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www.scalamacros.org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7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 Macros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mpower </a:t>
            </a:r>
            <a:r>
              <a:rPr lang="en-US" dirty="0"/>
              <a:t>developers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extend </a:t>
            </a:r>
            <a:r>
              <a:rPr lang="en-US" dirty="0"/>
              <a:t>the </a:t>
            </a:r>
            <a:r>
              <a:rPr lang="en-US" dirty="0" smtClean="0"/>
              <a:t>compiler and stay sane!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enables compile-time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checks</a:t>
            </a:r>
          </a:p>
          <a:p>
            <a:pPr lvl="1"/>
            <a:r>
              <a:rPr lang="de-DE" dirty="0"/>
              <a:t>processing</a:t>
            </a:r>
          </a:p>
          <a:p>
            <a:pPr lvl="1"/>
            <a:r>
              <a:rPr lang="de-DE" dirty="0"/>
              <a:t>AST transformations</a:t>
            </a:r>
          </a:p>
          <a:p>
            <a:pPr lvl="1"/>
            <a:r>
              <a:rPr lang="de-DE" dirty="0"/>
              <a:t>code generation</a:t>
            </a:r>
          </a:p>
          <a:p>
            <a:pPr lvl="1"/>
            <a:r>
              <a:rPr lang="de-DE" dirty="0" err="1" smtClean="0"/>
              <a:t>shipping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/>
              <a:t>ASTs to runtime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7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Compile-time metaprogramming has long existed in Lisp, so it should be easy to implement, right?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9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Trickiness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Homoiconicity for a language with syntax and types is hard.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Being non-hygienic is evil, being hygienic imposes a complexity tax on the spec.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Need quasiquotations to make AST manipulations bearable. Yet another concept.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8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Martin Odersky was suspicious: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“And</a:t>
            </a:r>
            <a:r>
              <a:rPr lang="en-US" dirty="0"/>
              <a:t>, we'd need to be convinced that it is beautifully simple, or it won't go into </a:t>
            </a:r>
            <a:r>
              <a:rPr lang="en-US" dirty="0" smtClean="0"/>
              <a:t>Scala”.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is what convinced Martin: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76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TextBox 4"/>
          <p:cNvSpPr txBox="1"/>
          <p:nvPr/>
        </p:nvSpPr>
        <p:spPr>
          <a:xfrm rot="20700000">
            <a:off x="1823969" y="3483029"/>
            <a:ext cx="5502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Compile-time </a:t>
            </a:r>
            <a:r>
              <a:rPr lang="en-US" sz="3200" b="1" dirty="0" err="1" smtClean="0">
                <a:solidFill>
                  <a:schemeClr val="bg1"/>
                </a:solidFill>
              </a:rPr>
              <a:t>Ast</a:t>
            </a:r>
            <a:r>
              <a:rPr lang="en-US" sz="3200" b="1" dirty="0" smtClean="0">
                <a:solidFill>
                  <a:schemeClr val="bg1"/>
                </a:solidFill>
              </a:rPr>
              <a:t> Transformers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Scala reflection provides a slice of the compiler’s cake. The infrastructure is already there.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Macros are (Tree*, Type*) =&gt; Tree functions. Just as simple as that.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Hygiene itself is implemented by a macro. Hence we stay minimalistic and flexible.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4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: SLICK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00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bgerundetes Rechteck 81"/>
          <p:cNvSpPr/>
          <p:nvPr/>
        </p:nvSpPr>
        <p:spPr>
          <a:xfrm>
            <a:off x="323529" y="2492896"/>
            <a:ext cx="3680048" cy="2907037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SLICK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coffees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Queryable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[Coffee]( /*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connection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*/ )</a:t>
            </a:r>
          </a:p>
          <a:p>
            <a:pPr marL="0" indent="0"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coffees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filter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( c =&gt; c.id == 101 )</a:t>
            </a:r>
            <a:endParaRPr lang="de-DE" sz="2000" dirty="0"/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467544" y="4406163"/>
            <a:ext cx="1872208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SLICK </a:t>
            </a:r>
            <a:r>
              <a:rPr lang="de-DE" dirty="0" err="1" smtClean="0"/>
              <a:t>Queryable</a:t>
            </a:r>
            <a:endParaRPr lang="de-DE" dirty="0" smtClean="0"/>
          </a:p>
          <a:p>
            <a:pPr algn="ctr"/>
            <a:r>
              <a:rPr lang="de-DE" dirty="0" err="1" smtClean="0"/>
              <a:t>frontend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16" idx="6"/>
            <a:endCxn id="9" idx="2"/>
          </p:cNvCxnSpPr>
          <p:nvPr/>
        </p:nvCxnSpPr>
        <p:spPr>
          <a:xfrm>
            <a:off x="4003576" y="4863363"/>
            <a:ext cx="5627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4566372" y="4466947"/>
            <a:ext cx="1888584" cy="7928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SLICK Query</a:t>
            </a:r>
          </a:p>
          <a:p>
            <a:pPr algn="ctr"/>
            <a:r>
              <a:rPr lang="de-DE" dirty="0" smtClean="0"/>
              <a:t>ASTs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7108526" y="3666809"/>
            <a:ext cx="1440160" cy="7928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SQL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7"/>
            <a:endCxn id="10" idx="2"/>
          </p:cNvCxnSpPr>
          <p:nvPr/>
        </p:nvCxnSpPr>
        <p:spPr>
          <a:xfrm flipV="1">
            <a:off x="6178379" y="4063225"/>
            <a:ext cx="930147" cy="519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5"/>
            <a:endCxn id="15" idx="2"/>
          </p:cNvCxnSpPr>
          <p:nvPr/>
        </p:nvCxnSpPr>
        <p:spPr>
          <a:xfrm>
            <a:off x="6178379" y="5143671"/>
            <a:ext cx="943560" cy="512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6"/>
            <a:endCxn id="14" idx="2"/>
          </p:cNvCxnSpPr>
          <p:nvPr/>
        </p:nvCxnSpPr>
        <p:spPr>
          <a:xfrm>
            <a:off x="6454956" y="4863363"/>
            <a:ext cx="66698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21939" y="4466947"/>
            <a:ext cx="1440160" cy="7928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NoSQL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7121939" y="5259779"/>
            <a:ext cx="1440160" cy="7928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 </a:t>
            </a:r>
            <a:r>
              <a:rPr lang="de-DE" dirty="0" err="1" smtClean="0"/>
              <a:t>services</a:t>
            </a:r>
            <a:endParaRPr lang="de-DE" dirty="0"/>
          </a:p>
        </p:txBody>
      </p:sp>
      <p:sp>
        <p:nvSpPr>
          <p:cNvPr id="16" name="Ellipse 15"/>
          <p:cNvSpPr/>
          <p:nvPr/>
        </p:nvSpPr>
        <p:spPr>
          <a:xfrm>
            <a:off x="2771800" y="4406163"/>
            <a:ext cx="1231776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Scala</a:t>
            </a:r>
          </a:p>
          <a:p>
            <a:pPr algn="ctr"/>
            <a:r>
              <a:rPr lang="de-DE" dirty="0" smtClean="0"/>
              <a:t>ASTs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6" idx="6"/>
            <a:endCxn id="16" idx="2"/>
          </p:cNvCxnSpPr>
          <p:nvPr/>
        </p:nvCxnSpPr>
        <p:spPr>
          <a:xfrm>
            <a:off x="2339752" y="486336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endCxn id="62" idx="2"/>
          </p:cNvCxnSpPr>
          <p:nvPr/>
        </p:nvCxnSpPr>
        <p:spPr>
          <a:xfrm flipH="1" flipV="1">
            <a:off x="1627535" y="3981275"/>
            <a:ext cx="928241" cy="7438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838831" y="3581165"/>
            <a:ext cx="157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compile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time</a:t>
            </a:r>
            <a:endParaRPr lang="de-DE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430102" y="3037602"/>
            <a:ext cx="1563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handed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over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runtime</a:t>
            </a:r>
            <a:endParaRPr lang="de-DE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reification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de-DE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4553796" y="3594954"/>
            <a:ext cx="117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</a:rPr>
              <a:t>runtime</a:t>
            </a:r>
            <a:endParaRPr lang="de-DE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6" name="Gerade Verbindung 65"/>
          <p:cNvCxnSpPr>
            <a:stCxn id="63" idx="2"/>
            <a:endCxn id="16" idx="0"/>
          </p:cNvCxnSpPr>
          <p:nvPr/>
        </p:nvCxnSpPr>
        <p:spPr>
          <a:xfrm>
            <a:off x="3211912" y="4053265"/>
            <a:ext cx="175776" cy="352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64" idx="2"/>
          </p:cNvCxnSpPr>
          <p:nvPr/>
        </p:nvCxnSpPr>
        <p:spPr>
          <a:xfrm flipH="1">
            <a:off x="4284974" y="3995064"/>
            <a:ext cx="853988" cy="730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471841" y="2538828"/>
            <a:ext cx="276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implemented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macros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00142" y="3037602"/>
            <a:ext cx="7437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embedded database queries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7322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" grpId="0" animBg="1"/>
      <p:bldP spid="9" grpId="0" animBg="1"/>
      <p:bldP spid="10" grpId="0" animBg="1"/>
      <p:bldP spid="14" grpId="0" animBg="1"/>
      <p:bldP spid="15" grpId="0" animBg="1"/>
      <p:bldP spid="16" grpId="0" animBg="1"/>
      <p:bldP spid="62" grpId="0"/>
      <p:bldP spid="63" grpId="0"/>
      <p:bldP spid="64" grpId="0"/>
      <p:bldP spid="75" grpId="0"/>
      <p:bldP spid="24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484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Larissa</vt:lpstr>
      <vt:lpstr>Scala Macros</vt:lpstr>
      <vt:lpstr>Scala Macros</vt:lpstr>
      <vt:lpstr>Implementation</vt:lpstr>
      <vt:lpstr>Trickiness</vt:lpstr>
      <vt:lpstr>Beauty</vt:lpstr>
      <vt:lpstr>Cats</vt:lpstr>
      <vt:lpstr>The essence</vt:lpstr>
      <vt:lpstr>Use case: SLICK</vt:lpstr>
      <vt:lpstr>SLICK overview</vt:lpstr>
      <vt:lpstr>Macros in SLICK</vt:lpstr>
      <vt:lpstr>A macro body</vt:lpstr>
      <vt:lpstr>Resulting macro expansion</vt:lpstr>
      <vt:lpstr>Applications in the compiler</vt:lpstr>
      <vt:lpstr>Applications in the wild</vt:lpstr>
      <vt:lpstr>Future work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sdasd</dc:title>
  <dc:creator>Chris</dc:creator>
  <cp:lastModifiedBy>Eugene Burmako</cp:lastModifiedBy>
  <cp:revision>168</cp:revision>
  <dcterms:created xsi:type="dcterms:W3CDTF">2012-04-16T14:00:23Z</dcterms:created>
  <dcterms:modified xsi:type="dcterms:W3CDTF">2012-04-19T09:45:55Z</dcterms:modified>
</cp:coreProperties>
</file>