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Quattrocento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7" roundtripDataSignature="AMtx7mgNE9QUAILyWXGHCVuHYYaIlm4s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attrocentoSans-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italic.fntdata"/><Relationship Id="rId14" Type="http://schemas.openxmlformats.org/officeDocument/2006/relationships/font" Target="fonts/QuattrocentoSans-bold.fntdata"/><Relationship Id="rId17" Type="http://customschemas.google.com/relationships/presentationmetadata" Target="metadata"/><Relationship Id="rId16"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g931b454cb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 name="Google Shape;17;g931b454cb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g931b454cb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g931b454cb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 name="Google Shape;23;g931b454cbc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 name="Google Shape;24;g931b454cbc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931b454cb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931b454cbc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g931b454cbc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931b454cb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931b454cbc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g931b454cbc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931b454cbc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931b454cb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g931b454cbc_0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931b454cbc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931b454cbc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g931b454cbc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57" name="Google Shape;5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g931b454cbc_0_0"/>
          <p:cNvSpPr txBox="1"/>
          <p:nvPr>
            <p:ph type="title"/>
          </p:nvPr>
        </p:nvSpPr>
        <p:spPr>
          <a:xfrm>
            <a:off x="174900" y="2367225"/>
            <a:ext cx="8794200" cy="152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sz="4000"/>
              <a:t>Guided Capstone: Price Prediction for Big Mountain Ski Resort</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g931b454cbc_0_5"/>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Problem Background</a:t>
            </a:r>
            <a:endParaRPr/>
          </a:p>
        </p:txBody>
      </p:sp>
      <p:sp>
        <p:nvSpPr>
          <p:cNvPr id="27" name="Google Shape;27;g931b454cbc_0_5"/>
          <p:cNvSpPr txBox="1"/>
          <p:nvPr/>
        </p:nvSpPr>
        <p:spPr>
          <a:xfrm>
            <a:off x="414950" y="1244850"/>
            <a:ext cx="8483100" cy="3423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AU"/>
              <a:t>Problem Statement</a:t>
            </a:r>
            <a:endParaRPr/>
          </a:p>
          <a:p>
            <a:pPr indent="-317500" lvl="1" marL="914400" rtl="0" algn="l">
              <a:spcBef>
                <a:spcPts val="0"/>
              </a:spcBef>
              <a:spcAft>
                <a:spcPts val="0"/>
              </a:spcAft>
              <a:buSzPts val="1400"/>
              <a:buChar char="○"/>
            </a:pPr>
            <a:r>
              <a:rPr lang="en-AU"/>
              <a:t>How can Big Mountain Ski Resort determine ticket prices taking into account pricing data for all the resorts in the ski market segment to:</a:t>
            </a:r>
            <a:endParaRPr/>
          </a:p>
          <a:p>
            <a:pPr indent="-317500" lvl="0" marL="1371600" rtl="0" algn="l">
              <a:spcBef>
                <a:spcPts val="0"/>
              </a:spcBef>
              <a:spcAft>
                <a:spcPts val="0"/>
              </a:spcAft>
              <a:buSzPts val="1400"/>
              <a:buAutoNum type="arabicPeriod"/>
            </a:pPr>
            <a:r>
              <a:rPr lang="en-AU"/>
              <a:t>Maximize the value of its facilities </a:t>
            </a:r>
            <a:endParaRPr/>
          </a:p>
          <a:p>
            <a:pPr indent="-317500" lvl="0" marL="1371600" rtl="0" algn="l">
              <a:spcBef>
                <a:spcPts val="0"/>
              </a:spcBef>
              <a:spcAft>
                <a:spcPts val="0"/>
              </a:spcAft>
              <a:buSzPts val="1400"/>
              <a:buAutoNum type="arabicPeriod"/>
            </a:pPr>
            <a:r>
              <a:rPr lang="en-AU"/>
              <a:t>Recoup increased operational costs from adding a chair lift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AU"/>
              <a:t>Context: </a:t>
            </a:r>
            <a:endParaRPr/>
          </a:p>
          <a:p>
            <a:pPr indent="-317500" lvl="1" marL="914400" rtl="0" algn="l">
              <a:spcBef>
                <a:spcPts val="0"/>
              </a:spcBef>
              <a:spcAft>
                <a:spcPts val="0"/>
              </a:spcAft>
              <a:buSzPts val="1400"/>
              <a:buChar char="○"/>
            </a:pPr>
            <a:r>
              <a:rPr lang="en-AU"/>
              <a:t>A data based model is preferred to be better compared to the current method of marking up above the average ticket price in the ski resort segment.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AU"/>
              <a:t>Presentation Overview:</a:t>
            </a:r>
            <a:endParaRPr/>
          </a:p>
          <a:p>
            <a:pPr indent="-317500" lvl="1" marL="914400" rtl="0" algn="l">
              <a:spcBef>
                <a:spcPts val="0"/>
              </a:spcBef>
              <a:spcAft>
                <a:spcPts val="0"/>
              </a:spcAft>
              <a:buSzPts val="1400"/>
              <a:buChar char="○"/>
            </a:pPr>
            <a:r>
              <a:rPr lang="en-AU"/>
              <a:t>Recommendations and Findings</a:t>
            </a:r>
            <a:endParaRPr/>
          </a:p>
          <a:p>
            <a:pPr indent="-317500" lvl="1" marL="914400" rtl="0" algn="l">
              <a:spcBef>
                <a:spcPts val="0"/>
              </a:spcBef>
              <a:spcAft>
                <a:spcPts val="0"/>
              </a:spcAft>
              <a:buSzPts val="1400"/>
              <a:buChar char="○"/>
            </a:pPr>
            <a:r>
              <a:rPr lang="en-AU"/>
              <a:t>Modeling Results and Analysis Process</a:t>
            </a:r>
            <a:endParaRPr/>
          </a:p>
          <a:p>
            <a:pPr indent="-317500" lvl="1" marL="914400" rtl="0" algn="l">
              <a:spcBef>
                <a:spcPts val="0"/>
              </a:spcBef>
              <a:spcAft>
                <a:spcPts val="0"/>
              </a:spcAft>
              <a:buSzPts val="1400"/>
              <a:buChar char="○"/>
            </a:pPr>
            <a:r>
              <a:rPr lang="en-AU"/>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g931b454cbc_0_30"/>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Findings and Recommendations</a:t>
            </a:r>
            <a:endParaRPr/>
          </a:p>
        </p:txBody>
      </p:sp>
      <p:sp>
        <p:nvSpPr>
          <p:cNvPr id="34" name="Google Shape;34;g931b454cbc_0_30"/>
          <p:cNvSpPr txBox="1"/>
          <p:nvPr/>
        </p:nvSpPr>
        <p:spPr>
          <a:xfrm>
            <a:off x="334250" y="1025850"/>
            <a:ext cx="8634900" cy="496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AU"/>
              <a:t>Based on the predictive model, Big Mountain resort has room to raise ticket prices. </a:t>
            </a:r>
            <a:endParaRPr/>
          </a:p>
          <a:p>
            <a:pPr indent="-317500" lvl="1" marL="1371600" rtl="0" algn="l">
              <a:spcBef>
                <a:spcPts val="0"/>
              </a:spcBef>
              <a:spcAft>
                <a:spcPts val="0"/>
              </a:spcAft>
              <a:buSzPts val="1400"/>
              <a:buChar char="○"/>
            </a:pPr>
            <a:r>
              <a:rPr lang="en-AU"/>
              <a:t>Pre-model Price: $81</a:t>
            </a:r>
            <a:endParaRPr/>
          </a:p>
          <a:p>
            <a:pPr indent="-317500" lvl="1" marL="1371600" rtl="0" algn="l">
              <a:spcBef>
                <a:spcPts val="0"/>
              </a:spcBef>
              <a:spcAft>
                <a:spcPts val="0"/>
              </a:spcAft>
              <a:buSzPts val="1400"/>
              <a:buChar char="○"/>
            </a:pPr>
            <a:r>
              <a:rPr lang="en-AU"/>
              <a:t>Modeled Price: $95</a:t>
            </a:r>
            <a:endParaRPr/>
          </a:p>
          <a:p>
            <a:pPr indent="0" lvl="0" marL="1371600" rtl="0" algn="l">
              <a:spcBef>
                <a:spcPts val="0"/>
              </a:spcBef>
              <a:spcAft>
                <a:spcPts val="0"/>
              </a:spcAft>
              <a:buNone/>
            </a:pPr>
            <a:r>
              <a:t/>
            </a:r>
            <a:endParaRPr/>
          </a:p>
          <a:p>
            <a:pPr indent="-317500" lvl="0" marL="457200" rtl="0" algn="l">
              <a:spcBef>
                <a:spcPts val="0"/>
              </a:spcBef>
              <a:spcAft>
                <a:spcPts val="0"/>
              </a:spcAft>
              <a:buSzPts val="1400"/>
              <a:buChar char="●"/>
            </a:pPr>
            <a:r>
              <a:rPr lang="en-AU"/>
              <a:t>Following is a summary of modeling findings:</a:t>
            </a:r>
            <a:endParaRPr/>
          </a:p>
          <a:p>
            <a:pPr indent="-317500" lvl="0" marL="914400" rtl="0" algn="l">
              <a:spcBef>
                <a:spcPts val="0"/>
              </a:spcBef>
              <a:spcAft>
                <a:spcPts val="0"/>
              </a:spcAft>
              <a:buSzPts val="1400"/>
              <a:buAutoNum type="arabicPeriod"/>
            </a:pPr>
            <a:r>
              <a:rPr lang="en-AU"/>
              <a:t>Closing down up to 10 runs</a:t>
            </a:r>
            <a:endParaRPr/>
          </a:p>
          <a:p>
            <a:pPr indent="-317500" lvl="1" marL="1371600" rtl="0" algn="l">
              <a:spcBef>
                <a:spcPts val="0"/>
              </a:spcBef>
              <a:spcAft>
                <a:spcPts val="0"/>
              </a:spcAft>
              <a:buSzPts val="1400"/>
              <a:buAutoNum type="alphaLcPeriod"/>
            </a:pPr>
            <a:r>
              <a:rPr lang="en-AU"/>
              <a:t>Closing 1 run does not reduce price</a:t>
            </a:r>
            <a:endParaRPr/>
          </a:p>
          <a:p>
            <a:pPr indent="-317500" lvl="1" marL="1371600" rtl="0" algn="l">
              <a:spcBef>
                <a:spcPts val="0"/>
              </a:spcBef>
              <a:spcAft>
                <a:spcPts val="0"/>
              </a:spcAft>
              <a:buSzPts val="1400"/>
              <a:buAutoNum type="alphaLcPeriod"/>
            </a:pPr>
            <a:r>
              <a:rPr lang="en-AU"/>
              <a:t>Subsequent run reductions reduce ticket price and thus revenue</a:t>
            </a:r>
            <a:endParaRPr/>
          </a:p>
          <a:p>
            <a:pPr indent="0" lvl="0" marL="0" rtl="0" algn="l">
              <a:spcBef>
                <a:spcPts val="0"/>
              </a:spcBef>
              <a:spcAft>
                <a:spcPts val="0"/>
              </a:spcAft>
              <a:buNone/>
            </a:pPr>
            <a:r>
              <a:t/>
            </a:r>
            <a:endParaRPr/>
          </a:p>
          <a:p>
            <a:pPr indent="-317500" lvl="0" marL="914400" rtl="0" algn="l">
              <a:spcBef>
                <a:spcPts val="0"/>
              </a:spcBef>
              <a:spcAft>
                <a:spcPts val="0"/>
              </a:spcAft>
              <a:buSzPts val="1400"/>
              <a:buAutoNum type="arabicPeriod"/>
            </a:pPr>
            <a:r>
              <a:rPr lang="en-AU"/>
              <a:t>Adding a run, chair lift and increasing vertical drop by 150 feet.</a:t>
            </a:r>
            <a:endParaRPr/>
          </a:p>
          <a:p>
            <a:pPr indent="-317500" lvl="1" marL="1371600" rtl="0" algn="l">
              <a:spcBef>
                <a:spcPts val="0"/>
              </a:spcBef>
              <a:spcAft>
                <a:spcPts val="0"/>
              </a:spcAft>
              <a:buSzPts val="1400"/>
              <a:buAutoNum type="alphaLcPeriod"/>
            </a:pPr>
            <a:r>
              <a:rPr lang="en-AU"/>
              <a:t>Supports raising ticket price by $1.99 and revenue by $3,474,638</a:t>
            </a:r>
            <a:endParaRPr/>
          </a:p>
          <a:p>
            <a:pPr indent="0" lvl="0" marL="0" rtl="0" algn="l">
              <a:spcBef>
                <a:spcPts val="0"/>
              </a:spcBef>
              <a:spcAft>
                <a:spcPts val="0"/>
              </a:spcAft>
              <a:buNone/>
            </a:pPr>
            <a:r>
              <a:t/>
            </a:r>
            <a:endParaRPr/>
          </a:p>
          <a:p>
            <a:pPr indent="-317500" lvl="0" marL="914400" rtl="0" algn="l">
              <a:spcBef>
                <a:spcPts val="0"/>
              </a:spcBef>
              <a:spcAft>
                <a:spcPts val="0"/>
              </a:spcAft>
              <a:buSzPts val="1400"/>
              <a:buAutoNum type="arabicPeriod"/>
            </a:pPr>
            <a:r>
              <a:rPr lang="en-AU"/>
              <a:t>Adding 2 acres of snow making coverage to the second scenario</a:t>
            </a:r>
            <a:endParaRPr/>
          </a:p>
          <a:p>
            <a:pPr indent="-317500" lvl="1" marL="1371600" rtl="0" algn="l">
              <a:spcBef>
                <a:spcPts val="0"/>
              </a:spcBef>
              <a:spcAft>
                <a:spcPts val="0"/>
              </a:spcAft>
              <a:buSzPts val="1400"/>
              <a:buAutoNum type="alphaLcPeriod"/>
            </a:pPr>
            <a:r>
              <a:rPr lang="en-AU"/>
              <a:t>Did not increase ticket price beyond the second scenario</a:t>
            </a:r>
            <a:endParaRPr/>
          </a:p>
          <a:p>
            <a:pPr indent="0" lvl="0" marL="0" rtl="0" algn="l">
              <a:spcBef>
                <a:spcPts val="0"/>
              </a:spcBef>
              <a:spcAft>
                <a:spcPts val="0"/>
              </a:spcAft>
              <a:buNone/>
            </a:pPr>
            <a:r>
              <a:t/>
            </a:r>
            <a:endParaRPr/>
          </a:p>
          <a:p>
            <a:pPr indent="-317500" lvl="0" marL="914400" rtl="0" algn="l">
              <a:spcBef>
                <a:spcPts val="0"/>
              </a:spcBef>
              <a:spcAft>
                <a:spcPts val="0"/>
              </a:spcAft>
              <a:buSzPts val="1400"/>
              <a:buAutoNum type="arabicPeriod"/>
            </a:pPr>
            <a:r>
              <a:rPr lang="en-AU"/>
              <a:t>Increasing longest run by 0.2 mi and adding 4 acres of snow coverage</a:t>
            </a:r>
            <a:endParaRPr/>
          </a:p>
          <a:p>
            <a:pPr indent="-317500" lvl="1" marL="1371600" rtl="0" algn="l">
              <a:spcBef>
                <a:spcPts val="0"/>
              </a:spcBef>
              <a:spcAft>
                <a:spcPts val="0"/>
              </a:spcAft>
              <a:buSzPts val="1400"/>
              <a:buAutoNum type="alphaLcPeriod"/>
            </a:pPr>
            <a:r>
              <a:rPr lang="en-AU"/>
              <a:t>Did not change predicted price beyond the modeled price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AU"/>
              <a:t>Based on above findings, the business can implement the second case above except that a run can be reduced instead of increasing it as it did not change price.</a:t>
            </a:r>
            <a:endParaRPr/>
          </a:p>
          <a:p>
            <a:pPr indent="-317500" lvl="1" marL="914400" rtl="0" algn="l">
              <a:spcBef>
                <a:spcPts val="0"/>
              </a:spcBef>
              <a:spcAft>
                <a:spcPts val="0"/>
              </a:spcAft>
              <a:buSzPts val="1400"/>
              <a:buChar char="○"/>
            </a:pPr>
            <a:r>
              <a:rPr lang="en-AU"/>
              <a:t>Reducing a run can help cut run related costs like maintenance and raise profits. </a:t>
            </a:r>
            <a:endParaRPr/>
          </a:p>
          <a:p>
            <a:pPr indent="-317500" lvl="1" marL="914400" rtl="0" algn="l">
              <a:spcBef>
                <a:spcPts val="0"/>
              </a:spcBef>
              <a:spcAft>
                <a:spcPts val="0"/>
              </a:spcAft>
              <a:buSzPts val="1400"/>
              <a:buChar char="○"/>
            </a:pPr>
            <a:r>
              <a:rPr lang="en-AU"/>
              <a:t>Additional data for operating costs can help validate this recommendation based on current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931b454cbc_0_36"/>
          <p:cNvSpPr txBox="1"/>
          <p:nvPr/>
        </p:nvSpPr>
        <p:spPr>
          <a:xfrm>
            <a:off x="334250" y="645475"/>
            <a:ext cx="8634900" cy="58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a:t>Following steps were followed to come up with the final recommendations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AU"/>
              <a:t>Problem Identification (Covered in the Problem Background Slide)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AU"/>
              <a:t>Data Wrangling &amp; Exploratory Data Analysis</a:t>
            </a:r>
            <a:endParaRPr/>
          </a:p>
          <a:p>
            <a:pPr indent="-317500" lvl="0" marL="914400" rtl="0" algn="l">
              <a:spcBef>
                <a:spcPts val="0"/>
              </a:spcBef>
              <a:spcAft>
                <a:spcPts val="0"/>
              </a:spcAft>
              <a:buSzPts val="1400"/>
              <a:buChar char="●"/>
            </a:pPr>
            <a:r>
              <a:rPr lang="en-AU"/>
              <a:t>Cleaning dataset by removing outliers and missing values from all the features</a:t>
            </a:r>
            <a:endParaRPr/>
          </a:p>
          <a:p>
            <a:pPr indent="0" lvl="0" marL="1828800" rtl="0" algn="l">
              <a:spcBef>
                <a:spcPts val="0"/>
              </a:spcBef>
              <a:spcAft>
                <a:spcPts val="0"/>
              </a:spcAft>
              <a:buNone/>
            </a:pPr>
            <a:r>
              <a:t/>
            </a:r>
            <a:endParaRPr/>
          </a:p>
          <a:p>
            <a:pPr indent="-317500" lvl="0" marL="914400" rtl="0" algn="l">
              <a:spcBef>
                <a:spcPts val="0"/>
              </a:spcBef>
              <a:spcAft>
                <a:spcPts val="0"/>
              </a:spcAft>
              <a:buSzPts val="1400"/>
              <a:buChar char="●"/>
            </a:pPr>
            <a:r>
              <a:rPr lang="en-AU"/>
              <a:t>Deciding against segmenting data by state as most prices were in the range of $25-$100 and Principal Component Analysis did not reveal any clustering by specific states</a:t>
            </a:r>
            <a:endParaRPr/>
          </a:p>
          <a:p>
            <a:pPr indent="0" lvl="0" marL="1828800" rtl="0" algn="l">
              <a:spcBef>
                <a:spcPts val="0"/>
              </a:spcBef>
              <a:spcAft>
                <a:spcPts val="0"/>
              </a:spcAft>
              <a:buNone/>
            </a:pPr>
            <a:r>
              <a:t/>
            </a:r>
            <a:endParaRPr/>
          </a:p>
          <a:p>
            <a:pPr indent="-317500" lvl="0" marL="914400" rtl="0" algn="l">
              <a:spcBef>
                <a:spcPts val="0"/>
              </a:spcBef>
              <a:spcAft>
                <a:spcPts val="0"/>
              </a:spcAft>
              <a:buSzPts val="1400"/>
              <a:buChar char="●"/>
            </a:pPr>
            <a:r>
              <a:rPr lang="en-AU"/>
              <a:t>Created additional useful features normalized by state (ex. resort ski area / total state ski area) </a:t>
            </a:r>
            <a:endParaRPr/>
          </a:p>
          <a:p>
            <a:pPr indent="0" lvl="0" marL="1828800" rtl="0" algn="l">
              <a:spcBef>
                <a:spcPts val="0"/>
              </a:spcBef>
              <a:spcAft>
                <a:spcPts val="0"/>
              </a:spcAft>
              <a:buNone/>
            </a:pPr>
            <a:r>
              <a:t/>
            </a:r>
            <a:endParaRPr/>
          </a:p>
          <a:p>
            <a:pPr indent="-317500" lvl="0" marL="914400" rtl="0" algn="l">
              <a:spcBef>
                <a:spcPts val="0"/>
              </a:spcBef>
              <a:spcAft>
                <a:spcPts val="0"/>
              </a:spcAft>
              <a:buSzPts val="1400"/>
              <a:buChar char="●"/>
            </a:pPr>
            <a:r>
              <a:rPr lang="en-AU"/>
              <a:t>Decided to model Adult weekend prices over weekday as these had least missing values </a:t>
            </a:r>
            <a:endParaRPr/>
          </a:p>
          <a:p>
            <a:pPr indent="0" lvl="0" marL="1828800" rtl="0" algn="l">
              <a:spcBef>
                <a:spcPts val="0"/>
              </a:spcBef>
              <a:spcAft>
                <a:spcPts val="0"/>
              </a:spcAft>
              <a:buNone/>
            </a:pPr>
            <a:r>
              <a:t/>
            </a:r>
            <a:endParaRPr/>
          </a:p>
          <a:p>
            <a:pPr indent="-317500" lvl="0" marL="914400" rtl="0" algn="l">
              <a:spcBef>
                <a:spcPts val="0"/>
              </a:spcBef>
              <a:spcAft>
                <a:spcPts val="0"/>
              </a:spcAft>
              <a:buSzPts val="1400"/>
              <a:buChar char="●"/>
            </a:pPr>
            <a:r>
              <a:rPr lang="en-AU"/>
              <a:t>Scatter plots against price revealed higher correlation for some features which included vertical drop, number of runs as well as snow making area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AU"/>
              <a:t>Preprocessing and Model Training</a:t>
            </a:r>
            <a:endParaRPr/>
          </a:p>
          <a:p>
            <a:pPr indent="0" lvl="0" marL="0" rtl="0" algn="l">
              <a:spcBef>
                <a:spcPts val="0"/>
              </a:spcBef>
              <a:spcAft>
                <a:spcPts val="0"/>
              </a:spcAft>
              <a:buNone/>
            </a:pPr>
            <a:r>
              <a:t/>
            </a:r>
            <a:endParaRPr/>
          </a:p>
          <a:p>
            <a:pPr indent="-317500" lvl="0" marL="914400" rtl="0" algn="l">
              <a:spcBef>
                <a:spcPts val="0"/>
              </a:spcBef>
              <a:spcAft>
                <a:spcPts val="0"/>
              </a:spcAft>
              <a:buSzPts val="1400"/>
              <a:buChar char="●"/>
            </a:pPr>
            <a:r>
              <a:rPr lang="en-AU"/>
              <a:t>Two models: Linear Regression and Random Forest Regression were applied with hyper parameter tuning using GridSearch as well as cross-validation.</a:t>
            </a:r>
            <a:endParaRPr/>
          </a:p>
          <a:p>
            <a:pPr indent="0" lvl="0" marL="1371600" rtl="0" algn="l">
              <a:spcBef>
                <a:spcPts val="0"/>
              </a:spcBef>
              <a:spcAft>
                <a:spcPts val="0"/>
              </a:spcAft>
              <a:buNone/>
            </a:pPr>
            <a:r>
              <a:t/>
            </a:r>
            <a:endParaRPr/>
          </a:p>
          <a:p>
            <a:pPr indent="-317500" lvl="0" marL="914400" rtl="0" algn="l">
              <a:spcBef>
                <a:spcPts val="0"/>
              </a:spcBef>
              <a:spcAft>
                <a:spcPts val="0"/>
              </a:spcAft>
              <a:buSzPts val="1400"/>
              <a:buChar char="●"/>
            </a:pPr>
            <a:r>
              <a:rPr lang="en-AU"/>
              <a:t>Random Forest Regression was chosen due to better performance in terms of lower mean absolute error.</a:t>
            </a:r>
            <a:endParaRPr/>
          </a:p>
          <a:p>
            <a:pPr indent="0" lvl="0" marL="1371600" rtl="0" algn="l">
              <a:spcBef>
                <a:spcPts val="0"/>
              </a:spcBef>
              <a:spcAft>
                <a:spcPts val="0"/>
              </a:spcAft>
              <a:buNone/>
            </a:pPr>
            <a:r>
              <a:t/>
            </a:r>
            <a:endParaRPr/>
          </a:p>
          <a:p>
            <a:pPr indent="-317500" lvl="0" marL="457200" rtl="0" algn="l">
              <a:spcBef>
                <a:spcPts val="0"/>
              </a:spcBef>
              <a:spcAft>
                <a:spcPts val="0"/>
              </a:spcAft>
              <a:buSzPts val="1400"/>
              <a:buAutoNum type="arabicPeriod"/>
            </a:pPr>
            <a:r>
              <a:rPr lang="en-AU"/>
              <a:t>Modeling</a:t>
            </a:r>
            <a:endParaRPr/>
          </a:p>
          <a:p>
            <a:pPr indent="-317500" lvl="0" marL="914400" rtl="0" algn="l">
              <a:spcBef>
                <a:spcPts val="0"/>
              </a:spcBef>
              <a:spcAft>
                <a:spcPts val="0"/>
              </a:spcAft>
              <a:buSzPts val="1400"/>
              <a:buChar char="●"/>
            </a:pPr>
            <a:r>
              <a:rPr lang="en-AU"/>
              <a:t>Modeling scenarios have been covered in the findings and recommendation slide</a:t>
            </a:r>
            <a:endParaRPr/>
          </a:p>
          <a:p>
            <a:pPr indent="0" lvl="0" marL="0" rtl="0" algn="l">
              <a:spcBef>
                <a:spcPts val="0"/>
              </a:spcBef>
              <a:spcAft>
                <a:spcPts val="0"/>
              </a:spcAft>
              <a:buNone/>
            </a:pPr>
            <a:r>
              <a:t/>
            </a:r>
            <a:endParaRPr/>
          </a:p>
        </p:txBody>
      </p:sp>
      <p:sp>
        <p:nvSpPr>
          <p:cNvPr id="41" name="Google Shape;41;g931b454cbc_0_36"/>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Analysis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931b454cbc_0_60"/>
          <p:cNvSpPr txBox="1"/>
          <p:nvPr/>
        </p:nvSpPr>
        <p:spPr>
          <a:xfrm>
            <a:off x="334250" y="1279425"/>
            <a:ext cx="8634900" cy="273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AU"/>
              <a:t>As mentioned in slide 3, the business can reduce a run, add a vertical drop of 150 feet </a:t>
            </a:r>
            <a:r>
              <a:rPr lang="en-AU"/>
              <a:t>and add an additional chair lift</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AU"/>
              <a:t>Additional operating costs due to the chair lift account to $0.88 per ticket which can be recouped with the modeled price.</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AU"/>
              <a:t>The model can be refined further by:</a:t>
            </a:r>
            <a:endParaRPr/>
          </a:p>
          <a:p>
            <a:pPr indent="-317500" lvl="1" marL="1371600" rtl="0" algn="l">
              <a:spcBef>
                <a:spcPts val="0"/>
              </a:spcBef>
              <a:spcAft>
                <a:spcPts val="0"/>
              </a:spcAft>
              <a:buSzPts val="1400"/>
              <a:buChar char="○"/>
            </a:pPr>
            <a:r>
              <a:rPr lang="en-AU"/>
              <a:t>Dropping features that do not contribute heavily to the ticket price</a:t>
            </a:r>
            <a:endParaRPr/>
          </a:p>
          <a:p>
            <a:pPr indent="0" lvl="0" marL="1371600" rtl="0" algn="l">
              <a:spcBef>
                <a:spcPts val="0"/>
              </a:spcBef>
              <a:spcAft>
                <a:spcPts val="0"/>
              </a:spcAft>
              <a:buNone/>
            </a:pPr>
            <a:r>
              <a:t/>
            </a:r>
            <a:endParaRPr/>
          </a:p>
          <a:p>
            <a:pPr indent="-317500" lvl="1" marL="1371600" rtl="0" algn="l">
              <a:spcBef>
                <a:spcPts val="0"/>
              </a:spcBef>
              <a:spcAft>
                <a:spcPts val="0"/>
              </a:spcAft>
              <a:buSzPts val="1400"/>
              <a:buChar char="○"/>
            </a:pPr>
            <a:r>
              <a:rPr lang="en-AU"/>
              <a:t>Using additional data such as tourists visiting resorts per season as well as feature operational costs such as run maintenance and so on</a:t>
            </a:r>
            <a:endParaRPr/>
          </a:p>
        </p:txBody>
      </p:sp>
      <p:sp>
        <p:nvSpPr>
          <p:cNvPr id="48" name="Google Shape;48;g931b454cbc_0_60"/>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Summary and Conclusions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931b454cbc_0_16"/>
          <p:cNvSpPr txBox="1"/>
          <p:nvPr>
            <p:ph type="title"/>
          </p:nvPr>
        </p:nvSpPr>
        <p:spPr>
          <a:xfrm>
            <a:off x="3518400" y="2298050"/>
            <a:ext cx="2107200" cy="152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sz="4000"/>
              <a:t>Archive</a:t>
            </a:r>
            <a:endParaRPr sz="4000"/>
          </a:p>
          <a:p>
            <a:pPr indent="0" lvl="0" marL="0" rtl="0" algn="l">
              <a:spcBef>
                <a:spcPts val="0"/>
              </a:spcBef>
              <a:spcAft>
                <a:spcPts val="0"/>
              </a:spcAft>
              <a:buNone/>
            </a:pPr>
            <a:r>
              <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1" name="Google Shape;6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2" name="Google Shape;6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63" name="Google Shape;6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74" name="Google Shape;74;p1"/>
          <p:cNvSpPr txBox="1"/>
          <p:nvPr/>
        </p:nvSpPr>
        <p:spPr>
          <a:xfrm>
            <a:off x="143108" y="1964976"/>
            <a:ext cx="4324500" cy="124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1" i="0" lang="en-AU" sz="1050" u="none" cap="none" strike="noStrike">
                <a:solidFill>
                  <a:srgbClr val="000000"/>
                </a:solidFill>
                <a:latin typeface="Arial"/>
                <a:ea typeface="Arial"/>
                <a:cs typeface="Arial"/>
                <a:sym typeface="Arial"/>
              </a:rPr>
              <a:t>Adding an additional chair lift has raised BM’s operational costs. Marking up above the average ticket price in the ski segment does not reflect true value of BM’s facilities. Leadership wants a data driven price model which reflects better utilization of its facilities, helps increase revenue and recoup increased operational costs.</a:t>
            </a:r>
            <a:endParaRPr b="1" i="0" sz="1070" u="none" cap="none" strike="noStrike">
              <a:solidFill>
                <a:srgbClr val="000000"/>
              </a:solidFill>
              <a:latin typeface="Arial"/>
              <a:ea typeface="Arial"/>
              <a:cs typeface="Arial"/>
              <a:sym typeface="Arial"/>
            </a:endParaRPr>
          </a:p>
        </p:txBody>
      </p:sp>
      <p:sp>
        <p:nvSpPr>
          <p:cNvPr id="75" name="Google Shape;7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1" i="0" lang="en-AU" sz="1050" u="none" cap="none" strike="noStrike">
                <a:solidFill>
                  <a:srgbClr val="000000"/>
                </a:solidFill>
                <a:latin typeface="Arial"/>
                <a:ea typeface="Arial"/>
                <a:cs typeface="Arial"/>
                <a:sym typeface="Arial"/>
              </a:rPr>
              <a:t>Model that predicts ticket prices which reflect true value of available resort facilities. </a:t>
            </a:r>
            <a:endParaRPr b="1"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1" i="1" lang="en-AU" sz="1050" u="none" cap="none" strike="noStrike">
                <a:solidFill>
                  <a:srgbClr val="FF0000"/>
                </a:solidFill>
                <a:latin typeface="Arial"/>
                <a:ea typeface="Arial"/>
                <a:cs typeface="Arial"/>
                <a:sym typeface="Arial"/>
              </a:rPr>
              <a:t>*Get realistic values based on competitor prices.</a:t>
            </a:r>
            <a:endParaRPr b="1" i="1" sz="105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1" i="0" lang="en-AU" sz="1050" u="none" cap="none" strike="noStrike">
                <a:solidFill>
                  <a:srgbClr val="000000"/>
                </a:solidFill>
                <a:latin typeface="Arial"/>
                <a:ea typeface="Arial"/>
                <a:cs typeface="Arial"/>
                <a:sym typeface="Arial"/>
              </a:rPr>
              <a:t>This will help increase revenue as well as recoup increased operational costs due to an additional chair lift.</a:t>
            </a:r>
            <a:endParaRPr b="1" i="0" sz="1071" u="none" cap="none" strike="noStrike">
              <a:solidFill>
                <a:srgbClr val="000000"/>
              </a:solidFill>
              <a:latin typeface="Arial"/>
              <a:ea typeface="Arial"/>
              <a:cs typeface="Arial"/>
              <a:sym typeface="Arial"/>
            </a:endParaRPr>
          </a:p>
        </p:txBody>
      </p:sp>
      <p:sp>
        <p:nvSpPr>
          <p:cNvPr id="76" name="Google Shape;7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The aim is to use available data to predict a higher ticket price. The solution does not deal with identifying areas to cut costs to improve returns.</a:t>
            </a:r>
            <a:endParaRPr b="0" i="0" sz="1400" u="none" cap="none" strike="noStrike">
              <a:solidFill>
                <a:srgbClr val="000000"/>
              </a:solidFill>
              <a:latin typeface="Arial"/>
              <a:ea typeface="Arial"/>
              <a:cs typeface="Arial"/>
              <a:sym typeface="Arial"/>
            </a:endParaRPr>
          </a:p>
        </p:txBody>
      </p:sp>
      <p:sp>
        <p:nvSpPr>
          <p:cNvPr id="77" name="Google Shape;77;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Clr>
                <a:srgbClr val="000000"/>
              </a:buClr>
              <a:buSzPts val="1070"/>
              <a:buFont typeface="Arial"/>
              <a:buChar char="-"/>
            </a:pPr>
            <a:r>
              <a:rPr b="1" i="0" lang="en-AU" sz="1070" u="none" cap="none" strike="noStrike">
                <a:solidFill>
                  <a:srgbClr val="000000"/>
                </a:solidFill>
                <a:latin typeface="Arial"/>
                <a:ea typeface="Arial"/>
                <a:cs typeface="Arial"/>
                <a:sym typeface="Arial"/>
              </a:rPr>
              <a:t>A CSV data file provided is the only source for this project.</a:t>
            </a:r>
            <a:endParaRPr b="1" i="0" sz="1070" u="none" cap="none" strike="noStrike">
              <a:solidFill>
                <a:srgbClr val="000000"/>
              </a:solidFill>
              <a:latin typeface="Arial"/>
              <a:ea typeface="Arial"/>
              <a:cs typeface="Arial"/>
              <a:sym typeface="Arial"/>
            </a:endParaRPr>
          </a:p>
        </p:txBody>
      </p:sp>
      <p:sp>
        <p:nvSpPr>
          <p:cNvPr id="78" name="Google Shape;78;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-Limited and/or missing data on some or all of the ski resorts available.</a:t>
            </a:r>
            <a:endParaRPr b="1" i="0" sz="1070" u="none" cap="none" strike="noStrike">
              <a:solidFill>
                <a:srgbClr val="000000"/>
              </a:solidFill>
              <a:latin typeface="Arial"/>
              <a:ea typeface="Arial"/>
              <a:cs typeface="Arial"/>
              <a:sym typeface="Arial"/>
            </a:endParaRPr>
          </a:p>
        </p:txBody>
      </p:sp>
      <p:sp>
        <p:nvSpPr>
          <p:cNvPr id="79" name="Google Shape;7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87" name="Google Shape;8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AU" sz="1071" u="none" cap="none" strike="noStrike">
                <a:solidFill>
                  <a:srgbClr val="000000"/>
                </a:solidFill>
                <a:latin typeface="Arial"/>
                <a:ea typeface="Arial"/>
                <a:cs typeface="Arial"/>
                <a:sym typeface="Arial"/>
              </a:rPr>
              <a:t>Jimmy Blackburn (Director of Operations)</a:t>
            </a:r>
            <a:endParaRPr b="1" i="0" sz="1071" u="none" cap="none" strike="noStrike">
              <a:solidFill>
                <a:srgbClr val="000000"/>
              </a:solidFill>
              <a:latin typeface="Arial"/>
              <a:ea typeface="Arial"/>
              <a:cs typeface="Arial"/>
              <a:sym typeface="Arial"/>
            </a:endParaRPr>
          </a:p>
          <a:p>
            <a:pPr indent="-296608" lvl="0" marL="457200" marR="0" rtl="0" algn="l">
              <a:lnSpc>
                <a:spcPct val="100000"/>
              </a:lnSpc>
              <a:spcBef>
                <a:spcPts val="0"/>
              </a:spcBef>
              <a:spcAft>
                <a:spcPts val="0"/>
              </a:spcAft>
              <a:buClr>
                <a:srgbClr val="000000"/>
              </a:buClr>
              <a:buSzPts val="1071"/>
              <a:buFont typeface="Arial"/>
              <a:buChar char="-"/>
            </a:pPr>
            <a:r>
              <a:rPr b="1" i="0" lang="en-AU" sz="1071" u="none" cap="none" strike="noStrike">
                <a:solidFill>
                  <a:srgbClr val="000000"/>
                </a:solidFill>
                <a:latin typeface="Arial"/>
                <a:ea typeface="Arial"/>
                <a:cs typeface="Arial"/>
                <a:sym typeface="Arial"/>
              </a:rPr>
              <a:t>Alesha Eisen (Database Manager)</a:t>
            </a:r>
            <a:endParaRPr b="1" i="0" sz="1071" u="none" cap="none" strike="noStrike">
              <a:solidFill>
                <a:srgbClr val="000000"/>
              </a:solidFill>
              <a:latin typeface="Arial"/>
              <a:ea typeface="Arial"/>
              <a:cs typeface="Arial"/>
              <a:sym typeface="Arial"/>
            </a:endParaRPr>
          </a:p>
        </p:txBody>
      </p:sp>
      <p:sp>
        <p:nvSpPr>
          <p:cNvPr id="88" name="Google Shape;88;p1"/>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rgbClr val="000000"/>
                </a:solidFill>
                <a:latin typeface="Arial"/>
                <a:ea typeface="Arial"/>
                <a:cs typeface="Arial"/>
                <a:sym typeface="Arial"/>
              </a:rPr>
              <a:t>How can Big Mountain Resort (BM) determine ticket prices that reflect true value of its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rgbClr val="000000"/>
                </a:solidFill>
                <a:latin typeface="Arial"/>
                <a:ea typeface="Arial"/>
                <a:cs typeface="Arial"/>
                <a:sym typeface="Arial"/>
              </a:rPr>
              <a:t>facilities to increase revenue and recoup higher operational costs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