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63"/>
    <p:restoredTop sz="95982"/>
  </p:normalViewPr>
  <p:slideViewPr>
    <p:cSldViewPr snapToGrid="0" snapToObjects="1">
      <p:cViewPr varScale="1">
        <p:scale>
          <a:sx n="98" d="100"/>
          <a:sy n="98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51C519-15F4-0748-AD21-8CF7ACC34D1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6F4F751-9D78-264E-9CCA-669E0AC9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naive_bayes.MultinomialNB.html" TargetMode="External"/><Relationship Id="rId3" Type="http://schemas.openxmlformats.org/officeDocument/2006/relationships/hyperlink" Target="https://ourworldindata.org/rise-of-social-media" TargetMode="External"/><Relationship Id="rId7" Type="http://schemas.openxmlformats.org/officeDocument/2006/relationships/hyperlink" Target="https://stackoverflow.com/questions/49239941/what-is-unk-in-the-pretrained-glove-vector-files-e-g-glove-6b-50d-txt" TargetMode="External"/><Relationship Id="rId2" Type="http://schemas.openxmlformats.org/officeDocument/2006/relationships/hyperlink" Target="https://seedscientific.com/how-much-data-is-created-every-d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mccormickml.com/2016/04/12/googles-pretrained-word2vec-model-in-python/" TargetMode="External"/><Relationship Id="rId10" Type="http://schemas.openxmlformats.org/officeDocument/2006/relationships/hyperlink" Target="https://towardsdatascience.com/journey-to-the-center-of-multi-label-classification-384c40229bff" TargetMode="External"/><Relationship Id="rId4" Type="http://schemas.openxmlformats.org/officeDocument/2006/relationships/hyperlink" Target="https://www.kaggle.com/c/jigsaw-toxic-comment-classification-challenge" TargetMode="External"/><Relationship Id="rId9" Type="http://schemas.openxmlformats.org/officeDocument/2006/relationships/hyperlink" Target="https://towardsdatascience.com/a-practitioners-guide-to-natural-language-processing-part-i-processing-understanding-text-9f4abfd13e7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disruptive.asia/critical-troubling-cyberbullying-statistics-emerge-in-20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48E8-9F50-6846-BBEC-DCB23E770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Toxic Comment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A5694-8496-A14C-B559-106F16E7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Shaunak Phatak</a:t>
            </a:r>
          </a:p>
        </p:txBody>
      </p:sp>
    </p:spTree>
    <p:extLst>
      <p:ext uri="{BB962C8B-B14F-4D97-AF65-F5344CB8AC3E}">
        <p14:creationId xmlns:p14="http://schemas.microsoft.com/office/powerpoint/2010/main" val="168929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64EDB-53D0-6A4C-9CE3-7B682FBC4E91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(Word2vec / glove)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26941-D872-D743-8EC6-1B08CC037283}"/>
              </a:ext>
            </a:extLst>
          </p:cNvPr>
          <p:cNvSpPr txBox="1">
            <a:spLocks/>
          </p:cNvSpPr>
          <p:nvPr/>
        </p:nvSpPr>
        <p:spPr>
          <a:xfrm>
            <a:off x="2058410" y="4529734"/>
            <a:ext cx="8075179" cy="18718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 performances between Word2Vec and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the previous slide, resampling led to overfitting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Logistic regression without resampling had optimal performance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performance improvement over frequency methods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Cause: 65% (Word2Vec) and 47% (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of the unique corpus words not in the pre-trained model vocabularies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033B49-54D4-C047-9B72-9F152ABC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467" y="1611017"/>
            <a:ext cx="2335410" cy="31784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resampling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F3097-A8C8-D046-86F3-E4CD55FE8BEF}"/>
              </a:ext>
            </a:extLst>
          </p:cNvPr>
          <p:cNvSpPr txBox="1">
            <a:spLocks/>
          </p:cNvSpPr>
          <p:nvPr/>
        </p:nvSpPr>
        <p:spPr>
          <a:xfrm>
            <a:off x="7942723" y="1611017"/>
            <a:ext cx="2808007" cy="3178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resampling (SMOTE)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A3BA14-4888-F04C-9B2F-EA9BAABA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3717"/>
              </p:ext>
            </p:extLst>
          </p:nvPr>
        </p:nvGraphicFramePr>
        <p:xfrm>
          <a:off x="147407" y="2264226"/>
          <a:ext cx="5835382" cy="1861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658">
                  <a:extLst>
                    <a:ext uri="{9D8B030D-6E8A-4147-A177-3AD203B41FA5}">
                      <a16:colId xmlns:a16="http://schemas.microsoft.com/office/drawing/2014/main" val="381340755"/>
                    </a:ext>
                  </a:extLst>
                </a:gridCol>
                <a:gridCol w="1110535">
                  <a:extLst>
                    <a:ext uri="{9D8B030D-6E8A-4147-A177-3AD203B41FA5}">
                      <a16:colId xmlns:a16="http://schemas.microsoft.com/office/drawing/2014/main" val="3213091652"/>
                    </a:ext>
                  </a:extLst>
                </a:gridCol>
                <a:gridCol w="909068">
                  <a:extLst>
                    <a:ext uri="{9D8B030D-6E8A-4147-A177-3AD203B41FA5}">
                      <a16:colId xmlns:a16="http://schemas.microsoft.com/office/drawing/2014/main" val="3037203655"/>
                    </a:ext>
                  </a:extLst>
                </a:gridCol>
                <a:gridCol w="889305">
                  <a:extLst>
                    <a:ext uri="{9D8B030D-6E8A-4147-A177-3AD203B41FA5}">
                      <a16:colId xmlns:a16="http://schemas.microsoft.com/office/drawing/2014/main" val="3875595815"/>
                    </a:ext>
                  </a:extLst>
                </a:gridCol>
                <a:gridCol w="889305">
                  <a:extLst>
                    <a:ext uri="{9D8B030D-6E8A-4147-A177-3AD203B41FA5}">
                      <a16:colId xmlns:a16="http://schemas.microsoft.com/office/drawing/2014/main" val="750766868"/>
                    </a:ext>
                  </a:extLst>
                </a:gridCol>
                <a:gridCol w="650511">
                  <a:extLst>
                    <a:ext uri="{9D8B030D-6E8A-4147-A177-3AD203B41FA5}">
                      <a16:colId xmlns:a16="http://schemas.microsoft.com/office/drawing/2014/main" val="1101953982"/>
                    </a:ext>
                  </a:extLst>
                </a:gridCol>
              </a:tblGrid>
              <a:tr h="6205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 Vector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 F1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0140050"/>
                  </a:ext>
                </a:extLst>
              </a:tr>
              <a:tr h="31025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Word2Vec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0.411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038683"/>
                  </a:ext>
                </a:extLst>
              </a:tr>
              <a:tr h="310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4591729"/>
                  </a:ext>
                </a:extLst>
              </a:tr>
              <a:tr h="31025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Light Gradient Boost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Word2Vec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847193"/>
                  </a:ext>
                </a:extLst>
              </a:tr>
              <a:tr h="310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01662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DA298D-E49E-6E4C-BC05-78F34B6A7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80917"/>
              </p:ext>
            </p:extLst>
          </p:nvPr>
        </p:nvGraphicFramePr>
        <p:xfrm>
          <a:off x="6226629" y="2260504"/>
          <a:ext cx="5835381" cy="1861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658">
                  <a:extLst>
                    <a:ext uri="{9D8B030D-6E8A-4147-A177-3AD203B41FA5}">
                      <a16:colId xmlns:a16="http://schemas.microsoft.com/office/drawing/2014/main" val="4108119790"/>
                    </a:ext>
                  </a:extLst>
                </a:gridCol>
                <a:gridCol w="1110534">
                  <a:extLst>
                    <a:ext uri="{9D8B030D-6E8A-4147-A177-3AD203B41FA5}">
                      <a16:colId xmlns:a16="http://schemas.microsoft.com/office/drawing/2014/main" val="2932000799"/>
                    </a:ext>
                  </a:extLst>
                </a:gridCol>
                <a:gridCol w="909068">
                  <a:extLst>
                    <a:ext uri="{9D8B030D-6E8A-4147-A177-3AD203B41FA5}">
                      <a16:colId xmlns:a16="http://schemas.microsoft.com/office/drawing/2014/main" val="4114041698"/>
                    </a:ext>
                  </a:extLst>
                </a:gridCol>
                <a:gridCol w="889305">
                  <a:extLst>
                    <a:ext uri="{9D8B030D-6E8A-4147-A177-3AD203B41FA5}">
                      <a16:colId xmlns:a16="http://schemas.microsoft.com/office/drawing/2014/main" val="852948166"/>
                    </a:ext>
                  </a:extLst>
                </a:gridCol>
                <a:gridCol w="889305">
                  <a:extLst>
                    <a:ext uri="{9D8B030D-6E8A-4147-A177-3AD203B41FA5}">
                      <a16:colId xmlns:a16="http://schemas.microsoft.com/office/drawing/2014/main" val="3129588141"/>
                    </a:ext>
                  </a:extLst>
                </a:gridCol>
                <a:gridCol w="650511">
                  <a:extLst>
                    <a:ext uri="{9D8B030D-6E8A-4147-A177-3AD203B41FA5}">
                      <a16:colId xmlns:a16="http://schemas.microsoft.com/office/drawing/2014/main" val="590843843"/>
                    </a:ext>
                  </a:extLst>
                </a:gridCol>
              </a:tblGrid>
              <a:tr h="7978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 Vector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 F1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6896868"/>
                  </a:ext>
                </a:extLst>
              </a:tr>
              <a:tr h="26593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Word2Vec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648333"/>
                  </a:ext>
                </a:extLst>
              </a:tr>
              <a:tr h="265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3111036"/>
                  </a:ext>
                </a:extLst>
              </a:tr>
              <a:tr h="26593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Light Gradient Boost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Word2Vec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327691"/>
                  </a:ext>
                </a:extLst>
              </a:tr>
              <a:tr h="265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GloVe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0.534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038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1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BE1A4D-0EEE-FA41-BCB8-5CC4A76F1E12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5A0B2E-9DB2-1C45-A6DD-1613AA4E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362" y="1714933"/>
            <a:ext cx="9007275" cy="4398484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aimed at creating multi-label classification models for a comments dataset with six inflammatory language labels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 of Word/TF-IDF &amp; word embeddings Word2Vec/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were used to create word vectors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used: Naïve Bayes, Logistic Regression and Light Gradient Boost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Resampling with SMOTE caused overfitting with all the models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Logistic regression with TF-IDF and no resampling had an optimal performance with minimal overfitting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model improvement using word embeddings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 % of unique corpus words not present in the Word2Vec/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vocabularies</a:t>
            </a:r>
          </a:p>
        </p:txBody>
      </p:sp>
    </p:spTree>
    <p:extLst>
      <p:ext uri="{BB962C8B-B14F-4D97-AF65-F5344CB8AC3E}">
        <p14:creationId xmlns:p14="http://schemas.microsoft.com/office/powerpoint/2010/main" val="39590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BE1A4D-0EEE-FA41-BCB8-5CC4A76F1E12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5A0B2E-9DB2-1C45-A6DD-1613AA4E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29333"/>
            <a:ext cx="7729728" cy="2177798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sub-word vectors to create comment vectors using models such as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potentially handle spelling mistakes</a:t>
            </a:r>
          </a:p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multi-label modeling techniques such as label powerset or classifier chaining to include correlations between multiple labels</a:t>
            </a:r>
          </a:p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deep-learning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43454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BE1A4D-0EEE-FA41-BCB8-5CC4A76F1E12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5A0B2E-9DB2-1C45-A6DD-1613AA4E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27994"/>
            <a:ext cx="7729728" cy="4685868"/>
          </a:xfrm>
        </p:spPr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2"/>
              </a:rPr>
              <a:t>https://seedscientific.com/how-much-data-is-created-every-day/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https://ourworldindata.org/rise-of-social-media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4"/>
              </a:rPr>
              <a:t>https://www.kaggle.com/c/jigsaw-toxic-comment-classification-challenge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5"/>
              </a:rPr>
              <a:t>https://mccormickml.com/2016/04/12/googles-pretrained-word2vec-model-in-python/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6"/>
              </a:rPr>
              <a:t>https://nlp.stanford.edu/projects/glove/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7"/>
              </a:rPr>
              <a:t>https://stackoverflow.com/questions/49239941/what-is-unk-in-the-pretrained-glove-vector-files-e-g-glove-6b-50d-txt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8"/>
              </a:rPr>
              <a:t>https://scikit-learn.org/stable/modules/generated/sklearn.naive_bayes.MultinomialNB.html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9"/>
              </a:rPr>
              <a:t>https://towardsdatascience.com/a-practitioners-guide-to-natural-language-processing-part-i-processing-understanding-text-9f4abfd13e72</a:t>
            </a:r>
            <a:endParaRPr lang="en-US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u="sng" dirty="0">
                <a:hlinkClick r:id="rId10"/>
              </a:rPr>
              <a:t>https://towardsdatascience.com/journey-to-the-center-of-multi-label-classification-384c40229bff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7C99-5D8E-B54F-AA3B-CDDD9479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396B-1EA4-B845-9ECD-AE835DF6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9069"/>
            <a:ext cx="7729728" cy="3680028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Context </a:t>
            </a:r>
          </a:p>
          <a:p>
            <a:pPr>
              <a:buClrTx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Definition</a:t>
            </a:r>
          </a:p>
          <a:p>
            <a:pPr>
              <a:buClrTx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Wrangling and Exploratory Data Analysis (EDA)</a:t>
            </a:r>
          </a:p>
          <a:p>
            <a:pPr>
              <a:buClrTx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 Results</a:t>
            </a:r>
          </a:p>
          <a:p>
            <a:pPr>
              <a:buClrTx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Tx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663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86B6-A354-D140-9D5B-3CD93178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821" y="2178004"/>
            <a:ext cx="5240818" cy="3797097"/>
          </a:xfrm>
        </p:spPr>
        <p:txBody>
          <a:bodyPr>
            <a:noAutofit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global communication and debate due to social media platforms like Facebook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Unfortunate downside: Easy for people to engage in online abuse and cyber bullying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Manually flagging this behavior is not feasible due to the scale of data generated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Processing (NLP) can be utilized to automate such a task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goal of this project is to create a multi-label toxic comment classifier using a Wikipedia comments dataset from Kaggle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NLP and machine learning techniques will be tested to create an optimal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A6BD82-2893-3940-BB2B-81B16E47B310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context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277AFD-5228-D846-B0BC-4F8DA5A6CCA0}"/>
              </a:ext>
            </a:extLst>
          </p:cNvPr>
          <p:cNvSpPr txBox="1">
            <a:spLocks/>
          </p:cNvSpPr>
          <p:nvPr/>
        </p:nvSpPr>
        <p:spPr>
          <a:xfrm>
            <a:off x="143692" y="6139543"/>
            <a:ext cx="7445829" cy="473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Reference: </a:t>
            </a:r>
            <a:r>
              <a:rPr lang="en-US" sz="12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https://disruptive.asia/critical-troubling-cyberbullying-statistics-emerge-in-2020/</a:t>
            </a:r>
            <a:endParaRPr lang="en-US" sz="12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5558C-E6D1-3840-BCD8-95F447E4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5" y="1632053"/>
            <a:ext cx="6099854" cy="45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1D12-DA24-AE46-919F-EB5BFAA5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4645"/>
            <a:ext cx="7729728" cy="2193036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multi-label classifier to classify comments into 6  categories: toxic, severe toxic, threat, insult, obscene and identity hate</a:t>
            </a:r>
          </a:p>
          <a:p>
            <a:pPr>
              <a:buClrTx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 Information:</a:t>
            </a:r>
          </a:p>
          <a:p>
            <a:pPr lvl="1"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Multi-label dataset obtained from a Kaggle competition</a:t>
            </a:r>
          </a:p>
          <a:p>
            <a:pPr lvl="1"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~160,000 comments which can have multiple labels</a:t>
            </a:r>
          </a:p>
          <a:p>
            <a:pPr>
              <a:buClrTx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project pipeline involves the following high-level work flow: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86705-DDF9-E34C-B165-72A016893628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06595F-8960-AC4B-86CA-972200EABB14}"/>
              </a:ext>
            </a:extLst>
          </p:cNvPr>
          <p:cNvGrpSpPr/>
          <p:nvPr/>
        </p:nvGrpSpPr>
        <p:grpSpPr>
          <a:xfrm>
            <a:off x="910044" y="4656908"/>
            <a:ext cx="10371911" cy="1286692"/>
            <a:chOff x="731518" y="4630782"/>
            <a:chExt cx="10371911" cy="12866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7868578-590D-5143-8068-EFD6AEDFCD4D}"/>
                </a:ext>
              </a:extLst>
            </p:cNvPr>
            <p:cNvSpPr/>
            <p:nvPr/>
          </p:nvSpPr>
          <p:spPr>
            <a:xfrm>
              <a:off x="731518" y="4650377"/>
              <a:ext cx="2586446" cy="12670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Text Cleaning &amp; Preprocessing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BF93382-C8A9-9A40-8EE3-5065E4ABB744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 flipV="1">
              <a:off x="3317964" y="5264332"/>
              <a:ext cx="1031965" cy="195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0F31A4-2299-9040-BBE8-000872429869}"/>
                </a:ext>
              </a:extLst>
            </p:cNvPr>
            <p:cNvSpPr/>
            <p:nvPr/>
          </p:nvSpPr>
          <p:spPr>
            <a:xfrm>
              <a:off x="4349932" y="4630782"/>
              <a:ext cx="2782390" cy="12670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Word Representation as Vectors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A9716C-FA76-8E4A-BDF3-DE663807A091}"/>
                </a:ext>
              </a:extLst>
            </p:cNvPr>
            <p:cNvCxnSpPr/>
            <p:nvPr/>
          </p:nvCxnSpPr>
          <p:spPr>
            <a:xfrm flipV="1">
              <a:off x="7132321" y="5264331"/>
              <a:ext cx="1031966" cy="195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74769F-A071-4042-8B46-522DA6DA6046}"/>
                </a:ext>
              </a:extLst>
            </p:cNvPr>
            <p:cNvSpPr/>
            <p:nvPr/>
          </p:nvSpPr>
          <p:spPr>
            <a:xfrm>
              <a:off x="8164287" y="4630782"/>
              <a:ext cx="2939142" cy="12670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Apply and score machine learning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10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823E-E24D-0440-8425-D967BB4F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72" y="6024243"/>
            <a:ext cx="4670820" cy="703128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distribution by number of labels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Highly imbalanced 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564EDB-53D0-6A4C-9CE3-7B682FBC4E91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wrangling and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A45E9-B369-0746-ADFC-BF956680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" y="1652759"/>
            <a:ext cx="4827257" cy="4214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0051F-C3F3-B047-9AD3-7B54EF72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21" y="1652759"/>
            <a:ext cx="4741529" cy="421431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A882C0-1466-8148-B3C7-CCE26DF1DF1C}"/>
              </a:ext>
            </a:extLst>
          </p:cNvPr>
          <p:cNvSpPr txBox="1">
            <a:spLocks/>
          </p:cNvSpPr>
          <p:nvPr/>
        </p:nvSpPr>
        <p:spPr>
          <a:xfrm>
            <a:off x="5995862" y="6024243"/>
            <a:ext cx="5634446" cy="703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counts for the highest 10 combinations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comments with other 5 labels also labeled ‘toxic’</a:t>
            </a:r>
          </a:p>
        </p:txBody>
      </p:sp>
    </p:spTree>
    <p:extLst>
      <p:ext uri="{BB962C8B-B14F-4D97-AF65-F5344CB8AC3E}">
        <p14:creationId xmlns:p14="http://schemas.microsoft.com/office/powerpoint/2010/main" val="22532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823E-E24D-0440-8425-D967BB4F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656" y="1710230"/>
            <a:ext cx="6786688" cy="267888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Cleaning and preprocessing pipeline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Standardize comments to lower-case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accents from characters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special characters like emoji’s, punctuations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contractions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Lemmatize all words</a:t>
            </a:r>
          </a:p>
          <a:p>
            <a:pPr>
              <a:buClrTx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stop-words such as ‘a’, ‘you’, ‘the’ to focus on words that are more important to identify the meaning of a comment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564EDB-53D0-6A4C-9CE3-7B682FBC4E91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cleaning &amp; preprocessing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9E481-6F35-D741-839D-091CF87F46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4523967"/>
            <a:ext cx="7729728" cy="20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6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823E-E24D-0440-8425-D967BB4F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656" y="1789612"/>
            <a:ext cx="6786688" cy="5878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 extraction techniques used in this project to convert text to numeric vectors for machine 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564EDB-53D0-6A4C-9CE3-7B682FBC4E91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Representation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26941-D872-D743-8EC6-1B08CC037283}"/>
              </a:ext>
            </a:extLst>
          </p:cNvPr>
          <p:cNvSpPr txBox="1">
            <a:spLocks/>
          </p:cNvSpPr>
          <p:nvPr/>
        </p:nvSpPr>
        <p:spPr>
          <a:xfrm>
            <a:off x="985712" y="3186639"/>
            <a:ext cx="4670820" cy="24796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Frequency based methods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 of Words (BOW)</a:t>
            </a:r>
          </a:p>
          <a:p>
            <a:pPr lvl="1">
              <a:buClrTx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hot encoded word vectors (equal weights)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 frequency-Inverse Document Frequency (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>
              <a:buClrTx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Unequal weighting incorporating effects of word frequency in a document and also in all the documents in a corpus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9B7C37-8BC7-4C45-97D1-E8CB058A23CF}"/>
              </a:ext>
            </a:extLst>
          </p:cNvPr>
          <p:cNvSpPr txBox="1">
            <a:spLocks/>
          </p:cNvSpPr>
          <p:nvPr/>
        </p:nvSpPr>
        <p:spPr>
          <a:xfrm>
            <a:off x="6480820" y="3186639"/>
            <a:ext cx="4670820" cy="18735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embeddings</a:t>
            </a:r>
          </a:p>
          <a:p>
            <a:pPr marL="0" indent="0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 words based on context by creating similar vectors for such words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Word2Vec (Google News dataset)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(Wikipedia 2014)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901AD-4AD0-004C-994B-2EAD298C115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22024" y="2377442"/>
            <a:ext cx="2973976" cy="8091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0031F-2CBE-B84E-8A45-F478D189A02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1" y="2377441"/>
            <a:ext cx="2720229" cy="809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64EDB-53D0-6A4C-9CE3-7B682FBC4E91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26941-D872-D743-8EC6-1B08CC037283}"/>
              </a:ext>
            </a:extLst>
          </p:cNvPr>
          <p:cNvSpPr txBox="1">
            <a:spLocks/>
          </p:cNvSpPr>
          <p:nvPr/>
        </p:nvSpPr>
        <p:spPr>
          <a:xfrm>
            <a:off x="2980351" y="2010982"/>
            <a:ext cx="6231298" cy="3671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Configurations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 of Words /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and without resampling to handle label imbalance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Word2Vec /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averaged vectors with and without resampling to handle label imbalance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Six individual binary classifiers to predict for each label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 used: AUC score, F1-score, Hamming loss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Models: </a:t>
            </a:r>
          </a:p>
          <a:p>
            <a:pPr lvl="1">
              <a:buClr>
                <a:schemeClr val="tx1"/>
              </a:buClr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Naïve Bayes</a:t>
            </a:r>
          </a:p>
          <a:p>
            <a:pPr lvl="1">
              <a:buClr>
                <a:schemeClr val="tx1"/>
              </a:buClr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Logistic Regression</a:t>
            </a:r>
          </a:p>
          <a:p>
            <a:pPr lvl="1">
              <a:buClrTx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1803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564EDB-53D0-6A4C-9CE3-7B682FBC4E91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88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(Bag of words /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26941-D872-D743-8EC6-1B08CC037283}"/>
              </a:ext>
            </a:extLst>
          </p:cNvPr>
          <p:cNvSpPr txBox="1">
            <a:spLocks/>
          </p:cNvSpPr>
          <p:nvPr/>
        </p:nvSpPr>
        <p:spPr>
          <a:xfrm>
            <a:off x="2980350" y="5200900"/>
            <a:ext cx="6231298" cy="11998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Similar performances for Bag of Words and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Resampling led to overfitting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Logistic Regression with TF-IDF without resampling has optimal performance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C6940E-E2AE-0B45-86FA-8DCDBA493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75323"/>
              </p:ext>
            </p:extLst>
          </p:nvPr>
        </p:nvGraphicFramePr>
        <p:xfrm>
          <a:off x="199658" y="2331646"/>
          <a:ext cx="5610677" cy="2685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261">
                  <a:extLst>
                    <a:ext uri="{9D8B030D-6E8A-4147-A177-3AD203B41FA5}">
                      <a16:colId xmlns:a16="http://schemas.microsoft.com/office/drawing/2014/main" val="1528408657"/>
                    </a:ext>
                  </a:extLst>
                </a:gridCol>
                <a:gridCol w="1067771">
                  <a:extLst>
                    <a:ext uri="{9D8B030D-6E8A-4147-A177-3AD203B41FA5}">
                      <a16:colId xmlns:a16="http://schemas.microsoft.com/office/drawing/2014/main" val="1346398577"/>
                    </a:ext>
                  </a:extLst>
                </a:gridCol>
                <a:gridCol w="874062">
                  <a:extLst>
                    <a:ext uri="{9D8B030D-6E8A-4147-A177-3AD203B41FA5}">
                      <a16:colId xmlns:a16="http://schemas.microsoft.com/office/drawing/2014/main" val="1207335271"/>
                    </a:ext>
                  </a:extLst>
                </a:gridCol>
                <a:gridCol w="855061">
                  <a:extLst>
                    <a:ext uri="{9D8B030D-6E8A-4147-A177-3AD203B41FA5}">
                      <a16:colId xmlns:a16="http://schemas.microsoft.com/office/drawing/2014/main" val="1865143521"/>
                    </a:ext>
                  </a:extLst>
                </a:gridCol>
                <a:gridCol w="855061">
                  <a:extLst>
                    <a:ext uri="{9D8B030D-6E8A-4147-A177-3AD203B41FA5}">
                      <a16:colId xmlns:a16="http://schemas.microsoft.com/office/drawing/2014/main" val="3217830364"/>
                    </a:ext>
                  </a:extLst>
                </a:gridCol>
                <a:gridCol w="625461">
                  <a:extLst>
                    <a:ext uri="{9D8B030D-6E8A-4147-A177-3AD203B41FA5}">
                      <a16:colId xmlns:a16="http://schemas.microsoft.com/office/drawing/2014/main" val="2662954201"/>
                    </a:ext>
                  </a:extLst>
                </a:gridCol>
              </a:tblGrid>
              <a:tr h="635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 Vector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 F1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1287887"/>
                  </a:ext>
                </a:extLst>
              </a:tr>
              <a:tr h="31760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Multinomial 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Bag of Words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5635589"/>
                  </a:ext>
                </a:extLst>
              </a:tr>
              <a:tr h="317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Tf-idf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859564"/>
                  </a:ext>
                </a:extLst>
              </a:tr>
              <a:tr h="31760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Bag of Words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59377"/>
                  </a:ext>
                </a:extLst>
              </a:tr>
              <a:tr h="317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Tf-idf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52194"/>
                  </a:ext>
                </a:extLst>
              </a:tr>
              <a:tr h="31760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Light Gradient Boost (LGBM)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Bag of Words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099287"/>
                  </a:ext>
                </a:extLst>
              </a:tr>
              <a:tr h="317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Tf-idf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0.789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0.533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2309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D9C74E-2467-C945-BF82-713171FA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88238"/>
              </p:ext>
            </p:extLst>
          </p:nvPr>
        </p:nvGraphicFramePr>
        <p:xfrm>
          <a:off x="6406310" y="2331646"/>
          <a:ext cx="5610677" cy="2739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261">
                  <a:extLst>
                    <a:ext uri="{9D8B030D-6E8A-4147-A177-3AD203B41FA5}">
                      <a16:colId xmlns:a16="http://schemas.microsoft.com/office/drawing/2014/main" val="993544905"/>
                    </a:ext>
                  </a:extLst>
                </a:gridCol>
                <a:gridCol w="1067771">
                  <a:extLst>
                    <a:ext uri="{9D8B030D-6E8A-4147-A177-3AD203B41FA5}">
                      <a16:colId xmlns:a16="http://schemas.microsoft.com/office/drawing/2014/main" val="3985524392"/>
                    </a:ext>
                  </a:extLst>
                </a:gridCol>
                <a:gridCol w="874062">
                  <a:extLst>
                    <a:ext uri="{9D8B030D-6E8A-4147-A177-3AD203B41FA5}">
                      <a16:colId xmlns:a16="http://schemas.microsoft.com/office/drawing/2014/main" val="965676129"/>
                    </a:ext>
                  </a:extLst>
                </a:gridCol>
                <a:gridCol w="855061">
                  <a:extLst>
                    <a:ext uri="{9D8B030D-6E8A-4147-A177-3AD203B41FA5}">
                      <a16:colId xmlns:a16="http://schemas.microsoft.com/office/drawing/2014/main" val="1024174712"/>
                    </a:ext>
                  </a:extLst>
                </a:gridCol>
                <a:gridCol w="855061">
                  <a:extLst>
                    <a:ext uri="{9D8B030D-6E8A-4147-A177-3AD203B41FA5}">
                      <a16:colId xmlns:a16="http://schemas.microsoft.com/office/drawing/2014/main" val="3968090844"/>
                    </a:ext>
                  </a:extLst>
                </a:gridCol>
                <a:gridCol w="625461">
                  <a:extLst>
                    <a:ext uri="{9D8B030D-6E8A-4147-A177-3AD203B41FA5}">
                      <a16:colId xmlns:a16="http://schemas.microsoft.com/office/drawing/2014/main" val="3268586185"/>
                    </a:ext>
                  </a:extLst>
                </a:gridCol>
              </a:tblGrid>
              <a:tr h="831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 Vector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Mean Test F1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484464"/>
                  </a:ext>
                </a:extLst>
              </a:tr>
              <a:tr h="27716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Multinomial Naïve Bayes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Bag of Words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321530"/>
                  </a:ext>
                </a:extLst>
              </a:tr>
              <a:tr h="2564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Tf-idf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555802"/>
                  </a:ext>
                </a:extLst>
              </a:tr>
              <a:tr h="27716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Bag of Words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0.881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183847"/>
                  </a:ext>
                </a:extLst>
              </a:tr>
              <a:tr h="277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Tf-idf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351066"/>
                  </a:ext>
                </a:extLst>
              </a:tr>
              <a:tr h="27716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Light Gradient Boost (LGBM)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Bag of Words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0.326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670912"/>
                  </a:ext>
                </a:extLst>
              </a:tr>
              <a:tr h="277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Tf-idf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099366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033B49-54D4-C047-9B72-9F152ABC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467" y="1833087"/>
            <a:ext cx="2335410" cy="31784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resampling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F3097-A8C8-D046-86F3-E4CD55FE8BEF}"/>
              </a:ext>
            </a:extLst>
          </p:cNvPr>
          <p:cNvSpPr txBox="1">
            <a:spLocks/>
          </p:cNvSpPr>
          <p:nvPr/>
        </p:nvSpPr>
        <p:spPr>
          <a:xfrm>
            <a:off x="7942723" y="1833087"/>
            <a:ext cx="2808007" cy="3178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resampling (SMOTE)</a:t>
            </a:r>
          </a:p>
        </p:txBody>
      </p:sp>
    </p:spTree>
    <p:extLst>
      <p:ext uri="{BB962C8B-B14F-4D97-AF65-F5344CB8AC3E}">
        <p14:creationId xmlns:p14="http://schemas.microsoft.com/office/powerpoint/2010/main" val="13391656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{A550371C-2682-2D4F-B334-92DAB6734E8E}tf10001120</Template>
  <TotalTime>493</TotalTime>
  <Words>956</Words>
  <Application>Microsoft Macintosh PowerPoint</Application>
  <PresentationFormat>Widescreen</PresentationFormat>
  <Paragraphs>247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Gill Sans MT</vt:lpstr>
      <vt:lpstr>Verdana</vt:lpstr>
      <vt:lpstr>Wingdings</vt:lpstr>
      <vt:lpstr>Parcel</vt:lpstr>
      <vt:lpstr>Toxic Comment classifier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152</cp:revision>
  <cp:lastPrinted>2021-01-02T07:03:29Z</cp:lastPrinted>
  <dcterms:created xsi:type="dcterms:W3CDTF">2021-01-01T17:00:11Z</dcterms:created>
  <dcterms:modified xsi:type="dcterms:W3CDTF">2021-01-08T06:01:57Z</dcterms:modified>
</cp:coreProperties>
</file>