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70" r:id="rId3"/>
    <p:sldId id="257" r:id="rId4"/>
    <p:sldId id="260" r:id="rId5"/>
    <p:sldId id="261" r:id="rId6"/>
    <p:sldId id="265" r:id="rId7"/>
    <p:sldId id="266" r:id="rId8"/>
    <p:sldId id="271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82"/>
  </p:normalViewPr>
  <p:slideViewPr>
    <p:cSldViewPr snapToGrid="0" snapToObjects="1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F83F-6732-E444-9797-CEA417B51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3310B-1A8C-E24D-AC30-41F4C686D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6C874-95EA-6E44-AB5A-3AB4A219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5A1D-58F2-724B-AFB5-1F40390C8EBE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9922E-CCC3-E045-AAC4-640A6F4F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2E6EC-5C8E-C34B-8761-59F1F403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CE47-F8BA-A44F-B928-E2D33182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8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9926-9A8C-1B4A-8E29-FCBC5F2F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9846B-4E75-6143-A16E-96D2C076E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487D1-931C-1648-897F-9C2ED3A6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5A1D-58F2-724B-AFB5-1F40390C8EBE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812EC-2C46-F040-8776-5EE1CEF6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53183-48AF-1548-8AD6-44DB703E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CE47-F8BA-A44F-B928-E2D33182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3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BFF5A-C495-0F43-B43A-A1115FD15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D7916-12FB-CE49-80CD-D88EB9E2C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DDD1B-C22A-8F47-B884-3573B1D3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5A1D-58F2-724B-AFB5-1F40390C8EBE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512D-7E19-9848-B19F-B4326725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B6EC9-1EFA-534A-A242-70B59785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CE47-F8BA-A44F-B928-E2D33182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8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33C9-B0B9-0C4E-9FED-66E7A60A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4498-4A75-8049-8322-736B80098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E4BF-D873-B24C-9635-08CD4E98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5A1D-58F2-724B-AFB5-1F40390C8EBE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9466D-3117-B74B-848A-609000B5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B1D57-DEAB-5247-BB5D-E1F3C76F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CE47-F8BA-A44F-B928-E2D33182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2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E18F-4D2A-874A-9906-04967B4C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0FD2B-DB02-BB43-BE55-A18BCAC3C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40AC4-BCA3-A944-809C-19451B07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5A1D-58F2-724B-AFB5-1F40390C8EBE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5E87D-67E8-CD43-B497-515D660C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C44EA-FCAC-CD42-B035-855AC122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CE47-F8BA-A44F-B928-E2D33182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1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3CFA-11DE-BF4A-975E-0443F474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F940E-46F8-0D42-B765-73FF5893F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3700B-3B98-C34E-83BA-0019BEA96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3B971-C086-364D-A940-7D674E6E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5A1D-58F2-724B-AFB5-1F40390C8EBE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541BF-CFC9-2740-AC76-8D9EE048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6C3A6-BDC8-424C-A996-E308C519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CE47-F8BA-A44F-B928-E2D33182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0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C0D8-D2F6-1B4D-893C-6347709B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130D7-B90A-5940-A9C0-44DBC1D9F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87CB7-018A-AC47-9263-40E5A9FEA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75671-B8E1-E74F-BFA1-955912E6F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ED651-460B-854D-88A2-9E70F620E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49192B-ED6D-E94E-89D3-93918AD2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5A1D-58F2-724B-AFB5-1F40390C8EBE}" type="datetimeFigureOut">
              <a:rPr lang="en-US" smtClean="0"/>
              <a:t>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82D9A-36F9-0944-987E-FAA03D7D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F48A8-0718-FD4C-8578-622C6AE9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CE47-F8BA-A44F-B928-E2D33182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6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40F0-26F4-984C-B40C-7F92BCC9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783D6-00F4-4440-9EF0-5D6A00F2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5A1D-58F2-724B-AFB5-1F40390C8EBE}" type="datetimeFigureOut">
              <a:rPr lang="en-US" smtClean="0"/>
              <a:t>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33AB7-33EF-8B42-9347-A11A8F4F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B4884-6944-8840-8D44-7EE2CC68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CE47-F8BA-A44F-B928-E2D33182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8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FE60B-0267-7E40-BCF5-FDE5DB4C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5A1D-58F2-724B-AFB5-1F40390C8EBE}" type="datetimeFigureOut">
              <a:rPr lang="en-US" smtClean="0"/>
              <a:t>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731D10-70B7-294C-86C8-F39698C9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2D494-1B27-7140-9C64-A17A715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CE47-F8BA-A44F-B928-E2D33182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9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F0F0-3FB1-2543-AB2D-344A3AC0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32BCB-F090-A444-BAAB-B463AA3F2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E902C-3592-4A4F-BE37-63F553ED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A7089-B230-2742-8ABE-E99E54D0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5A1D-58F2-724B-AFB5-1F40390C8EBE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92D44-140D-6E4D-9233-2C6432D9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08954-36F0-7742-A02E-E87A4783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CE47-F8BA-A44F-B928-E2D33182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0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F781-186B-EA48-9E28-68201128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F7998-EBC0-764B-AD9D-E98563AF1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AD984-5E8A-FA4D-B44D-7EE520285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2DE85-629C-0944-9836-C6AF4EF0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5A1D-58F2-724B-AFB5-1F40390C8EBE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C607C-2EFF-514F-99AA-AFC0960D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4A721-514A-CB41-AA0C-F03537A4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CE47-F8BA-A44F-B928-E2D33182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1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1699D-972F-734C-A031-5DA35344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1AC5B-0488-564D-A358-282808B03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0B35E-D4B4-264C-ACD9-5900984CE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85A1D-58F2-724B-AFB5-1F40390C8EBE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1F9C3-B51C-1341-B828-0BAFE2A71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907F9-318B-384A-AA4C-3EE1445FC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8CE47-F8BA-A44F-B928-E2D33182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6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F819-6D26-8D4F-A254-81FAA8C96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 Testing for </a:t>
            </a:r>
            <a:br>
              <a:rPr lang="en-US" dirty="0"/>
            </a:br>
            <a:r>
              <a:rPr lang="en-US" dirty="0"/>
              <a:t>Lok-Sabha Elections Candidate 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85A0A-C2E4-6341-B30D-F0167C635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4553"/>
            <a:ext cx="9144000" cy="545419"/>
          </a:xfrm>
        </p:spPr>
        <p:txBody>
          <a:bodyPr>
            <a:noAutofit/>
          </a:bodyPr>
          <a:lstStyle/>
          <a:p>
            <a:r>
              <a:rPr lang="en-US" sz="3500" dirty="0"/>
              <a:t>Shaunak Phatak</a:t>
            </a:r>
          </a:p>
        </p:txBody>
      </p:sp>
    </p:spTree>
    <p:extLst>
      <p:ext uri="{BB962C8B-B14F-4D97-AF65-F5344CB8AC3E}">
        <p14:creationId xmlns:p14="http://schemas.microsoft.com/office/powerpoint/2010/main" val="92715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DB46-2F9C-E246-B8A5-EEBCE90B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285"/>
            <a:ext cx="12192000" cy="940638"/>
          </a:xfr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Permutation Test: Difference of candidate criminal record proportions in Maharashtra and Kerala (2014)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395D0D4-8094-D743-B73C-643CFD480C3E}"/>
                  </a:ext>
                </a:extLst>
              </p:cNvPr>
              <p:cNvSpPr txBox="1"/>
              <p:nvPr/>
            </p:nvSpPr>
            <p:spPr>
              <a:xfrm>
                <a:off x="7391727" y="1193712"/>
                <a:ext cx="4590952" cy="46748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2-Sample Difference of Proportions Test</a:t>
                </a:r>
              </a:p>
              <a:p>
                <a:pPr algn="ctr"/>
                <a:endParaRPr lang="en-US" sz="16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ea typeface="Cambria Math" panose="02040503050406030204" pitchFamily="18" charset="0"/>
                  </a:rPr>
                  <a:t>Null 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𝑀𝐻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𝐾𝑅</m:t>
                        </m:r>
                      </m:sub>
                    </m:sSub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Alternate 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𝑀𝐻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𝐾𝑅</m:t>
                        </m:r>
                      </m:sub>
                    </m:sSub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Significance Level: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Run a for loop ‘k’ times: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Pool both samples and permute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Create new sample sets of same size as original samples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Calculate test statistic: difference of proportions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ea typeface="Cambria Math" panose="02040503050406030204" pitchFamily="18" charset="0"/>
                  </a:rPr>
                  <a:t>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𝑇𝑖𝑚𝑒𝑠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𝑑𝑖𝑓𝑓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|≥|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0" dirty="0">
                    <a:ea typeface="Cambria Math" panose="02040503050406030204" pitchFamily="18" charset="0"/>
                  </a:rPr>
                  <a:t>Reject null hypothesis if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395D0D4-8094-D743-B73C-643CFD480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727" y="1193712"/>
                <a:ext cx="4590952" cy="4674870"/>
              </a:xfrm>
              <a:prstGeom prst="rect">
                <a:avLst/>
              </a:prstGeom>
              <a:blipFill>
                <a:blip r:embed="rId2"/>
                <a:stretch>
                  <a:fillRect l="-549" t="-270" b="-270"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13A1EEE-F065-264A-8072-3571528B15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7" t="7313" r="9558" b="2812"/>
          <a:stretch/>
        </p:blipFill>
        <p:spPr>
          <a:xfrm>
            <a:off x="344704" y="1191769"/>
            <a:ext cx="6698748" cy="4654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6571B9-8752-6348-8F74-5ABE2BB4878A}"/>
                  </a:ext>
                </a:extLst>
              </p:cNvPr>
              <p:cNvSpPr txBox="1"/>
              <p:nvPr/>
            </p:nvSpPr>
            <p:spPr>
              <a:xfrm>
                <a:off x="4638744" y="3015633"/>
                <a:ext cx="18669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=0.00536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6571B9-8752-6348-8F74-5ABE2BB48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44" y="3015633"/>
                <a:ext cx="186690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E8D3FB-DEB2-D042-BC02-A7F3E8B0B6D9}"/>
                  </a:ext>
                </a:extLst>
              </p:cNvPr>
              <p:cNvSpPr txBox="1"/>
              <p:nvPr/>
            </p:nvSpPr>
            <p:spPr>
              <a:xfrm>
                <a:off x="4545291" y="1650859"/>
                <a:ext cx="205381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Observed difference of means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E8D3FB-DEB2-D042-BC02-A7F3E8B0B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291" y="1650859"/>
                <a:ext cx="2053813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40E79D-2F50-D845-9BCF-D1CA00A86E5D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302162" y="2112524"/>
            <a:ext cx="1270036" cy="441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2D0C216-B0BF-5840-8EAD-736E07469815}"/>
              </a:ext>
            </a:extLst>
          </p:cNvPr>
          <p:cNvSpPr/>
          <p:nvPr/>
        </p:nvSpPr>
        <p:spPr>
          <a:xfrm>
            <a:off x="680913" y="5846269"/>
            <a:ext cx="113017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Test Recommendation: Reject the null hypothesis as p-value is smaller than the chosen significance level.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Accept alternate hypothesis: There is a difference in proportion of candidate criminal case records in the two states</a:t>
            </a:r>
          </a:p>
        </p:txBody>
      </p:sp>
    </p:spTree>
    <p:extLst>
      <p:ext uri="{BB962C8B-B14F-4D97-AF65-F5344CB8AC3E}">
        <p14:creationId xmlns:p14="http://schemas.microsoft.com/office/powerpoint/2010/main" val="230657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DB46-2F9C-E246-B8A5-EEBCE90B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285"/>
            <a:ext cx="12192000" cy="940638"/>
          </a:xfr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Permutation Test: Difference of candidate graduate education proportions in Maharashtra and Kerala (2014)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395D0D4-8094-D743-B73C-643CFD480C3E}"/>
                  </a:ext>
                </a:extLst>
              </p:cNvPr>
              <p:cNvSpPr txBox="1"/>
              <p:nvPr/>
            </p:nvSpPr>
            <p:spPr>
              <a:xfrm>
                <a:off x="7391727" y="1193712"/>
                <a:ext cx="4590952" cy="46748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2-Sample Difference of Proportions Test</a:t>
                </a:r>
              </a:p>
              <a:p>
                <a:pPr algn="ctr"/>
                <a:endParaRPr lang="en-US" sz="16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ea typeface="Cambria Math" panose="02040503050406030204" pitchFamily="18" charset="0"/>
                  </a:rPr>
                  <a:t>Null 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𝑀𝐻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𝐾𝑅</m:t>
                        </m:r>
                      </m:sub>
                    </m:sSub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Alternate 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𝑀𝐻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𝐾𝑅</m:t>
                        </m:r>
                      </m:sub>
                    </m:sSub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Significance Level: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Run a for loop ‘k’ times: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Pool both samples and permute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Create new sample sets of same size as original samples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Calculate test statistic: difference of proportions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ea typeface="Cambria Math" panose="02040503050406030204" pitchFamily="18" charset="0"/>
                  </a:rPr>
                  <a:t>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𝑇𝑖𝑚𝑒𝑠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𝑑𝑖𝑓𝑓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|≥|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0" dirty="0">
                    <a:ea typeface="Cambria Math" panose="02040503050406030204" pitchFamily="18" charset="0"/>
                  </a:rPr>
                  <a:t>Reject null hypothesis if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395D0D4-8094-D743-B73C-643CFD480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727" y="1193712"/>
                <a:ext cx="4590952" cy="4674870"/>
              </a:xfrm>
              <a:prstGeom prst="rect">
                <a:avLst/>
              </a:prstGeom>
              <a:blipFill>
                <a:blip r:embed="rId2"/>
                <a:stretch>
                  <a:fillRect l="-549" t="-270" b="-270"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12D0C216-B0BF-5840-8EAD-736E07469815}"/>
              </a:ext>
            </a:extLst>
          </p:cNvPr>
          <p:cNvSpPr/>
          <p:nvPr/>
        </p:nvSpPr>
        <p:spPr>
          <a:xfrm>
            <a:off x="680913" y="6103047"/>
            <a:ext cx="11301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Test Recommendation: Fail to reject null hypothesis as p-value is smaller than the chosen significance level.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1C6768-7FF9-A04B-B168-44CEAD49B4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8" t="7380" r="9558" b="4066"/>
          <a:stretch/>
        </p:blipFill>
        <p:spPr>
          <a:xfrm>
            <a:off x="344704" y="1191769"/>
            <a:ext cx="6698748" cy="4654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8AC290-40B6-7147-92E4-78D107CAD0C1}"/>
                  </a:ext>
                </a:extLst>
              </p:cNvPr>
              <p:cNvSpPr txBox="1"/>
              <p:nvPr/>
            </p:nvSpPr>
            <p:spPr>
              <a:xfrm>
                <a:off x="2854012" y="3015633"/>
                <a:ext cx="18669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=0.29372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8AC290-40B6-7147-92E4-78D107CAD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012" y="3015633"/>
                <a:ext cx="186690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8FB446-8111-9546-A6AC-56C5180DEA0D}"/>
                  </a:ext>
                </a:extLst>
              </p:cNvPr>
              <p:cNvSpPr txBox="1"/>
              <p:nvPr/>
            </p:nvSpPr>
            <p:spPr>
              <a:xfrm>
                <a:off x="2760559" y="1650859"/>
                <a:ext cx="205381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Observed difference of means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8FB446-8111-9546-A6AC-56C5180DE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559" y="1650859"/>
                <a:ext cx="2053813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5D65F5-72E1-3D4B-A209-7EC9B90B574B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517430" y="2112524"/>
            <a:ext cx="1270036" cy="441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50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591E0-44D9-734D-B74B-ECBC99DDA6C7}"/>
              </a:ext>
            </a:extLst>
          </p:cNvPr>
          <p:cNvSpPr txBox="1"/>
          <p:nvPr/>
        </p:nvSpPr>
        <p:spPr>
          <a:xfrm>
            <a:off x="1943100" y="1232971"/>
            <a:ext cx="90458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Data-sets used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Questions investigated with traditional hypothesis tests: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Are there more candidates in 2014 with a criminal case record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Has the proportion of candidates with a graduate level education or higher changed between 2009 and 2014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Is there a difference in the candidates between two states in terms of net assets, criminal record and graduate education proportions ?</a:t>
            </a:r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Permutation tests between the states of Maharashtra &amp; Kerala for 2014: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Difference of candidate mean assets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Difference of candidate criminal record proportions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Difference of candidate graduate education proportions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0FDAC18-6D96-664F-ACC9-1A6DBF2E0A40}"/>
              </a:ext>
            </a:extLst>
          </p:cNvPr>
          <p:cNvSpPr txBox="1">
            <a:spLocks/>
          </p:cNvSpPr>
          <p:nvPr/>
        </p:nvSpPr>
        <p:spPr>
          <a:xfrm>
            <a:off x="0" y="-25285"/>
            <a:ext cx="12192000" cy="9406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</a:rPr>
              <a:t>Presentation Overview</a:t>
            </a:r>
          </a:p>
        </p:txBody>
      </p:sp>
    </p:spTree>
    <p:extLst>
      <p:ext uri="{BB962C8B-B14F-4D97-AF65-F5344CB8AC3E}">
        <p14:creationId xmlns:p14="http://schemas.microsoft.com/office/powerpoint/2010/main" val="180263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591E0-44D9-734D-B74B-ECBC99DDA6C7}"/>
              </a:ext>
            </a:extLst>
          </p:cNvPr>
          <p:cNvSpPr txBox="1"/>
          <p:nvPr/>
        </p:nvSpPr>
        <p:spPr>
          <a:xfrm>
            <a:off x="2155371" y="4345551"/>
            <a:ext cx="8360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All-Candidate datasets for 2009 &amp; 2014 used for traditional hypothesis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State-level all-candidate datasets (2014 elections) used for permutation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new columns for net assets, binary indicators for presence of criminal charges and education being at or above a graduate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50DE2-5C47-6940-AC63-0A0BF8B944E9}"/>
              </a:ext>
            </a:extLst>
          </p:cNvPr>
          <p:cNvSpPr txBox="1"/>
          <p:nvPr/>
        </p:nvSpPr>
        <p:spPr>
          <a:xfrm>
            <a:off x="0" y="650965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https://</a:t>
            </a:r>
            <a:r>
              <a:rPr lang="en-US" dirty="0" err="1"/>
              <a:t>myneta.info</a:t>
            </a:r>
            <a:r>
              <a:rPr lang="en-US" dirty="0"/>
              <a:t>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838752-25BD-BB4D-B92F-BAEEC76AA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" y="1568043"/>
            <a:ext cx="12017829" cy="2644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4A54D04-3BF6-E64D-8867-7302E8F3E841}"/>
              </a:ext>
            </a:extLst>
          </p:cNvPr>
          <p:cNvSpPr txBox="1">
            <a:spLocks/>
          </p:cNvSpPr>
          <p:nvPr/>
        </p:nvSpPr>
        <p:spPr>
          <a:xfrm>
            <a:off x="0" y="-25285"/>
            <a:ext cx="12192000" cy="9406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</a:rPr>
              <a:t>Candidate Datasets for Lok-Sabha Elections</a:t>
            </a:r>
          </a:p>
        </p:txBody>
      </p:sp>
    </p:spTree>
    <p:extLst>
      <p:ext uri="{BB962C8B-B14F-4D97-AF65-F5344CB8AC3E}">
        <p14:creationId xmlns:p14="http://schemas.microsoft.com/office/powerpoint/2010/main" val="334731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591E0-44D9-734D-B74B-ECBC99DDA6C7}"/>
              </a:ext>
            </a:extLst>
          </p:cNvPr>
          <p:cNvSpPr txBox="1"/>
          <p:nvPr/>
        </p:nvSpPr>
        <p:spPr>
          <a:xfrm>
            <a:off x="1915886" y="1545772"/>
            <a:ext cx="8360228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Define a question and formulate null and alternate hypotheses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a hypothesis test: z-test / t-test, 1/2 tailed, mean / proportion and so 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Specify a significance level to make a decision based on the test results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Meet the test conditions: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Random sample (python’s sample() function to take a random sample without replacement)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Normality for the sampling distribution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Independence between observations in the sample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 a test statistic and its corresponding probability (p-value)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Decide the test result by comparing the p-value with the chosen significance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8333F7D-5194-EA4C-8D27-07D4B6431791}"/>
              </a:ext>
            </a:extLst>
          </p:cNvPr>
          <p:cNvSpPr txBox="1">
            <a:spLocks/>
          </p:cNvSpPr>
          <p:nvPr/>
        </p:nvSpPr>
        <p:spPr>
          <a:xfrm>
            <a:off x="0" y="-25285"/>
            <a:ext cx="12192000" cy="9406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</a:rPr>
              <a:t>Steps that are followed for a Hypothesis Test</a:t>
            </a:r>
          </a:p>
        </p:txBody>
      </p:sp>
    </p:spTree>
    <p:extLst>
      <p:ext uri="{BB962C8B-B14F-4D97-AF65-F5344CB8AC3E}">
        <p14:creationId xmlns:p14="http://schemas.microsoft.com/office/powerpoint/2010/main" val="427518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DB46-2F9C-E246-B8A5-EEBCE90B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285"/>
            <a:ext cx="12192000" cy="940638"/>
          </a:xfr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Has the average net asset value of candidates increased in 2014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18D8A3-E618-2A4D-AB6C-B42D0B7CCB5B}"/>
              </a:ext>
            </a:extLst>
          </p:cNvPr>
          <p:cNvGrpSpPr/>
          <p:nvPr/>
        </p:nvGrpSpPr>
        <p:grpSpPr>
          <a:xfrm>
            <a:off x="4313528" y="1649758"/>
            <a:ext cx="3907972" cy="3363685"/>
            <a:chOff x="4131129" y="1649759"/>
            <a:chExt cx="3907972" cy="336368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87B0D7-8DCB-2F44-9A27-1C4DA1E8A165}"/>
                </a:ext>
              </a:extLst>
            </p:cNvPr>
            <p:cNvSpPr txBox="1"/>
            <p:nvPr/>
          </p:nvSpPr>
          <p:spPr>
            <a:xfrm>
              <a:off x="4131129" y="1649759"/>
              <a:ext cx="3907972" cy="336368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2C783FB-F3FA-8946-B426-A26BCB363846}"/>
                    </a:ext>
                  </a:extLst>
                </p:cNvPr>
                <p:cNvSpPr/>
                <p:nvPr/>
              </p:nvSpPr>
              <p:spPr>
                <a:xfrm>
                  <a:off x="4234543" y="1798415"/>
                  <a:ext cx="3701143" cy="1099458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1-tailed/1 sample/t-test/mean</a:t>
                  </a:r>
                </a:p>
                <a:p>
                  <a:pPr algn="ctr"/>
                  <a:r>
                    <a:rPr lang="en-US" dirty="0"/>
                    <a:t>Significance level: </a:t>
                  </a:r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=0.05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2C783FB-F3FA-8946-B426-A26BCB3638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543" y="1798415"/>
                  <a:ext cx="3701143" cy="109945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D6909210-C66F-F041-9517-BC512C0649E8}"/>
                    </a:ext>
                  </a:extLst>
                </p:cNvPr>
                <p:cNvSpPr/>
                <p:nvPr/>
              </p:nvSpPr>
              <p:spPr>
                <a:xfrm>
                  <a:off x="4234543" y="3743558"/>
                  <a:ext cx="1600200" cy="112122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Null Hypothesis: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2014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2009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D6909210-C66F-F041-9517-BC512C0649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543" y="3743558"/>
                  <a:ext cx="1600200" cy="11212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D7211EF9-9F46-3D4C-B911-ACF10CEB134C}"/>
                    </a:ext>
                  </a:extLst>
                </p:cNvPr>
                <p:cNvSpPr/>
                <p:nvPr/>
              </p:nvSpPr>
              <p:spPr>
                <a:xfrm>
                  <a:off x="6335486" y="3743557"/>
                  <a:ext cx="1600200" cy="112122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Alternate Hypothesis: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2014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2009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D7211EF9-9F46-3D4C-B911-ACF10CEB13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5486" y="3743557"/>
                  <a:ext cx="1600200" cy="11212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7F40072-F1E7-5E42-A743-930DDB1BBC04}"/>
                </a:ext>
              </a:extLst>
            </p:cNvPr>
            <p:cNvCxnSpPr>
              <a:cxnSpLocks/>
              <a:stCxn id="53" idx="2"/>
              <a:endCxn id="54" idx="0"/>
            </p:cNvCxnSpPr>
            <p:nvPr/>
          </p:nvCxnSpPr>
          <p:spPr>
            <a:xfrm flipH="1">
              <a:off x="5034643" y="2897873"/>
              <a:ext cx="1050472" cy="84568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518A70E-8B6D-A44B-8673-01E61AAFCB37}"/>
                </a:ext>
              </a:extLst>
            </p:cNvPr>
            <p:cNvCxnSpPr>
              <a:cxnSpLocks/>
              <a:stCxn id="53" idx="2"/>
              <a:endCxn id="55" idx="0"/>
            </p:cNvCxnSpPr>
            <p:nvPr/>
          </p:nvCxnSpPr>
          <p:spPr>
            <a:xfrm>
              <a:off x="6085115" y="2897873"/>
              <a:ext cx="1050471" cy="845684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7E4C3C3-8FA0-0C4B-B460-58C71EB264E2}"/>
                  </a:ext>
                </a:extLst>
              </p:cNvPr>
              <p:cNvSpPr txBox="1"/>
              <p:nvPr/>
            </p:nvSpPr>
            <p:spPr>
              <a:xfrm>
                <a:off x="8735786" y="1921728"/>
                <a:ext cx="3233058" cy="281974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Test Values</a:t>
                </a:r>
              </a:p>
              <a:p>
                <a:endParaRPr lang="en-US" sz="16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2009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65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95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48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𝑠𝑎𝑚𝑝𝑙𝑒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3,02,87,904</m:t>
                    </m:r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𝑠𝑡𝑎𝑡𝑖𝑠𝑡𝑖𝑐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=2.366</m:t>
                    </m:r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=0.0092</m:t>
                    </m:r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7E4C3C3-8FA0-0C4B-B460-58C71EB26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786" y="1921728"/>
                <a:ext cx="3233058" cy="2819746"/>
              </a:xfrm>
              <a:prstGeom prst="rect">
                <a:avLst/>
              </a:prstGeom>
              <a:blipFill>
                <a:blip r:embed="rId5"/>
                <a:stretch>
                  <a:fillRect l="-781" t="-446" b="-893"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55C4EAC-93CA-A94F-9F9F-90909AA6CCEB}"/>
              </a:ext>
            </a:extLst>
          </p:cNvPr>
          <p:cNvCxnSpPr>
            <a:cxnSpLocks/>
            <a:stCxn id="51" idx="3"/>
            <a:endCxn id="59" idx="1"/>
          </p:cNvCxnSpPr>
          <p:nvPr/>
        </p:nvCxnSpPr>
        <p:spPr>
          <a:xfrm>
            <a:off x="8221500" y="3331601"/>
            <a:ext cx="514286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C6A995D-72A9-3647-91FC-59303B1854D8}"/>
              </a:ext>
            </a:extLst>
          </p:cNvPr>
          <p:cNvSpPr/>
          <p:nvPr/>
        </p:nvSpPr>
        <p:spPr>
          <a:xfrm>
            <a:off x="1237409" y="5326744"/>
            <a:ext cx="96954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Test Recommendation: Reject the null hypothesis as p-value is below the chosen significance level.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Accept the alternate hypothesis that the mean net assets value has increased in 2014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4D770-E5EB-8246-83E0-5CA7C36C56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851" t="11998" r="9920" b="11023"/>
          <a:stretch/>
        </p:blipFill>
        <p:spPr>
          <a:xfrm>
            <a:off x="256083" y="1638872"/>
            <a:ext cx="3711502" cy="33636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A61C05-9A8F-F54B-A43C-93E4EE41A804}"/>
                  </a:ext>
                </a:extLst>
              </p:cNvPr>
              <p:cNvSpPr txBox="1"/>
              <p:nvPr/>
            </p:nvSpPr>
            <p:spPr>
              <a:xfrm>
                <a:off x="2531048" y="1878202"/>
                <a:ext cx="133034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Random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00)</m:t>
                    </m:r>
                  </m:oMath>
                </a14:m>
                <a:endParaRPr lang="en-US" sz="1000" dirty="0"/>
              </a:p>
              <a:p>
                <a:pPr>
                  <a:buSzPct val="99000"/>
                </a:pPr>
                <a:r>
                  <a:rPr lang="en-US" sz="1000" dirty="0"/>
                  <a:t>Independence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≤10 % 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𝑝𝑜𝑝𝑢𝑙𝑎𝑡𝑖𝑜𝑛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00" dirty="0"/>
              </a:p>
              <a:p>
                <a:r>
                  <a:rPr lang="en-US" sz="1000" dirty="0"/>
                  <a:t>Normality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&gt;30)</m:t>
                    </m:r>
                  </m:oMath>
                </a14:m>
                <a:endParaRPr lang="en-US" sz="1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A61C05-9A8F-F54B-A43C-93E4EE41A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048" y="1878202"/>
                <a:ext cx="1330346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1CD8D50-CDD6-C04B-9EF6-9FF782A4DA80}"/>
              </a:ext>
            </a:extLst>
          </p:cNvPr>
          <p:cNvSpPr txBox="1"/>
          <p:nvPr/>
        </p:nvSpPr>
        <p:spPr>
          <a:xfrm>
            <a:off x="2887610" y="3941257"/>
            <a:ext cx="107997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Region to reject Null Hypothesis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1C125B-58D9-3E45-AAF8-4C0536F2524B}"/>
              </a:ext>
            </a:extLst>
          </p:cNvPr>
          <p:cNvCxnSpPr>
            <a:cxnSpLocks/>
          </p:cNvCxnSpPr>
          <p:nvPr/>
        </p:nvCxnSpPr>
        <p:spPr>
          <a:xfrm flipH="1">
            <a:off x="3095740" y="4423755"/>
            <a:ext cx="231354" cy="3981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5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DB46-2F9C-E246-B8A5-EEBCE90B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285"/>
            <a:ext cx="12192000" cy="940638"/>
          </a:xfr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Has the fraction of candidates with a criminal record increased in 2014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18D8A3-E618-2A4D-AB6C-B42D0B7CCB5B}"/>
              </a:ext>
            </a:extLst>
          </p:cNvPr>
          <p:cNvGrpSpPr/>
          <p:nvPr/>
        </p:nvGrpSpPr>
        <p:grpSpPr>
          <a:xfrm>
            <a:off x="4313528" y="1649758"/>
            <a:ext cx="3907972" cy="3363685"/>
            <a:chOff x="4131129" y="1649759"/>
            <a:chExt cx="3907972" cy="336368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87B0D7-8DCB-2F44-9A27-1C4DA1E8A165}"/>
                </a:ext>
              </a:extLst>
            </p:cNvPr>
            <p:cNvSpPr txBox="1"/>
            <p:nvPr/>
          </p:nvSpPr>
          <p:spPr>
            <a:xfrm>
              <a:off x="4131129" y="1649759"/>
              <a:ext cx="3907972" cy="336368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2C783FB-F3FA-8946-B426-A26BCB363846}"/>
                    </a:ext>
                  </a:extLst>
                </p:cNvPr>
                <p:cNvSpPr/>
                <p:nvPr/>
              </p:nvSpPr>
              <p:spPr>
                <a:xfrm>
                  <a:off x="4234543" y="1798415"/>
                  <a:ext cx="3701143" cy="1099458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1-tailed/1 sample/z-test/proportion</a:t>
                  </a:r>
                </a:p>
                <a:p>
                  <a:pPr algn="ctr"/>
                  <a:r>
                    <a:rPr lang="en-US" dirty="0"/>
                    <a:t>Significance level: </a:t>
                  </a:r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=0.05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2C783FB-F3FA-8946-B426-A26BCB3638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543" y="1798415"/>
                  <a:ext cx="3701143" cy="109945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D6909210-C66F-F041-9517-BC512C0649E8}"/>
                    </a:ext>
                  </a:extLst>
                </p:cNvPr>
                <p:cNvSpPr/>
                <p:nvPr/>
              </p:nvSpPr>
              <p:spPr>
                <a:xfrm>
                  <a:off x="4234543" y="3743558"/>
                  <a:ext cx="1600200" cy="112122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Null Hypothesis: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2014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2009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D6909210-C66F-F041-9517-BC512C0649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543" y="3743558"/>
                  <a:ext cx="1600200" cy="11212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D7211EF9-9F46-3D4C-B911-ACF10CEB134C}"/>
                    </a:ext>
                  </a:extLst>
                </p:cNvPr>
                <p:cNvSpPr/>
                <p:nvPr/>
              </p:nvSpPr>
              <p:spPr>
                <a:xfrm>
                  <a:off x="6335486" y="3743557"/>
                  <a:ext cx="1600200" cy="112122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Alternate Hypothesis: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2014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2009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D7211EF9-9F46-3D4C-B911-ACF10CEB13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5486" y="3743557"/>
                  <a:ext cx="1600200" cy="11212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7F40072-F1E7-5E42-A743-930DDB1BBC04}"/>
                </a:ext>
              </a:extLst>
            </p:cNvPr>
            <p:cNvCxnSpPr>
              <a:cxnSpLocks/>
              <a:stCxn id="53" idx="2"/>
              <a:endCxn id="54" idx="0"/>
            </p:cNvCxnSpPr>
            <p:nvPr/>
          </p:nvCxnSpPr>
          <p:spPr>
            <a:xfrm flipH="1">
              <a:off x="5034643" y="2897873"/>
              <a:ext cx="1050472" cy="84568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518A70E-8B6D-A44B-8673-01E61AAFCB37}"/>
                </a:ext>
              </a:extLst>
            </p:cNvPr>
            <p:cNvCxnSpPr>
              <a:cxnSpLocks/>
              <a:stCxn id="53" idx="2"/>
              <a:endCxn id="55" idx="0"/>
            </p:cNvCxnSpPr>
            <p:nvPr/>
          </p:nvCxnSpPr>
          <p:spPr>
            <a:xfrm>
              <a:off x="6085115" y="2897873"/>
              <a:ext cx="1050471" cy="845684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7E4C3C3-8FA0-0C4B-B460-58C71EB264E2}"/>
                  </a:ext>
                </a:extLst>
              </p:cNvPr>
              <p:cNvSpPr txBox="1"/>
              <p:nvPr/>
            </p:nvSpPr>
            <p:spPr>
              <a:xfrm>
                <a:off x="8735786" y="1921728"/>
                <a:ext cx="3233058" cy="281974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Test Values</a:t>
                </a:r>
              </a:p>
              <a:p>
                <a:endParaRPr lang="en-US" sz="16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2009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0.144</m:t>
                    </m:r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𝑠𝑎𝑚𝑝𝑙𝑒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0.164</m:t>
                    </m:r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𝑠𝑡𝑎𝑡𝑖𝑠𝑡𝑖𝑐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=1.44</m:t>
                    </m:r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=0.075</m:t>
                    </m:r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7E4C3C3-8FA0-0C4B-B460-58C71EB26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786" y="1921728"/>
                <a:ext cx="3233058" cy="2819746"/>
              </a:xfrm>
              <a:prstGeom prst="rect">
                <a:avLst/>
              </a:prstGeom>
              <a:blipFill>
                <a:blip r:embed="rId5"/>
                <a:stretch>
                  <a:fillRect l="-781" t="-446" b="-893"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55C4EAC-93CA-A94F-9F9F-90909AA6CCEB}"/>
              </a:ext>
            </a:extLst>
          </p:cNvPr>
          <p:cNvCxnSpPr>
            <a:cxnSpLocks/>
            <a:stCxn id="51" idx="3"/>
            <a:endCxn id="59" idx="1"/>
          </p:cNvCxnSpPr>
          <p:nvPr/>
        </p:nvCxnSpPr>
        <p:spPr>
          <a:xfrm>
            <a:off x="8221500" y="3331601"/>
            <a:ext cx="514286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C6A995D-72A9-3647-91FC-59303B1854D8}"/>
              </a:ext>
            </a:extLst>
          </p:cNvPr>
          <p:cNvSpPr/>
          <p:nvPr/>
        </p:nvSpPr>
        <p:spPr>
          <a:xfrm>
            <a:off x="667078" y="5381812"/>
            <a:ext cx="108578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Test Recommendation: Fail to reject the null hypothesis as p-value is greater than the chosen significance level.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Accept the null hypothesis that the fraction of candidates with a criminal record is the same as that in 2009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4D770-E5EB-8246-83E0-5CA7C36C56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851" t="11998" r="9920" b="11023"/>
          <a:stretch/>
        </p:blipFill>
        <p:spPr>
          <a:xfrm>
            <a:off x="256083" y="1638872"/>
            <a:ext cx="3711502" cy="33636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A61C05-9A8F-F54B-A43C-93E4EE41A804}"/>
                  </a:ext>
                </a:extLst>
              </p:cNvPr>
              <p:cNvSpPr txBox="1"/>
              <p:nvPr/>
            </p:nvSpPr>
            <p:spPr>
              <a:xfrm>
                <a:off x="2553082" y="1878202"/>
                <a:ext cx="1330346" cy="10121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Random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00)</m:t>
                    </m:r>
                  </m:oMath>
                </a14:m>
                <a:endParaRPr lang="en-US" sz="1000" dirty="0"/>
              </a:p>
              <a:p>
                <a:pPr>
                  <a:buSzPct val="99000"/>
                </a:pPr>
                <a:r>
                  <a:rPr lang="en-US" sz="1000" dirty="0"/>
                  <a:t>Independence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≤10 % 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𝑝𝑜𝑝𝑢𝑙𝑎𝑡𝑖𝑜𝑛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00" dirty="0"/>
              </a:p>
              <a:p>
                <a:r>
                  <a:rPr lang="en-US" sz="1000" dirty="0"/>
                  <a:t>Normality </a:t>
                </a:r>
                <a:endParaRPr lang="en-US" sz="10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sz="1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US" sz="1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∗(1−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)&gt;10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A61C05-9A8F-F54B-A43C-93E4EE41A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082" y="1878202"/>
                <a:ext cx="1330346" cy="1012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1CD8D50-CDD6-C04B-9EF6-9FF782A4DA80}"/>
              </a:ext>
            </a:extLst>
          </p:cNvPr>
          <p:cNvSpPr txBox="1"/>
          <p:nvPr/>
        </p:nvSpPr>
        <p:spPr>
          <a:xfrm>
            <a:off x="2887610" y="3941257"/>
            <a:ext cx="107997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Region to reject Null Hypothesis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1C125B-58D9-3E45-AAF8-4C0536F2524B}"/>
              </a:ext>
            </a:extLst>
          </p:cNvPr>
          <p:cNvCxnSpPr>
            <a:cxnSpLocks/>
          </p:cNvCxnSpPr>
          <p:nvPr/>
        </p:nvCxnSpPr>
        <p:spPr>
          <a:xfrm flipH="1">
            <a:off x="3095740" y="4423755"/>
            <a:ext cx="231354" cy="3981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3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DB46-2F9C-E246-B8A5-EEBCE90B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285"/>
            <a:ext cx="12192000" cy="940638"/>
          </a:xfr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Has the proportion of candidates with a graduate education or higher changed between 2009 and 2014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18D8A3-E618-2A4D-AB6C-B42D0B7CCB5B}"/>
              </a:ext>
            </a:extLst>
          </p:cNvPr>
          <p:cNvGrpSpPr/>
          <p:nvPr/>
        </p:nvGrpSpPr>
        <p:grpSpPr>
          <a:xfrm>
            <a:off x="4313528" y="1649758"/>
            <a:ext cx="3907972" cy="3363685"/>
            <a:chOff x="4131129" y="1649759"/>
            <a:chExt cx="3907972" cy="336368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87B0D7-8DCB-2F44-9A27-1C4DA1E8A165}"/>
                </a:ext>
              </a:extLst>
            </p:cNvPr>
            <p:cNvSpPr txBox="1"/>
            <p:nvPr/>
          </p:nvSpPr>
          <p:spPr>
            <a:xfrm>
              <a:off x="4131129" y="1649759"/>
              <a:ext cx="3907972" cy="336368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2C783FB-F3FA-8946-B426-A26BCB363846}"/>
                    </a:ext>
                  </a:extLst>
                </p:cNvPr>
                <p:cNvSpPr/>
                <p:nvPr/>
              </p:nvSpPr>
              <p:spPr>
                <a:xfrm>
                  <a:off x="4234543" y="1798415"/>
                  <a:ext cx="3701143" cy="1099458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2-tailed/1 sample/z-test/proportion</a:t>
                  </a:r>
                </a:p>
                <a:p>
                  <a:pPr algn="ctr"/>
                  <a:r>
                    <a:rPr lang="en-US" dirty="0"/>
                    <a:t>Significance level: </a:t>
                  </a:r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=0.05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2C783FB-F3FA-8946-B426-A26BCB3638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543" y="1798415"/>
                  <a:ext cx="3701143" cy="109945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D6909210-C66F-F041-9517-BC512C0649E8}"/>
                    </a:ext>
                  </a:extLst>
                </p:cNvPr>
                <p:cNvSpPr/>
                <p:nvPr/>
              </p:nvSpPr>
              <p:spPr>
                <a:xfrm>
                  <a:off x="4234543" y="3743558"/>
                  <a:ext cx="1600200" cy="112122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Null Hypothesis: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2014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2009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D6909210-C66F-F041-9517-BC512C0649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543" y="3743558"/>
                  <a:ext cx="1600200" cy="11212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D7211EF9-9F46-3D4C-B911-ACF10CEB134C}"/>
                    </a:ext>
                  </a:extLst>
                </p:cNvPr>
                <p:cNvSpPr/>
                <p:nvPr/>
              </p:nvSpPr>
              <p:spPr>
                <a:xfrm>
                  <a:off x="6335486" y="3743557"/>
                  <a:ext cx="1600200" cy="112122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Alternate Hypothesis: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2014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2009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D7211EF9-9F46-3D4C-B911-ACF10CEB13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5486" y="3743557"/>
                  <a:ext cx="1600200" cy="11212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7F40072-F1E7-5E42-A743-930DDB1BBC04}"/>
                </a:ext>
              </a:extLst>
            </p:cNvPr>
            <p:cNvCxnSpPr>
              <a:cxnSpLocks/>
              <a:stCxn id="53" idx="2"/>
              <a:endCxn id="54" idx="0"/>
            </p:cNvCxnSpPr>
            <p:nvPr/>
          </p:nvCxnSpPr>
          <p:spPr>
            <a:xfrm flipH="1">
              <a:off x="5034643" y="2897873"/>
              <a:ext cx="1050472" cy="84568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518A70E-8B6D-A44B-8673-01E61AAFCB37}"/>
                </a:ext>
              </a:extLst>
            </p:cNvPr>
            <p:cNvCxnSpPr>
              <a:cxnSpLocks/>
              <a:stCxn id="53" idx="2"/>
              <a:endCxn id="55" idx="0"/>
            </p:cNvCxnSpPr>
            <p:nvPr/>
          </p:nvCxnSpPr>
          <p:spPr>
            <a:xfrm>
              <a:off x="6085115" y="2897873"/>
              <a:ext cx="1050471" cy="845684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7E4C3C3-8FA0-0C4B-B460-58C71EB264E2}"/>
                  </a:ext>
                </a:extLst>
              </p:cNvPr>
              <p:cNvSpPr txBox="1"/>
              <p:nvPr/>
            </p:nvSpPr>
            <p:spPr>
              <a:xfrm>
                <a:off x="8735786" y="1921728"/>
                <a:ext cx="3233058" cy="281974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Test Values</a:t>
                </a:r>
              </a:p>
              <a:p>
                <a:endParaRPr lang="en-US" sz="16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2009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0.4334</m:t>
                    </m:r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𝑠𝑎𝑚𝑝𝑙𝑒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0.4829</m:t>
                    </m:r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𝑠𝑡𝑎𝑡𝑖𝑠𝑡𝑖𝑐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=2.616</m:t>
                    </m:r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=0.009</m:t>
                    </m:r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7E4C3C3-8FA0-0C4B-B460-58C71EB26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786" y="1921728"/>
                <a:ext cx="3233058" cy="2819746"/>
              </a:xfrm>
              <a:prstGeom prst="rect">
                <a:avLst/>
              </a:prstGeom>
              <a:blipFill>
                <a:blip r:embed="rId5"/>
                <a:stretch>
                  <a:fillRect l="-781" t="-446" b="-893"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55C4EAC-93CA-A94F-9F9F-90909AA6CCEB}"/>
              </a:ext>
            </a:extLst>
          </p:cNvPr>
          <p:cNvCxnSpPr>
            <a:cxnSpLocks/>
            <a:stCxn id="51" idx="3"/>
            <a:endCxn id="59" idx="1"/>
          </p:cNvCxnSpPr>
          <p:nvPr/>
        </p:nvCxnSpPr>
        <p:spPr>
          <a:xfrm>
            <a:off x="8221500" y="3331601"/>
            <a:ext cx="514286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C6A995D-72A9-3647-91FC-59303B1854D8}"/>
              </a:ext>
            </a:extLst>
          </p:cNvPr>
          <p:cNvSpPr/>
          <p:nvPr/>
        </p:nvSpPr>
        <p:spPr>
          <a:xfrm>
            <a:off x="667078" y="5381812"/>
            <a:ext cx="11301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Test Recommendation: Reject the null hypothesis as p-value is smaller than the chosen significance level.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Accept the alternate hypothesis that the proportion of candidates with a graduate level education or higher has changed between 2009 and 2014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E48181C-B12F-B045-B3F8-DC36583A34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852" t="12600" r="10040" b="12098"/>
          <a:stretch/>
        </p:blipFill>
        <p:spPr>
          <a:xfrm>
            <a:off x="256084" y="1638872"/>
            <a:ext cx="3711502" cy="33636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B1DC40-23CB-A243-9B89-A7DA15902096}"/>
                  </a:ext>
                </a:extLst>
              </p:cNvPr>
              <p:cNvSpPr txBox="1"/>
              <p:nvPr/>
            </p:nvSpPr>
            <p:spPr>
              <a:xfrm>
                <a:off x="2553082" y="1878202"/>
                <a:ext cx="1330346" cy="10121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Random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00)</m:t>
                    </m:r>
                  </m:oMath>
                </a14:m>
                <a:endParaRPr lang="en-US" sz="1000" dirty="0"/>
              </a:p>
              <a:p>
                <a:pPr>
                  <a:buSzPct val="99000"/>
                </a:pPr>
                <a:r>
                  <a:rPr lang="en-US" sz="1000" dirty="0"/>
                  <a:t>Independence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≤10 % 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𝑝𝑜𝑝𝑢𝑙𝑎𝑡𝑖𝑜𝑛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00" dirty="0"/>
              </a:p>
              <a:p>
                <a:r>
                  <a:rPr lang="en-US" sz="1000" dirty="0"/>
                  <a:t>Normality </a:t>
                </a:r>
                <a:endParaRPr lang="en-US" sz="10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sz="1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US" sz="1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∗(1−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)&gt;10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B1DC40-23CB-A243-9B89-A7DA15902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082" y="1878202"/>
                <a:ext cx="1330346" cy="1012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8443B8D-5BE7-224D-BEB9-E6CCDAB8DE27}"/>
              </a:ext>
            </a:extLst>
          </p:cNvPr>
          <p:cNvSpPr txBox="1"/>
          <p:nvPr/>
        </p:nvSpPr>
        <p:spPr>
          <a:xfrm>
            <a:off x="2887610" y="3941257"/>
            <a:ext cx="107997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Region to reject Null Hypothesis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8512DE-81A6-F645-9394-1BC2C6A13114}"/>
              </a:ext>
            </a:extLst>
          </p:cNvPr>
          <p:cNvCxnSpPr>
            <a:cxnSpLocks/>
          </p:cNvCxnSpPr>
          <p:nvPr/>
        </p:nvCxnSpPr>
        <p:spPr>
          <a:xfrm flipH="1">
            <a:off x="3095740" y="4423755"/>
            <a:ext cx="231354" cy="4410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34A8DC3-0F50-2749-AC58-1D086219F89D}"/>
              </a:ext>
            </a:extLst>
          </p:cNvPr>
          <p:cNvSpPr txBox="1"/>
          <p:nvPr/>
        </p:nvSpPr>
        <p:spPr>
          <a:xfrm>
            <a:off x="297814" y="3956597"/>
            <a:ext cx="107997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Region to reject Null Hypothesis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112E3B-072C-8746-9F74-8E992BB12744}"/>
              </a:ext>
            </a:extLst>
          </p:cNvPr>
          <p:cNvCxnSpPr>
            <a:cxnSpLocks/>
          </p:cNvCxnSpPr>
          <p:nvPr/>
        </p:nvCxnSpPr>
        <p:spPr>
          <a:xfrm>
            <a:off x="891382" y="4460230"/>
            <a:ext cx="221322" cy="4045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45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591E0-44D9-734D-B74B-ECBC99DDA6C7}"/>
              </a:ext>
            </a:extLst>
          </p:cNvPr>
          <p:cNvSpPr txBox="1"/>
          <p:nvPr/>
        </p:nvSpPr>
        <p:spPr>
          <a:xfrm>
            <a:off x="1915886" y="1545772"/>
            <a:ext cx="8360228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Define a question and formulate null and alternate hypotheses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2-Sided Permutation Test for difference of means or proportions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Specify a significance level to make a decision based on the test results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Assuming null hypothesis (No difference in the test statistics) as </a:t>
            </a:r>
            <a:r>
              <a:rPr lang="en-US"/>
              <a:t>true: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857250" lvl="1" indent="-400050">
              <a:buFont typeface="+mj-lt"/>
              <a:buAutoNum type="romanUcPeriod"/>
            </a:pPr>
            <a:r>
              <a:rPr lang="en-US" dirty="0"/>
              <a:t>Run a for loop ‘k’ times to create a sampling distribution of the test statistic: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Pool both samples and permute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Create new sample sets with the same size as original samples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Calculate test statistic (difference of means or proportions)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 corresponding probability (p-value)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Decide the test result by comparing the p-value with the chosen significance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8333F7D-5194-EA4C-8D27-07D4B6431791}"/>
              </a:ext>
            </a:extLst>
          </p:cNvPr>
          <p:cNvSpPr txBox="1">
            <a:spLocks/>
          </p:cNvSpPr>
          <p:nvPr/>
        </p:nvSpPr>
        <p:spPr>
          <a:xfrm>
            <a:off x="0" y="-25285"/>
            <a:ext cx="12192000" cy="9406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</a:rPr>
              <a:t>Steps followed for 2-Sample Permutation Tests</a:t>
            </a:r>
          </a:p>
        </p:txBody>
      </p:sp>
    </p:spTree>
    <p:extLst>
      <p:ext uri="{BB962C8B-B14F-4D97-AF65-F5344CB8AC3E}">
        <p14:creationId xmlns:p14="http://schemas.microsoft.com/office/powerpoint/2010/main" val="34214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DB46-2F9C-E246-B8A5-EEBCE90B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285"/>
            <a:ext cx="12192000" cy="940638"/>
          </a:xfr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Permutation Test: Difference between net assets of candidates in Maharashtra and Kerala (2014)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395D0D4-8094-D743-B73C-643CFD480C3E}"/>
                  </a:ext>
                </a:extLst>
              </p:cNvPr>
              <p:cNvSpPr txBox="1"/>
              <p:nvPr/>
            </p:nvSpPr>
            <p:spPr>
              <a:xfrm>
                <a:off x="7391727" y="1193712"/>
                <a:ext cx="4590952" cy="46748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2-Sample Difference of Means Test</a:t>
                </a:r>
              </a:p>
              <a:p>
                <a:pPr algn="ctr"/>
                <a:endParaRPr lang="en-US" sz="16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ea typeface="Cambria Math" panose="02040503050406030204" pitchFamily="18" charset="0"/>
                  </a:rPr>
                  <a:t>Null 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𝑀𝐻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𝐾𝑅</m:t>
                        </m:r>
                      </m:sub>
                    </m:sSub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Alternate 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𝑀𝐻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𝐾𝑅</m:t>
                        </m:r>
                      </m:sub>
                    </m:sSub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Significance Level: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Run a for loop ‘k’ times: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Pool both samples and permute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Create new sample sets of same size as original samples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Calculate test statistic: difference of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0" dirty="0">
                    <a:ea typeface="Cambria Math" panose="02040503050406030204" pitchFamily="18" charset="0"/>
                  </a:rPr>
                  <a:t>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𝑇𝑖𝑚𝑒𝑠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𝑑𝑖𝑓𝑓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|≥|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0" dirty="0">
                    <a:ea typeface="Cambria Math" panose="02040503050406030204" pitchFamily="18" charset="0"/>
                  </a:rPr>
                  <a:t>Reject null hypothesis if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395D0D4-8094-D743-B73C-643CFD480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727" y="1193712"/>
                <a:ext cx="4590952" cy="4674870"/>
              </a:xfrm>
              <a:prstGeom prst="rect">
                <a:avLst/>
              </a:prstGeom>
              <a:blipFill>
                <a:blip r:embed="rId2"/>
                <a:stretch>
                  <a:fillRect l="-549" t="-270" b="-270"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4BBF79DA-3805-6846-A219-77C6E44E9B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7" t="7314" r="9558" b="4467"/>
          <a:stretch/>
        </p:blipFill>
        <p:spPr>
          <a:xfrm>
            <a:off x="344703" y="1191768"/>
            <a:ext cx="6698748" cy="4654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0CC3A8A-66DC-764C-8671-350B346B0F38}"/>
                  </a:ext>
                </a:extLst>
              </p:cNvPr>
              <p:cNvSpPr txBox="1"/>
              <p:nvPr/>
            </p:nvSpPr>
            <p:spPr>
              <a:xfrm>
                <a:off x="4980267" y="2982582"/>
                <a:ext cx="18669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=0.00906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0CC3A8A-66DC-764C-8671-350B346B0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67" y="2982582"/>
                <a:ext cx="186690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971297A-70D3-344A-868E-1F9C39FB0299}"/>
                  </a:ext>
                </a:extLst>
              </p:cNvPr>
              <p:cNvSpPr txBox="1"/>
              <p:nvPr/>
            </p:nvSpPr>
            <p:spPr>
              <a:xfrm>
                <a:off x="4886814" y="1617808"/>
                <a:ext cx="205381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Observed difference of means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971297A-70D3-344A-868E-1F9C39FB0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814" y="1617808"/>
                <a:ext cx="205381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AFA874-2EB4-AC45-BAB4-9E8617B45991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4643685" y="2079473"/>
            <a:ext cx="1270036" cy="441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8DCE796-ECD8-B142-91EF-63C7024DA8FF}"/>
              </a:ext>
            </a:extLst>
          </p:cNvPr>
          <p:cNvSpPr/>
          <p:nvPr/>
        </p:nvSpPr>
        <p:spPr>
          <a:xfrm>
            <a:off x="890234" y="5905106"/>
            <a:ext cx="113017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Test Recommendation: Reject the null hypothesis as p-value is smaller than the chosen significance level.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Accept alternate hypothesis: There is a difference in the mean assets value for both the states</a:t>
            </a:r>
          </a:p>
        </p:txBody>
      </p:sp>
    </p:spTree>
    <p:extLst>
      <p:ext uri="{BB962C8B-B14F-4D97-AF65-F5344CB8AC3E}">
        <p14:creationId xmlns:p14="http://schemas.microsoft.com/office/powerpoint/2010/main" val="387263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1149</Words>
  <Application>Microsoft Macintosh PowerPoint</Application>
  <PresentationFormat>Widescreen</PresentationFormat>
  <Paragraphs>207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 Theme</vt:lpstr>
      <vt:lpstr>Hypothesis Testing for  Lok-Sabha Elections Candidate Datasets</vt:lpstr>
      <vt:lpstr>PowerPoint Presentation</vt:lpstr>
      <vt:lpstr>PowerPoint Presentation</vt:lpstr>
      <vt:lpstr>PowerPoint Presentation</vt:lpstr>
      <vt:lpstr>Has the average net asset value of candidates increased in 2014 </vt:lpstr>
      <vt:lpstr>Has the fraction of candidates with a criminal record increased in 2014</vt:lpstr>
      <vt:lpstr>Has the proportion of candidates with a graduate education or higher changed between 2009 and 2014</vt:lpstr>
      <vt:lpstr>PowerPoint Presentation</vt:lpstr>
      <vt:lpstr>Permutation Test: Difference between net assets of candidates in Maharashtra and Kerala (2014)</vt:lpstr>
      <vt:lpstr>Permutation Test: Difference of candidate criminal record proportions in Maharashtra and Kerala (2014)</vt:lpstr>
      <vt:lpstr>Permutation Test: Difference of candidate graduate education proportions in Maharashtra and Kerala (2014)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Exercise in Hypothesis Testing</dc:title>
  <dc:creator>Microsoft Office User</dc:creator>
  <cp:lastModifiedBy>Microsoft Office User</cp:lastModifiedBy>
  <cp:revision>125</cp:revision>
  <dcterms:created xsi:type="dcterms:W3CDTF">2021-02-04T09:28:16Z</dcterms:created>
  <dcterms:modified xsi:type="dcterms:W3CDTF">2021-02-07T16:48:23Z</dcterms:modified>
</cp:coreProperties>
</file>