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65" r:id="rId4"/>
    <p:sldId id="266" r:id="rId5"/>
    <p:sldId id="271" r:id="rId6"/>
    <p:sldId id="274" r:id="rId7"/>
    <p:sldId id="267" r:id="rId8"/>
    <p:sldId id="272" r:id="rId9"/>
    <p:sldId id="273" r:id="rId10"/>
    <p:sldId id="268" r:id="rId11"/>
    <p:sldId id="275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03D8-C804-4B9E-B3D5-551046BB433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18AC8-A72C-454E-AE44-37C83F9B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E0A-118D-44DF-84E2-19BE7AF35B01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1989-9EC0-41D7-B2D3-F23FECEAF3F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E0D-D10D-438B-AE61-84665DB2A9E4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0BCA-066B-4861-9F9C-F4F842BCE9E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4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F47-CDEE-43E7-8F91-DE39ADA14D3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A5DF-0983-4396-900D-550E29F7856B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665E-475B-4188-9F38-3374A120FC56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6A3D-3E66-4624-87F8-7D6BDE8FC507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224-6A6E-4ADA-85CC-E01E5FB6A11A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1F00-C7B9-42AB-B9FD-9FB8D7A1E97C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97F-C0CF-4C0C-BF0A-A38EC6F144A9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528ED5-F7DB-476F-93F0-495A442552E5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9F68D17-07DD-4E70-A38F-C6D0669784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0" y="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532" y="392845"/>
            <a:ext cx="9144000" cy="1655762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BÀI BÁO CÁO ĐỒ ÁN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458-3063-458F-AC68-AE1EBE0004E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9272" y="2853908"/>
            <a:ext cx="406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Giảng Viên: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Đạo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782" y="1946109"/>
            <a:ext cx="1098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MÁY HỌC ỨNG DỤNG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709" y="4220407"/>
            <a:ext cx="1104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Combined Cycle Power Plant</a:t>
            </a:r>
          </a:p>
        </p:txBody>
      </p:sp>
    </p:spTree>
    <p:extLst>
      <p:ext uri="{BB962C8B-B14F-4D97-AF65-F5344CB8AC3E}">
        <p14:creationId xmlns:p14="http://schemas.microsoft.com/office/powerpoint/2010/main" val="363698765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1524884"/>
            <a:ext cx="11154876" cy="4302230"/>
            <a:chOff x="381000" y="2293241"/>
            <a:chExt cx="5913600" cy="2033058"/>
          </a:xfrm>
        </p:grpSpPr>
        <p:grpSp>
          <p:nvGrpSpPr>
            <p:cNvPr id="10" name="Google Shape;158;p25"/>
            <p:cNvGrpSpPr/>
            <p:nvPr/>
          </p:nvGrpSpPr>
          <p:grpSpPr>
            <a:xfrm>
              <a:off x="381000" y="3655791"/>
              <a:ext cx="5895000" cy="670508"/>
              <a:chOff x="1431325" y="2473842"/>
              <a:chExt cx="5895000" cy="670508"/>
            </a:xfrm>
          </p:grpSpPr>
          <p:sp>
            <p:nvSpPr>
              <p:cNvPr id="31" name="Google Shape;159;p25"/>
              <p:cNvSpPr/>
              <p:nvPr/>
            </p:nvSpPr>
            <p:spPr>
              <a:xfrm rot="-5400000">
                <a:off x="4308625" y="126650"/>
                <a:ext cx="670500" cy="5364900"/>
              </a:xfrm>
              <a:prstGeom prst="roundRect">
                <a:avLst>
                  <a:gd name="adj" fmla="val 50000"/>
                </a:avLst>
              </a:pr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Google Shape;160;p25"/>
              <p:cNvSpPr txBox="1"/>
              <p:nvPr/>
            </p:nvSpPr>
            <p:spPr>
              <a:xfrm>
                <a:off x="4485137" y="2473842"/>
                <a:ext cx="2746608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Dự đoán 1 biến dựa trên các biến phụ thuộc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33" name="Google Shape;161;p25"/>
              <p:cNvSpPr txBox="1"/>
              <p:nvPr/>
            </p:nvSpPr>
            <p:spPr>
              <a:xfrm>
                <a:off x="2588487" y="2473842"/>
                <a:ext cx="2337900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Hồi quy tuyến tính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34" name="Google Shape;162;p25"/>
              <p:cNvSpPr/>
              <p:nvPr/>
            </p:nvSpPr>
            <p:spPr>
              <a:xfrm rot="16200000">
                <a:off x="1697201" y="2207967"/>
                <a:ext cx="670500" cy="1202251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Google Shape;163;p25"/>
              <p:cNvSpPr/>
              <p:nvPr/>
            </p:nvSpPr>
            <p:spPr>
              <a:xfrm>
                <a:off x="1499580" y="2547844"/>
                <a:ext cx="522300" cy="522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Google Shape;164;p25"/>
              <p:cNvSpPr/>
              <p:nvPr/>
            </p:nvSpPr>
            <p:spPr>
              <a:xfrm>
                <a:off x="1545080" y="2593344"/>
                <a:ext cx="431400" cy="431400"/>
              </a:xfrm>
              <a:prstGeom prst="pie">
                <a:avLst>
                  <a:gd name="adj1" fmla="val 16226349"/>
                  <a:gd name="adj2" fmla="val 10795968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Google Shape;165;p25"/>
              <p:cNvSpPr/>
              <p:nvPr/>
            </p:nvSpPr>
            <p:spPr>
              <a:xfrm>
                <a:off x="2025174" y="2616792"/>
                <a:ext cx="608400" cy="39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cxnSp>
            <p:nvCxnSpPr>
              <p:cNvPr id="38" name="Google Shape;166;p25"/>
              <p:cNvCxnSpPr/>
              <p:nvPr/>
            </p:nvCxnSpPr>
            <p:spPr>
              <a:xfrm>
                <a:off x="4421248" y="2567292"/>
                <a:ext cx="0" cy="44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" name="Google Shape;167;p25"/>
            <p:cNvGrpSpPr/>
            <p:nvPr/>
          </p:nvGrpSpPr>
          <p:grpSpPr>
            <a:xfrm>
              <a:off x="381000" y="2974516"/>
              <a:ext cx="5895000" cy="670508"/>
              <a:chOff x="1431325" y="2473842"/>
              <a:chExt cx="5895000" cy="670508"/>
            </a:xfrm>
          </p:grpSpPr>
          <p:sp>
            <p:nvSpPr>
              <p:cNvPr id="23" name="Google Shape;168;p25"/>
              <p:cNvSpPr/>
              <p:nvPr/>
            </p:nvSpPr>
            <p:spPr>
              <a:xfrm rot="-5400000">
                <a:off x="4308625" y="126650"/>
                <a:ext cx="670500" cy="5364900"/>
              </a:xfrm>
              <a:prstGeom prst="roundRect">
                <a:avLst>
                  <a:gd name="adj" fmla="val 50000"/>
                </a:avLst>
              </a:pr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Google Shape;169;p25"/>
              <p:cNvSpPr txBox="1"/>
              <p:nvPr/>
            </p:nvSpPr>
            <p:spPr>
              <a:xfrm>
                <a:off x="4485137" y="2473842"/>
                <a:ext cx="2746608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Cây phân cấp có cấu trúc</a:t>
                </a:r>
              </a:p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Dựa vào các luật để phân lớp các đối tượng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25" name="Google Shape;170;p25"/>
              <p:cNvSpPr txBox="1"/>
              <p:nvPr/>
            </p:nvSpPr>
            <p:spPr>
              <a:xfrm>
                <a:off x="2588487" y="2473842"/>
                <a:ext cx="2337900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Cây quyết định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26" name="Google Shape;171;p25"/>
              <p:cNvSpPr/>
              <p:nvPr/>
            </p:nvSpPr>
            <p:spPr>
              <a:xfrm rot="16200000">
                <a:off x="1697200" y="2207967"/>
                <a:ext cx="670500" cy="1202250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Google Shape;172;p25"/>
              <p:cNvSpPr/>
              <p:nvPr/>
            </p:nvSpPr>
            <p:spPr>
              <a:xfrm>
                <a:off x="1499580" y="2547844"/>
                <a:ext cx="522300" cy="522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Google Shape;173;p25"/>
              <p:cNvSpPr/>
              <p:nvPr/>
            </p:nvSpPr>
            <p:spPr>
              <a:xfrm>
                <a:off x="1545080" y="2593344"/>
                <a:ext cx="431400" cy="431400"/>
              </a:xfrm>
              <a:prstGeom prst="pie">
                <a:avLst>
                  <a:gd name="adj1" fmla="val 16226349"/>
                  <a:gd name="adj2" fmla="val 10795968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Google Shape;174;p25"/>
              <p:cNvSpPr/>
              <p:nvPr/>
            </p:nvSpPr>
            <p:spPr>
              <a:xfrm>
                <a:off x="2025174" y="2616792"/>
                <a:ext cx="608400" cy="39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cxnSp>
            <p:nvCxnSpPr>
              <p:cNvPr id="30" name="Google Shape;175;p25"/>
              <p:cNvCxnSpPr/>
              <p:nvPr/>
            </p:nvCxnSpPr>
            <p:spPr>
              <a:xfrm>
                <a:off x="4421248" y="2567292"/>
                <a:ext cx="0" cy="44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" name="Google Shape;176;p25"/>
            <p:cNvGrpSpPr/>
            <p:nvPr/>
          </p:nvGrpSpPr>
          <p:grpSpPr>
            <a:xfrm>
              <a:off x="381000" y="2293241"/>
              <a:ext cx="5913600" cy="670508"/>
              <a:chOff x="1431325" y="2473842"/>
              <a:chExt cx="5913600" cy="670508"/>
            </a:xfrm>
          </p:grpSpPr>
          <p:sp>
            <p:nvSpPr>
              <p:cNvPr id="14" name="Google Shape;177;p25"/>
              <p:cNvSpPr/>
              <p:nvPr/>
            </p:nvSpPr>
            <p:spPr>
              <a:xfrm rot="-5400000">
                <a:off x="4317925" y="117350"/>
                <a:ext cx="670500" cy="5383500"/>
              </a:xfrm>
              <a:prstGeom prst="roundRect">
                <a:avLst>
                  <a:gd name="adj" fmla="val 50000"/>
                </a:avLst>
              </a:pr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Google Shape;178;p25"/>
              <p:cNvSpPr txBox="1"/>
              <p:nvPr/>
            </p:nvSpPr>
            <p:spPr>
              <a:xfrm>
                <a:off x="4485137" y="2540208"/>
                <a:ext cx="2746608" cy="590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Tính khoảng cách</a:t>
                </a:r>
              </a:p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Chọn K phần tử gần</a:t>
                </a:r>
              </a:p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Nhãn bằng trung bình K phần tử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16" name="Google Shape;179;p25"/>
              <p:cNvSpPr txBox="1"/>
              <p:nvPr/>
            </p:nvSpPr>
            <p:spPr>
              <a:xfrm>
                <a:off x="2588487" y="2473842"/>
                <a:ext cx="2048134" cy="6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Muli"/>
                  <a:buChar char="●"/>
                </a:pPr>
                <a:r>
                  <a:rPr lang="vi-VN" sz="2400" dirty="0">
                    <a:latin typeface="Arial" panose="020B0604020202020204" pitchFamily="34" charset="0"/>
                    <a:ea typeface="Muli"/>
                    <a:cs typeface="Arial" panose="020B0604020202020204" pitchFamily="34" charset="0"/>
                    <a:sym typeface="Muli"/>
                  </a:rPr>
                  <a:t>K láng giềng</a:t>
                </a: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sp>
            <p:nvSpPr>
              <p:cNvPr id="17" name="Google Shape;180;p25"/>
              <p:cNvSpPr/>
              <p:nvPr/>
            </p:nvSpPr>
            <p:spPr>
              <a:xfrm rot="16200000">
                <a:off x="1697201" y="2207967"/>
                <a:ext cx="670500" cy="1202251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Google Shape;181;p25"/>
              <p:cNvSpPr/>
              <p:nvPr/>
            </p:nvSpPr>
            <p:spPr>
              <a:xfrm>
                <a:off x="1499580" y="2547844"/>
                <a:ext cx="522300" cy="522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Google Shape;182;p25"/>
              <p:cNvSpPr/>
              <p:nvPr/>
            </p:nvSpPr>
            <p:spPr>
              <a:xfrm>
                <a:off x="1545080" y="2593344"/>
                <a:ext cx="431400" cy="431400"/>
              </a:xfrm>
              <a:prstGeom prst="pie">
                <a:avLst>
                  <a:gd name="adj1" fmla="val 16226349"/>
                  <a:gd name="adj2" fmla="val 10795968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Google Shape;183;p25"/>
              <p:cNvSpPr/>
              <p:nvPr/>
            </p:nvSpPr>
            <p:spPr>
              <a:xfrm>
                <a:off x="2025174" y="2616792"/>
                <a:ext cx="608400" cy="39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endParaRPr>
              </a:p>
            </p:txBody>
          </p:sp>
          <p:cxnSp>
            <p:nvCxnSpPr>
              <p:cNvPr id="22" name="Google Shape;184;p25"/>
              <p:cNvCxnSpPr/>
              <p:nvPr/>
            </p:nvCxnSpPr>
            <p:spPr>
              <a:xfrm>
                <a:off x="4421248" y="2567292"/>
                <a:ext cx="0" cy="44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3164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D325D-8596-3CA4-279D-77818AA2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9" y="1239684"/>
            <a:ext cx="10963852" cy="51372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4877D-5950-8C38-68C9-23985DEB94BA}"/>
              </a:ext>
            </a:extLst>
          </p:cNvPr>
          <p:cNvSpPr txBox="1"/>
          <p:nvPr/>
        </p:nvSpPr>
        <p:spPr>
          <a:xfrm>
            <a:off x="7519482" y="1136089"/>
            <a:ext cx="415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Cây Quyết Định Với Độ Sâu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72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0206" y="2034034"/>
            <a:ext cx="1065904" cy="3636191"/>
            <a:chOff x="1348866" y="2218700"/>
            <a:chExt cx="1065904" cy="3636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E91CE8-D80A-15F9-5C31-3016EB312D61}"/>
                </a:ext>
              </a:extLst>
            </p:cNvPr>
            <p:cNvSpPr/>
            <p:nvPr/>
          </p:nvSpPr>
          <p:spPr>
            <a:xfrm>
              <a:off x="1560446" y="2519367"/>
              <a:ext cx="439270" cy="28068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C7D864-26D4-7C43-4C7F-9FA089E6A722}"/>
                </a:ext>
              </a:extLst>
            </p:cNvPr>
            <p:cNvSpPr txBox="1"/>
            <p:nvPr/>
          </p:nvSpPr>
          <p:spPr>
            <a:xfrm flipH="1">
              <a:off x="1348866" y="2218700"/>
              <a:ext cx="1065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 0.0505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0BE19-21B4-DB63-F806-E2DBAF43BAA7}"/>
                </a:ext>
              </a:extLst>
            </p:cNvPr>
            <p:cNvSpPr txBox="1"/>
            <p:nvPr/>
          </p:nvSpPr>
          <p:spPr>
            <a:xfrm>
              <a:off x="1444091" y="548555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/>
                <a:t>KNN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7194" y="2762031"/>
            <a:ext cx="1595373" cy="2908194"/>
            <a:chOff x="6053048" y="2946697"/>
            <a:chExt cx="1595373" cy="2908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E2F507-8D78-BBE9-7834-AC3DB06A54ED}"/>
                </a:ext>
              </a:extLst>
            </p:cNvPr>
            <p:cNvSpPr/>
            <p:nvPr/>
          </p:nvSpPr>
          <p:spPr>
            <a:xfrm>
              <a:off x="6631100" y="3254474"/>
              <a:ext cx="439270" cy="2071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CAA130-62E3-EA92-8C94-17FF35CA45F9}"/>
                </a:ext>
              </a:extLst>
            </p:cNvPr>
            <p:cNvSpPr txBox="1"/>
            <p:nvPr/>
          </p:nvSpPr>
          <p:spPr>
            <a:xfrm flipH="1">
              <a:off x="6434465" y="2946697"/>
              <a:ext cx="1065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 0.0463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7F5233-2A40-4C56-1FB5-ECFE29ABF066}"/>
                </a:ext>
              </a:extLst>
            </p:cNvPr>
            <p:cNvSpPr txBox="1"/>
            <p:nvPr/>
          </p:nvSpPr>
          <p:spPr>
            <a:xfrm>
              <a:off x="6053048" y="5485559"/>
              <a:ext cx="159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/>
                <a:t>Decision Tree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44352" y="1790512"/>
            <a:ext cx="1889341" cy="4232583"/>
            <a:chOff x="8669388" y="1899307"/>
            <a:chExt cx="1889341" cy="42325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32233F-E888-A325-49BE-BC9DBF9CCE83}"/>
                </a:ext>
              </a:extLst>
            </p:cNvPr>
            <p:cNvSpPr/>
            <p:nvPr/>
          </p:nvSpPr>
          <p:spPr>
            <a:xfrm>
              <a:off x="9394424" y="2187674"/>
              <a:ext cx="439270" cy="31385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D874AC-3BEF-A9F7-0DD8-282F32913A8E}"/>
                </a:ext>
              </a:extLst>
            </p:cNvPr>
            <p:cNvSpPr txBox="1"/>
            <p:nvPr/>
          </p:nvSpPr>
          <p:spPr>
            <a:xfrm flipH="1">
              <a:off x="9193321" y="1899307"/>
              <a:ext cx="1065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/>
                <a:t> 0.0598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DEF8C5-D47E-ABAE-2E31-A7AFB6A60247}"/>
                </a:ext>
              </a:extLst>
            </p:cNvPr>
            <p:cNvSpPr txBox="1"/>
            <p:nvPr/>
          </p:nvSpPr>
          <p:spPr>
            <a:xfrm>
              <a:off x="8669388" y="5485559"/>
              <a:ext cx="1889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/>
                <a:t>Linear Regression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72D2A6-3D17-95AC-8588-885CC8E9EBFB}"/>
              </a:ext>
            </a:extLst>
          </p:cNvPr>
          <p:cNvSpPr txBox="1"/>
          <p:nvPr/>
        </p:nvSpPr>
        <p:spPr>
          <a:xfrm>
            <a:off x="2214939" y="1224265"/>
            <a:ext cx="827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RMSE TRUNG BÌNH SAU 10 LẦN 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6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585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592" y="1506538"/>
            <a:ext cx="1002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Thuật toán tốt nhất: Cây quyết định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239" y="3348760"/>
            <a:ext cx="1002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Hướng phát triển: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Cải tiến giải thuật.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Phát triển thành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356035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0BCA-066B-4861-9F9C-F4F842BCE9E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4"/>
          <p:cNvSpPr txBox="1"/>
          <p:nvPr/>
        </p:nvSpPr>
        <p:spPr>
          <a:xfrm>
            <a:off x="1532366" y="188109"/>
            <a:ext cx="8444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9600" dirty="0">
                <a:latin typeface="French Script MT" panose="03020402040607040605" pitchFamily="66" charset="0"/>
              </a:rPr>
              <a:t>Thanks you watching</a:t>
            </a:r>
          </a:p>
        </p:txBody>
      </p:sp>
      <p:grpSp>
        <p:nvGrpSpPr>
          <p:cNvPr id="47" name="Google Shape;12364;p61"/>
          <p:cNvGrpSpPr/>
          <p:nvPr/>
        </p:nvGrpSpPr>
        <p:grpSpPr>
          <a:xfrm>
            <a:off x="6444894" y="2144630"/>
            <a:ext cx="2338491" cy="3057490"/>
            <a:chOff x="1367060" y="2422129"/>
            <a:chExt cx="269262" cy="352050"/>
          </a:xfrm>
          <a:solidFill>
            <a:schemeClr val="tx2">
              <a:lumMod val="75000"/>
            </a:schemeClr>
          </a:solidFill>
        </p:grpSpPr>
        <p:sp>
          <p:nvSpPr>
            <p:cNvPr id="48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9720599" y="2585461"/>
            <a:ext cx="1874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French Script MT" panose="03020402040607040605" pitchFamily="66" charset="0"/>
              </a:rPr>
              <a:t>Please ask question</a:t>
            </a:r>
            <a:endParaRPr lang="vi-VN" sz="54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10" y="1020375"/>
            <a:ext cx="9144000" cy="933931"/>
          </a:xfrm>
        </p:spPr>
        <p:txBody>
          <a:bodyPr/>
          <a:lstStyle/>
          <a:p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THÀNH VIÊN NHÓM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458-3063-458F-AC68-AE1EBE0004E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5E9EF-08CC-E541-140E-53BA1E29F9CC}"/>
              </a:ext>
            </a:extLst>
          </p:cNvPr>
          <p:cNvSpPr txBox="1"/>
          <p:nvPr/>
        </p:nvSpPr>
        <p:spPr>
          <a:xfrm>
            <a:off x="2103807" y="3021105"/>
            <a:ext cx="799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Huỳnh Ngọc Phát 	 	B2007203</a:t>
            </a:r>
          </a:p>
          <a:p>
            <a:r>
              <a:rPr lang="vi-VN" sz="3600" dirty="0"/>
              <a:t>Nguyễn Văn Sơn 			B2014781</a:t>
            </a:r>
          </a:p>
          <a:p>
            <a:r>
              <a:rPr lang="vi-VN" sz="3600" dirty="0"/>
              <a:t>Phạm Thiều Thương Tính	B2005697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226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421" y="269983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/>
              <a:t>Nội dung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780421" y="134574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/>
              <a:t>1.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21" y="217601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0421" y="3041394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421" y="3994046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078" y="4946698"/>
            <a:ext cx="585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6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9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2361224"/>
            <a:ext cx="4073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Combined Cycle Power: History, Description &amp; Uses - Bridgestone Associ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5" y="1303057"/>
            <a:ext cx="74009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55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5553" y="2236693"/>
            <a:ext cx="8225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(AT)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1.81°C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37.11°C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(AP)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992.89-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1033.30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milibar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(RH)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25.56% to 100.16%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(V)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25.36-81.56 cm Hg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553" y="4904844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EP):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420.26-495.76 MW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380" y="1533355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568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14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3" y="1344849"/>
            <a:ext cx="5410200" cy="43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58656" y="3760718"/>
            <a:ext cx="5571036" cy="1784553"/>
            <a:chOff x="6258656" y="3760718"/>
            <a:chExt cx="5571036" cy="1784553"/>
          </a:xfrm>
        </p:grpSpPr>
        <p:sp>
          <p:nvSpPr>
            <p:cNvPr id="8" name="TextBox 7"/>
            <p:cNvSpPr txBox="1"/>
            <p:nvPr/>
          </p:nvSpPr>
          <p:spPr>
            <a:xfrm>
              <a:off x="7435398" y="5083606"/>
              <a:ext cx="3353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bộ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sau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8656" y="3760718"/>
              <a:ext cx="5571036" cy="112128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52389" y="1454291"/>
            <a:ext cx="5555281" cy="1799351"/>
            <a:chOff x="6152389" y="1454291"/>
            <a:chExt cx="5555281" cy="17993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389" y="1454291"/>
              <a:ext cx="5555281" cy="11554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435398" y="2791977"/>
              <a:ext cx="3217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bộ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ban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9125" y="2508331"/>
            <a:ext cx="4514850" cy="1167667"/>
            <a:chOff x="911500" y="2031993"/>
            <a:chExt cx="4514850" cy="11676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500" y="2647210"/>
              <a:ext cx="4514850" cy="5524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49843" y="2031993"/>
              <a:ext cx="3148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dirty="0">
                  <a:latin typeface="Arial" panose="020B0604020202020204" pitchFamily="34" charset="0"/>
                  <a:cs typeface="Arial" panose="020B0604020202020204" pitchFamily="34" charset="0"/>
                </a:rPr>
                <a:t>Công thức chuẩn hóa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2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216" y="1065869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31" y="1239684"/>
            <a:ext cx="5591175" cy="446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8842"/>
            <a:ext cx="5619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BD3D-4307-47C2-93F7-1237D33BE00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8D17-07DD-4E70-A38F-C6D0669784D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69" y="481094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969" y="1075394"/>
            <a:ext cx="11034346" cy="702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2257938" y="3129941"/>
            <a:ext cx="5715815" cy="704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3" y="1426942"/>
            <a:ext cx="5543550" cy="443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3" y="1436467"/>
            <a:ext cx="5695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426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French Script MT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Pham</dc:creator>
  <cp:lastModifiedBy>Huỳnh Phát</cp:lastModifiedBy>
  <cp:revision>93</cp:revision>
  <dcterms:created xsi:type="dcterms:W3CDTF">2022-12-29T14:07:47Z</dcterms:created>
  <dcterms:modified xsi:type="dcterms:W3CDTF">2023-04-18T09:50:15Z</dcterms:modified>
</cp:coreProperties>
</file>