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91" r:id="rId2"/>
    <p:sldId id="294" r:id="rId3"/>
    <p:sldId id="316" r:id="rId4"/>
    <p:sldId id="292" r:id="rId5"/>
    <p:sldId id="295" r:id="rId6"/>
    <p:sldId id="296" r:id="rId7"/>
    <p:sldId id="297" r:id="rId8"/>
    <p:sldId id="300" r:id="rId9"/>
    <p:sldId id="298" r:id="rId10"/>
    <p:sldId id="307" r:id="rId11"/>
    <p:sldId id="306" r:id="rId12"/>
    <p:sldId id="299" r:id="rId13"/>
    <p:sldId id="301" r:id="rId14"/>
    <p:sldId id="302" r:id="rId15"/>
    <p:sldId id="303" r:id="rId16"/>
    <p:sldId id="304" r:id="rId17"/>
    <p:sldId id="308" r:id="rId18"/>
    <p:sldId id="309" r:id="rId19"/>
    <p:sldId id="310" r:id="rId20"/>
    <p:sldId id="305" r:id="rId21"/>
    <p:sldId id="311" r:id="rId22"/>
    <p:sldId id="312" r:id="rId23"/>
    <p:sldId id="315" r:id="rId24"/>
  </p:sldIdLst>
  <p:sldSz cx="9144000" cy="5143500" type="screen16x9"/>
  <p:notesSz cx="6858000" cy="9144000"/>
  <p:embeddedFontLst>
    <p:embeddedFont>
      <p:font typeface="Fira Sans Extra Condensed Light" panose="020B04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932"/>
    <a:srgbClr val="12239E"/>
    <a:srgbClr val="0C79F3"/>
    <a:srgbClr val="00D4F0"/>
    <a:srgbClr val="118DFF"/>
    <a:srgbClr val="1E35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71" autoAdjust="0"/>
  </p:normalViewPr>
  <p:slideViewPr>
    <p:cSldViewPr snapToGrid="0">
      <p:cViewPr varScale="1">
        <p:scale>
          <a:sx n="105" d="100"/>
          <a:sy n="105" d="100"/>
        </p:scale>
        <p:origin x="80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12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9597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80" y="536650"/>
            <a:ext cx="49182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710275" y="2589250"/>
            <a:ext cx="4918200" cy="53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483675" y="1031250"/>
            <a:ext cx="8203200" cy="3696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Data Co supplychain</a:t>
            </a:r>
            <a:endParaRPr>
              <a:solidFill>
                <a:schemeClr val="accent1"/>
              </a:solidFill>
            </a:endParaRPr>
          </a:p>
        </p:txBody>
      </p:sp>
      <p:grpSp>
        <p:nvGrpSpPr>
          <p:cNvPr id="57" name="Google Shape;57;p15"/>
          <p:cNvGrpSpPr/>
          <p:nvPr/>
        </p:nvGrpSpPr>
        <p:grpSpPr>
          <a:xfrm>
            <a:off x="-1765072" y="2664807"/>
            <a:ext cx="10787812" cy="3283202"/>
            <a:chOff x="711150" y="1559663"/>
            <a:chExt cx="7721575" cy="2350013"/>
          </a:xfrm>
        </p:grpSpPr>
        <p:sp>
          <p:nvSpPr>
            <p:cNvPr id="58" name="Google Shape;58;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59" name="Google Shape;59;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5"/>
          <p:cNvGrpSpPr/>
          <p:nvPr/>
        </p:nvGrpSpPr>
        <p:grpSpPr>
          <a:xfrm>
            <a:off x="-823039" y="2664804"/>
            <a:ext cx="10790078" cy="2519041"/>
            <a:chOff x="710288" y="2137750"/>
            <a:chExt cx="7723197" cy="1803050"/>
          </a:xfrm>
        </p:grpSpPr>
        <p:sp>
          <p:nvSpPr>
            <p:cNvPr id="72" name="Google Shape;72;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sp>
        <p:sp>
          <p:nvSpPr>
            <p:cNvPr id="73" name="Google Shape;73;p15"/>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390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242F3F1-DEDA-42B1-A3F7-B19B1C978E91}"/>
              </a:ext>
            </a:extLst>
          </p:cNvPr>
          <p:cNvGrpSpPr/>
          <p:nvPr/>
        </p:nvGrpSpPr>
        <p:grpSpPr>
          <a:xfrm>
            <a:off x="1861857" y="645886"/>
            <a:ext cx="5772657" cy="4432455"/>
            <a:chOff x="1422304" y="104757"/>
            <a:chExt cx="6515148" cy="4953036"/>
          </a:xfrm>
        </p:grpSpPr>
        <p:pic>
          <p:nvPicPr>
            <p:cNvPr id="4" name="Picture 3">
              <a:extLst>
                <a:ext uri="{FF2B5EF4-FFF2-40B4-BE49-F238E27FC236}">
                  <a16:creationId xmlns:a16="http://schemas.microsoft.com/office/drawing/2014/main" id="{860A48E2-B0E1-4692-9C4B-98FF51CB5226}"/>
                </a:ext>
              </a:extLst>
            </p:cNvPr>
            <p:cNvPicPr>
              <a:picLocks noChangeAspect="1"/>
            </p:cNvPicPr>
            <p:nvPr/>
          </p:nvPicPr>
          <p:blipFill>
            <a:blip r:embed="rId2"/>
            <a:stretch>
              <a:fillRect/>
            </a:stretch>
          </p:blipFill>
          <p:spPr>
            <a:xfrm>
              <a:off x="1422304" y="104757"/>
              <a:ext cx="6515148" cy="2466993"/>
            </a:xfrm>
            <a:prstGeom prst="rect">
              <a:avLst/>
            </a:prstGeom>
          </p:spPr>
        </p:pic>
        <p:pic>
          <p:nvPicPr>
            <p:cNvPr id="6" name="Picture 5">
              <a:extLst>
                <a:ext uri="{FF2B5EF4-FFF2-40B4-BE49-F238E27FC236}">
                  <a16:creationId xmlns:a16="http://schemas.microsoft.com/office/drawing/2014/main" id="{2C19E1DE-83F0-4F15-8FC8-7CB51261A9B5}"/>
                </a:ext>
              </a:extLst>
            </p:cNvPr>
            <p:cNvPicPr>
              <a:picLocks noChangeAspect="1"/>
            </p:cNvPicPr>
            <p:nvPr/>
          </p:nvPicPr>
          <p:blipFill>
            <a:blip r:embed="rId3"/>
            <a:stretch>
              <a:fillRect/>
            </a:stretch>
          </p:blipFill>
          <p:spPr>
            <a:xfrm>
              <a:off x="1422304" y="2571750"/>
              <a:ext cx="6515148" cy="2486043"/>
            </a:xfrm>
            <a:prstGeom prst="rect">
              <a:avLst/>
            </a:prstGeom>
          </p:spPr>
        </p:pic>
      </p:grpSp>
      <p:sp>
        <p:nvSpPr>
          <p:cNvPr id="8" name="Google Shape;89;p16">
            <a:extLst>
              <a:ext uri="{FF2B5EF4-FFF2-40B4-BE49-F238E27FC236}">
                <a16:creationId xmlns:a16="http://schemas.microsoft.com/office/drawing/2014/main" id="{AB091E53-0741-4111-ACFE-3BE4B48E6A7A}"/>
              </a:ext>
            </a:extLst>
          </p:cNvPr>
          <p:cNvSpPr txBox="1">
            <a:spLocks noGrp="1"/>
          </p:cNvSpPr>
          <p:nvPr>
            <p:ph type="title"/>
          </p:nvPr>
        </p:nvSpPr>
        <p:spPr>
          <a:xfrm>
            <a:off x="470399" y="65159"/>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Sales by </a:t>
            </a:r>
            <a:r>
              <a:rPr lang="en" dirty="0"/>
              <a:t>region</a:t>
            </a:r>
            <a:endParaRPr dirty="0">
              <a:solidFill>
                <a:srgbClr val="000000"/>
              </a:solidFill>
            </a:endParaRPr>
          </a:p>
        </p:txBody>
      </p:sp>
      <p:sp>
        <p:nvSpPr>
          <p:cNvPr id="9" name="Google Shape;91;p16">
            <a:extLst>
              <a:ext uri="{FF2B5EF4-FFF2-40B4-BE49-F238E27FC236}">
                <a16:creationId xmlns:a16="http://schemas.microsoft.com/office/drawing/2014/main" id="{6775CF6B-2750-40C3-ADC4-6BF8367ADFB4}"/>
              </a:ext>
            </a:extLst>
          </p:cNvPr>
          <p:cNvSpPr/>
          <p:nvPr/>
        </p:nvSpPr>
        <p:spPr>
          <a:xfrm>
            <a:off x="739758" y="1765856"/>
            <a:ext cx="846525" cy="374987"/>
          </a:xfrm>
          <a:prstGeom prst="roundRect">
            <a:avLst>
              <a:gd name="adj" fmla="val 50000"/>
            </a:avLst>
          </a:prstGeom>
          <a:solidFill>
            <a:srgbClr val="118DF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lt1"/>
                </a:solidFill>
                <a:latin typeface="Fira Sans Extra Condensed Medium"/>
                <a:ea typeface="Fira Sans Extra Condensed Medium"/>
                <a:cs typeface="Fira Sans Extra Condensed Medium"/>
                <a:sym typeface="Fira Sans Extra Condensed Medium"/>
              </a:rPr>
              <a:t>2015</a:t>
            </a:r>
            <a:endParaRPr sz="1600">
              <a:solidFill>
                <a:schemeClr val="lt1"/>
              </a:solidFill>
            </a:endParaRPr>
          </a:p>
        </p:txBody>
      </p:sp>
      <p:sp>
        <p:nvSpPr>
          <p:cNvPr id="10" name="Google Shape;91;p16">
            <a:extLst>
              <a:ext uri="{FF2B5EF4-FFF2-40B4-BE49-F238E27FC236}">
                <a16:creationId xmlns:a16="http://schemas.microsoft.com/office/drawing/2014/main" id="{14B73071-2D69-4B9C-BB11-3C8E790A672E}"/>
              </a:ext>
            </a:extLst>
          </p:cNvPr>
          <p:cNvSpPr/>
          <p:nvPr/>
        </p:nvSpPr>
        <p:spPr>
          <a:xfrm>
            <a:off x="739757" y="3895700"/>
            <a:ext cx="846525" cy="374987"/>
          </a:xfrm>
          <a:prstGeom prst="roundRect">
            <a:avLst>
              <a:gd name="adj" fmla="val 50000"/>
            </a:avLst>
          </a:prstGeom>
          <a:solidFill>
            <a:srgbClr val="12239E"/>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b="1">
                <a:solidFill>
                  <a:schemeClr val="lt1"/>
                </a:solidFill>
                <a:latin typeface="Fira Sans Extra Condensed Medium"/>
                <a:ea typeface="Fira Sans Extra Condensed Medium"/>
                <a:cs typeface="Fira Sans Extra Condensed Medium"/>
                <a:sym typeface="Fira Sans Extra Condensed Medium"/>
              </a:rPr>
              <a:t>2016</a:t>
            </a:r>
            <a:endParaRPr sz="2000">
              <a:solidFill>
                <a:schemeClr val="lt1"/>
              </a:solidFill>
            </a:endParaRPr>
          </a:p>
        </p:txBody>
      </p:sp>
    </p:spTree>
    <p:extLst>
      <p:ext uri="{BB962C8B-B14F-4D97-AF65-F5344CB8AC3E}">
        <p14:creationId xmlns:p14="http://schemas.microsoft.com/office/powerpoint/2010/main" val="425102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B7FCAB-4FB7-40FE-AEEB-EE246C08DFA2}"/>
              </a:ext>
            </a:extLst>
          </p:cNvPr>
          <p:cNvPicPr>
            <a:picLocks noChangeAspect="1"/>
          </p:cNvPicPr>
          <p:nvPr/>
        </p:nvPicPr>
        <p:blipFill rotWithShape="1">
          <a:blip r:embed="rId2"/>
          <a:srcRect l="858" t="3766" r="1038" b="1639"/>
          <a:stretch/>
        </p:blipFill>
        <p:spPr>
          <a:xfrm>
            <a:off x="91205" y="1132114"/>
            <a:ext cx="8018074" cy="3084286"/>
          </a:xfrm>
          <a:prstGeom prst="rect">
            <a:avLst/>
          </a:prstGeom>
        </p:spPr>
      </p:pic>
      <p:pic>
        <p:nvPicPr>
          <p:cNvPr id="5" name="Picture 4">
            <a:extLst>
              <a:ext uri="{FF2B5EF4-FFF2-40B4-BE49-F238E27FC236}">
                <a16:creationId xmlns:a16="http://schemas.microsoft.com/office/drawing/2014/main" id="{D041C1F4-CFA7-424E-B992-F2A1A257B4AD}"/>
              </a:ext>
            </a:extLst>
          </p:cNvPr>
          <p:cNvPicPr>
            <a:picLocks noChangeAspect="1"/>
          </p:cNvPicPr>
          <p:nvPr/>
        </p:nvPicPr>
        <p:blipFill rotWithShape="1">
          <a:blip r:embed="rId3"/>
          <a:srcRect l="4479" t="17561" r="5469" b="7624"/>
          <a:stretch/>
        </p:blipFill>
        <p:spPr>
          <a:xfrm>
            <a:off x="8117845" y="1669343"/>
            <a:ext cx="934949" cy="498830"/>
          </a:xfrm>
          <a:prstGeom prst="rect">
            <a:avLst/>
          </a:prstGeom>
        </p:spPr>
      </p:pic>
      <p:pic>
        <p:nvPicPr>
          <p:cNvPr id="7" name="Picture 6">
            <a:extLst>
              <a:ext uri="{FF2B5EF4-FFF2-40B4-BE49-F238E27FC236}">
                <a16:creationId xmlns:a16="http://schemas.microsoft.com/office/drawing/2014/main" id="{83DF017D-3384-49D0-B50E-C88CBB9DB190}"/>
              </a:ext>
            </a:extLst>
          </p:cNvPr>
          <p:cNvPicPr>
            <a:picLocks noChangeAspect="1"/>
          </p:cNvPicPr>
          <p:nvPr/>
        </p:nvPicPr>
        <p:blipFill rotWithShape="1">
          <a:blip r:embed="rId4"/>
          <a:srcRect l="5469" t="9848" r="4478" b="5287"/>
          <a:stretch/>
        </p:blipFill>
        <p:spPr>
          <a:xfrm>
            <a:off x="8117846" y="2736779"/>
            <a:ext cx="934949" cy="549668"/>
          </a:xfrm>
          <a:prstGeom prst="rect">
            <a:avLst/>
          </a:prstGeom>
        </p:spPr>
      </p:pic>
      <p:sp>
        <p:nvSpPr>
          <p:cNvPr id="8" name="Google Shape;89;p16">
            <a:extLst>
              <a:ext uri="{FF2B5EF4-FFF2-40B4-BE49-F238E27FC236}">
                <a16:creationId xmlns:a16="http://schemas.microsoft.com/office/drawing/2014/main" id="{84CD5837-ACB1-4913-96F8-379472554409}"/>
              </a:ext>
            </a:extLst>
          </p:cNvPr>
          <p:cNvSpPr txBox="1">
            <a:spLocks noGrp="1"/>
          </p:cNvSpPr>
          <p:nvPr>
            <p:ph type="title"/>
          </p:nvPr>
        </p:nvSpPr>
        <p:spPr>
          <a:xfrm>
            <a:off x="470400" y="103368"/>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Tổng quan Sales qua các năm</a:t>
            </a:r>
            <a:endParaRPr dirty="0">
              <a:solidFill>
                <a:srgbClr val="000000"/>
              </a:solidFill>
            </a:endParaRPr>
          </a:p>
        </p:txBody>
      </p:sp>
    </p:spTree>
    <p:extLst>
      <p:ext uri="{BB962C8B-B14F-4D97-AF65-F5344CB8AC3E}">
        <p14:creationId xmlns:p14="http://schemas.microsoft.com/office/powerpoint/2010/main" val="310029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16">
            <a:extLst>
              <a:ext uri="{FF2B5EF4-FFF2-40B4-BE49-F238E27FC236}">
                <a16:creationId xmlns:a16="http://schemas.microsoft.com/office/drawing/2014/main" id="{394D6B75-9F6F-48C2-8908-CB7E83BA0970}"/>
              </a:ext>
            </a:extLst>
          </p:cNvPr>
          <p:cNvSpPr txBox="1">
            <a:spLocks noGrp="1"/>
          </p:cNvSpPr>
          <p:nvPr>
            <p:ph type="title"/>
          </p:nvPr>
        </p:nvSpPr>
        <p:spPr>
          <a:xfrm>
            <a:off x="556459" y="125139"/>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Sales by </a:t>
            </a:r>
            <a:r>
              <a:rPr lang="en" dirty="0"/>
              <a:t>Category</a:t>
            </a:r>
            <a:endParaRPr dirty="0">
              <a:solidFill>
                <a:srgbClr val="000000"/>
              </a:solidFill>
            </a:endParaRPr>
          </a:p>
        </p:txBody>
      </p:sp>
      <p:pic>
        <p:nvPicPr>
          <p:cNvPr id="9" name="Picture 8">
            <a:extLst>
              <a:ext uri="{FF2B5EF4-FFF2-40B4-BE49-F238E27FC236}">
                <a16:creationId xmlns:a16="http://schemas.microsoft.com/office/drawing/2014/main" id="{7F0C9AC0-8289-4753-A777-B3D12B717F7A}"/>
              </a:ext>
            </a:extLst>
          </p:cNvPr>
          <p:cNvPicPr>
            <a:picLocks noChangeAspect="1"/>
          </p:cNvPicPr>
          <p:nvPr/>
        </p:nvPicPr>
        <p:blipFill rotWithShape="1">
          <a:blip r:embed="rId2"/>
          <a:srcRect l="776" t="2614" r="663" b="1556"/>
          <a:stretch/>
        </p:blipFill>
        <p:spPr>
          <a:xfrm>
            <a:off x="48619" y="1371600"/>
            <a:ext cx="9001038" cy="3096357"/>
          </a:xfrm>
          <a:prstGeom prst="rect">
            <a:avLst/>
          </a:prstGeom>
        </p:spPr>
      </p:pic>
    </p:spTree>
    <p:extLst>
      <p:ext uri="{BB962C8B-B14F-4D97-AF65-F5344CB8AC3E}">
        <p14:creationId xmlns:p14="http://schemas.microsoft.com/office/powerpoint/2010/main" val="375132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9;p16">
            <a:extLst>
              <a:ext uri="{FF2B5EF4-FFF2-40B4-BE49-F238E27FC236}">
                <a16:creationId xmlns:a16="http://schemas.microsoft.com/office/drawing/2014/main" id="{400223A8-4871-4900-BCC4-EA18690FCDC7}"/>
              </a:ext>
            </a:extLst>
          </p:cNvPr>
          <p:cNvSpPr txBox="1">
            <a:spLocks noGrp="1"/>
          </p:cNvSpPr>
          <p:nvPr>
            <p:ph type="title"/>
          </p:nvPr>
        </p:nvSpPr>
        <p:spPr>
          <a:xfrm>
            <a:off x="541733" y="84763"/>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Phân khúc khách hàng</a:t>
            </a:r>
            <a:endParaRPr dirty="0">
              <a:solidFill>
                <a:srgbClr val="000000"/>
              </a:solidFill>
            </a:endParaRPr>
          </a:p>
        </p:txBody>
      </p:sp>
      <p:pic>
        <p:nvPicPr>
          <p:cNvPr id="3" name="Picture 2">
            <a:extLst>
              <a:ext uri="{FF2B5EF4-FFF2-40B4-BE49-F238E27FC236}">
                <a16:creationId xmlns:a16="http://schemas.microsoft.com/office/drawing/2014/main" id="{63A96BC7-E472-49B7-808D-4DDCD2BF405B}"/>
              </a:ext>
            </a:extLst>
          </p:cNvPr>
          <p:cNvPicPr>
            <a:picLocks noChangeAspect="1"/>
          </p:cNvPicPr>
          <p:nvPr/>
        </p:nvPicPr>
        <p:blipFill rotWithShape="1">
          <a:blip r:embed="rId2"/>
          <a:srcRect t="1" b="603"/>
          <a:stretch/>
        </p:blipFill>
        <p:spPr>
          <a:xfrm>
            <a:off x="179778" y="565963"/>
            <a:ext cx="4744327" cy="3556094"/>
          </a:xfrm>
          <a:prstGeom prst="rect">
            <a:avLst/>
          </a:prstGeom>
        </p:spPr>
      </p:pic>
      <p:grpSp>
        <p:nvGrpSpPr>
          <p:cNvPr id="15" name="Group 14">
            <a:extLst>
              <a:ext uri="{FF2B5EF4-FFF2-40B4-BE49-F238E27FC236}">
                <a16:creationId xmlns:a16="http://schemas.microsoft.com/office/drawing/2014/main" id="{D77E7AA0-AF12-4C3A-B83D-3B9B427C9695}"/>
              </a:ext>
            </a:extLst>
          </p:cNvPr>
          <p:cNvGrpSpPr/>
          <p:nvPr/>
        </p:nvGrpSpPr>
        <p:grpSpPr>
          <a:xfrm>
            <a:off x="5306478" y="565963"/>
            <a:ext cx="3056081" cy="2394951"/>
            <a:chOff x="5326452" y="1799282"/>
            <a:chExt cx="3360423" cy="3067495"/>
          </a:xfrm>
        </p:grpSpPr>
        <p:pic>
          <p:nvPicPr>
            <p:cNvPr id="7" name="Picture 6">
              <a:extLst>
                <a:ext uri="{FF2B5EF4-FFF2-40B4-BE49-F238E27FC236}">
                  <a16:creationId xmlns:a16="http://schemas.microsoft.com/office/drawing/2014/main" id="{54353987-7559-41B1-B6A6-B544EC18D62A}"/>
                </a:ext>
              </a:extLst>
            </p:cNvPr>
            <p:cNvPicPr>
              <a:picLocks noChangeAspect="1"/>
            </p:cNvPicPr>
            <p:nvPr/>
          </p:nvPicPr>
          <p:blipFill rotWithShape="1">
            <a:blip r:embed="rId3"/>
            <a:srcRect t="851" b="851"/>
            <a:stretch/>
          </p:blipFill>
          <p:spPr>
            <a:xfrm>
              <a:off x="5326452" y="1799282"/>
              <a:ext cx="3360423" cy="2577509"/>
            </a:xfrm>
            <a:prstGeom prst="rect">
              <a:avLst/>
            </a:prstGeom>
          </p:spPr>
        </p:pic>
        <p:grpSp>
          <p:nvGrpSpPr>
            <p:cNvPr id="14" name="Group 13">
              <a:extLst>
                <a:ext uri="{FF2B5EF4-FFF2-40B4-BE49-F238E27FC236}">
                  <a16:creationId xmlns:a16="http://schemas.microsoft.com/office/drawing/2014/main" id="{6C37ED9F-FFA8-4C44-A8EF-8F60E15A7626}"/>
                </a:ext>
              </a:extLst>
            </p:cNvPr>
            <p:cNvGrpSpPr/>
            <p:nvPr/>
          </p:nvGrpSpPr>
          <p:grpSpPr>
            <a:xfrm>
              <a:off x="6069469" y="4491790"/>
              <a:ext cx="2107880" cy="374987"/>
              <a:chOff x="6069469" y="4491790"/>
              <a:chExt cx="2107880" cy="374987"/>
            </a:xfrm>
          </p:grpSpPr>
          <p:sp>
            <p:nvSpPr>
              <p:cNvPr id="9" name="Google Shape;91;p16">
                <a:extLst>
                  <a:ext uri="{FF2B5EF4-FFF2-40B4-BE49-F238E27FC236}">
                    <a16:creationId xmlns:a16="http://schemas.microsoft.com/office/drawing/2014/main" id="{7D19B2FB-F55F-4F4C-8DB8-C4675AB40EA4}"/>
                  </a:ext>
                </a:extLst>
              </p:cNvPr>
              <p:cNvSpPr/>
              <p:nvPr/>
            </p:nvSpPr>
            <p:spPr>
              <a:xfrm>
                <a:off x="6069469" y="4491790"/>
                <a:ext cx="395536" cy="374987"/>
              </a:xfrm>
              <a:prstGeom prst="roundRect">
                <a:avLst>
                  <a:gd name="adj" fmla="val 50000"/>
                </a:avLst>
              </a:prstGeom>
              <a:solidFill>
                <a:srgbClr val="118DF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a:solidFill>
                      <a:schemeClr val="lt1"/>
                    </a:solidFill>
                    <a:latin typeface="Fira Sans Extra Condensed Medium"/>
                    <a:ea typeface="Fira Sans Extra Condensed Medium"/>
                    <a:cs typeface="Fira Sans Extra Condensed Medium"/>
                    <a:sym typeface="Fira Sans Extra Condensed Medium"/>
                  </a:rPr>
                  <a:t>1</a:t>
                </a:r>
                <a:endParaRPr>
                  <a:solidFill>
                    <a:schemeClr val="lt1"/>
                  </a:solidFill>
                </a:endParaRPr>
              </a:p>
            </p:txBody>
          </p:sp>
          <p:sp>
            <p:nvSpPr>
              <p:cNvPr id="12" name="Google Shape;91;p16">
                <a:extLst>
                  <a:ext uri="{FF2B5EF4-FFF2-40B4-BE49-F238E27FC236}">
                    <a16:creationId xmlns:a16="http://schemas.microsoft.com/office/drawing/2014/main" id="{5BB868FD-F7DA-4D78-97CF-DC0AF29F697F}"/>
                  </a:ext>
                </a:extLst>
              </p:cNvPr>
              <p:cNvSpPr/>
              <p:nvPr/>
            </p:nvSpPr>
            <p:spPr>
              <a:xfrm>
                <a:off x="6925641" y="4491790"/>
                <a:ext cx="395536" cy="374987"/>
              </a:xfrm>
              <a:prstGeom prst="roundRect">
                <a:avLst>
                  <a:gd name="adj" fmla="val 50000"/>
                </a:avLst>
              </a:prstGeom>
              <a:solidFill>
                <a:srgbClr val="12239E"/>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a:solidFill>
                      <a:schemeClr val="lt1"/>
                    </a:solidFill>
                    <a:latin typeface="Fira Sans Extra Condensed Medium"/>
                    <a:ea typeface="Fira Sans Extra Condensed Medium"/>
                    <a:cs typeface="Fira Sans Extra Condensed Medium"/>
                    <a:sym typeface="Fira Sans Extra Condensed Medium"/>
                  </a:rPr>
                  <a:t>2</a:t>
                </a:r>
                <a:endParaRPr>
                  <a:solidFill>
                    <a:schemeClr val="lt1"/>
                  </a:solidFill>
                </a:endParaRPr>
              </a:p>
            </p:txBody>
          </p:sp>
          <p:sp>
            <p:nvSpPr>
              <p:cNvPr id="13" name="Google Shape;91;p16">
                <a:extLst>
                  <a:ext uri="{FF2B5EF4-FFF2-40B4-BE49-F238E27FC236}">
                    <a16:creationId xmlns:a16="http://schemas.microsoft.com/office/drawing/2014/main" id="{30AB39F6-C7E5-4D43-ACA4-BD67222D30C1}"/>
                  </a:ext>
                </a:extLst>
              </p:cNvPr>
              <p:cNvSpPr/>
              <p:nvPr/>
            </p:nvSpPr>
            <p:spPr>
              <a:xfrm>
                <a:off x="7781813" y="4491790"/>
                <a:ext cx="395536" cy="374987"/>
              </a:xfrm>
              <a:prstGeom prst="roundRect">
                <a:avLst>
                  <a:gd name="adj" fmla="val 50000"/>
                </a:avLst>
              </a:prstGeom>
              <a:solidFill>
                <a:srgbClr val="E569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a:solidFill>
                      <a:schemeClr val="lt1"/>
                    </a:solidFill>
                    <a:latin typeface="Fira Sans Extra Condensed Medium"/>
                    <a:ea typeface="Fira Sans Extra Condensed Medium"/>
                    <a:cs typeface="Fira Sans Extra Condensed Medium"/>
                    <a:sym typeface="Fira Sans Extra Condensed Medium"/>
                  </a:rPr>
                  <a:t>3</a:t>
                </a:r>
                <a:endParaRPr>
                  <a:solidFill>
                    <a:schemeClr val="lt1"/>
                  </a:solidFill>
                </a:endParaRPr>
              </a:p>
            </p:txBody>
          </p:sp>
        </p:grpSp>
      </p:grpSp>
      <p:pic>
        <p:nvPicPr>
          <p:cNvPr id="8" name="Picture 7">
            <a:extLst>
              <a:ext uri="{FF2B5EF4-FFF2-40B4-BE49-F238E27FC236}">
                <a16:creationId xmlns:a16="http://schemas.microsoft.com/office/drawing/2014/main" id="{01FD36E2-01DC-44A4-BCAB-759DA6E638C7}"/>
              </a:ext>
            </a:extLst>
          </p:cNvPr>
          <p:cNvPicPr>
            <a:picLocks noChangeAspect="1"/>
          </p:cNvPicPr>
          <p:nvPr/>
        </p:nvPicPr>
        <p:blipFill rotWithShape="1">
          <a:blip r:embed="rId4"/>
          <a:srcRect l="-1" r="950"/>
          <a:stretch/>
        </p:blipFill>
        <p:spPr>
          <a:xfrm>
            <a:off x="5306478" y="3122666"/>
            <a:ext cx="3152458" cy="2020834"/>
          </a:xfrm>
          <a:prstGeom prst="rect">
            <a:avLst/>
          </a:prstGeom>
        </p:spPr>
      </p:pic>
    </p:spTree>
    <p:extLst>
      <p:ext uri="{BB962C8B-B14F-4D97-AF65-F5344CB8AC3E}">
        <p14:creationId xmlns:p14="http://schemas.microsoft.com/office/powerpoint/2010/main" val="290871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16">
            <a:extLst>
              <a:ext uri="{FF2B5EF4-FFF2-40B4-BE49-F238E27FC236}">
                <a16:creationId xmlns:a16="http://schemas.microsoft.com/office/drawing/2014/main" id="{A29872DE-7AFD-4017-9B39-E25C1DE71A5E}"/>
              </a:ext>
            </a:extLst>
          </p:cNvPr>
          <p:cNvSpPr txBox="1">
            <a:spLocks noGrp="1"/>
          </p:cNvSpPr>
          <p:nvPr>
            <p:ph type="title"/>
          </p:nvPr>
        </p:nvSpPr>
        <p:spPr>
          <a:xfrm>
            <a:off x="413317" y="598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Phương thức thanh toán và vận chuyển</a:t>
            </a:r>
            <a:endParaRPr dirty="0">
              <a:solidFill>
                <a:srgbClr val="000000"/>
              </a:solidFill>
            </a:endParaRPr>
          </a:p>
        </p:txBody>
      </p:sp>
      <p:pic>
        <p:nvPicPr>
          <p:cNvPr id="5" name="Picture 4">
            <a:extLst>
              <a:ext uri="{FF2B5EF4-FFF2-40B4-BE49-F238E27FC236}">
                <a16:creationId xmlns:a16="http://schemas.microsoft.com/office/drawing/2014/main" id="{F839ABBB-AB19-4F30-9538-BAFDCBB1C75B}"/>
              </a:ext>
            </a:extLst>
          </p:cNvPr>
          <p:cNvPicPr>
            <a:picLocks noChangeAspect="1"/>
          </p:cNvPicPr>
          <p:nvPr/>
        </p:nvPicPr>
        <p:blipFill rotWithShape="1">
          <a:blip r:embed="rId2"/>
          <a:srcRect l="1881" t="3618" r="1762" b="2972"/>
          <a:stretch/>
        </p:blipFill>
        <p:spPr>
          <a:xfrm>
            <a:off x="82875" y="1124857"/>
            <a:ext cx="4578896" cy="3418568"/>
          </a:xfrm>
          <a:prstGeom prst="rect">
            <a:avLst/>
          </a:prstGeom>
        </p:spPr>
      </p:pic>
      <p:pic>
        <p:nvPicPr>
          <p:cNvPr id="7" name="Picture 6">
            <a:extLst>
              <a:ext uri="{FF2B5EF4-FFF2-40B4-BE49-F238E27FC236}">
                <a16:creationId xmlns:a16="http://schemas.microsoft.com/office/drawing/2014/main" id="{F7FE8AB1-2CA0-40A4-86C3-B74214CB2790}"/>
              </a:ext>
            </a:extLst>
          </p:cNvPr>
          <p:cNvPicPr>
            <a:picLocks noChangeAspect="1"/>
          </p:cNvPicPr>
          <p:nvPr/>
        </p:nvPicPr>
        <p:blipFill rotWithShape="1">
          <a:blip r:embed="rId3"/>
          <a:srcRect l="1231" t="2886" r="2154" b="2230"/>
          <a:stretch/>
        </p:blipFill>
        <p:spPr>
          <a:xfrm>
            <a:off x="4661771" y="1124857"/>
            <a:ext cx="4312238" cy="3309711"/>
          </a:xfrm>
          <a:prstGeom prst="rect">
            <a:avLst/>
          </a:prstGeom>
        </p:spPr>
      </p:pic>
    </p:spTree>
    <p:extLst>
      <p:ext uri="{BB962C8B-B14F-4D97-AF65-F5344CB8AC3E}">
        <p14:creationId xmlns:p14="http://schemas.microsoft.com/office/powerpoint/2010/main" val="8683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16">
            <a:extLst>
              <a:ext uri="{FF2B5EF4-FFF2-40B4-BE49-F238E27FC236}">
                <a16:creationId xmlns:a16="http://schemas.microsoft.com/office/drawing/2014/main" id="{447C7623-4EF3-4795-926B-FF4220CF4E18}"/>
              </a:ext>
            </a:extLst>
          </p:cNvPr>
          <p:cNvSpPr txBox="1">
            <a:spLocks noGrp="1"/>
          </p:cNvSpPr>
          <p:nvPr>
            <p:ph type="title"/>
          </p:nvPr>
        </p:nvSpPr>
        <p:spPr>
          <a:xfrm>
            <a:off x="547349" y="116866"/>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Số lượng sản phẩm order by market</a:t>
            </a:r>
            <a:endParaRPr dirty="0">
              <a:solidFill>
                <a:srgbClr val="000000"/>
              </a:solidFill>
            </a:endParaRPr>
          </a:p>
        </p:txBody>
      </p:sp>
      <p:grpSp>
        <p:nvGrpSpPr>
          <p:cNvPr id="21" name="Group 20">
            <a:extLst>
              <a:ext uri="{FF2B5EF4-FFF2-40B4-BE49-F238E27FC236}">
                <a16:creationId xmlns:a16="http://schemas.microsoft.com/office/drawing/2014/main" id="{1671F620-F4DA-456E-8DD5-C1DE01191311}"/>
              </a:ext>
            </a:extLst>
          </p:cNvPr>
          <p:cNvGrpSpPr/>
          <p:nvPr/>
        </p:nvGrpSpPr>
        <p:grpSpPr>
          <a:xfrm>
            <a:off x="48153" y="1249192"/>
            <a:ext cx="8971779" cy="3208499"/>
            <a:chOff x="48153" y="956378"/>
            <a:chExt cx="8971779" cy="3208499"/>
          </a:xfrm>
        </p:grpSpPr>
        <p:sp>
          <p:nvSpPr>
            <p:cNvPr id="7" name="Google Shape;91;p16">
              <a:extLst>
                <a:ext uri="{FF2B5EF4-FFF2-40B4-BE49-F238E27FC236}">
                  <a16:creationId xmlns:a16="http://schemas.microsoft.com/office/drawing/2014/main" id="{D9AEA5CB-EA26-44D9-88CE-A0838102C55E}"/>
                </a:ext>
              </a:extLst>
            </p:cNvPr>
            <p:cNvSpPr/>
            <p:nvPr/>
          </p:nvSpPr>
          <p:spPr>
            <a:xfrm>
              <a:off x="1100321" y="3789890"/>
              <a:ext cx="846525" cy="374987"/>
            </a:xfrm>
            <a:prstGeom prst="roundRect">
              <a:avLst>
                <a:gd name="adj" fmla="val 50000"/>
              </a:avLst>
            </a:prstGeom>
            <a:solidFill>
              <a:srgbClr val="118DF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lt1"/>
                  </a:solidFill>
                  <a:latin typeface="Fira Sans Extra Condensed Medium"/>
                  <a:ea typeface="Fira Sans Extra Condensed Medium"/>
                  <a:cs typeface="Fira Sans Extra Condensed Medium"/>
                  <a:sym typeface="Fira Sans Extra Condensed Medium"/>
                </a:rPr>
                <a:t>2015</a:t>
              </a:r>
              <a:endParaRPr sz="1600">
                <a:solidFill>
                  <a:schemeClr val="lt1"/>
                </a:solidFill>
              </a:endParaRPr>
            </a:p>
          </p:txBody>
        </p:sp>
        <p:sp>
          <p:nvSpPr>
            <p:cNvPr id="8" name="Google Shape;91;p16">
              <a:extLst>
                <a:ext uri="{FF2B5EF4-FFF2-40B4-BE49-F238E27FC236}">
                  <a16:creationId xmlns:a16="http://schemas.microsoft.com/office/drawing/2014/main" id="{7F922CA7-A301-4036-8BFA-135CF47F5B39}"/>
                </a:ext>
              </a:extLst>
            </p:cNvPr>
            <p:cNvSpPr/>
            <p:nvPr/>
          </p:nvSpPr>
          <p:spPr>
            <a:xfrm>
              <a:off x="3802424" y="3789889"/>
              <a:ext cx="846525" cy="374987"/>
            </a:xfrm>
            <a:prstGeom prst="roundRect">
              <a:avLst>
                <a:gd name="adj" fmla="val 50000"/>
              </a:avLst>
            </a:prstGeom>
            <a:solidFill>
              <a:srgbClr val="12239E"/>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b="1">
                  <a:solidFill>
                    <a:schemeClr val="lt1"/>
                  </a:solidFill>
                  <a:latin typeface="Fira Sans Extra Condensed Medium"/>
                  <a:ea typeface="Fira Sans Extra Condensed Medium"/>
                  <a:cs typeface="Fira Sans Extra Condensed Medium"/>
                  <a:sym typeface="Fira Sans Extra Condensed Medium"/>
                </a:rPr>
                <a:t>2016</a:t>
              </a:r>
              <a:endParaRPr sz="2000">
                <a:solidFill>
                  <a:schemeClr val="lt1"/>
                </a:solidFill>
              </a:endParaRPr>
            </a:p>
          </p:txBody>
        </p:sp>
        <p:grpSp>
          <p:nvGrpSpPr>
            <p:cNvPr id="18" name="Group 17">
              <a:extLst>
                <a:ext uri="{FF2B5EF4-FFF2-40B4-BE49-F238E27FC236}">
                  <a16:creationId xmlns:a16="http://schemas.microsoft.com/office/drawing/2014/main" id="{2FBE07F7-DA9E-4998-90FB-EB98D54236FD}"/>
                </a:ext>
              </a:extLst>
            </p:cNvPr>
            <p:cNvGrpSpPr/>
            <p:nvPr/>
          </p:nvGrpSpPr>
          <p:grpSpPr>
            <a:xfrm>
              <a:off x="48153" y="956378"/>
              <a:ext cx="8296591" cy="2833512"/>
              <a:chOff x="315281" y="926499"/>
              <a:chExt cx="8296591" cy="2833512"/>
            </a:xfrm>
          </p:grpSpPr>
          <p:pic>
            <p:nvPicPr>
              <p:cNvPr id="10" name="Picture 9">
                <a:extLst>
                  <a:ext uri="{FF2B5EF4-FFF2-40B4-BE49-F238E27FC236}">
                    <a16:creationId xmlns:a16="http://schemas.microsoft.com/office/drawing/2014/main" id="{C235DBAE-D22F-4FDA-BF8F-C820AD090406}"/>
                  </a:ext>
                </a:extLst>
              </p:cNvPr>
              <p:cNvPicPr>
                <a:picLocks noChangeAspect="1"/>
              </p:cNvPicPr>
              <p:nvPr/>
            </p:nvPicPr>
            <p:blipFill rotWithShape="1">
              <a:blip r:embed="rId2"/>
              <a:srcRect r="22765"/>
              <a:stretch/>
            </p:blipFill>
            <p:spPr>
              <a:xfrm>
                <a:off x="2930685" y="926499"/>
                <a:ext cx="2946764" cy="2716980"/>
              </a:xfrm>
              <a:prstGeom prst="rect">
                <a:avLst/>
              </a:prstGeom>
            </p:spPr>
          </p:pic>
          <p:pic>
            <p:nvPicPr>
              <p:cNvPr id="14" name="Picture 13">
                <a:extLst>
                  <a:ext uri="{FF2B5EF4-FFF2-40B4-BE49-F238E27FC236}">
                    <a16:creationId xmlns:a16="http://schemas.microsoft.com/office/drawing/2014/main" id="{B015B7A0-8FAF-4BF0-BF2A-21ADFF8E9269}"/>
                  </a:ext>
                </a:extLst>
              </p:cNvPr>
              <p:cNvPicPr>
                <a:picLocks noChangeAspect="1"/>
              </p:cNvPicPr>
              <p:nvPr/>
            </p:nvPicPr>
            <p:blipFill rotWithShape="1">
              <a:blip r:embed="rId3"/>
              <a:srcRect r="23740"/>
              <a:stretch/>
            </p:blipFill>
            <p:spPr>
              <a:xfrm>
                <a:off x="315281" y="1036138"/>
                <a:ext cx="2777011" cy="2723873"/>
              </a:xfrm>
              <a:prstGeom prst="rect">
                <a:avLst/>
              </a:prstGeom>
            </p:spPr>
          </p:pic>
          <p:pic>
            <p:nvPicPr>
              <p:cNvPr id="16" name="Picture 15">
                <a:extLst>
                  <a:ext uri="{FF2B5EF4-FFF2-40B4-BE49-F238E27FC236}">
                    <a16:creationId xmlns:a16="http://schemas.microsoft.com/office/drawing/2014/main" id="{FDC1280A-7EF2-452A-8843-7D62C7064BBB}"/>
                  </a:ext>
                </a:extLst>
              </p:cNvPr>
              <p:cNvPicPr>
                <a:picLocks noChangeAspect="1"/>
              </p:cNvPicPr>
              <p:nvPr/>
            </p:nvPicPr>
            <p:blipFill rotWithShape="1">
              <a:blip r:embed="rId4"/>
              <a:srcRect r="20140"/>
              <a:stretch/>
            </p:blipFill>
            <p:spPr>
              <a:xfrm>
                <a:off x="5609188" y="957321"/>
                <a:ext cx="3002684" cy="2678311"/>
              </a:xfrm>
              <a:prstGeom prst="rect">
                <a:avLst/>
              </a:prstGeom>
            </p:spPr>
          </p:pic>
        </p:grpSp>
        <p:pic>
          <p:nvPicPr>
            <p:cNvPr id="17" name="Picture 16">
              <a:extLst>
                <a:ext uri="{FF2B5EF4-FFF2-40B4-BE49-F238E27FC236}">
                  <a16:creationId xmlns:a16="http://schemas.microsoft.com/office/drawing/2014/main" id="{A6BEEB5A-E02D-4081-8896-1896CE231202}"/>
                </a:ext>
              </a:extLst>
            </p:cNvPr>
            <p:cNvPicPr>
              <a:picLocks noChangeAspect="1"/>
            </p:cNvPicPr>
            <p:nvPr/>
          </p:nvPicPr>
          <p:blipFill rotWithShape="1">
            <a:blip r:embed="rId4"/>
            <a:srcRect l="82245" t="33813" r="753" b="29927"/>
            <a:stretch/>
          </p:blipFill>
          <p:spPr>
            <a:xfrm>
              <a:off x="8127217" y="1808252"/>
              <a:ext cx="892715" cy="1356189"/>
            </a:xfrm>
            <a:prstGeom prst="rect">
              <a:avLst/>
            </a:prstGeom>
          </p:spPr>
        </p:pic>
        <p:sp>
          <p:nvSpPr>
            <p:cNvPr id="20" name="Google Shape;91;p16">
              <a:extLst>
                <a:ext uri="{FF2B5EF4-FFF2-40B4-BE49-F238E27FC236}">
                  <a16:creationId xmlns:a16="http://schemas.microsoft.com/office/drawing/2014/main" id="{EE5BF95D-2AE4-414F-936C-C831C8059CBD}"/>
                </a:ext>
              </a:extLst>
            </p:cNvPr>
            <p:cNvSpPr/>
            <p:nvPr/>
          </p:nvSpPr>
          <p:spPr>
            <a:xfrm>
              <a:off x="6504527" y="3789889"/>
              <a:ext cx="846525" cy="374987"/>
            </a:xfrm>
            <a:prstGeom prst="roundRect">
              <a:avLst>
                <a:gd name="adj" fmla="val 50000"/>
              </a:avLst>
            </a:prstGeom>
            <a:solidFill>
              <a:srgbClr val="E569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b="1">
                  <a:solidFill>
                    <a:schemeClr val="lt1"/>
                  </a:solidFill>
                  <a:latin typeface="Fira Sans Extra Condensed Medium"/>
                  <a:ea typeface="Fira Sans Extra Condensed Medium"/>
                  <a:cs typeface="Fira Sans Extra Condensed Medium"/>
                  <a:sym typeface="Fira Sans Extra Condensed Medium"/>
                </a:rPr>
                <a:t>2017</a:t>
              </a:r>
              <a:endParaRPr sz="2000">
                <a:solidFill>
                  <a:schemeClr val="lt1"/>
                </a:solidFill>
              </a:endParaRPr>
            </a:p>
          </p:txBody>
        </p:sp>
      </p:grpSp>
    </p:spTree>
    <p:extLst>
      <p:ext uri="{BB962C8B-B14F-4D97-AF65-F5344CB8AC3E}">
        <p14:creationId xmlns:p14="http://schemas.microsoft.com/office/powerpoint/2010/main" val="142610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16">
            <a:extLst>
              <a:ext uri="{FF2B5EF4-FFF2-40B4-BE49-F238E27FC236}">
                <a16:creationId xmlns:a16="http://schemas.microsoft.com/office/drawing/2014/main" id="{447C7623-4EF3-4795-926B-FF4220CF4E18}"/>
              </a:ext>
            </a:extLst>
          </p:cNvPr>
          <p:cNvSpPr txBox="1">
            <a:spLocks noGrp="1"/>
          </p:cNvSpPr>
          <p:nvPr>
            <p:ph type="title"/>
          </p:nvPr>
        </p:nvSpPr>
        <p:spPr>
          <a:xfrm>
            <a:off x="541732" y="89013"/>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Số lượng order theo mã &amp; bộ phận</a:t>
            </a:r>
            <a:endParaRPr dirty="0">
              <a:solidFill>
                <a:srgbClr val="000000"/>
              </a:solidFill>
            </a:endParaRPr>
          </a:p>
        </p:txBody>
      </p:sp>
      <p:pic>
        <p:nvPicPr>
          <p:cNvPr id="10" name="Picture 9">
            <a:extLst>
              <a:ext uri="{FF2B5EF4-FFF2-40B4-BE49-F238E27FC236}">
                <a16:creationId xmlns:a16="http://schemas.microsoft.com/office/drawing/2014/main" id="{10A0B09D-476C-46FB-AAC3-DE9DE3491C03}"/>
              </a:ext>
            </a:extLst>
          </p:cNvPr>
          <p:cNvPicPr>
            <a:picLocks noChangeAspect="1"/>
          </p:cNvPicPr>
          <p:nvPr/>
        </p:nvPicPr>
        <p:blipFill rotWithShape="1">
          <a:blip r:embed="rId2"/>
          <a:srcRect l="1426" t="2286" r="2172" b="1724"/>
          <a:stretch/>
        </p:blipFill>
        <p:spPr>
          <a:xfrm>
            <a:off x="117831" y="768954"/>
            <a:ext cx="4873832" cy="2882365"/>
          </a:xfrm>
          <a:prstGeom prst="rect">
            <a:avLst/>
          </a:prstGeom>
        </p:spPr>
      </p:pic>
      <p:grpSp>
        <p:nvGrpSpPr>
          <p:cNvPr id="5" name="Group 4">
            <a:extLst>
              <a:ext uri="{FF2B5EF4-FFF2-40B4-BE49-F238E27FC236}">
                <a16:creationId xmlns:a16="http://schemas.microsoft.com/office/drawing/2014/main" id="{A9A99A8F-3527-4BBE-A4D6-60A72B90C3EC}"/>
              </a:ext>
            </a:extLst>
          </p:cNvPr>
          <p:cNvGrpSpPr/>
          <p:nvPr/>
        </p:nvGrpSpPr>
        <p:grpSpPr>
          <a:xfrm>
            <a:off x="3439295" y="4465575"/>
            <a:ext cx="2745032" cy="262500"/>
            <a:chOff x="4491286" y="4465575"/>
            <a:chExt cx="2745032" cy="262500"/>
          </a:xfrm>
        </p:grpSpPr>
        <p:sp>
          <p:nvSpPr>
            <p:cNvPr id="6" name="Google Shape;149;p17">
              <a:extLst>
                <a:ext uri="{FF2B5EF4-FFF2-40B4-BE49-F238E27FC236}">
                  <a16:creationId xmlns:a16="http://schemas.microsoft.com/office/drawing/2014/main" id="{F53A6109-6E39-4A24-91EE-259861C5EC40}"/>
                </a:ext>
              </a:extLst>
            </p:cNvPr>
            <p:cNvSpPr txBox="1"/>
            <p:nvPr/>
          </p:nvSpPr>
          <p:spPr>
            <a:xfrm>
              <a:off x="4491286" y="4465575"/>
              <a:ext cx="608008"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2015</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8" name="Google Shape;149;p17">
              <a:extLst>
                <a:ext uri="{FF2B5EF4-FFF2-40B4-BE49-F238E27FC236}">
                  <a16:creationId xmlns:a16="http://schemas.microsoft.com/office/drawing/2014/main" id="{4DE397AE-9396-4D4A-BA1D-35E08CE61344}"/>
                </a:ext>
              </a:extLst>
            </p:cNvPr>
            <p:cNvSpPr txBox="1"/>
            <p:nvPr/>
          </p:nvSpPr>
          <p:spPr>
            <a:xfrm>
              <a:off x="6628310" y="4465575"/>
              <a:ext cx="608008"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E56932"/>
                  </a:solidFill>
                  <a:latin typeface="Fira Sans Extra Condensed Medium"/>
                  <a:ea typeface="Fira Sans Extra Condensed Medium"/>
                  <a:cs typeface="Fira Sans Extra Condensed Medium"/>
                  <a:sym typeface="Fira Sans Extra Condensed Medium"/>
                </a:rPr>
                <a:t>2017</a:t>
              </a:r>
              <a:endParaRPr sz="1700">
                <a:solidFill>
                  <a:srgbClr val="E56932"/>
                </a:solidFill>
                <a:latin typeface="Fira Sans Extra Condensed Medium"/>
                <a:ea typeface="Fira Sans Extra Condensed Medium"/>
                <a:cs typeface="Fira Sans Extra Condensed Medium"/>
                <a:sym typeface="Fira Sans Extra Condensed Medium"/>
              </a:endParaRPr>
            </a:p>
          </p:txBody>
        </p:sp>
        <p:cxnSp>
          <p:nvCxnSpPr>
            <p:cNvPr id="9" name="Straight Arrow Connector 8">
              <a:extLst>
                <a:ext uri="{FF2B5EF4-FFF2-40B4-BE49-F238E27FC236}">
                  <a16:creationId xmlns:a16="http://schemas.microsoft.com/office/drawing/2014/main" id="{24241AC3-2021-4AFE-A533-C8A17FF2EEE2}"/>
                </a:ext>
              </a:extLst>
            </p:cNvPr>
            <p:cNvCxnSpPr>
              <a:stCxn id="6" idx="3"/>
            </p:cNvCxnSpPr>
            <p:nvPr/>
          </p:nvCxnSpPr>
          <p:spPr>
            <a:xfrm>
              <a:off x="5099294" y="4596825"/>
              <a:ext cx="1431766" cy="0"/>
            </a:xfrm>
            <a:prstGeom prst="straightConnector1">
              <a:avLst/>
            </a:prstGeom>
            <a:ln>
              <a:prstDash val="sysDash"/>
              <a:tailEnd type="triangle"/>
            </a:ln>
            <a:effectLst/>
          </p:spPr>
          <p:style>
            <a:lnRef idx="2">
              <a:schemeClr val="accent3"/>
            </a:lnRef>
            <a:fillRef idx="0">
              <a:schemeClr val="accent3"/>
            </a:fillRef>
            <a:effectRef idx="1">
              <a:schemeClr val="accent3"/>
            </a:effectRef>
            <a:fontRef idx="minor">
              <a:schemeClr val="tx1"/>
            </a:fontRef>
          </p:style>
        </p:cxnSp>
      </p:grpSp>
      <p:pic>
        <p:nvPicPr>
          <p:cNvPr id="4" name="Picture 3">
            <a:extLst>
              <a:ext uri="{FF2B5EF4-FFF2-40B4-BE49-F238E27FC236}">
                <a16:creationId xmlns:a16="http://schemas.microsoft.com/office/drawing/2014/main" id="{D7580736-E5D9-4E8F-ACB9-B2567E48E401}"/>
              </a:ext>
            </a:extLst>
          </p:cNvPr>
          <p:cNvPicPr>
            <a:picLocks noChangeAspect="1"/>
          </p:cNvPicPr>
          <p:nvPr/>
        </p:nvPicPr>
        <p:blipFill>
          <a:blip r:embed="rId3"/>
          <a:stretch>
            <a:fillRect/>
          </a:stretch>
        </p:blipFill>
        <p:spPr>
          <a:xfrm>
            <a:off x="5054881" y="768954"/>
            <a:ext cx="3971288" cy="2750755"/>
          </a:xfrm>
          <a:prstGeom prst="rect">
            <a:avLst/>
          </a:prstGeom>
        </p:spPr>
      </p:pic>
    </p:spTree>
    <p:extLst>
      <p:ext uri="{BB962C8B-B14F-4D97-AF65-F5344CB8AC3E}">
        <p14:creationId xmlns:p14="http://schemas.microsoft.com/office/powerpoint/2010/main" val="191837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16">
            <a:extLst>
              <a:ext uri="{FF2B5EF4-FFF2-40B4-BE49-F238E27FC236}">
                <a16:creationId xmlns:a16="http://schemas.microsoft.com/office/drawing/2014/main" id="{447C7623-4EF3-4795-926B-FF4220CF4E18}"/>
              </a:ext>
            </a:extLst>
          </p:cNvPr>
          <p:cNvSpPr txBox="1">
            <a:spLocks noGrp="1"/>
          </p:cNvSpPr>
          <p:nvPr>
            <p:ph type="title"/>
          </p:nvPr>
        </p:nvSpPr>
        <p:spPr>
          <a:xfrm>
            <a:off x="470400" y="117882"/>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Số lượng order theo mã &amp; bộ phận</a:t>
            </a:r>
            <a:endParaRPr dirty="0">
              <a:solidFill>
                <a:srgbClr val="000000"/>
              </a:solidFill>
            </a:endParaRPr>
          </a:p>
        </p:txBody>
      </p:sp>
      <p:sp>
        <p:nvSpPr>
          <p:cNvPr id="6" name="Google Shape;149;p17">
            <a:extLst>
              <a:ext uri="{FF2B5EF4-FFF2-40B4-BE49-F238E27FC236}">
                <a16:creationId xmlns:a16="http://schemas.microsoft.com/office/drawing/2014/main" id="{F53A6109-6E39-4A24-91EE-259861C5EC40}"/>
              </a:ext>
            </a:extLst>
          </p:cNvPr>
          <p:cNvSpPr txBox="1"/>
          <p:nvPr/>
        </p:nvSpPr>
        <p:spPr>
          <a:xfrm>
            <a:off x="4487259" y="4465575"/>
            <a:ext cx="687084" cy="38945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2018</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7" name="Picture 6">
            <a:extLst>
              <a:ext uri="{FF2B5EF4-FFF2-40B4-BE49-F238E27FC236}">
                <a16:creationId xmlns:a16="http://schemas.microsoft.com/office/drawing/2014/main" id="{45A9A963-16F0-4B3F-B1A7-D85766634324}"/>
              </a:ext>
            </a:extLst>
          </p:cNvPr>
          <p:cNvPicPr>
            <a:picLocks noChangeAspect="1"/>
          </p:cNvPicPr>
          <p:nvPr/>
        </p:nvPicPr>
        <p:blipFill>
          <a:blip r:embed="rId2"/>
          <a:stretch>
            <a:fillRect/>
          </a:stretch>
        </p:blipFill>
        <p:spPr>
          <a:xfrm>
            <a:off x="309629" y="994048"/>
            <a:ext cx="4780261" cy="3160081"/>
          </a:xfrm>
          <a:prstGeom prst="rect">
            <a:avLst/>
          </a:prstGeom>
        </p:spPr>
      </p:pic>
      <p:pic>
        <p:nvPicPr>
          <p:cNvPr id="12" name="Picture 11">
            <a:extLst>
              <a:ext uri="{FF2B5EF4-FFF2-40B4-BE49-F238E27FC236}">
                <a16:creationId xmlns:a16="http://schemas.microsoft.com/office/drawing/2014/main" id="{86C69B69-D498-43DB-84E4-07F4F87E39EA}"/>
              </a:ext>
            </a:extLst>
          </p:cNvPr>
          <p:cNvPicPr>
            <a:picLocks noChangeAspect="1"/>
          </p:cNvPicPr>
          <p:nvPr/>
        </p:nvPicPr>
        <p:blipFill>
          <a:blip r:embed="rId3"/>
          <a:stretch>
            <a:fillRect/>
          </a:stretch>
        </p:blipFill>
        <p:spPr>
          <a:xfrm>
            <a:off x="5500021" y="994048"/>
            <a:ext cx="3334350" cy="3160081"/>
          </a:xfrm>
          <a:prstGeom prst="rect">
            <a:avLst/>
          </a:prstGeom>
        </p:spPr>
      </p:pic>
    </p:spTree>
    <p:extLst>
      <p:ext uri="{BB962C8B-B14F-4D97-AF65-F5344CB8AC3E}">
        <p14:creationId xmlns:p14="http://schemas.microsoft.com/office/powerpoint/2010/main" val="44167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16">
            <a:extLst>
              <a:ext uri="{FF2B5EF4-FFF2-40B4-BE49-F238E27FC236}">
                <a16:creationId xmlns:a16="http://schemas.microsoft.com/office/drawing/2014/main" id="{D3F1F7B0-3E4F-4304-8372-C466C75D25C2}"/>
              </a:ext>
            </a:extLst>
          </p:cNvPr>
          <p:cNvSpPr txBox="1">
            <a:spLocks noGrp="1"/>
          </p:cNvSpPr>
          <p:nvPr>
            <p:ph type="title"/>
          </p:nvPr>
        </p:nvSpPr>
        <p:spPr>
          <a:xfrm>
            <a:off x="470400" y="10207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Trạng thái </a:t>
            </a:r>
            <a:r>
              <a:rPr lang="en" dirty="0"/>
              <a:t>đặt hàng</a:t>
            </a:r>
            <a:endParaRPr dirty="0">
              <a:solidFill>
                <a:srgbClr val="000000"/>
              </a:solidFill>
            </a:endParaRPr>
          </a:p>
        </p:txBody>
      </p:sp>
      <p:grpSp>
        <p:nvGrpSpPr>
          <p:cNvPr id="10" name="Group 9">
            <a:extLst>
              <a:ext uri="{FF2B5EF4-FFF2-40B4-BE49-F238E27FC236}">
                <a16:creationId xmlns:a16="http://schemas.microsoft.com/office/drawing/2014/main" id="{51482D9F-3D32-4563-B35D-BABE24626E26}"/>
              </a:ext>
            </a:extLst>
          </p:cNvPr>
          <p:cNvGrpSpPr/>
          <p:nvPr/>
        </p:nvGrpSpPr>
        <p:grpSpPr>
          <a:xfrm>
            <a:off x="5506027" y="713565"/>
            <a:ext cx="3167573" cy="4327861"/>
            <a:chOff x="5552285" y="991630"/>
            <a:chExt cx="2614436" cy="3721023"/>
          </a:xfrm>
        </p:grpSpPr>
        <p:pic>
          <p:nvPicPr>
            <p:cNvPr id="5" name="Picture 4">
              <a:extLst>
                <a:ext uri="{FF2B5EF4-FFF2-40B4-BE49-F238E27FC236}">
                  <a16:creationId xmlns:a16="http://schemas.microsoft.com/office/drawing/2014/main" id="{E17A0E06-B2B7-49C2-95AB-18057951970E}"/>
                </a:ext>
              </a:extLst>
            </p:cNvPr>
            <p:cNvPicPr>
              <a:picLocks noChangeAspect="1"/>
            </p:cNvPicPr>
            <p:nvPr/>
          </p:nvPicPr>
          <p:blipFill>
            <a:blip r:embed="rId2"/>
            <a:stretch>
              <a:fillRect/>
            </a:stretch>
          </p:blipFill>
          <p:spPr>
            <a:xfrm>
              <a:off x="5552285" y="991630"/>
              <a:ext cx="2322856" cy="1745012"/>
            </a:xfrm>
            <a:prstGeom prst="rect">
              <a:avLst/>
            </a:prstGeom>
          </p:spPr>
        </p:pic>
        <p:pic>
          <p:nvPicPr>
            <p:cNvPr id="1026" name="Picture 2">
              <a:extLst>
                <a:ext uri="{FF2B5EF4-FFF2-40B4-BE49-F238E27FC236}">
                  <a16:creationId xmlns:a16="http://schemas.microsoft.com/office/drawing/2014/main" id="{D304A432-3EB6-40A0-B43B-7B1B5BE77D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8" t="654" r="2358"/>
            <a:stretch/>
          </p:blipFill>
          <p:spPr bwMode="auto">
            <a:xfrm>
              <a:off x="5552285" y="2831966"/>
              <a:ext cx="2614436" cy="1880687"/>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C9877CF7-30BD-467A-A89A-A3EC51EF6BE9}"/>
              </a:ext>
            </a:extLst>
          </p:cNvPr>
          <p:cNvPicPr>
            <a:picLocks noChangeAspect="1"/>
          </p:cNvPicPr>
          <p:nvPr/>
        </p:nvPicPr>
        <p:blipFill>
          <a:blip r:embed="rId4"/>
          <a:stretch>
            <a:fillRect/>
          </a:stretch>
        </p:blipFill>
        <p:spPr>
          <a:xfrm>
            <a:off x="141551" y="1081315"/>
            <a:ext cx="5128047" cy="3164114"/>
          </a:xfrm>
          <a:prstGeom prst="rect">
            <a:avLst/>
          </a:prstGeom>
        </p:spPr>
      </p:pic>
    </p:spTree>
    <p:extLst>
      <p:ext uri="{BB962C8B-B14F-4D97-AF65-F5344CB8AC3E}">
        <p14:creationId xmlns:p14="http://schemas.microsoft.com/office/powerpoint/2010/main" val="866333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5B8D86-289A-42AF-B899-8CCE28418179}"/>
              </a:ext>
            </a:extLst>
          </p:cNvPr>
          <p:cNvPicPr>
            <a:picLocks noChangeAspect="1"/>
          </p:cNvPicPr>
          <p:nvPr/>
        </p:nvPicPr>
        <p:blipFill>
          <a:blip r:embed="rId2"/>
          <a:stretch>
            <a:fillRect/>
          </a:stretch>
        </p:blipFill>
        <p:spPr>
          <a:xfrm>
            <a:off x="5474384" y="973124"/>
            <a:ext cx="3669616" cy="1655139"/>
          </a:xfrm>
          <a:prstGeom prst="rect">
            <a:avLst/>
          </a:prstGeom>
        </p:spPr>
      </p:pic>
      <p:sp>
        <p:nvSpPr>
          <p:cNvPr id="5" name="Google Shape;89;p16">
            <a:extLst>
              <a:ext uri="{FF2B5EF4-FFF2-40B4-BE49-F238E27FC236}">
                <a16:creationId xmlns:a16="http://schemas.microsoft.com/office/drawing/2014/main" id="{3A4D2BC7-021D-45F9-90D1-721781E3048C}"/>
              </a:ext>
            </a:extLst>
          </p:cNvPr>
          <p:cNvSpPr txBox="1">
            <a:spLocks noGrp="1"/>
          </p:cNvSpPr>
          <p:nvPr>
            <p:ph type="title"/>
          </p:nvPr>
        </p:nvSpPr>
        <p:spPr>
          <a:xfrm>
            <a:off x="470400" y="139336"/>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Trạng thái </a:t>
            </a:r>
            <a:r>
              <a:rPr lang="en" dirty="0"/>
              <a:t>giao hàng</a:t>
            </a:r>
            <a:endParaRPr dirty="0">
              <a:solidFill>
                <a:srgbClr val="000000"/>
              </a:solidFill>
            </a:endParaRPr>
          </a:p>
        </p:txBody>
      </p:sp>
      <p:pic>
        <p:nvPicPr>
          <p:cNvPr id="9" name="Picture 8">
            <a:extLst>
              <a:ext uri="{FF2B5EF4-FFF2-40B4-BE49-F238E27FC236}">
                <a16:creationId xmlns:a16="http://schemas.microsoft.com/office/drawing/2014/main" id="{7A07F7EC-6BDC-4DFE-B1D1-B96451C37A2E}"/>
              </a:ext>
            </a:extLst>
          </p:cNvPr>
          <p:cNvPicPr>
            <a:picLocks noChangeAspect="1"/>
          </p:cNvPicPr>
          <p:nvPr/>
        </p:nvPicPr>
        <p:blipFill>
          <a:blip r:embed="rId3"/>
          <a:stretch>
            <a:fillRect/>
          </a:stretch>
        </p:blipFill>
        <p:spPr>
          <a:xfrm>
            <a:off x="167032" y="973124"/>
            <a:ext cx="5307352" cy="3873980"/>
          </a:xfrm>
          <a:prstGeom prst="rect">
            <a:avLst/>
          </a:prstGeom>
        </p:spPr>
      </p:pic>
    </p:spTree>
    <p:extLst>
      <p:ext uri="{BB962C8B-B14F-4D97-AF65-F5344CB8AC3E}">
        <p14:creationId xmlns:p14="http://schemas.microsoft.com/office/powerpoint/2010/main" val="300433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38;p21">
            <a:extLst>
              <a:ext uri="{FF2B5EF4-FFF2-40B4-BE49-F238E27FC236}">
                <a16:creationId xmlns:a16="http://schemas.microsoft.com/office/drawing/2014/main" id="{78610820-BF14-4D1D-9691-79104689B9E4}"/>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Nội dung</a:t>
            </a:r>
            <a:endParaRPr dirty="0"/>
          </a:p>
        </p:txBody>
      </p:sp>
      <p:grpSp>
        <p:nvGrpSpPr>
          <p:cNvPr id="107" name="Group 106">
            <a:extLst>
              <a:ext uri="{FF2B5EF4-FFF2-40B4-BE49-F238E27FC236}">
                <a16:creationId xmlns:a16="http://schemas.microsoft.com/office/drawing/2014/main" id="{9593BF95-D11C-4CCE-B750-755C243C3D5B}"/>
              </a:ext>
            </a:extLst>
          </p:cNvPr>
          <p:cNvGrpSpPr/>
          <p:nvPr/>
        </p:nvGrpSpPr>
        <p:grpSpPr>
          <a:xfrm rot="16200000">
            <a:off x="408933" y="1703290"/>
            <a:ext cx="2891273" cy="2729239"/>
            <a:chOff x="560049" y="1328419"/>
            <a:chExt cx="3381000" cy="3191520"/>
          </a:xfrm>
        </p:grpSpPr>
        <p:grpSp>
          <p:nvGrpSpPr>
            <p:cNvPr id="72" name="Google Shape;347;p21">
              <a:extLst>
                <a:ext uri="{FF2B5EF4-FFF2-40B4-BE49-F238E27FC236}">
                  <a16:creationId xmlns:a16="http://schemas.microsoft.com/office/drawing/2014/main" id="{85E693CD-6508-4C84-810B-C567E57358C1}"/>
                </a:ext>
              </a:extLst>
            </p:cNvPr>
            <p:cNvGrpSpPr/>
            <p:nvPr/>
          </p:nvGrpSpPr>
          <p:grpSpPr>
            <a:xfrm>
              <a:off x="560049" y="3453859"/>
              <a:ext cx="3381000" cy="357600"/>
              <a:chOff x="2401549" y="3207102"/>
              <a:chExt cx="3381000" cy="357600"/>
            </a:xfrm>
          </p:grpSpPr>
          <p:sp>
            <p:nvSpPr>
              <p:cNvPr id="73" name="Google Shape;348;p21">
                <a:extLst>
                  <a:ext uri="{FF2B5EF4-FFF2-40B4-BE49-F238E27FC236}">
                    <a16:creationId xmlns:a16="http://schemas.microsoft.com/office/drawing/2014/main" id="{FB22C32E-57D2-4ABA-8736-CE3F305C6350}"/>
                  </a:ext>
                </a:extLst>
              </p:cNvPr>
              <p:cNvSpPr/>
              <p:nvPr/>
            </p:nvSpPr>
            <p:spPr>
              <a:xfrm>
                <a:off x="2401549" y="3285647"/>
                <a:ext cx="3381000" cy="20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49;p21">
                <a:extLst>
                  <a:ext uri="{FF2B5EF4-FFF2-40B4-BE49-F238E27FC236}">
                    <a16:creationId xmlns:a16="http://schemas.microsoft.com/office/drawing/2014/main" id="{972FC10A-9197-434F-80EE-87A0B40D4DDB}"/>
                  </a:ext>
                </a:extLst>
              </p:cNvPr>
              <p:cNvSpPr/>
              <p:nvPr/>
            </p:nvSpPr>
            <p:spPr>
              <a:xfrm>
                <a:off x="2401549" y="3285647"/>
                <a:ext cx="677400" cy="200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0;p21">
                <a:extLst>
                  <a:ext uri="{FF2B5EF4-FFF2-40B4-BE49-F238E27FC236}">
                    <a16:creationId xmlns:a16="http://schemas.microsoft.com/office/drawing/2014/main" id="{18D96036-8428-4563-ACD3-92A46DAF163A}"/>
                  </a:ext>
                </a:extLst>
              </p:cNvPr>
              <p:cNvSpPr/>
              <p:nvPr/>
            </p:nvSpPr>
            <p:spPr>
              <a:xfrm>
                <a:off x="2834953" y="3207102"/>
                <a:ext cx="357600" cy="357600"/>
              </a:xfrm>
              <a:prstGeom prst="ellipse">
                <a:avLst/>
              </a:prstGeom>
              <a:solidFill>
                <a:schemeClr val="accent4"/>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54;p21">
              <a:extLst>
                <a:ext uri="{FF2B5EF4-FFF2-40B4-BE49-F238E27FC236}">
                  <a16:creationId xmlns:a16="http://schemas.microsoft.com/office/drawing/2014/main" id="{138F6577-AFD1-4E72-817C-1EED60906331}"/>
                </a:ext>
              </a:extLst>
            </p:cNvPr>
            <p:cNvGrpSpPr/>
            <p:nvPr/>
          </p:nvGrpSpPr>
          <p:grpSpPr>
            <a:xfrm>
              <a:off x="560049" y="2745379"/>
              <a:ext cx="3381000" cy="357600"/>
              <a:chOff x="2401549" y="2574822"/>
              <a:chExt cx="3381000" cy="357600"/>
            </a:xfrm>
          </p:grpSpPr>
          <p:sp>
            <p:nvSpPr>
              <p:cNvPr id="80" name="Google Shape;355;p21">
                <a:extLst>
                  <a:ext uri="{FF2B5EF4-FFF2-40B4-BE49-F238E27FC236}">
                    <a16:creationId xmlns:a16="http://schemas.microsoft.com/office/drawing/2014/main" id="{DD3DD718-C8A9-4529-8C84-B82222495979}"/>
                  </a:ext>
                </a:extLst>
              </p:cNvPr>
              <p:cNvSpPr/>
              <p:nvPr/>
            </p:nvSpPr>
            <p:spPr>
              <a:xfrm>
                <a:off x="2401549" y="2653367"/>
                <a:ext cx="3381000" cy="20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6;p21">
                <a:extLst>
                  <a:ext uri="{FF2B5EF4-FFF2-40B4-BE49-F238E27FC236}">
                    <a16:creationId xmlns:a16="http://schemas.microsoft.com/office/drawing/2014/main" id="{DEDF7B68-09EB-4DF1-8E63-255955D711C8}"/>
                  </a:ext>
                </a:extLst>
              </p:cNvPr>
              <p:cNvSpPr/>
              <p:nvPr/>
            </p:nvSpPr>
            <p:spPr>
              <a:xfrm>
                <a:off x="2401549" y="2653367"/>
                <a:ext cx="2162100" cy="200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7;p21">
                <a:extLst>
                  <a:ext uri="{FF2B5EF4-FFF2-40B4-BE49-F238E27FC236}">
                    <a16:creationId xmlns:a16="http://schemas.microsoft.com/office/drawing/2014/main" id="{611EA31F-4CD8-4864-B89C-624F165B7FDE}"/>
                  </a:ext>
                </a:extLst>
              </p:cNvPr>
              <p:cNvSpPr/>
              <p:nvPr/>
            </p:nvSpPr>
            <p:spPr>
              <a:xfrm>
                <a:off x="4406313" y="2574822"/>
                <a:ext cx="357600" cy="357600"/>
              </a:xfrm>
              <a:prstGeom prst="ellipse">
                <a:avLst/>
              </a:prstGeom>
              <a:solidFill>
                <a:schemeClr val="accent3"/>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61;p21">
              <a:extLst>
                <a:ext uri="{FF2B5EF4-FFF2-40B4-BE49-F238E27FC236}">
                  <a16:creationId xmlns:a16="http://schemas.microsoft.com/office/drawing/2014/main" id="{761FF6C5-C5FA-4557-8D5F-628860A91CB6}"/>
                </a:ext>
              </a:extLst>
            </p:cNvPr>
            <p:cNvGrpSpPr/>
            <p:nvPr/>
          </p:nvGrpSpPr>
          <p:grpSpPr>
            <a:xfrm>
              <a:off x="560049" y="2036899"/>
              <a:ext cx="3381000" cy="357600"/>
              <a:chOff x="2401549" y="1942542"/>
              <a:chExt cx="3381000" cy="357600"/>
            </a:xfrm>
          </p:grpSpPr>
          <p:sp>
            <p:nvSpPr>
              <p:cNvPr id="87" name="Google Shape;362;p21">
                <a:extLst>
                  <a:ext uri="{FF2B5EF4-FFF2-40B4-BE49-F238E27FC236}">
                    <a16:creationId xmlns:a16="http://schemas.microsoft.com/office/drawing/2014/main" id="{69265258-FBAC-421F-915F-26F38AD70E69}"/>
                  </a:ext>
                </a:extLst>
              </p:cNvPr>
              <p:cNvSpPr/>
              <p:nvPr/>
            </p:nvSpPr>
            <p:spPr>
              <a:xfrm>
                <a:off x="2401549" y="2021087"/>
                <a:ext cx="3381000" cy="20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3;p21">
                <a:extLst>
                  <a:ext uri="{FF2B5EF4-FFF2-40B4-BE49-F238E27FC236}">
                    <a16:creationId xmlns:a16="http://schemas.microsoft.com/office/drawing/2014/main" id="{F678FD3A-E61D-4702-B8EC-B1CE07462C9A}"/>
                  </a:ext>
                </a:extLst>
              </p:cNvPr>
              <p:cNvSpPr/>
              <p:nvPr/>
            </p:nvSpPr>
            <p:spPr>
              <a:xfrm>
                <a:off x="2401549" y="2021087"/>
                <a:ext cx="1701300" cy="200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4;p21">
                <a:extLst>
                  <a:ext uri="{FF2B5EF4-FFF2-40B4-BE49-F238E27FC236}">
                    <a16:creationId xmlns:a16="http://schemas.microsoft.com/office/drawing/2014/main" id="{218B36A5-5CCC-40B3-A96C-94A4058EEAEB}"/>
                  </a:ext>
                </a:extLst>
              </p:cNvPr>
              <p:cNvSpPr/>
              <p:nvPr/>
            </p:nvSpPr>
            <p:spPr>
              <a:xfrm>
                <a:off x="3913216" y="1942542"/>
                <a:ext cx="357600" cy="357600"/>
              </a:xfrm>
              <a:prstGeom prst="ellipse">
                <a:avLst/>
              </a:prstGeom>
              <a:solidFill>
                <a:schemeClr val="accen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368;p21">
              <a:extLst>
                <a:ext uri="{FF2B5EF4-FFF2-40B4-BE49-F238E27FC236}">
                  <a16:creationId xmlns:a16="http://schemas.microsoft.com/office/drawing/2014/main" id="{7F5A4DEE-0C7F-43E5-B38D-5240E760B510}"/>
                </a:ext>
              </a:extLst>
            </p:cNvPr>
            <p:cNvGrpSpPr/>
            <p:nvPr/>
          </p:nvGrpSpPr>
          <p:grpSpPr>
            <a:xfrm>
              <a:off x="560049" y="1328419"/>
              <a:ext cx="3381000" cy="357600"/>
              <a:chOff x="2401549" y="1310262"/>
              <a:chExt cx="3381000" cy="357600"/>
            </a:xfrm>
          </p:grpSpPr>
          <p:sp>
            <p:nvSpPr>
              <p:cNvPr id="94" name="Google Shape;369;p21">
                <a:extLst>
                  <a:ext uri="{FF2B5EF4-FFF2-40B4-BE49-F238E27FC236}">
                    <a16:creationId xmlns:a16="http://schemas.microsoft.com/office/drawing/2014/main" id="{D0C685B6-953A-474A-A2C7-03D00C60ACE4}"/>
                  </a:ext>
                </a:extLst>
              </p:cNvPr>
              <p:cNvSpPr/>
              <p:nvPr/>
            </p:nvSpPr>
            <p:spPr>
              <a:xfrm>
                <a:off x="2401549" y="1388807"/>
                <a:ext cx="3381000" cy="20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70;p21">
                <a:extLst>
                  <a:ext uri="{FF2B5EF4-FFF2-40B4-BE49-F238E27FC236}">
                    <a16:creationId xmlns:a16="http://schemas.microsoft.com/office/drawing/2014/main" id="{76B34FE8-4DA0-4E4F-A7D9-80799C1E73DC}"/>
                  </a:ext>
                </a:extLst>
              </p:cNvPr>
              <p:cNvSpPr/>
              <p:nvPr/>
            </p:nvSpPr>
            <p:spPr>
              <a:xfrm>
                <a:off x="2401549" y="1388807"/>
                <a:ext cx="3223800" cy="20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71;p21">
                <a:extLst>
                  <a:ext uri="{FF2B5EF4-FFF2-40B4-BE49-F238E27FC236}">
                    <a16:creationId xmlns:a16="http://schemas.microsoft.com/office/drawing/2014/main" id="{E2AED625-FEE8-402B-8296-CD98153AE716}"/>
                  </a:ext>
                </a:extLst>
              </p:cNvPr>
              <p:cNvSpPr/>
              <p:nvPr/>
            </p:nvSpPr>
            <p:spPr>
              <a:xfrm>
                <a:off x="5424883" y="1310262"/>
                <a:ext cx="357600" cy="357600"/>
              </a:xfrm>
              <a:prstGeom prst="ellipse">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375;p21">
              <a:extLst>
                <a:ext uri="{FF2B5EF4-FFF2-40B4-BE49-F238E27FC236}">
                  <a16:creationId xmlns:a16="http://schemas.microsoft.com/office/drawing/2014/main" id="{5E0174C3-0790-4668-8F06-1518CDAC6768}"/>
                </a:ext>
              </a:extLst>
            </p:cNvPr>
            <p:cNvGrpSpPr/>
            <p:nvPr/>
          </p:nvGrpSpPr>
          <p:grpSpPr>
            <a:xfrm>
              <a:off x="560049" y="4162339"/>
              <a:ext cx="3381000" cy="357600"/>
              <a:chOff x="2401549" y="3839382"/>
              <a:chExt cx="3381000" cy="357600"/>
            </a:xfrm>
          </p:grpSpPr>
          <p:sp>
            <p:nvSpPr>
              <p:cNvPr id="101" name="Google Shape;376;p21">
                <a:extLst>
                  <a:ext uri="{FF2B5EF4-FFF2-40B4-BE49-F238E27FC236}">
                    <a16:creationId xmlns:a16="http://schemas.microsoft.com/office/drawing/2014/main" id="{B86A5FA6-ED91-46C7-B7DE-577F85F383E4}"/>
                  </a:ext>
                </a:extLst>
              </p:cNvPr>
              <p:cNvSpPr/>
              <p:nvPr/>
            </p:nvSpPr>
            <p:spPr>
              <a:xfrm>
                <a:off x="2401549" y="3917927"/>
                <a:ext cx="3381000" cy="20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7;p21">
                <a:extLst>
                  <a:ext uri="{FF2B5EF4-FFF2-40B4-BE49-F238E27FC236}">
                    <a16:creationId xmlns:a16="http://schemas.microsoft.com/office/drawing/2014/main" id="{E1A391FE-BB92-424C-948B-A54D9F498DD4}"/>
                  </a:ext>
                </a:extLst>
              </p:cNvPr>
              <p:cNvSpPr/>
              <p:nvPr/>
            </p:nvSpPr>
            <p:spPr>
              <a:xfrm>
                <a:off x="2401549" y="3917927"/>
                <a:ext cx="2850000" cy="20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 name="Google Shape;378;p21">
                <a:extLst>
                  <a:ext uri="{FF2B5EF4-FFF2-40B4-BE49-F238E27FC236}">
                    <a16:creationId xmlns:a16="http://schemas.microsoft.com/office/drawing/2014/main" id="{CED256CB-3DC6-45D2-A757-F435DC9249CF}"/>
                  </a:ext>
                </a:extLst>
              </p:cNvPr>
              <p:cNvSpPr/>
              <p:nvPr/>
            </p:nvSpPr>
            <p:spPr>
              <a:xfrm>
                <a:off x="4974628" y="3839382"/>
                <a:ext cx="357600" cy="357600"/>
              </a:xfrm>
              <a:prstGeom prst="ellipse">
                <a:avLst/>
              </a:prstGeom>
              <a:solidFill>
                <a:schemeClr val="accent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sp>
        <p:nvSpPr>
          <p:cNvPr id="2" name="TextBox 1">
            <a:extLst>
              <a:ext uri="{FF2B5EF4-FFF2-40B4-BE49-F238E27FC236}">
                <a16:creationId xmlns:a16="http://schemas.microsoft.com/office/drawing/2014/main" id="{165DFF66-FD9F-44BE-B32E-2CCF29B26B47}"/>
              </a:ext>
            </a:extLst>
          </p:cNvPr>
          <p:cNvSpPr txBox="1"/>
          <p:nvPr/>
        </p:nvSpPr>
        <p:spPr>
          <a:xfrm>
            <a:off x="3616565" y="1977136"/>
            <a:ext cx="4792917" cy="2246769"/>
          </a:xfrm>
          <a:prstGeom prst="rect">
            <a:avLst/>
          </a:prstGeom>
          <a:noFill/>
        </p:spPr>
        <p:txBody>
          <a:bodyPr wrap="square" rtlCol="0">
            <a:spAutoFit/>
          </a:bodyPr>
          <a:lstStyle/>
          <a:p>
            <a:r>
              <a:rPr lang="en-US" sz="1600" dirty="0">
                <a:latin typeface="Fira Sans Extra Condensed Medium" panose="020B0604020202020204" charset="0"/>
              </a:rPr>
              <a:t>1. </a:t>
            </a:r>
            <a:r>
              <a:rPr lang="en-US" sz="1600" dirty="0" err="1">
                <a:latin typeface="Fira Sans Extra Condensed Medium" panose="020B0604020202020204" charset="0"/>
              </a:rPr>
              <a:t>Giới</a:t>
            </a:r>
            <a:r>
              <a:rPr lang="en-US" sz="1600" dirty="0">
                <a:latin typeface="Fira Sans Extra Condensed Medium" panose="020B0604020202020204" charset="0"/>
              </a:rPr>
              <a:t> </a:t>
            </a:r>
            <a:r>
              <a:rPr lang="en-US" sz="1600" dirty="0" err="1">
                <a:latin typeface="Fira Sans Extra Condensed Medium" panose="020B0604020202020204" charset="0"/>
              </a:rPr>
              <a:t>thiệu</a:t>
            </a:r>
            <a:r>
              <a:rPr lang="en-US" sz="1600" dirty="0">
                <a:latin typeface="Fira Sans Extra Condensed Medium" panose="020B0604020202020204" charset="0"/>
              </a:rPr>
              <a:t> </a:t>
            </a:r>
            <a:r>
              <a:rPr lang="en-US" sz="1600" dirty="0" err="1">
                <a:latin typeface="Fira Sans Extra Condensed Medium" panose="020B0604020202020204" charset="0"/>
              </a:rPr>
              <a:t>về</a:t>
            </a:r>
            <a:r>
              <a:rPr lang="en-US" sz="1600" dirty="0">
                <a:latin typeface="Fira Sans Extra Condensed Medium" panose="020B0604020202020204" charset="0"/>
              </a:rPr>
              <a:t> dataset</a:t>
            </a:r>
          </a:p>
          <a:p>
            <a:r>
              <a:rPr lang="en-US" sz="1600" dirty="0">
                <a:latin typeface="Fira Sans Extra Condensed Medium" panose="020B0604020202020204" charset="0"/>
              </a:rPr>
              <a:t>	+ </a:t>
            </a:r>
            <a:r>
              <a:rPr lang="en-US" sz="1600" dirty="0" err="1">
                <a:latin typeface="Fira Sans Extra Condensed Medium" panose="020B0604020202020204" charset="0"/>
              </a:rPr>
              <a:t>Thông</a:t>
            </a:r>
            <a:r>
              <a:rPr lang="en-US" sz="1600" dirty="0">
                <a:latin typeface="Fira Sans Extra Condensed Medium" panose="020B0604020202020204" charset="0"/>
              </a:rPr>
              <a:t> tin </a:t>
            </a:r>
            <a:r>
              <a:rPr lang="en-US" sz="1600" dirty="0" err="1">
                <a:latin typeface="Fira Sans Extra Condensed Medium" panose="020B0604020202020204" charset="0"/>
              </a:rPr>
              <a:t>về</a:t>
            </a:r>
            <a:r>
              <a:rPr lang="en-US" sz="1600" dirty="0">
                <a:latin typeface="Fira Sans Extra Condensed Medium" panose="020B0604020202020204" charset="0"/>
              </a:rPr>
              <a:t> </a:t>
            </a:r>
            <a:r>
              <a:rPr lang="en-US" sz="1600" dirty="0" err="1">
                <a:latin typeface="Fira Sans Extra Condensed Medium" panose="020B0604020202020204" charset="0"/>
              </a:rPr>
              <a:t>dữ</a:t>
            </a:r>
            <a:r>
              <a:rPr lang="en-US" sz="1600" dirty="0">
                <a:latin typeface="Fira Sans Extra Condensed Medium" panose="020B0604020202020204" charset="0"/>
              </a:rPr>
              <a:t> </a:t>
            </a:r>
            <a:r>
              <a:rPr lang="en-US" sz="1600" dirty="0" err="1">
                <a:latin typeface="Fira Sans Extra Condensed Medium" panose="020B0604020202020204" charset="0"/>
              </a:rPr>
              <a:t>liệu</a:t>
            </a:r>
            <a:endParaRPr lang="en-US" sz="1600" dirty="0">
              <a:latin typeface="Fira Sans Extra Condensed Medium" panose="020B0604020202020204" charset="0"/>
            </a:endParaRPr>
          </a:p>
          <a:p>
            <a:r>
              <a:rPr lang="en-US" sz="1600" dirty="0">
                <a:latin typeface="Fira Sans Extra Condensed Medium" panose="020B0604020202020204" charset="0"/>
              </a:rPr>
              <a:t>	+ </a:t>
            </a:r>
            <a:r>
              <a:rPr lang="en-US" sz="1600" dirty="0" err="1">
                <a:latin typeface="Fira Sans Extra Condensed Medium" panose="020B0604020202020204" charset="0"/>
              </a:rPr>
              <a:t>Làm</a:t>
            </a:r>
            <a:r>
              <a:rPr lang="en-US" sz="1600" dirty="0">
                <a:latin typeface="Fira Sans Extra Condensed Medium" panose="020B0604020202020204" charset="0"/>
              </a:rPr>
              <a:t> </a:t>
            </a:r>
            <a:r>
              <a:rPr lang="en-US" sz="1600" dirty="0" err="1">
                <a:latin typeface="Fira Sans Extra Condensed Medium" panose="020B0604020202020204" charset="0"/>
              </a:rPr>
              <a:t>sạch</a:t>
            </a:r>
            <a:r>
              <a:rPr lang="en-US" sz="1600" dirty="0">
                <a:latin typeface="Fira Sans Extra Condensed Medium" panose="020B0604020202020204" charset="0"/>
              </a:rPr>
              <a:t> </a:t>
            </a:r>
            <a:r>
              <a:rPr lang="en-US" sz="1600" dirty="0" err="1">
                <a:latin typeface="Fira Sans Extra Condensed Medium" panose="020B0604020202020204" charset="0"/>
              </a:rPr>
              <a:t>dữ</a:t>
            </a:r>
            <a:r>
              <a:rPr lang="en-US" sz="1600" dirty="0">
                <a:latin typeface="Fira Sans Extra Condensed Medium" panose="020B0604020202020204" charset="0"/>
              </a:rPr>
              <a:t> </a:t>
            </a:r>
            <a:r>
              <a:rPr lang="en-US" sz="1600" dirty="0" err="1">
                <a:latin typeface="Fira Sans Extra Condensed Medium" panose="020B0604020202020204" charset="0"/>
              </a:rPr>
              <a:t>liệu</a:t>
            </a:r>
            <a:endParaRPr lang="en-US" sz="1600" dirty="0">
              <a:latin typeface="Fira Sans Extra Condensed Medium" panose="020B0604020202020204" charset="0"/>
            </a:endParaRPr>
          </a:p>
          <a:p>
            <a:r>
              <a:rPr lang="en-US" sz="1600" dirty="0">
                <a:latin typeface="Fira Sans Extra Condensed Medium" panose="020B0604020202020204" charset="0"/>
              </a:rPr>
              <a:t>2. </a:t>
            </a:r>
            <a:r>
              <a:rPr lang="en-US" sz="1600" dirty="0" err="1">
                <a:latin typeface="Fira Sans Extra Condensed Medium" panose="020B0604020202020204" charset="0"/>
              </a:rPr>
              <a:t>Phân</a:t>
            </a:r>
            <a:r>
              <a:rPr lang="en-US" sz="1600" dirty="0">
                <a:latin typeface="Fira Sans Extra Condensed Medium" panose="020B0604020202020204" charset="0"/>
              </a:rPr>
              <a:t> </a:t>
            </a:r>
            <a:r>
              <a:rPr lang="en-US" sz="1600" dirty="0" err="1">
                <a:latin typeface="Fira Sans Extra Condensed Medium" panose="020B0604020202020204" charset="0"/>
              </a:rPr>
              <a:t>tích</a:t>
            </a:r>
            <a:r>
              <a:rPr lang="en-US" sz="1600" dirty="0">
                <a:latin typeface="Fira Sans Extra Condensed Medium" panose="020B0604020202020204" charset="0"/>
              </a:rPr>
              <a:t> </a:t>
            </a:r>
            <a:r>
              <a:rPr lang="en-US" sz="1600" dirty="0" err="1">
                <a:latin typeface="Fira Sans Extra Condensed Medium" panose="020B0604020202020204" charset="0"/>
              </a:rPr>
              <a:t>dữ</a:t>
            </a:r>
            <a:r>
              <a:rPr lang="en-US" sz="1600" dirty="0">
                <a:latin typeface="Fira Sans Extra Condensed Medium" panose="020B0604020202020204" charset="0"/>
              </a:rPr>
              <a:t> </a:t>
            </a:r>
            <a:r>
              <a:rPr lang="en-US" sz="1600" dirty="0" err="1">
                <a:latin typeface="Fira Sans Extra Condensed Medium" panose="020B0604020202020204" charset="0"/>
              </a:rPr>
              <a:t>liệu</a:t>
            </a:r>
            <a:endParaRPr lang="en-US" sz="1600" dirty="0">
              <a:latin typeface="Fira Sans Extra Condensed Medium" panose="020B0604020202020204" charset="0"/>
            </a:endParaRPr>
          </a:p>
          <a:p>
            <a:r>
              <a:rPr lang="en-US" sz="1600" dirty="0">
                <a:latin typeface="Fira Sans Extra Condensed Medium" panose="020B0604020202020204" charset="0"/>
              </a:rPr>
              <a:t>	+ </a:t>
            </a:r>
            <a:r>
              <a:rPr lang="en-US" sz="1600" dirty="0" err="1">
                <a:latin typeface="Fira Sans Extra Condensed Medium" panose="020B0604020202020204" charset="0"/>
              </a:rPr>
              <a:t>Tổng</a:t>
            </a:r>
            <a:r>
              <a:rPr lang="en-US" sz="1600" dirty="0">
                <a:latin typeface="Fira Sans Extra Condensed Medium" panose="020B0604020202020204" charset="0"/>
              </a:rPr>
              <a:t> </a:t>
            </a:r>
            <a:r>
              <a:rPr lang="en-US" sz="1600" dirty="0" err="1">
                <a:latin typeface="Fira Sans Extra Condensed Medium" panose="020B0604020202020204" charset="0"/>
              </a:rPr>
              <a:t>quan</a:t>
            </a:r>
            <a:endParaRPr lang="en-US" sz="1600" dirty="0">
              <a:latin typeface="Fira Sans Extra Condensed Medium" panose="020B0604020202020204" charset="0"/>
            </a:endParaRPr>
          </a:p>
          <a:p>
            <a:r>
              <a:rPr lang="en-US" sz="1600" dirty="0">
                <a:latin typeface="Fira Sans Extra Condensed Medium" panose="020B0604020202020204" charset="0"/>
              </a:rPr>
              <a:t>	+ </a:t>
            </a:r>
            <a:r>
              <a:rPr lang="en-US" sz="1600" dirty="0" err="1">
                <a:latin typeface="Fira Sans Extra Condensed Medium" panose="020B0604020202020204" charset="0"/>
              </a:rPr>
              <a:t>Vấn</a:t>
            </a:r>
            <a:r>
              <a:rPr lang="en-US" sz="1600" dirty="0">
                <a:latin typeface="Fira Sans Extra Condensed Medium" panose="020B0604020202020204" charset="0"/>
              </a:rPr>
              <a:t> </a:t>
            </a:r>
            <a:r>
              <a:rPr lang="en-US" sz="1600" dirty="0" err="1">
                <a:latin typeface="Fira Sans Extra Condensed Medium" panose="020B0604020202020204" charset="0"/>
              </a:rPr>
              <a:t>đề</a:t>
            </a:r>
            <a:r>
              <a:rPr lang="en-US" sz="1600" dirty="0">
                <a:latin typeface="Fira Sans Extra Condensed Medium" panose="020B0604020202020204" charset="0"/>
              </a:rPr>
              <a:t> </a:t>
            </a:r>
            <a:r>
              <a:rPr lang="en-US" sz="1600" dirty="0" err="1">
                <a:latin typeface="Fira Sans Extra Condensed Medium" panose="020B0604020202020204" charset="0"/>
              </a:rPr>
              <a:t>giao</a:t>
            </a:r>
            <a:r>
              <a:rPr lang="en-US" sz="1600" dirty="0">
                <a:latin typeface="Fira Sans Extra Condensed Medium" panose="020B0604020202020204" charset="0"/>
              </a:rPr>
              <a:t> </a:t>
            </a:r>
            <a:r>
              <a:rPr lang="en-US" sz="1600" dirty="0" err="1">
                <a:latin typeface="Fira Sans Extra Condensed Medium" panose="020B0604020202020204" charset="0"/>
              </a:rPr>
              <a:t>hàng</a:t>
            </a:r>
            <a:r>
              <a:rPr lang="en-US" sz="1600" dirty="0">
                <a:latin typeface="Fira Sans Extra Condensed Medium" panose="020B0604020202020204" charset="0"/>
              </a:rPr>
              <a:t> </a:t>
            </a:r>
            <a:r>
              <a:rPr lang="en-US" sz="1600" dirty="0" err="1">
                <a:latin typeface="Fira Sans Extra Condensed Medium" panose="020B0604020202020204" charset="0"/>
              </a:rPr>
              <a:t>trễ</a:t>
            </a:r>
            <a:r>
              <a:rPr lang="en-US" sz="1600" dirty="0">
                <a:latin typeface="Fira Sans Extra Condensed Medium" panose="020B0604020202020204" charset="0"/>
              </a:rPr>
              <a:t> </a:t>
            </a:r>
            <a:r>
              <a:rPr lang="en-US" sz="1600" dirty="0" err="1">
                <a:latin typeface="Fira Sans Extra Condensed Medium" panose="020B0604020202020204" charset="0"/>
              </a:rPr>
              <a:t>trong</a:t>
            </a:r>
            <a:r>
              <a:rPr lang="en-US" sz="1600" dirty="0">
                <a:latin typeface="Fira Sans Extra Condensed Medium" panose="020B0604020202020204" charset="0"/>
              </a:rPr>
              <a:t> </a:t>
            </a:r>
            <a:r>
              <a:rPr lang="en-US" sz="1600" dirty="0" err="1">
                <a:latin typeface="Fira Sans Extra Condensed Medium" panose="020B0604020202020204" charset="0"/>
              </a:rPr>
              <a:t>chuỗi</a:t>
            </a:r>
            <a:r>
              <a:rPr lang="en-US" sz="1600" dirty="0">
                <a:latin typeface="Fira Sans Extra Condensed Medium" panose="020B0604020202020204" charset="0"/>
              </a:rPr>
              <a:t> </a:t>
            </a:r>
            <a:r>
              <a:rPr lang="en-US" sz="1600" dirty="0" err="1">
                <a:latin typeface="Fira Sans Extra Condensed Medium" panose="020B0604020202020204" charset="0"/>
              </a:rPr>
              <a:t>cung</a:t>
            </a:r>
            <a:r>
              <a:rPr lang="en-US" sz="1600" dirty="0">
                <a:latin typeface="Fira Sans Extra Condensed Medium" panose="020B0604020202020204" charset="0"/>
              </a:rPr>
              <a:t> </a:t>
            </a:r>
            <a:r>
              <a:rPr lang="en-US" sz="1600" dirty="0" err="1">
                <a:latin typeface="Fira Sans Extra Condensed Medium" panose="020B0604020202020204" charset="0"/>
              </a:rPr>
              <a:t>ứng</a:t>
            </a:r>
            <a:endParaRPr lang="en-US" sz="1600" dirty="0">
              <a:latin typeface="Fira Sans Extra Condensed Medium" panose="020B0604020202020204" charset="0"/>
            </a:endParaRPr>
          </a:p>
          <a:p>
            <a:r>
              <a:rPr lang="en-US" sz="1600" dirty="0">
                <a:latin typeface="Fira Sans Extra Condensed Medium" panose="020B0604020202020204" charset="0"/>
              </a:rPr>
              <a:t>3. </a:t>
            </a:r>
            <a:r>
              <a:rPr lang="en-US" sz="1600" dirty="0" err="1">
                <a:latin typeface="Fira Sans Extra Condensed Medium" panose="020B0604020202020204" charset="0"/>
              </a:rPr>
              <a:t>Đề</a:t>
            </a:r>
            <a:r>
              <a:rPr lang="en-US" sz="1600" dirty="0">
                <a:latin typeface="Fira Sans Extra Condensed Medium" panose="020B0604020202020204" charset="0"/>
              </a:rPr>
              <a:t> </a:t>
            </a:r>
            <a:r>
              <a:rPr lang="en-US" sz="1600" dirty="0" err="1">
                <a:latin typeface="Fira Sans Extra Condensed Medium" panose="020B0604020202020204" charset="0"/>
              </a:rPr>
              <a:t>xuất</a:t>
            </a:r>
            <a:r>
              <a:rPr lang="en-US" sz="1600" dirty="0">
                <a:latin typeface="Fira Sans Extra Condensed Medium" panose="020B0604020202020204" charset="0"/>
              </a:rPr>
              <a:t> </a:t>
            </a:r>
            <a:r>
              <a:rPr lang="en-US" sz="1600" dirty="0" err="1">
                <a:latin typeface="Fira Sans Extra Condensed Medium" panose="020B0604020202020204" charset="0"/>
              </a:rPr>
              <a:t>cải</a:t>
            </a:r>
            <a:r>
              <a:rPr lang="en-US" sz="1600" dirty="0">
                <a:latin typeface="Fira Sans Extra Condensed Medium" panose="020B0604020202020204" charset="0"/>
              </a:rPr>
              <a:t> </a:t>
            </a:r>
            <a:r>
              <a:rPr lang="en-US" sz="1600" dirty="0" err="1">
                <a:latin typeface="Fira Sans Extra Condensed Medium" panose="020B0604020202020204" charset="0"/>
              </a:rPr>
              <a:t>thiện</a:t>
            </a:r>
            <a:r>
              <a:rPr lang="en-US" sz="1600" dirty="0">
                <a:latin typeface="Fira Sans Extra Condensed Medium" panose="020B0604020202020204" charset="0"/>
              </a:rPr>
              <a:t> </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3913853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16">
            <a:extLst>
              <a:ext uri="{FF2B5EF4-FFF2-40B4-BE49-F238E27FC236}">
                <a16:creationId xmlns:a16="http://schemas.microsoft.com/office/drawing/2014/main" id="{7E50F91B-793F-4BF3-A495-A26FE8C888B0}"/>
              </a:ext>
            </a:extLst>
          </p:cNvPr>
          <p:cNvSpPr txBox="1">
            <a:spLocks noGrp="1"/>
          </p:cNvSpPr>
          <p:nvPr>
            <p:ph type="title"/>
          </p:nvPr>
        </p:nvSpPr>
        <p:spPr>
          <a:xfrm>
            <a:off x="470400" y="103368"/>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Trạng thái giao hàng</a:t>
            </a:r>
            <a:endParaRPr dirty="0">
              <a:solidFill>
                <a:srgbClr val="000000"/>
              </a:solidFill>
            </a:endParaRPr>
          </a:p>
        </p:txBody>
      </p:sp>
      <p:pic>
        <p:nvPicPr>
          <p:cNvPr id="5" name="Picture 4">
            <a:extLst>
              <a:ext uri="{FF2B5EF4-FFF2-40B4-BE49-F238E27FC236}">
                <a16:creationId xmlns:a16="http://schemas.microsoft.com/office/drawing/2014/main" id="{239E4824-9877-41F1-9905-803CC2B9302B}"/>
              </a:ext>
            </a:extLst>
          </p:cNvPr>
          <p:cNvPicPr>
            <a:picLocks noChangeAspect="1"/>
          </p:cNvPicPr>
          <p:nvPr/>
        </p:nvPicPr>
        <p:blipFill rotWithShape="1">
          <a:blip r:embed="rId2"/>
          <a:srcRect l="1316" t="1102" r="1710" b="711"/>
          <a:stretch/>
        </p:blipFill>
        <p:spPr>
          <a:xfrm>
            <a:off x="211534" y="725714"/>
            <a:ext cx="4679780" cy="4369483"/>
          </a:xfrm>
          <a:prstGeom prst="rect">
            <a:avLst/>
          </a:prstGeom>
        </p:spPr>
      </p:pic>
      <p:pic>
        <p:nvPicPr>
          <p:cNvPr id="7" name="Picture 6">
            <a:extLst>
              <a:ext uri="{FF2B5EF4-FFF2-40B4-BE49-F238E27FC236}">
                <a16:creationId xmlns:a16="http://schemas.microsoft.com/office/drawing/2014/main" id="{91A12648-C38D-45C3-AD65-C416BD2F82A9}"/>
              </a:ext>
            </a:extLst>
          </p:cNvPr>
          <p:cNvPicPr>
            <a:picLocks noChangeAspect="1"/>
          </p:cNvPicPr>
          <p:nvPr/>
        </p:nvPicPr>
        <p:blipFill rotWithShape="1">
          <a:blip r:embed="rId3"/>
          <a:srcRect l="1683" t="1913" r="1895" b="1780"/>
          <a:stretch/>
        </p:blipFill>
        <p:spPr>
          <a:xfrm>
            <a:off x="5043714" y="725714"/>
            <a:ext cx="3888752" cy="3477664"/>
          </a:xfrm>
          <a:prstGeom prst="rect">
            <a:avLst/>
          </a:prstGeom>
        </p:spPr>
      </p:pic>
    </p:spTree>
    <p:extLst>
      <p:ext uri="{BB962C8B-B14F-4D97-AF65-F5344CB8AC3E}">
        <p14:creationId xmlns:p14="http://schemas.microsoft.com/office/powerpoint/2010/main" val="397365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49D738-1AB5-47D7-8311-8A8BCAC1B9AD}"/>
              </a:ext>
            </a:extLst>
          </p:cNvPr>
          <p:cNvPicPr>
            <a:picLocks noChangeAspect="1"/>
          </p:cNvPicPr>
          <p:nvPr/>
        </p:nvPicPr>
        <p:blipFill>
          <a:blip r:embed="rId2"/>
          <a:stretch>
            <a:fillRect/>
          </a:stretch>
        </p:blipFill>
        <p:spPr>
          <a:xfrm>
            <a:off x="4972930" y="886427"/>
            <a:ext cx="3986676" cy="3474953"/>
          </a:xfrm>
          <a:prstGeom prst="rect">
            <a:avLst/>
          </a:prstGeom>
        </p:spPr>
      </p:pic>
      <p:pic>
        <p:nvPicPr>
          <p:cNvPr id="5" name="Picture 4">
            <a:extLst>
              <a:ext uri="{FF2B5EF4-FFF2-40B4-BE49-F238E27FC236}">
                <a16:creationId xmlns:a16="http://schemas.microsoft.com/office/drawing/2014/main" id="{1A74BB8D-EC32-4777-B03B-7705EDCFFA00}"/>
              </a:ext>
            </a:extLst>
          </p:cNvPr>
          <p:cNvPicPr>
            <a:picLocks noChangeAspect="1"/>
          </p:cNvPicPr>
          <p:nvPr/>
        </p:nvPicPr>
        <p:blipFill>
          <a:blip r:embed="rId3"/>
          <a:stretch>
            <a:fillRect/>
          </a:stretch>
        </p:blipFill>
        <p:spPr>
          <a:xfrm>
            <a:off x="124902" y="886427"/>
            <a:ext cx="4760686" cy="3474953"/>
          </a:xfrm>
          <a:prstGeom prst="rect">
            <a:avLst/>
          </a:prstGeom>
        </p:spPr>
      </p:pic>
      <p:sp>
        <p:nvSpPr>
          <p:cNvPr id="6" name="Google Shape;89;p16">
            <a:extLst>
              <a:ext uri="{FF2B5EF4-FFF2-40B4-BE49-F238E27FC236}">
                <a16:creationId xmlns:a16="http://schemas.microsoft.com/office/drawing/2014/main" id="{0DF7905B-FE3C-4D1B-A453-71E2CA205A5D}"/>
              </a:ext>
            </a:extLst>
          </p:cNvPr>
          <p:cNvSpPr txBox="1">
            <a:spLocks noGrp="1"/>
          </p:cNvSpPr>
          <p:nvPr>
            <p:ph type="title"/>
          </p:nvPr>
        </p:nvSpPr>
        <p:spPr>
          <a:xfrm>
            <a:off x="470400" y="11756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000000"/>
                </a:solidFill>
              </a:rPr>
              <a:t>Shipping Date Difference</a:t>
            </a:r>
            <a:endParaRPr dirty="0">
              <a:solidFill>
                <a:srgbClr val="000000"/>
              </a:solidFill>
            </a:endParaRPr>
          </a:p>
        </p:txBody>
      </p:sp>
    </p:spTree>
    <p:extLst>
      <p:ext uri="{BB962C8B-B14F-4D97-AF65-F5344CB8AC3E}">
        <p14:creationId xmlns:p14="http://schemas.microsoft.com/office/powerpoint/2010/main" val="1943018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10208F-C7A9-40B7-AECA-569507245A69}"/>
              </a:ext>
            </a:extLst>
          </p:cNvPr>
          <p:cNvPicPr>
            <a:picLocks noChangeAspect="1"/>
          </p:cNvPicPr>
          <p:nvPr/>
        </p:nvPicPr>
        <p:blipFill>
          <a:blip r:embed="rId2"/>
          <a:stretch>
            <a:fillRect/>
          </a:stretch>
        </p:blipFill>
        <p:spPr>
          <a:xfrm>
            <a:off x="1537166" y="718457"/>
            <a:ext cx="5895998" cy="4321993"/>
          </a:xfrm>
          <a:prstGeom prst="rect">
            <a:avLst/>
          </a:prstGeom>
        </p:spPr>
      </p:pic>
      <p:sp>
        <p:nvSpPr>
          <p:cNvPr id="5" name="Google Shape;89;p16">
            <a:extLst>
              <a:ext uri="{FF2B5EF4-FFF2-40B4-BE49-F238E27FC236}">
                <a16:creationId xmlns:a16="http://schemas.microsoft.com/office/drawing/2014/main" id="{91F0616D-EDA2-44C2-96B6-6C78A6ADDD88}"/>
              </a:ext>
            </a:extLst>
          </p:cNvPr>
          <p:cNvSpPr txBox="1">
            <a:spLocks noGrp="1"/>
          </p:cNvSpPr>
          <p:nvPr>
            <p:ph type="title"/>
          </p:nvPr>
        </p:nvSpPr>
        <p:spPr>
          <a:xfrm>
            <a:off x="470400" y="103050"/>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Shipping Date Difference by Region</a:t>
            </a:r>
            <a:endParaRPr dirty="0">
              <a:solidFill>
                <a:srgbClr val="000000"/>
              </a:solidFill>
            </a:endParaRPr>
          </a:p>
        </p:txBody>
      </p:sp>
    </p:spTree>
    <p:extLst>
      <p:ext uri="{BB962C8B-B14F-4D97-AF65-F5344CB8AC3E}">
        <p14:creationId xmlns:p14="http://schemas.microsoft.com/office/powerpoint/2010/main" val="1534260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B57F-90B4-4573-9782-2AC7A270CBE9}"/>
              </a:ext>
            </a:extLst>
          </p:cNvPr>
          <p:cNvSpPr>
            <a:spLocks noGrp="1"/>
          </p:cNvSpPr>
          <p:nvPr>
            <p:ph type="title"/>
          </p:nvPr>
        </p:nvSpPr>
        <p:spPr>
          <a:xfrm>
            <a:off x="311700" y="351064"/>
            <a:ext cx="8520600" cy="575129"/>
          </a:xfrm>
        </p:spPr>
        <p:txBody>
          <a:bodyPr/>
          <a:lstStyle/>
          <a:p>
            <a:pPr algn="l"/>
            <a:r>
              <a:rPr lang="en-US" dirty="0"/>
              <a:t>3. </a:t>
            </a:r>
            <a:r>
              <a:rPr lang="en-US" dirty="0" err="1"/>
              <a:t>Đề</a:t>
            </a:r>
            <a:r>
              <a:rPr lang="en-US" dirty="0"/>
              <a:t> </a:t>
            </a:r>
            <a:r>
              <a:rPr lang="en-US" dirty="0" err="1"/>
              <a:t>xuất</a:t>
            </a:r>
            <a:r>
              <a:rPr lang="en-US" dirty="0"/>
              <a:t> </a:t>
            </a:r>
            <a:r>
              <a:rPr lang="en-US" dirty="0" err="1"/>
              <a:t>cải</a:t>
            </a:r>
            <a:r>
              <a:rPr lang="en-US" dirty="0"/>
              <a:t> </a:t>
            </a:r>
            <a:r>
              <a:rPr lang="en-US" dirty="0" err="1"/>
              <a:t>thiện</a:t>
            </a:r>
            <a:endParaRPr lang="en-US" dirty="0"/>
          </a:p>
        </p:txBody>
      </p:sp>
      <p:sp>
        <p:nvSpPr>
          <p:cNvPr id="3" name="Google Shape;102;p16">
            <a:extLst>
              <a:ext uri="{FF2B5EF4-FFF2-40B4-BE49-F238E27FC236}">
                <a16:creationId xmlns:a16="http://schemas.microsoft.com/office/drawing/2014/main" id="{8A61024C-1FA5-491C-9F29-B40BDE0849BF}"/>
              </a:ext>
            </a:extLst>
          </p:cNvPr>
          <p:cNvSpPr txBox="1"/>
          <p:nvPr/>
        </p:nvSpPr>
        <p:spPr>
          <a:xfrm>
            <a:off x="529119" y="638629"/>
            <a:ext cx="8193641" cy="4441371"/>
          </a:xfrm>
          <a:prstGeom prst="rect">
            <a:avLst/>
          </a:prstGeom>
          <a:noFill/>
          <a:ln>
            <a:noFill/>
          </a:ln>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n-US" sz="1600" dirty="0">
                <a:solidFill>
                  <a:srgbClr val="434343"/>
                </a:solidFill>
                <a:latin typeface="Fira Sans Extra Condensed Medium" panose="020B0604020202020204" charset="0"/>
                <a:ea typeface="Roboto"/>
                <a:cs typeface="Roboto"/>
                <a:sym typeface="Roboto"/>
              </a:rPr>
              <a:t>Shipping Mode First Class </a:t>
            </a:r>
            <a:r>
              <a:rPr lang="en-US" sz="1600" dirty="0" err="1">
                <a:solidFill>
                  <a:srgbClr val="434343"/>
                </a:solidFill>
                <a:latin typeface="Fira Sans Extra Condensed Medium" panose="020B0604020202020204" charset="0"/>
                <a:ea typeface="Roboto"/>
                <a:cs typeface="Roboto"/>
                <a:sym typeface="Roboto"/>
              </a:rPr>
              <a:t>và</a:t>
            </a:r>
            <a:r>
              <a:rPr lang="en-US" sz="1600" dirty="0">
                <a:solidFill>
                  <a:srgbClr val="434343"/>
                </a:solidFill>
                <a:latin typeface="Fira Sans Extra Condensed Medium" panose="020B0604020202020204" charset="0"/>
                <a:ea typeface="Roboto"/>
                <a:cs typeface="Roboto"/>
                <a:sym typeface="Roboto"/>
              </a:rPr>
              <a:t> Same Date Class =&gt; </a:t>
            </a:r>
            <a:r>
              <a:rPr lang="en-US" sz="1600" dirty="0" err="1">
                <a:solidFill>
                  <a:srgbClr val="434343"/>
                </a:solidFill>
                <a:latin typeface="Fira Sans Extra Condensed Medium" panose="020B0604020202020204" charset="0"/>
                <a:ea typeface="Roboto"/>
                <a:cs typeface="Roboto"/>
                <a:sym typeface="Roboto"/>
              </a:rPr>
              <a:t>giải</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quyết</a:t>
            </a:r>
            <a:r>
              <a:rPr lang="en-US" sz="1600" dirty="0">
                <a:solidFill>
                  <a:srgbClr val="434343"/>
                </a:solidFill>
                <a:latin typeface="Fira Sans Extra Condensed Medium" panose="020B0604020202020204" charset="0"/>
                <a:ea typeface="Roboto"/>
                <a:cs typeface="Roboto"/>
                <a:sym typeface="Roboto"/>
              </a:rPr>
              <a:t> late delivery.</a:t>
            </a:r>
          </a:p>
          <a:p>
            <a:pPr lvl="0" algn="just" rtl="0">
              <a:spcBef>
                <a:spcPts val="0"/>
              </a:spcBef>
              <a:spcAft>
                <a:spcPts val="0"/>
              </a:spcAft>
            </a:pPr>
            <a:endParaRPr lang="vi-VN" sz="1600" dirty="0">
              <a:solidFill>
                <a:srgbClr val="434343"/>
              </a:solidFill>
              <a:latin typeface="Fira Sans Extra Condensed Medium" panose="020B0604020202020204" charset="0"/>
              <a:ea typeface="Roboto"/>
              <a:cs typeface="Roboto"/>
              <a:sym typeface="Roboto"/>
            </a:endParaRPr>
          </a:p>
          <a:p>
            <a:pPr marL="171450" lvl="0" indent="-171450" algn="just" rtl="0">
              <a:spcBef>
                <a:spcPts val="0"/>
              </a:spcBef>
              <a:spcAft>
                <a:spcPts val="0"/>
              </a:spcAft>
              <a:buFont typeface="Arial" panose="020B0604020202020204" pitchFamily="34" charset="0"/>
              <a:buChar char="•"/>
            </a:pPr>
            <a:r>
              <a:rPr lang="en-US" sz="1600" dirty="0">
                <a:solidFill>
                  <a:srgbClr val="434343"/>
                </a:solidFill>
                <a:latin typeface="Fira Sans Extra Condensed Medium" panose="020B0604020202020204" charset="0"/>
                <a:ea typeface="Roboto"/>
                <a:cs typeface="Roboto"/>
                <a:sym typeface="Roboto"/>
              </a:rPr>
              <a:t>Marketing </a:t>
            </a:r>
            <a:r>
              <a:rPr lang="en-US" sz="1600" dirty="0" err="1">
                <a:solidFill>
                  <a:srgbClr val="434343"/>
                </a:solidFill>
                <a:latin typeface="Fira Sans Extra Condensed Medium" panose="020B0604020202020204" charset="0"/>
                <a:ea typeface="Roboto"/>
                <a:cs typeface="Roboto"/>
                <a:sym typeface="Roboto"/>
              </a:rPr>
              <a:t>các</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sản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phẩm</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khác</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của</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công</a:t>
            </a:r>
            <a:r>
              <a:rPr lang="en-US" sz="1600" dirty="0">
                <a:solidFill>
                  <a:srgbClr val="434343"/>
                </a:solidFill>
                <a:latin typeface="Fira Sans Extra Condensed Medium" panose="020B0604020202020204" charset="0"/>
                <a:ea typeface="Roboto"/>
                <a:cs typeface="Roboto"/>
                <a:sym typeface="Roboto"/>
              </a:rPr>
              <a:t> ty </a:t>
            </a:r>
            <a:r>
              <a:rPr lang="en-US" sz="1600" dirty="0" err="1">
                <a:solidFill>
                  <a:srgbClr val="434343"/>
                </a:solidFill>
                <a:latin typeface="Fira Sans Extra Condensed Medium" panose="020B0604020202020204" charset="0"/>
                <a:ea typeface="Roboto"/>
                <a:cs typeface="Roboto"/>
                <a:sym typeface="Roboto"/>
              </a:rPr>
              <a:t>nhằm</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tăng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lợi</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nhuận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của</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công</a:t>
            </a:r>
            <a:r>
              <a:rPr lang="en-US" sz="1600" dirty="0">
                <a:solidFill>
                  <a:srgbClr val="434343"/>
                </a:solidFill>
                <a:latin typeface="Fira Sans Extra Condensed Medium" panose="020B0604020202020204" charset="0"/>
                <a:ea typeface="Roboto"/>
                <a:cs typeface="Roboto"/>
                <a:sym typeface="Roboto"/>
              </a:rPr>
              <a:t> ty </a:t>
            </a:r>
            <a:r>
              <a:rPr lang="en-US" sz="1600" dirty="0" err="1">
                <a:solidFill>
                  <a:srgbClr val="434343"/>
                </a:solidFill>
                <a:latin typeface="Fira Sans Extra Condensed Medium" panose="020B0604020202020204" charset="0"/>
                <a:ea typeface="Roboto"/>
                <a:cs typeface="Roboto"/>
                <a:sym typeface="Roboto"/>
              </a:rPr>
              <a:t>cũng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như</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tăng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lượng</a:t>
            </a:r>
            <a:r>
              <a:rPr lang="en-US" sz="1600" dirty="0">
                <a:solidFill>
                  <a:srgbClr val="434343"/>
                </a:solidFill>
                <a:latin typeface="Fira Sans Extra Condensed Medium" panose="020B0604020202020204" charset="0"/>
                <a:ea typeface="Roboto"/>
                <a:cs typeface="Roboto"/>
                <a:sym typeface="Roboto"/>
              </a:rPr>
              <a:t> order </a:t>
            </a:r>
            <a:r>
              <a:rPr lang="en-US" sz="1600" dirty="0" err="1">
                <a:solidFill>
                  <a:srgbClr val="434343"/>
                </a:solidFill>
                <a:latin typeface="Fira Sans Extra Condensed Medium" panose="020B0604020202020204" charset="0"/>
                <a:ea typeface="Roboto"/>
                <a:cs typeface="Roboto"/>
                <a:sym typeface="Roboto"/>
              </a:rPr>
              <a:t>cho</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công</a:t>
            </a:r>
            <a:r>
              <a:rPr lang="en-US" sz="1600" dirty="0">
                <a:solidFill>
                  <a:srgbClr val="434343"/>
                </a:solidFill>
                <a:latin typeface="Fira Sans Extra Condensed Medium" panose="020B0604020202020204" charset="0"/>
                <a:ea typeface="Roboto"/>
                <a:cs typeface="Roboto"/>
                <a:sym typeface="Roboto"/>
              </a:rPr>
              <a:t> ty.</a:t>
            </a:r>
          </a:p>
          <a:p>
            <a:pPr lvl="0" algn="just" rtl="0">
              <a:spcBef>
                <a:spcPts val="0"/>
              </a:spcBef>
              <a:spcAft>
                <a:spcPts val="0"/>
              </a:spcAft>
            </a:pPr>
            <a:endParaRPr lang="vi-VN" sz="1600" dirty="0">
              <a:solidFill>
                <a:srgbClr val="434343"/>
              </a:solidFill>
              <a:latin typeface="Fira Sans Extra Condensed Medium" panose="020B0604020202020204" charset="0"/>
              <a:ea typeface="Roboto"/>
              <a:cs typeface="Roboto"/>
              <a:sym typeface="Roboto"/>
            </a:endParaRPr>
          </a:p>
          <a:p>
            <a:pPr marL="171450" lvl="0" indent="-171450" algn="just" rtl="0">
              <a:spcBef>
                <a:spcPts val="0"/>
              </a:spcBef>
              <a:spcAft>
                <a:spcPts val="0"/>
              </a:spcAft>
              <a:buFont typeface="Arial" panose="020B0604020202020204" pitchFamily="34" charset="0"/>
              <a:buChar char="•"/>
            </a:pPr>
            <a:r>
              <a:rPr lang="en-US" sz="1600" dirty="0" err="1">
                <a:solidFill>
                  <a:srgbClr val="434343"/>
                </a:solidFill>
                <a:latin typeface="Fira Sans Extra Condensed Medium" panose="020B0604020202020204" charset="0"/>
                <a:ea typeface="Roboto"/>
                <a:cs typeface="Roboto"/>
                <a:sym typeface="Roboto"/>
              </a:rPr>
              <a:t>Cải</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thiện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khâu</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xử</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lý</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đơn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hàng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và</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mở</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rộng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thêm</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các</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đơn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vị</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vận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chuyển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nhằm</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mục</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đích</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tăng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tỷ</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lệ</a:t>
            </a:r>
            <a:r>
              <a:rPr lang="en-US" sz="1600" dirty="0">
                <a:solidFill>
                  <a:srgbClr val="434343"/>
                </a:solidFill>
                <a:latin typeface="Fira Sans Extra Condensed Medium" panose="020B0604020202020204" charset="0"/>
                <a:ea typeface="Roboto"/>
                <a:cs typeface="Roboto"/>
                <a:sym typeface="Roboto"/>
              </a:rPr>
              <a:t> completed (order status) </a:t>
            </a:r>
            <a:r>
              <a:rPr lang="en-US" sz="1600" dirty="0" err="1">
                <a:solidFill>
                  <a:srgbClr val="434343"/>
                </a:solidFill>
                <a:latin typeface="Fira Sans Extra Condensed Medium" panose="020B0604020202020204" charset="0"/>
                <a:ea typeface="Roboto"/>
                <a:cs typeface="Roboto"/>
                <a:sym typeface="Roboto"/>
              </a:rPr>
              <a:t>ít</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nhất</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tăng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phải</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tăng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hơn</a:t>
            </a:r>
            <a:r>
              <a:rPr lang="en-US" sz="1600" dirty="0">
                <a:solidFill>
                  <a:srgbClr val="434343"/>
                </a:solidFill>
                <a:latin typeface="Fira Sans Extra Condensed Medium" panose="020B0604020202020204" charset="0"/>
                <a:ea typeface="Roboto"/>
                <a:cs typeface="Roboto"/>
                <a:sym typeface="Roboto"/>
              </a:rPr>
              <a:t> 50% (</a:t>
            </a:r>
            <a:r>
              <a:rPr lang="en-US" sz="1600" dirty="0" err="1">
                <a:solidFill>
                  <a:srgbClr val="434343"/>
                </a:solidFill>
                <a:latin typeface="Fira Sans Extra Condensed Medium" panose="020B0604020202020204" charset="0"/>
                <a:ea typeface="Roboto"/>
                <a:cs typeface="Roboto"/>
                <a:sym typeface="Roboto"/>
              </a:rPr>
              <a:t>hiện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tại</a:t>
            </a:r>
            <a:r>
              <a:rPr lang="en-US" sz="1600" dirty="0">
                <a:solidFill>
                  <a:srgbClr val="434343"/>
                </a:solidFill>
                <a:latin typeface="Fira Sans Extra Condensed Medium" panose="020B0604020202020204" charset="0"/>
                <a:ea typeface="Roboto"/>
                <a:cs typeface="Roboto"/>
                <a:sym typeface="Roboto"/>
              </a:rPr>
              <a:t> completed </a:t>
            </a:r>
            <a:r>
              <a:rPr lang="en-US" sz="1600" dirty="0" err="1">
                <a:solidFill>
                  <a:srgbClr val="434343"/>
                </a:solidFill>
                <a:latin typeface="Fira Sans Extra Condensed Medium" panose="020B0604020202020204" charset="0"/>
                <a:ea typeface="Roboto"/>
                <a:cs typeface="Roboto"/>
                <a:sym typeface="Roboto"/>
              </a:rPr>
              <a:t>chỉ</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chiếm</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là</a:t>
            </a:r>
            <a:r>
              <a:rPr lang="en-US" sz="1600" dirty="0">
                <a:solidFill>
                  <a:srgbClr val="434343"/>
                </a:solidFill>
                <a:latin typeface="Fira Sans Extra Condensed Medium" panose="020B0604020202020204" charset="0"/>
                <a:ea typeface="Roboto"/>
                <a:cs typeface="Roboto"/>
                <a:sym typeface="Roboto"/>
              </a:rPr>
              <a:t> 32.97%).</a:t>
            </a:r>
          </a:p>
          <a:p>
            <a:pPr lvl="0" algn="just" rtl="0">
              <a:spcBef>
                <a:spcPts val="0"/>
              </a:spcBef>
              <a:spcAft>
                <a:spcPts val="0"/>
              </a:spcAft>
            </a:pPr>
            <a:endParaRPr lang="en-US" sz="1600" dirty="0">
              <a:solidFill>
                <a:srgbClr val="434343"/>
              </a:solidFill>
              <a:latin typeface="Fira Sans Extra Condensed Medium" panose="020B0604020202020204" charset="0"/>
              <a:ea typeface="Roboto"/>
              <a:cs typeface="Roboto"/>
              <a:sym typeface="Roboto"/>
            </a:endParaRPr>
          </a:p>
          <a:p>
            <a:pPr marL="171450" lvl="0" indent="-171450" algn="just" rtl="0">
              <a:spcBef>
                <a:spcPts val="0"/>
              </a:spcBef>
              <a:spcAft>
                <a:spcPts val="0"/>
              </a:spcAft>
              <a:buFont typeface="Arial" panose="020B0604020202020204" pitchFamily="34" charset="0"/>
              <a:buChar char="•"/>
            </a:pPr>
            <a:r>
              <a:rPr lang="en-US" sz="1600" dirty="0" err="1">
                <a:solidFill>
                  <a:srgbClr val="434343"/>
                </a:solidFill>
                <a:latin typeface="Fira Sans Extra Condensed Medium" panose="020B0604020202020204" charset="0"/>
                <a:ea typeface="Roboto"/>
                <a:cs typeface="Roboto"/>
                <a:sym typeface="Roboto"/>
              </a:rPr>
              <a:t>Hiện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tại</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đây</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chỉ</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là</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báo</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cáo</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tổng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hợp</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nguyên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nhân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lý</a:t>
            </a:r>
            <a:r>
              <a:rPr lang="en-US" sz="1600" dirty="0">
                <a:solidFill>
                  <a:srgbClr val="434343"/>
                </a:solidFill>
                <a:latin typeface="Fira Sans Extra Condensed Medium" panose="020B0604020202020204" charset="0"/>
                <a:ea typeface="Roboto"/>
                <a:cs typeface="Roboto"/>
                <a:sym typeface="Roboto"/>
              </a:rPr>
              <a:t> do </a:t>
            </a:r>
            <a:r>
              <a:rPr lang="en-US" sz="1600" dirty="0" err="1">
                <a:solidFill>
                  <a:srgbClr val="434343"/>
                </a:solidFill>
                <a:latin typeface="Fira Sans Extra Condensed Medium" panose="020B0604020202020204" charset="0"/>
                <a:ea typeface="Roboto"/>
                <a:cs typeface="Roboto"/>
                <a:sym typeface="Roboto"/>
              </a:rPr>
              <a:t>mà</a:t>
            </a:r>
            <a:r>
              <a:rPr lang="en-US" sz="1600" dirty="0">
                <a:solidFill>
                  <a:srgbClr val="434343"/>
                </a:solidFill>
                <a:latin typeface="Fira Sans Extra Condensed Medium" panose="020B0604020202020204" charset="0"/>
                <a:ea typeface="Roboto"/>
                <a:cs typeface="Roboto"/>
                <a:sym typeface="Roboto"/>
              </a:rPr>
              <a:t> shipping date </a:t>
            </a:r>
            <a:r>
              <a:rPr lang="en-US" sz="1600" dirty="0" err="1">
                <a:solidFill>
                  <a:srgbClr val="434343"/>
                </a:solidFill>
                <a:latin typeface="Fira Sans Extra Condensed Medium" panose="020B0604020202020204" charset="0"/>
                <a:ea typeface="Roboto"/>
                <a:cs typeface="Roboto"/>
                <a:sym typeface="Roboto"/>
              </a:rPr>
              <a:t>bị</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trễ</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và</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bức</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tranh</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tổng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thể</a:t>
            </a:r>
            <a:r>
              <a:rPr lang="en-US" sz="1600" dirty="0">
                <a:solidFill>
                  <a:srgbClr val="434343"/>
                </a:solidFill>
                <a:latin typeface="Fira Sans Extra Condensed Medium" panose="020B0604020202020204" charset="0"/>
                <a:ea typeface="Roboto"/>
                <a:cs typeface="Roboto"/>
                <a:sym typeface="Roboto"/>
              </a:rPr>
              <a:t> sales </a:t>
            </a:r>
            <a:r>
              <a:rPr lang="en-US" sz="1600" dirty="0" err="1">
                <a:solidFill>
                  <a:srgbClr val="434343"/>
                </a:solidFill>
                <a:latin typeface="Fira Sans Extra Condensed Medium" panose="020B0604020202020204" charset="0"/>
                <a:ea typeface="Roboto"/>
                <a:cs typeface="Roboto"/>
                <a:sym typeface="Roboto"/>
              </a:rPr>
              <a:t>bị</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giảm</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đột</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xuất</a:t>
            </a:r>
            <a:r>
              <a:rPr lang="en-US" sz="1600" dirty="0">
                <a:solidFill>
                  <a:srgbClr val="434343"/>
                </a:solidFill>
                <a:latin typeface="Fira Sans Extra Condensed Medium" panose="020B0604020202020204" charset="0"/>
                <a:ea typeface="Roboto"/>
                <a:cs typeface="Roboto"/>
                <a:sym typeface="Roboto"/>
              </a:rPr>
              <a:t>. =&gt; </a:t>
            </a:r>
            <a:r>
              <a:rPr lang="en-US" sz="1600" dirty="0" err="1">
                <a:solidFill>
                  <a:srgbClr val="434343"/>
                </a:solidFill>
                <a:latin typeface="Fira Sans Extra Condensed Medium" panose="020B0604020202020204" charset="0"/>
                <a:ea typeface="Roboto"/>
                <a:cs typeface="Roboto"/>
                <a:sym typeface="Roboto"/>
              </a:rPr>
              <a:t>Bước</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theo</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mình</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cần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phải</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giải</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quyết</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câu</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hỏi</a:t>
            </a:r>
            <a:r>
              <a:rPr lang="en-US" sz="1600" dirty="0">
                <a:solidFill>
                  <a:srgbClr val="434343"/>
                </a:solidFill>
                <a:latin typeface="Fira Sans Extra Condensed Medium" panose="020B0604020202020204" charset="0"/>
                <a:ea typeface="Roboto"/>
                <a:cs typeface="Roboto"/>
                <a:sym typeface="Roboto"/>
              </a:rPr>
              <a:t> WHY </a:t>
            </a:r>
            <a:r>
              <a:rPr lang="en-US" sz="1600" dirty="0" err="1">
                <a:solidFill>
                  <a:srgbClr val="434343"/>
                </a:solidFill>
                <a:latin typeface="Fira Sans Extra Condensed Medium" panose="020B0604020202020204" charset="0"/>
                <a:ea typeface="Roboto"/>
                <a:cs typeface="Roboto"/>
                <a:sym typeface="Roboto"/>
              </a:rPr>
              <a:t>nghĩa</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cần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tìm</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hiểu</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nguyên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nhân</a:t>
            </a:r>
            <a:r>
              <a:rPr lang="en-US" sz="1600" dirty="0">
                <a:solidFill>
                  <a:srgbClr val="434343"/>
                </a:solidFill>
                <a:latin typeface="Fira Sans Extra Condensed Medium" panose="020B0604020202020204" charset="0"/>
                <a:ea typeface="Roboto"/>
                <a:cs typeface="Roboto"/>
                <a:sym typeface="Roboto"/>
              </a:rPr>
              <a:t> shipping date </a:t>
            </a:r>
            <a:r>
              <a:rPr lang="en-US" sz="1600" dirty="0" err="1">
                <a:solidFill>
                  <a:srgbClr val="434343"/>
                </a:solidFill>
                <a:latin typeface="Fira Sans Extra Condensed Medium" panose="020B0604020202020204" charset="0"/>
                <a:ea typeface="Roboto"/>
                <a:cs typeface="Roboto"/>
                <a:sym typeface="Roboto"/>
              </a:rPr>
              <a:t>bị</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trễ</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cũng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như</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lý</a:t>
            </a:r>
            <a:r>
              <a:rPr lang="en-US" sz="1600" dirty="0">
                <a:solidFill>
                  <a:srgbClr val="434343"/>
                </a:solidFill>
                <a:latin typeface="Fira Sans Extra Condensed Medium" panose="020B0604020202020204" charset="0"/>
                <a:ea typeface="Roboto"/>
                <a:cs typeface="Roboto"/>
                <a:sym typeface="Roboto"/>
              </a:rPr>
              <a:t> do </a:t>
            </a:r>
            <a:r>
              <a:rPr lang="en-US" sz="1600" dirty="0" err="1">
                <a:solidFill>
                  <a:srgbClr val="434343"/>
                </a:solidFill>
                <a:latin typeface="Fira Sans Extra Condensed Medium" panose="020B0604020202020204" charset="0"/>
                <a:ea typeface="Roboto"/>
                <a:cs typeface="Roboto"/>
                <a:sym typeface="Roboto"/>
              </a:rPr>
              <a:t>tại</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sao</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lượng</a:t>
            </a:r>
            <a:r>
              <a:rPr lang="en-US" sz="1600" dirty="0">
                <a:solidFill>
                  <a:srgbClr val="434343"/>
                </a:solidFill>
                <a:latin typeface="Fira Sans Extra Condensed Medium" panose="020B0604020202020204" charset="0"/>
                <a:ea typeface="Roboto"/>
                <a:cs typeface="Roboto"/>
                <a:sym typeface="Roboto"/>
              </a:rPr>
              <a:t> sales </a:t>
            </a:r>
            <a:r>
              <a:rPr lang="en-US" sz="1600" dirty="0" err="1">
                <a:solidFill>
                  <a:srgbClr val="434343"/>
                </a:solidFill>
                <a:latin typeface="Fira Sans Extra Condensed Medium" panose="020B0604020202020204" charset="0"/>
                <a:ea typeface="Roboto"/>
                <a:cs typeface="Roboto"/>
                <a:sym typeface="Roboto"/>
              </a:rPr>
              <a:t>lại</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không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tăng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trong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khi</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đã</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mở</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rộng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khu</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vực</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cũng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như</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thị</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phần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của</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công</a:t>
            </a:r>
            <a:r>
              <a:rPr lang="en-US" sz="1600" dirty="0">
                <a:solidFill>
                  <a:srgbClr val="434343"/>
                </a:solidFill>
                <a:latin typeface="Fira Sans Extra Condensed Medium" panose="020B0604020202020204" charset="0"/>
                <a:ea typeface="Roboto"/>
                <a:cs typeface="Roboto"/>
                <a:sym typeface="Roboto"/>
              </a:rPr>
              <a:t> ty (</a:t>
            </a:r>
            <a:r>
              <a:rPr lang="en-US" sz="1600" dirty="0" err="1">
                <a:solidFill>
                  <a:srgbClr val="434343"/>
                </a:solidFill>
                <a:latin typeface="Fira Sans Extra Condensed Medium" panose="020B0604020202020204" charset="0"/>
                <a:ea typeface="Roboto"/>
                <a:cs typeface="Roboto"/>
                <a:sym typeface="Roboto"/>
              </a:rPr>
              <a:t>hiện</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tại</a:t>
            </a:r>
            <a:r>
              <a:rPr lang="en-US" sz="1600" dirty="0">
                <a:solidFill>
                  <a:srgbClr val="434343"/>
                </a:solidFill>
                <a:latin typeface="Fira Sans Extra Condensed Medium" panose="020B0604020202020204" charset="0"/>
                <a:ea typeface="Roboto"/>
                <a:cs typeface="Roboto"/>
                <a:sym typeface="Roboto"/>
              </a:rPr>
              <a:t> data </a:t>
            </a:r>
            <a:r>
              <a:rPr lang="en-US" sz="1600" dirty="0" err="1">
                <a:solidFill>
                  <a:srgbClr val="434343"/>
                </a:solidFill>
                <a:latin typeface="Fira Sans Extra Condensed Medium" panose="020B0604020202020204" charset="0"/>
                <a:ea typeface="Roboto"/>
                <a:cs typeface="Roboto"/>
                <a:sym typeface="Roboto"/>
              </a:rPr>
              <a:t>này</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chưa</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đáp</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ứng</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được</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yêu</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cầu</a:t>
            </a:r>
            <a:r>
              <a:rPr lang="en-US" sz="1600" dirty="0">
                <a:solidFill>
                  <a:srgbClr val="434343"/>
                </a:solidFill>
                <a:latin typeface="Fira Sans Extra Condensed Medium" panose="020B0604020202020204" charset="0"/>
                <a:ea typeface="Roboto"/>
                <a:cs typeface="Roboto"/>
                <a:sym typeface="Roboto"/>
              </a:rPr>
              <a:t> </a:t>
            </a:r>
            <a:r>
              <a:rPr lang="en-US" sz="1600" dirty="0" err="1">
                <a:solidFill>
                  <a:srgbClr val="434343"/>
                </a:solidFill>
                <a:latin typeface="Fira Sans Extra Condensed Medium" panose="020B0604020202020204" charset="0"/>
                <a:ea typeface="Roboto"/>
                <a:cs typeface="Roboto"/>
                <a:sym typeface="Roboto"/>
              </a:rPr>
              <a:t>thứ</a:t>
            </a:r>
            <a:r>
              <a:rPr lang="en-US" sz="1600" dirty="0">
                <a:solidFill>
                  <a:srgbClr val="434343"/>
                </a:solidFill>
                <a:latin typeface="Fira Sans Extra Condensed Medium" panose="020B0604020202020204" charset="0"/>
                <a:ea typeface="Roboto"/>
                <a:cs typeface="Roboto"/>
                <a:sym typeface="Roboto"/>
              </a:rPr>
              <a:t> 2).</a:t>
            </a:r>
            <a:endParaRPr lang="vi-VN" sz="1600" dirty="0">
              <a:solidFill>
                <a:srgbClr val="434343"/>
              </a:solidFill>
              <a:latin typeface="Fira Sans Extra Condensed Medium" panose="020B0604020202020204" charset="0"/>
              <a:ea typeface="Roboto"/>
              <a:cs typeface="Roboto"/>
              <a:sym typeface="Roboto"/>
            </a:endParaRPr>
          </a:p>
        </p:txBody>
      </p:sp>
    </p:spTree>
    <p:extLst>
      <p:ext uri="{BB962C8B-B14F-4D97-AF65-F5344CB8AC3E}">
        <p14:creationId xmlns:p14="http://schemas.microsoft.com/office/powerpoint/2010/main" val="418797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5518-0622-4487-BDC6-F78EAD94E4C3}"/>
              </a:ext>
            </a:extLst>
          </p:cNvPr>
          <p:cNvSpPr>
            <a:spLocks noGrp="1"/>
          </p:cNvSpPr>
          <p:nvPr>
            <p:ph type="title"/>
          </p:nvPr>
        </p:nvSpPr>
        <p:spPr/>
        <p:txBody>
          <a:bodyPr/>
          <a:lstStyle/>
          <a:p>
            <a:r>
              <a:rPr lang="en" dirty="0"/>
              <a:t>1. </a:t>
            </a:r>
            <a:r>
              <a:rPr lang="en" dirty="0">
                <a:solidFill>
                  <a:srgbClr val="000000"/>
                </a:solidFill>
              </a:rPr>
              <a:t>Giới thiệu data</a:t>
            </a:r>
            <a:endParaRPr lang="en-US" dirty="0"/>
          </a:p>
        </p:txBody>
      </p:sp>
    </p:spTree>
    <p:extLst>
      <p:ext uri="{BB962C8B-B14F-4D97-AF65-F5344CB8AC3E}">
        <p14:creationId xmlns:p14="http://schemas.microsoft.com/office/powerpoint/2010/main" val="162761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9;p16">
            <a:extLst>
              <a:ext uri="{FF2B5EF4-FFF2-40B4-BE49-F238E27FC236}">
                <a16:creationId xmlns:a16="http://schemas.microsoft.com/office/drawing/2014/main" id="{AAE1B508-6165-43AF-A3C5-F00894D173D0}"/>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Thông tin về data</a:t>
            </a:r>
            <a:endParaRPr dirty="0">
              <a:solidFill>
                <a:srgbClr val="000000"/>
              </a:solidFill>
            </a:endParaRPr>
          </a:p>
        </p:txBody>
      </p:sp>
      <p:grpSp>
        <p:nvGrpSpPr>
          <p:cNvPr id="39" name="Group 38">
            <a:extLst>
              <a:ext uri="{FF2B5EF4-FFF2-40B4-BE49-F238E27FC236}">
                <a16:creationId xmlns:a16="http://schemas.microsoft.com/office/drawing/2014/main" id="{C49AF8F7-2431-4874-9452-E62A0BDCA16F}"/>
              </a:ext>
            </a:extLst>
          </p:cNvPr>
          <p:cNvGrpSpPr/>
          <p:nvPr/>
        </p:nvGrpSpPr>
        <p:grpSpPr>
          <a:xfrm>
            <a:off x="618915" y="1739642"/>
            <a:ext cx="8067960" cy="2405040"/>
            <a:chOff x="549440" y="1824807"/>
            <a:chExt cx="8067960" cy="2405040"/>
          </a:xfrm>
        </p:grpSpPr>
        <p:grpSp>
          <p:nvGrpSpPr>
            <p:cNvPr id="10" name="Google Shape;94;p16">
              <a:extLst>
                <a:ext uri="{FF2B5EF4-FFF2-40B4-BE49-F238E27FC236}">
                  <a16:creationId xmlns:a16="http://schemas.microsoft.com/office/drawing/2014/main" id="{4C457168-91AE-4DCA-8D15-7B089C3BCDB3}"/>
                </a:ext>
              </a:extLst>
            </p:cNvPr>
            <p:cNvGrpSpPr/>
            <p:nvPr/>
          </p:nvGrpSpPr>
          <p:grpSpPr>
            <a:xfrm>
              <a:off x="600996" y="1824807"/>
              <a:ext cx="1863385" cy="2405040"/>
              <a:chOff x="1415806" y="1628244"/>
              <a:chExt cx="1863385" cy="2405040"/>
            </a:xfrm>
          </p:grpSpPr>
          <p:sp>
            <p:nvSpPr>
              <p:cNvPr id="11" name="Google Shape;95;p16">
                <a:extLst>
                  <a:ext uri="{FF2B5EF4-FFF2-40B4-BE49-F238E27FC236}">
                    <a16:creationId xmlns:a16="http://schemas.microsoft.com/office/drawing/2014/main" id="{F806C986-B242-49B8-A9BB-E54F4BBE6642}"/>
                  </a:ext>
                </a:extLst>
              </p:cNvPr>
              <p:cNvSpPr/>
              <p:nvPr/>
            </p:nvSpPr>
            <p:spPr>
              <a:xfrm>
                <a:off x="2098353" y="2099731"/>
                <a:ext cx="498600" cy="16077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12" name="Google Shape;96;p16">
                <a:extLst>
                  <a:ext uri="{FF2B5EF4-FFF2-40B4-BE49-F238E27FC236}">
                    <a16:creationId xmlns:a16="http://schemas.microsoft.com/office/drawing/2014/main" id="{C202EE06-138F-4CEB-BF36-42A2C4726E9E}"/>
                  </a:ext>
                </a:extLst>
              </p:cNvPr>
              <p:cNvSpPr/>
              <p:nvPr/>
            </p:nvSpPr>
            <p:spPr>
              <a:xfrm>
                <a:off x="2596798" y="2853585"/>
                <a:ext cx="498600" cy="8538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13" name="Google Shape;97;p16">
                <a:extLst>
                  <a:ext uri="{FF2B5EF4-FFF2-40B4-BE49-F238E27FC236}">
                    <a16:creationId xmlns:a16="http://schemas.microsoft.com/office/drawing/2014/main" id="{DA03D1BD-D2F2-4286-9D73-9F4561504FCE}"/>
                  </a:ext>
                </a:extLst>
              </p:cNvPr>
              <p:cNvSpPr/>
              <p:nvPr/>
            </p:nvSpPr>
            <p:spPr>
              <a:xfrm>
                <a:off x="1599888" y="1628244"/>
                <a:ext cx="498600" cy="2079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14" name="Google Shape;98;p16">
                <a:extLst>
                  <a:ext uri="{FF2B5EF4-FFF2-40B4-BE49-F238E27FC236}">
                    <a16:creationId xmlns:a16="http://schemas.microsoft.com/office/drawing/2014/main" id="{8FA0EF94-FED1-4FD4-96A0-93F66A74F57B}"/>
                  </a:ext>
                </a:extLst>
              </p:cNvPr>
              <p:cNvSpPr txBox="1"/>
              <p:nvPr/>
            </p:nvSpPr>
            <p:spPr>
              <a:xfrm rot="-5400000">
                <a:off x="1323283" y="3056784"/>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90</a:t>
                </a:r>
                <a:r>
                  <a:rPr lang="en" sz="1500">
                    <a:solidFill>
                      <a:srgbClr val="FFFFFF"/>
                    </a:solidFill>
                    <a:latin typeface="Fira Sans Extra Condensed Light"/>
                    <a:ea typeface="Fira Sans Extra Condensed Light"/>
                    <a:cs typeface="Fira Sans Extra Condensed Light"/>
                    <a:sym typeface="Fira Sans Extra Condensed Light"/>
                  </a:rPr>
                  <a:t>%</a:t>
                </a:r>
                <a:endParaRPr sz="1500">
                  <a:solidFill>
                    <a:srgbClr val="FFFFFF"/>
                  </a:solidFill>
                  <a:latin typeface="Fira Sans Extra Condensed Light"/>
                  <a:ea typeface="Fira Sans Extra Condensed Light"/>
                  <a:cs typeface="Fira Sans Extra Condensed Light"/>
                  <a:sym typeface="Fira Sans Extra Condensed Light"/>
                </a:endParaRPr>
              </a:p>
            </p:txBody>
          </p:sp>
          <p:sp>
            <p:nvSpPr>
              <p:cNvPr id="15" name="Google Shape;99;p16">
                <a:extLst>
                  <a:ext uri="{FF2B5EF4-FFF2-40B4-BE49-F238E27FC236}">
                    <a16:creationId xmlns:a16="http://schemas.microsoft.com/office/drawing/2014/main" id="{400938EE-B71E-4858-B5C3-572840EE621B}"/>
                  </a:ext>
                </a:extLst>
              </p:cNvPr>
              <p:cNvSpPr txBox="1"/>
              <p:nvPr/>
            </p:nvSpPr>
            <p:spPr>
              <a:xfrm rot="-5400000">
                <a:off x="1821749"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70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16" name="Google Shape;100;p16">
                <a:extLst>
                  <a:ext uri="{FF2B5EF4-FFF2-40B4-BE49-F238E27FC236}">
                    <a16:creationId xmlns:a16="http://schemas.microsoft.com/office/drawing/2014/main" id="{9DD88814-BDCE-4BDD-AD95-951628461C7C}"/>
                  </a:ext>
                </a:extLst>
              </p:cNvPr>
              <p:cNvSpPr txBox="1"/>
              <p:nvPr/>
            </p:nvSpPr>
            <p:spPr>
              <a:xfrm rot="-5400000">
                <a:off x="2320194"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40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17" name="Google Shape;101;p16">
                <a:extLst>
                  <a:ext uri="{FF2B5EF4-FFF2-40B4-BE49-F238E27FC236}">
                    <a16:creationId xmlns:a16="http://schemas.microsoft.com/office/drawing/2014/main" id="{8C80C4E4-BCE4-4651-82A8-3257F1F03C93}"/>
                  </a:ext>
                </a:extLst>
              </p:cNvPr>
              <p:cNvSpPr txBox="1"/>
              <p:nvPr/>
            </p:nvSpPr>
            <p:spPr>
              <a:xfrm>
                <a:off x="1415806" y="3778788"/>
                <a:ext cx="1863385" cy="2544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DataCo Supplychain</a:t>
                </a:r>
                <a:endParaRPr sz="1700">
                  <a:solidFill>
                    <a:srgbClr val="434343"/>
                  </a:solidFill>
                  <a:latin typeface="Fira Sans Extra Condensed Medium"/>
                  <a:ea typeface="Fira Sans Extra Condensed Medium"/>
                  <a:cs typeface="Fira Sans Extra Condensed Medium"/>
                  <a:sym typeface="Fira Sans Extra Condensed Medium"/>
                </a:endParaRPr>
              </a:p>
            </p:txBody>
          </p:sp>
        </p:grpSp>
        <p:cxnSp>
          <p:nvCxnSpPr>
            <p:cNvPr id="37" name="Google Shape;121;p16">
              <a:extLst>
                <a:ext uri="{FF2B5EF4-FFF2-40B4-BE49-F238E27FC236}">
                  <a16:creationId xmlns:a16="http://schemas.microsoft.com/office/drawing/2014/main" id="{2DB2F268-27CC-490E-96D8-873FA4FF0D34}"/>
                </a:ext>
              </a:extLst>
            </p:cNvPr>
            <p:cNvCxnSpPr>
              <a:cxnSpLocks/>
            </p:cNvCxnSpPr>
            <p:nvPr/>
          </p:nvCxnSpPr>
          <p:spPr>
            <a:xfrm>
              <a:off x="549440" y="3898838"/>
              <a:ext cx="8067960" cy="4910"/>
            </a:xfrm>
            <a:prstGeom prst="straightConnector1">
              <a:avLst/>
            </a:prstGeom>
            <a:noFill/>
            <a:ln w="9525" cap="flat" cmpd="sng">
              <a:solidFill>
                <a:srgbClr val="434343"/>
              </a:solidFill>
              <a:prstDash val="solid"/>
              <a:round/>
              <a:headEnd type="none" w="med" len="med"/>
              <a:tailEnd type="none" w="med" len="med"/>
            </a:ln>
          </p:spPr>
        </p:cxnSp>
      </p:grpSp>
      <p:sp>
        <p:nvSpPr>
          <p:cNvPr id="38" name="Google Shape;102;p16">
            <a:extLst>
              <a:ext uri="{FF2B5EF4-FFF2-40B4-BE49-F238E27FC236}">
                <a16:creationId xmlns:a16="http://schemas.microsoft.com/office/drawing/2014/main" id="{DA0C8C4D-6AB3-427A-90AE-263F80FA1A86}"/>
              </a:ext>
            </a:extLst>
          </p:cNvPr>
          <p:cNvSpPr txBox="1"/>
          <p:nvPr/>
        </p:nvSpPr>
        <p:spPr>
          <a:xfrm>
            <a:off x="2627233" y="777360"/>
            <a:ext cx="6118896" cy="3916961"/>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vi-VN" sz="1600" dirty="0">
                <a:solidFill>
                  <a:srgbClr val="434343"/>
                </a:solidFill>
                <a:latin typeface="Fira Sans Extra Condensed Medium" panose="020B0604020202020204" charset="0"/>
                <a:ea typeface="Roboto"/>
                <a:cs typeface="Roboto"/>
                <a:sym typeface="Roboto"/>
              </a:rPr>
              <a:t>DataCo supply chains dataset được cung cấp bởi công ty DataCo Global.</a:t>
            </a:r>
          </a:p>
          <a:p>
            <a:pPr marL="171450" lvl="0" indent="-171450" rtl="0">
              <a:spcBef>
                <a:spcPts val="0"/>
              </a:spcBef>
              <a:spcAft>
                <a:spcPts val="0"/>
              </a:spcAft>
              <a:buFont typeface="Arial" panose="020B0604020202020204" pitchFamily="34" charset="0"/>
              <a:buChar char="•"/>
            </a:pPr>
            <a:endParaRPr lang="vi-VN" sz="1600" dirty="0">
              <a:solidFill>
                <a:srgbClr val="434343"/>
              </a:solidFill>
              <a:latin typeface="Fira Sans Extra Condensed Medium" panose="020B0604020202020204" charset="0"/>
              <a:ea typeface="Roboto"/>
              <a:cs typeface="Roboto"/>
              <a:sym typeface="Roboto"/>
            </a:endParaRPr>
          </a:p>
          <a:p>
            <a:pPr marL="171450" lvl="0" indent="-171450" rtl="0">
              <a:spcBef>
                <a:spcPts val="0"/>
              </a:spcBef>
              <a:spcAft>
                <a:spcPts val="0"/>
              </a:spcAft>
              <a:buFont typeface="Arial" panose="020B0604020202020204" pitchFamily="34" charset="0"/>
              <a:buChar char="•"/>
            </a:pPr>
            <a:r>
              <a:rPr lang="vi-VN" sz="1600" dirty="0">
                <a:solidFill>
                  <a:srgbClr val="434343"/>
                </a:solidFill>
                <a:latin typeface="Fira Sans Extra Condensed Medium" panose="020B0604020202020204" charset="0"/>
                <a:ea typeface="Roboto"/>
                <a:cs typeface="Roboto"/>
                <a:sym typeface="Roboto"/>
              </a:rPr>
              <a:t>Dữ liệu chứa các thông tin về  phương thức thanh toán, phương thức vận chuyển, tình trạng giao hàng, thông tin đơn hàng, khách hàng theo từng khu vực và thời gian, v.v…</a:t>
            </a:r>
          </a:p>
          <a:p>
            <a:pPr marL="171450" lvl="0" indent="-171450" rtl="0">
              <a:spcBef>
                <a:spcPts val="0"/>
              </a:spcBef>
              <a:spcAft>
                <a:spcPts val="0"/>
              </a:spcAft>
              <a:buFont typeface="Arial" panose="020B0604020202020204" pitchFamily="34" charset="0"/>
              <a:buChar char="•"/>
            </a:pPr>
            <a:endParaRPr lang="vi-VN" sz="1600" dirty="0">
              <a:solidFill>
                <a:srgbClr val="434343"/>
              </a:solidFill>
              <a:latin typeface="Fira Sans Extra Condensed Medium" panose="020B0604020202020204" charset="0"/>
              <a:ea typeface="Roboto"/>
              <a:cs typeface="Roboto"/>
              <a:sym typeface="Roboto"/>
            </a:endParaRPr>
          </a:p>
          <a:p>
            <a:pPr marL="171450" lvl="0" indent="-171450" rtl="0">
              <a:spcBef>
                <a:spcPts val="0"/>
              </a:spcBef>
              <a:spcAft>
                <a:spcPts val="0"/>
              </a:spcAft>
              <a:buFont typeface="Arial" panose="020B0604020202020204" pitchFamily="34" charset="0"/>
              <a:buChar char="•"/>
            </a:pPr>
            <a:r>
              <a:rPr lang="vi-VN" sz="1600" dirty="0">
                <a:solidFill>
                  <a:srgbClr val="434343"/>
                </a:solidFill>
                <a:latin typeface="Fira Sans Extra Condensed Medium" panose="020B0604020202020204" charset="0"/>
                <a:ea typeface="Roboto"/>
                <a:cs typeface="Roboto"/>
                <a:sym typeface="Roboto"/>
              </a:rPr>
              <a:t>Dataset gồm: 52 columns và 180519 records</a:t>
            </a:r>
          </a:p>
        </p:txBody>
      </p:sp>
    </p:spTree>
    <p:extLst>
      <p:ext uri="{BB962C8B-B14F-4D97-AF65-F5344CB8AC3E}">
        <p14:creationId xmlns:p14="http://schemas.microsoft.com/office/powerpoint/2010/main" val="216451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16">
            <a:extLst>
              <a:ext uri="{FF2B5EF4-FFF2-40B4-BE49-F238E27FC236}">
                <a16:creationId xmlns:a16="http://schemas.microsoft.com/office/drawing/2014/main" id="{D55D1A32-D6BF-47E5-9A04-E69584E5C791}"/>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Làm sạch dữ liệu</a:t>
            </a:r>
            <a:endParaRPr dirty="0">
              <a:solidFill>
                <a:srgbClr val="000000"/>
              </a:solidFill>
            </a:endParaRPr>
          </a:p>
        </p:txBody>
      </p:sp>
      <p:sp>
        <p:nvSpPr>
          <p:cNvPr id="4" name="Google Shape;102;p16">
            <a:extLst>
              <a:ext uri="{FF2B5EF4-FFF2-40B4-BE49-F238E27FC236}">
                <a16:creationId xmlns:a16="http://schemas.microsoft.com/office/drawing/2014/main" id="{26EFDE66-6126-4CEC-8727-941248994489}"/>
              </a:ext>
            </a:extLst>
          </p:cNvPr>
          <p:cNvSpPr txBox="1"/>
          <p:nvPr/>
        </p:nvSpPr>
        <p:spPr>
          <a:xfrm>
            <a:off x="748253" y="2883280"/>
            <a:ext cx="8067820" cy="1794390"/>
          </a:xfrm>
          <a:prstGeom prst="rect">
            <a:avLst/>
          </a:prstGeom>
          <a:noFill/>
          <a:ln>
            <a:noFill/>
          </a:ln>
        </p:spPr>
        <p:txBody>
          <a:bodyPr spcFirstLastPara="1" wrap="square" lIns="91425" tIns="91425" rIns="91425" bIns="91425" anchor="ctr" anchorCtr="0">
            <a:noAutofit/>
          </a:bodyPr>
          <a:lstStyle/>
          <a:p>
            <a:pPr lvl="0" rtl="0">
              <a:spcBef>
                <a:spcPts val="0"/>
              </a:spcBef>
              <a:spcAft>
                <a:spcPts val="0"/>
              </a:spcAft>
            </a:pPr>
            <a:endParaRPr lang="vi-VN" sz="1600" dirty="0">
              <a:solidFill>
                <a:srgbClr val="434343"/>
              </a:solidFill>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vi-VN" sz="1600" dirty="0">
                <a:solidFill>
                  <a:srgbClr val="434343"/>
                </a:solidFill>
                <a:latin typeface="Fira Sans Extra Condensed Medium" panose="020B0604020202020204" charset="0"/>
                <a:ea typeface="Roboto"/>
                <a:cs typeface="Roboto"/>
                <a:sym typeface="Roboto"/>
              </a:rPr>
              <a:t>Dùng Python để làm sạch dữ liệu. </a:t>
            </a:r>
          </a:p>
          <a:p>
            <a:pPr marL="171450" lvl="0" indent="-171450" rtl="0">
              <a:spcBef>
                <a:spcPts val="0"/>
              </a:spcBef>
              <a:spcAft>
                <a:spcPts val="0"/>
              </a:spcAft>
              <a:buFont typeface="Arial" panose="020B0604020202020204" pitchFamily="34" charset="0"/>
              <a:buChar char="•"/>
            </a:pPr>
            <a:r>
              <a:rPr lang="vi-VN" sz="1600" dirty="0">
                <a:solidFill>
                  <a:srgbClr val="434343"/>
                </a:solidFill>
                <a:latin typeface="Fira Sans Extra Condensed Medium" panose="020B0604020202020204" charset="0"/>
                <a:ea typeface="Roboto"/>
                <a:cs typeface="Roboto"/>
                <a:sym typeface="Roboto"/>
              </a:rPr>
              <a:t>Theo quan sát, trong 52 cột thì sẽ có vài cột trùng nhau =&gt; xóa và chỉ giữ lại một cột để phân tích (d</a:t>
            </a:r>
            <a:r>
              <a:rPr lang="en-US" sz="1600" dirty="0">
                <a:solidFill>
                  <a:srgbClr val="434343"/>
                </a:solidFill>
                <a:latin typeface="Fira Sans Extra Condensed Medium" panose="020B0604020202020204" charset="0"/>
                <a:ea typeface="Roboto"/>
                <a:cs typeface="Roboto"/>
                <a:sym typeface="Roboto"/>
              </a:rPr>
              <a:t>ù</a:t>
            </a:r>
            <a:r>
              <a:rPr lang="vi-VN" sz="1600" dirty="0">
                <a:solidFill>
                  <a:srgbClr val="434343"/>
                </a:solidFill>
                <a:latin typeface="Fira Sans Extra Condensed Medium" panose="020B0604020202020204" charset="0"/>
                <a:ea typeface="Roboto"/>
                <a:cs typeface="Roboto"/>
                <a:sym typeface="Roboto"/>
              </a:rPr>
              <a:t>ng heatmap trong thư viện seaborn để tìm ra cột trùng dữ liệu)</a:t>
            </a:r>
          </a:p>
        </p:txBody>
      </p:sp>
      <p:pic>
        <p:nvPicPr>
          <p:cNvPr id="5" name="Picture 4">
            <a:extLst>
              <a:ext uri="{FF2B5EF4-FFF2-40B4-BE49-F238E27FC236}">
                <a16:creationId xmlns:a16="http://schemas.microsoft.com/office/drawing/2014/main" id="{019F4449-D56E-4CA7-8863-036B1FF75D09}"/>
              </a:ext>
            </a:extLst>
          </p:cNvPr>
          <p:cNvPicPr>
            <a:picLocks noChangeAspect="1"/>
          </p:cNvPicPr>
          <p:nvPr/>
        </p:nvPicPr>
        <p:blipFill>
          <a:blip r:embed="rId2"/>
          <a:stretch>
            <a:fillRect/>
          </a:stretch>
        </p:blipFill>
        <p:spPr>
          <a:xfrm>
            <a:off x="3283547" y="1370888"/>
            <a:ext cx="5532526" cy="1200861"/>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C0F2550F-B101-48E6-821C-96F6175B1972}"/>
              </a:ext>
            </a:extLst>
          </p:cNvPr>
          <p:cNvPicPr>
            <a:picLocks noChangeAspect="1"/>
          </p:cNvPicPr>
          <p:nvPr/>
        </p:nvPicPr>
        <p:blipFill>
          <a:blip r:embed="rId3"/>
          <a:stretch>
            <a:fillRect/>
          </a:stretch>
        </p:blipFill>
        <p:spPr>
          <a:xfrm>
            <a:off x="0" y="1059357"/>
            <a:ext cx="3492646" cy="1765655"/>
          </a:xfrm>
          <a:prstGeom prst="rect">
            <a:avLst/>
          </a:prstGeom>
        </p:spPr>
      </p:pic>
    </p:spTree>
    <p:extLst>
      <p:ext uri="{BB962C8B-B14F-4D97-AF65-F5344CB8AC3E}">
        <p14:creationId xmlns:p14="http://schemas.microsoft.com/office/powerpoint/2010/main" val="55360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16">
            <a:extLst>
              <a:ext uri="{FF2B5EF4-FFF2-40B4-BE49-F238E27FC236}">
                <a16:creationId xmlns:a16="http://schemas.microsoft.com/office/drawing/2014/main" id="{D55D1A32-D6BF-47E5-9A04-E69584E5C791}"/>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Làm sạch dữ liệu</a:t>
            </a:r>
            <a:endParaRPr>
              <a:solidFill>
                <a:srgbClr val="000000"/>
              </a:solidFill>
            </a:endParaRPr>
          </a:p>
        </p:txBody>
      </p:sp>
      <p:pic>
        <p:nvPicPr>
          <p:cNvPr id="8" name="Picture 7" descr="Icon&#10;&#10;Description automatically generated">
            <a:extLst>
              <a:ext uri="{FF2B5EF4-FFF2-40B4-BE49-F238E27FC236}">
                <a16:creationId xmlns:a16="http://schemas.microsoft.com/office/drawing/2014/main" id="{884E9525-0B34-4CA9-BF90-3E70D0C8CD87}"/>
              </a:ext>
            </a:extLst>
          </p:cNvPr>
          <p:cNvPicPr>
            <a:picLocks noChangeAspect="1"/>
          </p:cNvPicPr>
          <p:nvPr/>
        </p:nvPicPr>
        <p:blipFill>
          <a:blip r:embed="rId2"/>
          <a:stretch>
            <a:fillRect/>
          </a:stretch>
        </p:blipFill>
        <p:spPr>
          <a:xfrm>
            <a:off x="370957" y="269713"/>
            <a:ext cx="822843" cy="901699"/>
          </a:xfrm>
          <a:prstGeom prst="rect">
            <a:avLst/>
          </a:prstGeom>
        </p:spPr>
      </p:pic>
      <p:grpSp>
        <p:nvGrpSpPr>
          <p:cNvPr id="20" name="Group 19">
            <a:extLst>
              <a:ext uri="{FF2B5EF4-FFF2-40B4-BE49-F238E27FC236}">
                <a16:creationId xmlns:a16="http://schemas.microsoft.com/office/drawing/2014/main" id="{AABFEEEB-3394-4384-9CAA-C1C32FE5C189}"/>
              </a:ext>
            </a:extLst>
          </p:cNvPr>
          <p:cNvGrpSpPr/>
          <p:nvPr/>
        </p:nvGrpSpPr>
        <p:grpSpPr>
          <a:xfrm>
            <a:off x="186023" y="1539302"/>
            <a:ext cx="4577275" cy="2987228"/>
            <a:chOff x="304176" y="1543803"/>
            <a:chExt cx="4577275" cy="2987228"/>
          </a:xfrm>
        </p:grpSpPr>
        <p:sp>
          <p:nvSpPr>
            <p:cNvPr id="7" name="TextBox 6">
              <a:extLst>
                <a:ext uri="{FF2B5EF4-FFF2-40B4-BE49-F238E27FC236}">
                  <a16:creationId xmlns:a16="http://schemas.microsoft.com/office/drawing/2014/main" id="{D4D2A4BA-7026-4725-99D3-0400B67EB634}"/>
                </a:ext>
              </a:extLst>
            </p:cNvPr>
            <p:cNvSpPr txBox="1"/>
            <p:nvPr/>
          </p:nvSpPr>
          <p:spPr>
            <a:xfrm>
              <a:off x="304176" y="1543803"/>
              <a:ext cx="4577275" cy="2987228"/>
            </a:xfrm>
            <a:prstGeom prst="rect">
              <a:avLst/>
            </a:prstGeom>
            <a:noFill/>
          </p:spPr>
          <p:txBody>
            <a:bodyPr wrap="square">
              <a:spAutoFit/>
            </a:bodyPr>
            <a:lstStyle/>
            <a:p>
              <a:pPr>
                <a:lnSpc>
                  <a:spcPct val="120000"/>
                </a:lnSpc>
              </a:pPr>
              <a:r>
                <a:rPr lang="en-US" dirty="0" err="1">
                  <a:latin typeface="Fira Sans Extra Condensed Medium" panose="020B0604020202020204" charset="0"/>
                  <a:ea typeface="Roboto" panose="02000000000000000000" pitchFamily="2" charset="0"/>
                </a:rPr>
                <a:t>Chọn</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những</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giá</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trị</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là</a:t>
              </a:r>
              <a:r>
                <a:rPr lang="en-US" dirty="0">
                  <a:latin typeface="Fira Sans Extra Condensed Medium" panose="020B0604020202020204" charset="0"/>
                  <a:ea typeface="Roboto" panose="02000000000000000000" pitchFamily="2" charset="0"/>
                </a:rPr>
                <a:t> 1 (</a:t>
              </a:r>
              <a:r>
                <a:rPr lang="en-US" dirty="0" err="1">
                  <a:latin typeface="Fira Sans Extra Condensed Medium" panose="020B0604020202020204" charset="0"/>
                  <a:ea typeface="Roboto" panose="02000000000000000000" pitchFamily="2" charset="0"/>
                </a:rPr>
                <a:t>không</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nằm</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trong</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đường</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chéo</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thì</a:t>
              </a:r>
              <a:r>
                <a:rPr lang="en-US" dirty="0">
                  <a:latin typeface="Fira Sans Extra Condensed Medium" panose="020B0604020202020204" charset="0"/>
                  <a:ea typeface="Roboto" panose="02000000000000000000" pitchFamily="2" charset="0"/>
                </a:rPr>
                <a:t> ta </a:t>
              </a:r>
              <a:r>
                <a:rPr lang="en-US" dirty="0" err="1">
                  <a:latin typeface="Fira Sans Extra Condensed Medium" panose="020B0604020202020204" charset="0"/>
                  <a:ea typeface="Roboto" panose="02000000000000000000" pitchFamily="2" charset="0"/>
                </a:rPr>
                <a:t>có</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kết</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quả</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các</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cột</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giống</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nhau</a:t>
              </a:r>
              <a:r>
                <a:rPr lang="en-US" dirty="0">
                  <a:latin typeface="Fira Sans Extra Condensed Medium" panose="020B0604020202020204" charset="0"/>
                  <a:ea typeface="Roboto" panose="02000000000000000000" pitchFamily="2" charset="0"/>
                </a:rPr>
                <a:t> </a:t>
              </a:r>
              <a:r>
                <a:rPr lang="en-US" dirty="0" err="1">
                  <a:latin typeface="Fira Sans Extra Condensed Medium" panose="020B0604020202020204" charset="0"/>
                  <a:ea typeface="Roboto" panose="02000000000000000000" pitchFamily="2" charset="0"/>
                </a:rPr>
                <a:t>là</a:t>
              </a:r>
              <a:r>
                <a:rPr lang="en-US" dirty="0">
                  <a:latin typeface="Fira Sans Extra Condensed Medium" panose="020B0604020202020204" charset="0"/>
                  <a:ea typeface="Roboto" panose="02000000000000000000" pitchFamily="2" charset="0"/>
                </a:rPr>
                <a:t>:</a:t>
              </a:r>
            </a:p>
            <a:p>
              <a:pPr marL="0" indent="0">
                <a:lnSpc>
                  <a:spcPct val="120000"/>
                </a:lnSpc>
                <a:spcBef>
                  <a:spcPts val="600"/>
                </a:spcBef>
                <a:spcAft>
                  <a:spcPts val="600"/>
                </a:spcAft>
                <a:buNone/>
              </a:pPr>
              <a:r>
                <a:rPr lang="en-US" dirty="0">
                  <a:latin typeface="Roboto" panose="02000000000000000000" pitchFamily="2" charset="0"/>
                  <a:ea typeface="Roboto" panose="02000000000000000000" pitchFamily="2" charset="0"/>
                </a:rPr>
                <a:t>Benefit per order       =  </a:t>
              </a:r>
              <a:r>
                <a:rPr lang="en-US" b="1" dirty="0">
                  <a:solidFill>
                    <a:srgbClr val="1E35A1"/>
                  </a:solidFill>
                  <a:latin typeface="Roboto" panose="02000000000000000000" pitchFamily="2" charset="0"/>
                  <a:ea typeface="Roboto" panose="02000000000000000000" pitchFamily="2" charset="0"/>
                </a:rPr>
                <a:t>Order Profit Per Order</a:t>
              </a:r>
            </a:p>
            <a:p>
              <a:pPr>
                <a:lnSpc>
                  <a:spcPct val="120000"/>
                </a:lnSpc>
                <a:spcBef>
                  <a:spcPts val="600"/>
                </a:spcBef>
                <a:spcAft>
                  <a:spcPts val="600"/>
                </a:spcAft>
              </a:pPr>
              <a:r>
                <a:rPr lang="en-US" dirty="0">
                  <a:latin typeface="Roboto" panose="02000000000000000000" pitchFamily="2" charset="0"/>
                  <a:ea typeface="Roboto" panose="02000000000000000000" pitchFamily="2" charset="0"/>
                </a:rPr>
                <a:t>Sales per customer     = </a:t>
              </a:r>
              <a:r>
                <a:rPr lang="en-US" b="1" dirty="0">
                  <a:solidFill>
                    <a:srgbClr val="1E35A1"/>
                  </a:solidFill>
                  <a:latin typeface="Roboto" panose="02000000000000000000" pitchFamily="2" charset="0"/>
                  <a:ea typeface="Roboto" panose="02000000000000000000" pitchFamily="2" charset="0"/>
                </a:rPr>
                <a:t>Order Item Total</a:t>
              </a:r>
            </a:p>
            <a:p>
              <a:pPr>
                <a:lnSpc>
                  <a:spcPct val="120000"/>
                </a:lnSpc>
                <a:spcBef>
                  <a:spcPts val="600"/>
                </a:spcBef>
                <a:spcAft>
                  <a:spcPts val="600"/>
                </a:spcAft>
              </a:pPr>
              <a:r>
                <a:rPr lang="en-US" dirty="0">
                  <a:latin typeface="Roboto" panose="02000000000000000000" pitchFamily="2" charset="0"/>
                  <a:ea typeface="Roboto" panose="02000000000000000000" pitchFamily="2" charset="0"/>
                </a:rPr>
                <a:t>Category Id      =  </a:t>
              </a:r>
              <a:r>
                <a:rPr lang="en-US" b="1" dirty="0">
                  <a:solidFill>
                    <a:srgbClr val="1E35A1"/>
                  </a:solidFill>
                  <a:latin typeface="Roboto" panose="02000000000000000000" pitchFamily="2" charset="0"/>
                  <a:ea typeface="Roboto" panose="02000000000000000000" pitchFamily="2" charset="0"/>
                </a:rPr>
                <a:t>Product Category Id</a:t>
              </a:r>
            </a:p>
            <a:p>
              <a:pPr marL="0" indent="0">
                <a:lnSpc>
                  <a:spcPct val="120000"/>
                </a:lnSpc>
                <a:spcBef>
                  <a:spcPts val="600"/>
                </a:spcBef>
                <a:spcAft>
                  <a:spcPts val="600"/>
                </a:spcAft>
                <a:buFont typeface="Arial"/>
                <a:buNone/>
              </a:pPr>
              <a:r>
                <a:rPr lang="en-US" dirty="0">
                  <a:latin typeface="Roboto" panose="02000000000000000000" pitchFamily="2" charset="0"/>
                  <a:ea typeface="Roboto" panose="02000000000000000000" pitchFamily="2" charset="0"/>
                </a:rPr>
                <a:t>Customer Id      =  </a:t>
              </a:r>
              <a:r>
                <a:rPr lang="en-US" b="1" dirty="0">
                  <a:solidFill>
                    <a:srgbClr val="1E35A1"/>
                  </a:solidFill>
                  <a:latin typeface="Roboto" panose="02000000000000000000" pitchFamily="2" charset="0"/>
                  <a:ea typeface="Roboto" panose="02000000000000000000" pitchFamily="2" charset="0"/>
                </a:rPr>
                <a:t>Order Customer Id</a:t>
              </a:r>
            </a:p>
            <a:p>
              <a:pPr>
                <a:lnSpc>
                  <a:spcPct val="120000"/>
                </a:lnSpc>
                <a:spcBef>
                  <a:spcPts val="600"/>
                </a:spcBef>
                <a:spcAft>
                  <a:spcPts val="600"/>
                </a:spcAft>
              </a:pPr>
              <a:r>
                <a:rPr lang="en-US" dirty="0">
                  <a:latin typeface="Roboto" panose="02000000000000000000" pitchFamily="2" charset="0"/>
                  <a:ea typeface="Roboto" panose="02000000000000000000" pitchFamily="2" charset="0"/>
                </a:rPr>
                <a:t>Product Card Id    = </a:t>
              </a:r>
              <a:r>
                <a:rPr lang="en-US" b="1" dirty="0">
                  <a:solidFill>
                    <a:srgbClr val="1E35A1"/>
                  </a:solidFill>
                  <a:latin typeface="Roboto" panose="02000000000000000000" pitchFamily="2" charset="0"/>
                  <a:ea typeface="Roboto" panose="02000000000000000000" pitchFamily="2" charset="0"/>
                </a:rPr>
                <a:t>Order Item </a:t>
              </a:r>
              <a:r>
                <a:rPr lang="en-US" b="1" dirty="0" err="1">
                  <a:solidFill>
                    <a:srgbClr val="1E35A1"/>
                  </a:solidFill>
                  <a:latin typeface="Roboto" panose="02000000000000000000" pitchFamily="2" charset="0"/>
                  <a:ea typeface="Roboto" panose="02000000000000000000" pitchFamily="2" charset="0"/>
                </a:rPr>
                <a:t>Cardprod</a:t>
              </a:r>
              <a:r>
                <a:rPr lang="en-US" b="1" dirty="0">
                  <a:solidFill>
                    <a:srgbClr val="1E35A1"/>
                  </a:solidFill>
                  <a:latin typeface="Roboto" panose="02000000000000000000" pitchFamily="2" charset="0"/>
                  <a:ea typeface="Roboto" panose="02000000000000000000" pitchFamily="2" charset="0"/>
                </a:rPr>
                <a:t> Id</a:t>
              </a:r>
            </a:p>
            <a:p>
              <a:pPr>
                <a:lnSpc>
                  <a:spcPct val="120000"/>
                </a:lnSpc>
                <a:spcBef>
                  <a:spcPts val="600"/>
                </a:spcBef>
                <a:spcAft>
                  <a:spcPts val="600"/>
                </a:spcAft>
              </a:pPr>
              <a:r>
                <a:rPr lang="en-US" dirty="0">
                  <a:latin typeface="Roboto" panose="02000000000000000000" pitchFamily="2" charset="0"/>
                  <a:ea typeface="Roboto" panose="02000000000000000000" pitchFamily="2" charset="0"/>
                </a:rPr>
                <a:t>Order Item </a:t>
              </a:r>
              <a:r>
                <a:rPr lang="en-US" dirty="0" err="1">
                  <a:latin typeface="Roboto" panose="02000000000000000000" pitchFamily="2" charset="0"/>
                  <a:ea typeface="Roboto" panose="02000000000000000000" pitchFamily="2" charset="0"/>
                </a:rPr>
                <a:t>Produ</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ct</a:t>
              </a:r>
              <a:r>
                <a:rPr lang="en-US" dirty="0">
                  <a:latin typeface="Roboto" panose="02000000000000000000" pitchFamily="2" charset="0"/>
                  <a:ea typeface="Roboto" panose="02000000000000000000" pitchFamily="2" charset="0"/>
                </a:rPr>
                <a:t> Price   =  </a:t>
              </a:r>
              <a:r>
                <a:rPr lang="en-US" b="1" dirty="0">
                  <a:solidFill>
                    <a:srgbClr val="1E35A1"/>
                  </a:solidFill>
                  <a:latin typeface="Roboto" panose="02000000000000000000" pitchFamily="2" charset="0"/>
                  <a:ea typeface="Roboto" panose="02000000000000000000" pitchFamily="2" charset="0"/>
                </a:rPr>
                <a:t>Product Price</a:t>
              </a:r>
            </a:p>
          </p:txBody>
        </p:sp>
        <p:grpSp>
          <p:nvGrpSpPr>
            <p:cNvPr id="16" name="Group 15">
              <a:extLst>
                <a:ext uri="{FF2B5EF4-FFF2-40B4-BE49-F238E27FC236}">
                  <a16:creationId xmlns:a16="http://schemas.microsoft.com/office/drawing/2014/main" id="{CEB6FB76-1E2F-46B0-83DD-B0BC657836D7}"/>
                </a:ext>
              </a:extLst>
            </p:cNvPr>
            <p:cNvGrpSpPr/>
            <p:nvPr/>
          </p:nvGrpSpPr>
          <p:grpSpPr>
            <a:xfrm>
              <a:off x="370957" y="2183909"/>
              <a:ext cx="2132731" cy="2303797"/>
              <a:chOff x="175879" y="2086305"/>
              <a:chExt cx="2132731" cy="2303797"/>
            </a:xfrm>
          </p:grpSpPr>
          <p:sp>
            <p:nvSpPr>
              <p:cNvPr id="10" name="Google Shape;93;p16">
                <a:extLst>
                  <a:ext uri="{FF2B5EF4-FFF2-40B4-BE49-F238E27FC236}">
                    <a16:creationId xmlns:a16="http://schemas.microsoft.com/office/drawing/2014/main" id="{6AB932C1-719A-4469-8EB5-B42767672EA5}"/>
                  </a:ext>
                </a:extLst>
              </p:cNvPr>
              <p:cNvSpPr/>
              <p:nvPr/>
            </p:nvSpPr>
            <p:spPr>
              <a:xfrm>
                <a:off x="175879" y="2086305"/>
                <a:ext cx="1557616" cy="254495"/>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Benefit per order</a:t>
                </a:r>
                <a:endParaRPr sz="1200">
                  <a:solidFill>
                    <a:schemeClr val="lt1"/>
                  </a:solidFill>
                </a:endParaRPr>
              </a:p>
            </p:txBody>
          </p:sp>
          <p:sp>
            <p:nvSpPr>
              <p:cNvPr id="11" name="Google Shape;93;p16">
                <a:extLst>
                  <a:ext uri="{FF2B5EF4-FFF2-40B4-BE49-F238E27FC236}">
                    <a16:creationId xmlns:a16="http://schemas.microsoft.com/office/drawing/2014/main" id="{48ACEBC1-EB46-4620-BD6E-3731FB5C1263}"/>
                  </a:ext>
                </a:extLst>
              </p:cNvPr>
              <p:cNvSpPr/>
              <p:nvPr/>
            </p:nvSpPr>
            <p:spPr>
              <a:xfrm>
                <a:off x="175879" y="2488668"/>
                <a:ext cx="1694446" cy="254495"/>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a:solidFill>
                      <a:schemeClr val="lt1"/>
                    </a:solidFill>
                    <a:latin typeface="Fira Sans Extra Condensed Medium"/>
                    <a:ea typeface="Fira Sans Extra Condensed Medium"/>
                    <a:cs typeface="Fira Sans Extra Condensed Medium"/>
                    <a:sym typeface="Fira Sans Extra Condensed Medium"/>
                  </a:rPr>
                  <a:t>Sales per customer </a:t>
                </a:r>
                <a:endParaRPr sz="1200">
                  <a:solidFill>
                    <a:schemeClr val="lt1"/>
                  </a:solidFill>
                </a:endParaRPr>
              </a:p>
            </p:txBody>
          </p:sp>
          <p:sp>
            <p:nvSpPr>
              <p:cNvPr id="12" name="Google Shape;93;p16">
                <a:extLst>
                  <a:ext uri="{FF2B5EF4-FFF2-40B4-BE49-F238E27FC236}">
                    <a16:creationId xmlns:a16="http://schemas.microsoft.com/office/drawing/2014/main" id="{8BBF358B-C449-410D-841D-D351734ABB84}"/>
                  </a:ext>
                </a:extLst>
              </p:cNvPr>
              <p:cNvSpPr/>
              <p:nvPr/>
            </p:nvSpPr>
            <p:spPr>
              <a:xfrm>
                <a:off x="175879" y="2890703"/>
                <a:ext cx="1103254" cy="254495"/>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a:solidFill>
                      <a:schemeClr val="lt1"/>
                    </a:solidFill>
                    <a:latin typeface="Fira Sans Extra Condensed Medium"/>
                    <a:ea typeface="Fira Sans Extra Condensed Medium"/>
                    <a:cs typeface="Fira Sans Extra Condensed Medium"/>
                    <a:sym typeface="Fira Sans Extra Condensed Medium"/>
                  </a:rPr>
                  <a:t>Category ID</a:t>
                </a:r>
                <a:endParaRPr sz="1200">
                  <a:solidFill>
                    <a:schemeClr val="lt1"/>
                  </a:solidFill>
                </a:endParaRPr>
              </a:p>
            </p:txBody>
          </p:sp>
          <p:sp>
            <p:nvSpPr>
              <p:cNvPr id="13" name="Google Shape;93;p16">
                <a:extLst>
                  <a:ext uri="{FF2B5EF4-FFF2-40B4-BE49-F238E27FC236}">
                    <a16:creationId xmlns:a16="http://schemas.microsoft.com/office/drawing/2014/main" id="{1D71153C-3021-4B5E-82BD-B4E49CB00BF3}"/>
                  </a:ext>
                </a:extLst>
              </p:cNvPr>
              <p:cNvSpPr/>
              <p:nvPr/>
            </p:nvSpPr>
            <p:spPr>
              <a:xfrm>
                <a:off x="175879" y="3292737"/>
                <a:ext cx="1202680" cy="254495"/>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a:solidFill>
                      <a:schemeClr val="lt1"/>
                    </a:solidFill>
                    <a:latin typeface="Fira Sans Extra Condensed Medium"/>
                    <a:ea typeface="Fira Sans Extra Condensed Medium"/>
                    <a:cs typeface="Fira Sans Extra Condensed Medium"/>
                    <a:sym typeface="Fira Sans Extra Condensed Medium"/>
                  </a:rPr>
                  <a:t>Customer ID</a:t>
                </a:r>
                <a:endParaRPr sz="1200">
                  <a:solidFill>
                    <a:schemeClr val="lt1"/>
                  </a:solidFill>
                </a:endParaRPr>
              </a:p>
            </p:txBody>
          </p:sp>
          <p:sp>
            <p:nvSpPr>
              <p:cNvPr id="14" name="Google Shape;93;p16">
                <a:extLst>
                  <a:ext uri="{FF2B5EF4-FFF2-40B4-BE49-F238E27FC236}">
                    <a16:creationId xmlns:a16="http://schemas.microsoft.com/office/drawing/2014/main" id="{CDA7AE69-120C-4430-98B0-A2E16814F59A}"/>
                  </a:ext>
                </a:extLst>
              </p:cNvPr>
              <p:cNvSpPr/>
              <p:nvPr/>
            </p:nvSpPr>
            <p:spPr>
              <a:xfrm>
                <a:off x="175879" y="3714172"/>
                <a:ext cx="1390930" cy="254495"/>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a:solidFill>
                      <a:schemeClr val="lt1"/>
                    </a:solidFill>
                    <a:latin typeface="Fira Sans Extra Condensed Medium"/>
                    <a:ea typeface="Fira Sans Extra Condensed Medium"/>
                    <a:cs typeface="Fira Sans Extra Condensed Medium"/>
                    <a:sym typeface="Fira Sans Extra Condensed Medium"/>
                  </a:rPr>
                  <a:t>Product card ID</a:t>
                </a:r>
                <a:endParaRPr sz="1200">
                  <a:solidFill>
                    <a:schemeClr val="lt1"/>
                  </a:solidFill>
                </a:endParaRPr>
              </a:p>
            </p:txBody>
          </p:sp>
          <p:sp>
            <p:nvSpPr>
              <p:cNvPr id="15" name="Google Shape;93;p16">
                <a:extLst>
                  <a:ext uri="{FF2B5EF4-FFF2-40B4-BE49-F238E27FC236}">
                    <a16:creationId xmlns:a16="http://schemas.microsoft.com/office/drawing/2014/main" id="{E615A013-3AEE-4609-805B-EC9E8009AE3A}"/>
                  </a:ext>
                </a:extLst>
              </p:cNvPr>
              <p:cNvSpPr/>
              <p:nvPr/>
            </p:nvSpPr>
            <p:spPr>
              <a:xfrm>
                <a:off x="175879" y="4135607"/>
                <a:ext cx="2132731" cy="254495"/>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a:solidFill>
                      <a:schemeClr val="lt1"/>
                    </a:solidFill>
                    <a:latin typeface="Fira Sans Extra Condensed Medium"/>
                    <a:ea typeface="Fira Sans Extra Condensed Medium"/>
                    <a:cs typeface="Fira Sans Extra Condensed Medium"/>
                    <a:sym typeface="Fira Sans Extra Condensed Medium"/>
                  </a:rPr>
                  <a:t>Order Item Product Price </a:t>
                </a:r>
                <a:endParaRPr sz="1200">
                  <a:solidFill>
                    <a:schemeClr val="lt1"/>
                  </a:solidFill>
                </a:endParaRPr>
              </a:p>
            </p:txBody>
          </p:sp>
        </p:grpSp>
      </p:grpSp>
      <p:pic>
        <p:nvPicPr>
          <p:cNvPr id="19" name="Picture 2">
            <a:extLst>
              <a:ext uri="{FF2B5EF4-FFF2-40B4-BE49-F238E27FC236}">
                <a16:creationId xmlns:a16="http://schemas.microsoft.com/office/drawing/2014/main" id="{A07F03DC-BA77-4752-A0CE-1C90CE3DC1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29003" y="1171412"/>
            <a:ext cx="4748967" cy="384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805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16">
            <a:extLst>
              <a:ext uri="{FF2B5EF4-FFF2-40B4-BE49-F238E27FC236}">
                <a16:creationId xmlns:a16="http://schemas.microsoft.com/office/drawing/2014/main" id="{D55D1A32-D6BF-47E5-9A04-E69584E5C791}"/>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Làm sạch dữ liệu</a:t>
            </a:r>
            <a:endParaRPr dirty="0">
              <a:solidFill>
                <a:srgbClr val="000000"/>
              </a:solidFill>
            </a:endParaRPr>
          </a:p>
        </p:txBody>
      </p:sp>
      <p:pic>
        <p:nvPicPr>
          <p:cNvPr id="8" name="Picture 7" descr="Icon&#10;&#10;Description automatically generated">
            <a:extLst>
              <a:ext uri="{FF2B5EF4-FFF2-40B4-BE49-F238E27FC236}">
                <a16:creationId xmlns:a16="http://schemas.microsoft.com/office/drawing/2014/main" id="{884E9525-0B34-4CA9-BF90-3E70D0C8CD87}"/>
              </a:ext>
            </a:extLst>
          </p:cNvPr>
          <p:cNvPicPr>
            <a:picLocks noChangeAspect="1"/>
          </p:cNvPicPr>
          <p:nvPr/>
        </p:nvPicPr>
        <p:blipFill>
          <a:blip r:embed="rId2"/>
          <a:stretch>
            <a:fillRect/>
          </a:stretch>
        </p:blipFill>
        <p:spPr>
          <a:xfrm>
            <a:off x="370957" y="269713"/>
            <a:ext cx="822843" cy="901699"/>
          </a:xfrm>
          <a:prstGeom prst="rect">
            <a:avLst/>
          </a:prstGeom>
        </p:spPr>
      </p:pic>
      <p:pic>
        <p:nvPicPr>
          <p:cNvPr id="18" name="Picture 17">
            <a:extLst>
              <a:ext uri="{FF2B5EF4-FFF2-40B4-BE49-F238E27FC236}">
                <a16:creationId xmlns:a16="http://schemas.microsoft.com/office/drawing/2014/main" id="{7E0E8051-3CAE-4124-A956-939B37A6C47E}"/>
              </a:ext>
            </a:extLst>
          </p:cNvPr>
          <p:cNvPicPr>
            <a:picLocks noChangeAspect="1"/>
          </p:cNvPicPr>
          <p:nvPr/>
        </p:nvPicPr>
        <p:blipFill>
          <a:blip r:embed="rId3"/>
          <a:stretch>
            <a:fillRect/>
          </a:stretch>
        </p:blipFill>
        <p:spPr>
          <a:xfrm>
            <a:off x="872457" y="1763046"/>
            <a:ext cx="6249912" cy="2267945"/>
          </a:xfrm>
          <a:prstGeom prst="rect">
            <a:avLst/>
          </a:prstGeom>
        </p:spPr>
      </p:pic>
      <p:sp>
        <p:nvSpPr>
          <p:cNvPr id="21" name="Google Shape;92;p16">
            <a:extLst>
              <a:ext uri="{FF2B5EF4-FFF2-40B4-BE49-F238E27FC236}">
                <a16:creationId xmlns:a16="http://schemas.microsoft.com/office/drawing/2014/main" id="{29BC2356-155D-461B-B6F7-C95D196B5E50}"/>
              </a:ext>
            </a:extLst>
          </p:cNvPr>
          <p:cNvSpPr/>
          <p:nvPr/>
        </p:nvSpPr>
        <p:spPr>
          <a:xfrm>
            <a:off x="872457" y="4189416"/>
            <a:ext cx="3699543" cy="684372"/>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600"/>
              </a:spcAft>
              <a:buNone/>
            </a:pPr>
            <a:r>
              <a:rPr lang="vi-VN" sz="1500">
                <a:solidFill>
                  <a:schemeClr val="lt1"/>
                </a:solidFill>
                <a:latin typeface="Fira Sans Extra Condensed Medium"/>
                <a:ea typeface="Fira Sans Extra Condensed Medium"/>
                <a:cs typeface="Fira Sans Extra Condensed Medium"/>
                <a:sym typeface="Fira Sans Extra Condensed Medium"/>
              </a:rPr>
              <a:t>Xóa cột Order Zipcode và Product Description </a:t>
            </a:r>
            <a:endParaRPr lang="en-US" sz="1500">
              <a:solidFill>
                <a:schemeClr val="lt1"/>
              </a:solidFill>
              <a:latin typeface="Fira Sans Extra Condensed Medium"/>
              <a:ea typeface="Fira Sans Extra Condensed Medium"/>
              <a:cs typeface="Fira Sans Extra Condensed Medium"/>
              <a:sym typeface="Fira Sans Extra Condensed Medium"/>
            </a:endParaRPr>
          </a:p>
          <a:p>
            <a:pPr marL="0" lvl="0" indent="0" rtl="0">
              <a:spcBef>
                <a:spcPts val="0"/>
              </a:spcBef>
              <a:spcAft>
                <a:spcPts val="600"/>
              </a:spcAft>
              <a:buNone/>
            </a:pPr>
            <a:r>
              <a:rPr lang="vi-VN" sz="1500">
                <a:solidFill>
                  <a:schemeClr val="lt1"/>
                </a:solidFill>
                <a:latin typeface="Fira Sans Extra Condensed Medium"/>
                <a:ea typeface="Fira Sans Extra Condensed Medium"/>
                <a:cs typeface="Fira Sans Extra Condensed Medium"/>
                <a:sym typeface="Fira Sans Extra Condensed Medium"/>
              </a:rPr>
              <a:t>(tỉ lệ NULL chiếm hơn 75% tổng records)</a:t>
            </a:r>
          </a:p>
        </p:txBody>
      </p:sp>
      <p:sp>
        <p:nvSpPr>
          <p:cNvPr id="22" name="Google Shape;92;p16">
            <a:extLst>
              <a:ext uri="{FF2B5EF4-FFF2-40B4-BE49-F238E27FC236}">
                <a16:creationId xmlns:a16="http://schemas.microsoft.com/office/drawing/2014/main" id="{ABBD4009-8D90-43B5-B6DA-A1D9C51AEEE7}"/>
              </a:ext>
            </a:extLst>
          </p:cNvPr>
          <p:cNvSpPr/>
          <p:nvPr/>
        </p:nvSpPr>
        <p:spPr>
          <a:xfrm>
            <a:off x="872457" y="1339208"/>
            <a:ext cx="2281709" cy="265414"/>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vi-VN" sz="1500">
                <a:solidFill>
                  <a:schemeClr val="lt1"/>
                </a:solidFill>
                <a:latin typeface="Fira Sans Extra Condensed Medium"/>
                <a:ea typeface="Fira Sans Extra Condensed Medium"/>
                <a:cs typeface="Fira Sans Extra Condensed Medium"/>
                <a:sym typeface="Fira Sans Extra Condensed Medium"/>
              </a:rPr>
              <a:t>Xem xét các cột chứa NULL:</a:t>
            </a:r>
          </a:p>
        </p:txBody>
      </p:sp>
    </p:spTree>
    <p:extLst>
      <p:ext uri="{BB962C8B-B14F-4D97-AF65-F5344CB8AC3E}">
        <p14:creationId xmlns:p14="http://schemas.microsoft.com/office/powerpoint/2010/main" val="69119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5518-0622-4487-BDC6-F78EAD94E4C3}"/>
              </a:ext>
            </a:extLst>
          </p:cNvPr>
          <p:cNvSpPr>
            <a:spLocks noGrp="1"/>
          </p:cNvSpPr>
          <p:nvPr>
            <p:ph type="title"/>
          </p:nvPr>
        </p:nvSpPr>
        <p:spPr/>
        <p:txBody>
          <a:bodyPr/>
          <a:lstStyle/>
          <a:p>
            <a:r>
              <a:rPr lang="en-US" dirty="0"/>
              <a:t>2. </a:t>
            </a:r>
            <a:r>
              <a:rPr lang="en-US" dirty="0" err="1"/>
              <a:t>Tổng</a:t>
            </a:r>
            <a:r>
              <a:rPr lang="en-US" dirty="0"/>
              <a:t> </a:t>
            </a:r>
            <a:r>
              <a:rPr lang="en-US" dirty="0" err="1"/>
              <a:t>quan</a:t>
            </a:r>
            <a:endParaRPr lang="en-US" dirty="0"/>
          </a:p>
        </p:txBody>
      </p:sp>
    </p:spTree>
    <p:extLst>
      <p:ext uri="{BB962C8B-B14F-4D97-AF65-F5344CB8AC3E}">
        <p14:creationId xmlns:p14="http://schemas.microsoft.com/office/powerpoint/2010/main" val="277156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16">
            <a:extLst>
              <a:ext uri="{FF2B5EF4-FFF2-40B4-BE49-F238E27FC236}">
                <a16:creationId xmlns:a16="http://schemas.microsoft.com/office/drawing/2014/main" id="{FAE36827-D84B-4142-8373-7DCE5DFB9BE5}"/>
              </a:ext>
            </a:extLst>
          </p:cNvPr>
          <p:cNvSpPr txBox="1">
            <a:spLocks noGrp="1"/>
          </p:cNvSpPr>
          <p:nvPr>
            <p:ph type="title"/>
          </p:nvPr>
        </p:nvSpPr>
        <p:spPr>
          <a:xfrm>
            <a:off x="470400" y="10148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Sales, benefit and count of order qty</a:t>
            </a:r>
            <a:endParaRPr dirty="0">
              <a:solidFill>
                <a:srgbClr val="000000"/>
              </a:solidFill>
            </a:endParaRPr>
          </a:p>
        </p:txBody>
      </p:sp>
      <p:pic>
        <p:nvPicPr>
          <p:cNvPr id="5" name="Picture 4">
            <a:extLst>
              <a:ext uri="{FF2B5EF4-FFF2-40B4-BE49-F238E27FC236}">
                <a16:creationId xmlns:a16="http://schemas.microsoft.com/office/drawing/2014/main" id="{930A3D06-D599-4F09-9F5E-18FDE093616F}"/>
              </a:ext>
            </a:extLst>
          </p:cNvPr>
          <p:cNvPicPr>
            <a:picLocks noChangeAspect="1"/>
          </p:cNvPicPr>
          <p:nvPr/>
        </p:nvPicPr>
        <p:blipFill rotWithShape="1">
          <a:blip r:embed="rId3"/>
          <a:srcRect l="650" t="1280" r="788" b="1855"/>
          <a:stretch/>
        </p:blipFill>
        <p:spPr>
          <a:xfrm>
            <a:off x="1998586" y="1647373"/>
            <a:ext cx="7080023" cy="2722318"/>
          </a:xfrm>
          <a:prstGeom prst="rect">
            <a:avLst/>
          </a:prstGeom>
        </p:spPr>
      </p:pic>
      <p:grpSp>
        <p:nvGrpSpPr>
          <p:cNvPr id="46" name="Group 45">
            <a:extLst>
              <a:ext uri="{FF2B5EF4-FFF2-40B4-BE49-F238E27FC236}">
                <a16:creationId xmlns:a16="http://schemas.microsoft.com/office/drawing/2014/main" id="{1C396C59-8DE3-4ACB-B642-D360368A560A}"/>
              </a:ext>
            </a:extLst>
          </p:cNvPr>
          <p:cNvGrpSpPr/>
          <p:nvPr/>
        </p:nvGrpSpPr>
        <p:grpSpPr>
          <a:xfrm>
            <a:off x="40776" y="1144383"/>
            <a:ext cx="1869948" cy="973834"/>
            <a:chOff x="294172" y="508716"/>
            <a:chExt cx="1869948" cy="973834"/>
          </a:xfrm>
        </p:grpSpPr>
        <p:grpSp>
          <p:nvGrpSpPr>
            <p:cNvPr id="13" name="Google Shape;148;p17">
              <a:extLst>
                <a:ext uri="{FF2B5EF4-FFF2-40B4-BE49-F238E27FC236}">
                  <a16:creationId xmlns:a16="http://schemas.microsoft.com/office/drawing/2014/main" id="{4EEB2B42-0F12-4429-95CA-4DA4C5A2F40C}"/>
                </a:ext>
              </a:extLst>
            </p:cNvPr>
            <p:cNvGrpSpPr/>
            <p:nvPr/>
          </p:nvGrpSpPr>
          <p:grpSpPr>
            <a:xfrm>
              <a:off x="294172" y="508716"/>
              <a:ext cx="1772700" cy="967362"/>
              <a:chOff x="710275" y="1563888"/>
              <a:chExt cx="1772700" cy="967362"/>
            </a:xfrm>
          </p:grpSpPr>
          <p:sp>
            <p:nvSpPr>
              <p:cNvPr id="14" name="Google Shape;149;p17">
                <a:extLst>
                  <a:ext uri="{FF2B5EF4-FFF2-40B4-BE49-F238E27FC236}">
                    <a16:creationId xmlns:a16="http://schemas.microsoft.com/office/drawing/2014/main" id="{73DAB1D9-71C1-4465-86EE-0FEB8D9585E1}"/>
                  </a:ext>
                </a:extLst>
              </p:cNvPr>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Top 1</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 name="Google Shape;150;p17">
                <a:extLst>
                  <a:ext uri="{FF2B5EF4-FFF2-40B4-BE49-F238E27FC236}">
                    <a16:creationId xmlns:a16="http://schemas.microsoft.com/office/drawing/2014/main" id="{15845B00-B995-4DDB-AC1B-C37F053DF5CD}"/>
                  </a:ext>
                </a:extLst>
              </p:cNvPr>
              <p:cNvSpPr txBox="1"/>
              <p:nvPr/>
            </p:nvSpPr>
            <p:spPr>
              <a:xfrm>
                <a:off x="710275" y="1982850"/>
                <a:ext cx="17727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Western Europe</a:t>
                </a:r>
              </a:p>
              <a:p>
                <a:pPr marL="0" lvl="0" indent="0" algn="l" rtl="0">
                  <a:spcBef>
                    <a:spcPts val="0"/>
                  </a:spcBef>
                  <a:spcAft>
                    <a:spcPts val="0"/>
                  </a:spcAft>
                  <a:buNone/>
                </a:pPr>
                <a:endParaRPr sz="1200">
                  <a:solidFill>
                    <a:srgbClr val="434343"/>
                  </a:solidFill>
                  <a:latin typeface="Roboto"/>
                  <a:ea typeface="Roboto"/>
                  <a:cs typeface="Roboto"/>
                  <a:sym typeface="Roboto"/>
                </a:endParaRPr>
              </a:p>
            </p:txBody>
          </p:sp>
          <p:sp>
            <p:nvSpPr>
              <p:cNvPr id="16" name="Google Shape;151;p17">
                <a:extLst>
                  <a:ext uri="{FF2B5EF4-FFF2-40B4-BE49-F238E27FC236}">
                    <a16:creationId xmlns:a16="http://schemas.microsoft.com/office/drawing/2014/main" id="{AE96DC90-58BF-414B-B5AC-5B79631A9908}"/>
                  </a:ext>
                </a:extLst>
              </p:cNvPr>
              <p:cNvSpPr/>
              <p:nvPr/>
            </p:nvSpPr>
            <p:spPr>
              <a:xfrm>
                <a:off x="815175" y="1563888"/>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roup 35">
              <a:extLst>
                <a:ext uri="{FF2B5EF4-FFF2-40B4-BE49-F238E27FC236}">
                  <a16:creationId xmlns:a16="http://schemas.microsoft.com/office/drawing/2014/main" id="{D8DC214E-CAF3-4780-ADD8-857B19C974FA}"/>
                </a:ext>
              </a:extLst>
            </p:cNvPr>
            <p:cNvGrpSpPr/>
            <p:nvPr/>
          </p:nvGrpSpPr>
          <p:grpSpPr>
            <a:xfrm>
              <a:off x="399072" y="1228055"/>
              <a:ext cx="1765048" cy="254495"/>
              <a:chOff x="399072" y="1236440"/>
              <a:chExt cx="1765048" cy="254495"/>
            </a:xfrm>
          </p:grpSpPr>
          <p:sp>
            <p:nvSpPr>
              <p:cNvPr id="30" name="Google Shape;91;p16">
                <a:extLst>
                  <a:ext uri="{FF2B5EF4-FFF2-40B4-BE49-F238E27FC236}">
                    <a16:creationId xmlns:a16="http://schemas.microsoft.com/office/drawing/2014/main" id="{F842D500-8091-427D-8581-160E5398304C}"/>
                  </a:ext>
                </a:extLst>
              </p:cNvPr>
              <p:cNvSpPr/>
              <p:nvPr/>
            </p:nvSpPr>
            <p:spPr>
              <a:xfrm>
                <a:off x="399072" y="1236440"/>
                <a:ext cx="574517" cy="254495"/>
              </a:xfrm>
              <a:prstGeom prst="roundRect">
                <a:avLst>
                  <a:gd name="adj" fmla="val 50000"/>
                </a:avLst>
              </a:prstGeom>
              <a:solidFill>
                <a:srgbClr val="118DF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a:solidFill>
                      <a:schemeClr val="lt1"/>
                    </a:solidFill>
                    <a:latin typeface="Fira Sans Extra Condensed Medium"/>
                    <a:ea typeface="Fira Sans Extra Condensed Medium"/>
                    <a:cs typeface="Fira Sans Extra Condensed Medium"/>
                    <a:sym typeface="Fira Sans Extra Condensed Medium"/>
                  </a:rPr>
                  <a:t>5.89M</a:t>
                </a:r>
                <a:endParaRPr sz="800">
                  <a:solidFill>
                    <a:schemeClr val="lt1"/>
                  </a:solidFill>
                </a:endParaRPr>
              </a:p>
            </p:txBody>
          </p:sp>
          <p:sp>
            <p:nvSpPr>
              <p:cNvPr id="34" name="Google Shape;91;p16">
                <a:extLst>
                  <a:ext uri="{FF2B5EF4-FFF2-40B4-BE49-F238E27FC236}">
                    <a16:creationId xmlns:a16="http://schemas.microsoft.com/office/drawing/2014/main" id="{14C2383C-4E4C-439E-A9BE-5D2158295D5E}"/>
                  </a:ext>
                </a:extLst>
              </p:cNvPr>
              <p:cNvSpPr/>
              <p:nvPr/>
            </p:nvSpPr>
            <p:spPr>
              <a:xfrm>
                <a:off x="1589602" y="1236440"/>
                <a:ext cx="574518" cy="254495"/>
              </a:xfrm>
              <a:prstGeom prst="roundRect">
                <a:avLst>
                  <a:gd name="adj" fmla="val 50000"/>
                </a:avLst>
              </a:prstGeom>
              <a:solidFill>
                <a:srgbClr val="E569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a:solidFill>
                      <a:schemeClr val="lt1"/>
                    </a:solidFill>
                    <a:latin typeface="Fira Sans Extra Condensed Medium"/>
                    <a:ea typeface="Fira Sans Extra Condensed Medium"/>
                    <a:cs typeface="Fira Sans Extra Condensed Medium"/>
                    <a:sym typeface="Fira Sans Extra Condensed Medium"/>
                  </a:rPr>
                  <a:t>10.01k</a:t>
                </a:r>
                <a:endParaRPr sz="700">
                  <a:solidFill>
                    <a:schemeClr val="lt1"/>
                  </a:solidFill>
                </a:endParaRPr>
              </a:p>
            </p:txBody>
          </p:sp>
          <p:sp>
            <p:nvSpPr>
              <p:cNvPr id="35" name="Google Shape;91;p16">
                <a:extLst>
                  <a:ext uri="{FF2B5EF4-FFF2-40B4-BE49-F238E27FC236}">
                    <a16:creationId xmlns:a16="http://schemas.microsoft.com/office/drawing/2014/main" id="{8CF9860B-4E43-4FED-808C-05164A72A5EA}"/>
                  </a:ext>
                </a:extLst>
              </p:cNvPr>
              <p:cNvSpPr/>
              <p:nvPr/>
            </p:nvSpPr>
            <p:spPr>
              <a:xfrm>
                <a:off x="994337" y="1236440"/>
                <a:ext cx="574517" cy="254495"/>
              </a:xfrm>
              <a:prstGeom prst="roundRect">
                <a:avLst>
                  <a:gd name="adj" fmla="val 50000"/>
                </a:avLst>
              </a:prstGeom>
              <a:solidFill>
                <a:srgbClr val="12239E"/>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a:solidFill>
                      <a:schemeClr val="lt1"/>
                    </a:solidFill>
                    <a:latin typeface="Fira Sans Extra Condensed Medium"/>
                    <a:ea typeface="Fira Sans Extra Condensed Medium"/>
                    <a:cs typeface="Fira Sans Extra Condensed Medium"/>
                    <a:sym typeface="Fira Sans Extra Condensed Medium"/>
                  </a:rPr>
                  <a:t>625K</a:t>
                </a:r>
                <a:endParaRPr sz="700">
                  <a:solidFill>
                    <a:schemeClr val="lt1"/>
                  </a:solidFill>
                </a:endParaRPr>
              </a:p>
            </p:txBody>
          </p:sp>
        </p:grpSp>
      </p:grpSp>
      <p:grpSp>
        <p:nvGrpSpPr>
          <p:cNvPr id="45" name="Group 44">
            <a:extLst>
              <a:ext uri="{FF2B5EF4-FFF2-40B4-BE49-F238E27FC236}">
                <a16:creationId xmlns:a16="http://schemas.microsoft.com/office/drawing/2014/main" id="{E644D8FA-53B2-45F7-A158-0AD5A1355F6D}"/>
              </a:ext>
            </a:extLst>
          </p:cNvPr>
          <p:cNvGrpSpPr/>
          <p:nvPr/>
        </p:nvGrpSpPr>
        <p:grpSpPr>
          <a:xfrm>
            <a:off x="0" y="2257047"/>
            <a:ext cx="1869948" cy="973834"/>
            <a:chOff x="294172" y="3353232"/>
            <a:chExt cx="1869948" cy="973834"/>
          </a:xfrm>
        </p:grpSpPr>
        <p:grpSp>
          <p:nvGrpSpPr>
            <p:cNvPr id="37" name="Google Shape;148;p17">
              <a:extLst>
                <a:ext uri="{FF2B5EF4-FFF2-40B4-BE49-F238E27FC236}">
                  <a16:creationId xmlns:a16="http://schemas.microsoft.com/office/drawing/2014/main" id="{D3BD6FF8-651C-4608-AB1C-8BE247F83DDA}"/>
                </a:ext>
              </a:extLst>
            </p:cNvPr>
            <p:cNvGrpSpPr/>
            <p:nvPr/>
          </p:nvGrpSpPr>
          <p:grpSpPr>
            <a:xfrm>
              <a:off x="294172" y="3353232"/>
              <a:ext cx="1772700" cy="967362"/>
              <a:chOff x="710275" y="1563888"/>
              <a:chExt cx="1772700" cy="967362"/>
            </a:xfrm>
          </p:grpSpPr>
          <p:sp>
            <p:nvSpPr>
              <p:cNvPr id="38" name="Google Shape;149;p17">
                <a:extLst>
                  <a:ext uri="{FF2B5EF4-FFF2-40B4-BE49-F238E27FC236}">
                    <a16:creationId xmlns:a16="http://schemas.microsoft.com/office/drawing/2014/main" id="{AE90FE9E-03D0-4749-914C-1BFDC32C1AED}"/>
                  </a:ext>
                </a:extLst>
              </p:cNvPr>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00D4F0"/>
                    </a:solidFill>
                    <a:latin typeface="Fira Sans Extra Condensed Medium"/>
                    <a:ea typeface="Fira Sans Extra Condensed Medium"/>
                    <a:cs typeface="Fira Sans Extra Condensed Medium"/>
                    <a:sym typeface="Fira Sans Extra Condensed Medium"/>
                  </a:rPr>
                  <a:t>Top 2</a:t>
                </a:r>
                <a:endParaRPr sz="1700">
                  <a:solidFill>
                    <a:srgbClr val="00D4F0"/>
                  </a:solidFill>
                  <a:latin typeface="Fira Sans Extra Condensed Medium"/>
                  <a:ea typeface="Fira Sans Extra Condensed Medium"/>
                  <a:cs typeface="Fira Sans Extra Condensed Medium"/>
                  <a:sym typeface="Fira Sans Extra Condensed Medium"/>
                </a:endParaRPr>
              </a:p>
            </p:txBody>
          </p:sp>
          <p:sp>
            <p:nvSpPr>
              <p:cNvPr id="39" name="Google Shape;150;p17">
                <a:extLst>
                  <a:ext uri="{FF2B5EF4-FFF2-40B4-BE49-F238E27FC236}">
                    <a16:creationId xmlns:a16="http://schemas.microsoft.com/office/drawing/2014/main" id="{1B6F1739-CA8D-4CEC-8B10-70ECD04BCE85}"/>
                  </a:ext>
                </a:extLst>
              </p:cNvPr>
              <p:cNvSpPr txBox="1"/>
              <p:nvPr/>
            </p:nvSpPr>
            <p:spPr>
              <a:xfrm>
                <a:off x="710275" y="1982850"/>
                <a:ext cx="17727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solidFill>
                      <a:srgbClr val="434343"/>
                    </a:solidFill>
                    <a:latin typeface="Roboto"/>
                    <a:ea typeface="Roboto"/>
                    <a:cs typeface="Roboto"/>
                    <a:sym typeface="Roboto"/>
                  </a:rPr>
                  <a:t>Central America</a:t>
                </a:r>
              </a:p>
              <a:p>
                <a:pPr marL="0" lvl="0" indent="0" algn="l" rtl="0">
                  <a:spcBef>
                    <a:spcPts val="0"/>
                  </a:spcBef>
                  <a:spcAft>
                    <a:spcPts val="0"/>
                  </a:spcAft>
                  <a:buNone/>
                </a:pPr>
                <a:endParaRPr sz="1200">
                  <a:solidFill>
                    <a:srgbClr val="434343"/>
                  </a:solidFill>
                  <a:latin typeface="Roboto"/>
                  <a:ea typeface="Roboto"/>
                  <a:cs typeface="Roboto"/>
                  <a:sym typeface="Roboto"/>
                </a:endParaRPr>
              </a:p>
            </p:txBody>
          </p:sp>
          <p:sp>
            <p:nvSpPr>
              <p:cNvPr id="40" name="Google Shape;151;p17">
                <a:extLst>
                  <a:ext uri="{FF2B5EF4-FFF2-40B4-BE49-F238E27FC236}">
                    <a16:creationId xmlns:a16="http://schemas.microsoft.com/office/drawing/2014/main" id="{3E234155-BB6B-4854-B66D-E8FA0E8C114F}"/>
                  </a:ext>
                </a:extLst>
              </p:cNvPr>
              <p:cNvSpPr/>
              <p:nvPr/>
            </p:nvSpPr>
            <p:spPr>
              <a:xfrm>
                <a:off x="815175" y="1563888"/>
                <a:ext cx="607500" cy="92100"/>
              </a:xfrm>
              <a:prstGeom prst="rect">
                <a:avLst/>
              </a:prstGeom>
              <a:solidFill>
                <a:srgbClr val="00D4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roup 40">
              <a:extLst>
                <a:ext uri="{FF2B5EF4-FFF2-40B4-BE49-F238E27FC236}">
                  <a16:creationId xmlns:a16="http://schemas.microsoft.com/office/drawing/2014/main" id="{5DD1B8F5-6138-4152-9350-5D5277D401F5}"/>
                </a:ext>
              </a:extLst>
            </p:cNvPr>
            <p:cNvGrpSpPr/>
            <p:nvPr/>
          </p:nvGrpSpPr>
          <p:grpSpPr>
            <a:xfrm>
              <a:off x="399072" y="4072571"/>
              <a:ext cx="1765048" cy="254495"/>
              <a:chOff x="399072" y="1236440"/>
              <a:chExt cx="1765048" cy="254495"/>
            </a:xfrm>
          </p:grpSpPr>
          <p:sp>
            <p:nvSpPr>
              <p:cNvPr id="42" name="Google Shape;91;p16">
                <a:extLst>
                  <a:ext uri="{FF2B5EF4-FFF2-40B4-BE49-F238E27FC236}">
                    <a16:creationId xmlns:a16="http://schemas.microsoft.com/office/drawing/2014/main" id="{D7854869-5AE0-439A-B3A7-F1C639F8DFAC}"/>
                  </a:ext>
                </a:extLst>
              </p:cNvPr>
              <p:cNvSpPr/>
              <p:nvPr/>
            </p:nvSpPr>
            <p:spPr>
              <a:xfrm>
                <a:off x="399072" y="1236440"/>
                <a:ext cx="574517" cy="254495"/>
              </a:xfrm>
              <a:prstGeom prst="roundRect">
                <a:avLst>
                  <a:gd name="adj" fmla="val 50000"/>
                </a:avLst>
              </a:prstGeom>
              <a:solidFill>
                <a:srgbClr val="118DF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a:solidFill>
                      <a:schemeClr val="lt1"/>
                    </a:solidFill>
                    <a:latin typeface="Fira Sans Extra Condensed Medium"/>
                    <a:ea typeface="Fira Sans Extra Condensed Medium"/>
                    <a:cs typeface="Fira Sans Extra Condensed Medium"/>
                    <a:sym typeface="Fira Sans Extra Condensed Medium"/>
                  </a:rPr>
                  <a:t>5.67M</a:t>
                </a:r>
                <a:endParaRPr sz="800">
                  <a:solidFill>
                    <a:schemeClr val="lt1"/>
                  </a:solidFill>
                </a:endParaRPr>
              </a:p>
            </p:txBody>
          </p:sp>
          <p:sp>
            <p:nvSpPr>
              <p:cNvPr id="43" name="Google Shape;91;p16">
                <a:extLst>
                  <a:ext uri="{FF2B5EF4-FFF2-40B4-BE49-F238E27FC236}">
                    <a16:creationId xmlns:a16="http://schemas.microsoft.com/office/drawing/2014/main" id="{04944F33-551E-4055-B8EA-C3F09376D3C2}"/>
                  </a:ext>
                </a:extLst>
              </p:cNvPr>
              <p:cNvSpPr/>
              <p:nvPr/>
            </p:nvSpPr>
            <p:spPr>
              <a:xfrm>
                <a:off x="1589602" y="1236440"/>
                <a:ext cx="574518" cy="254495"/>
              </a:xfrm>
              <a:prstGeom prst="roundRect">
                <a:avLst>
                  <a:gd name="adj" fmla="val 50000"/>
                </a:avLst>
              </a:prstGeom>
              <a:solidFill>
                <a:srgbClr val="E569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a:solidFill>
                      <a:schemeClr val="lt1"/>
                    </a:solidFill>
                    <a:latin typeface="Fira Sans Extra Condensed Medium"/>
                    <a:ea typeface="Fira Sans Extra Condensed Medium"/>
                    <a:cs typeface="Fira Sans Extra Condensed Medium"/>
                    <a:sym typeface="Fira Sans Extra Condensed Medium"/>
                  </a:rPr>
                  <a:t>9396</a:t>
                </a:r>
                <a:endParaRPr sz="700">
                  <a:solidFill>
                    <a:schemeClr val="lt1"/>
                  </a:solidFill>
                </a:endParaRPr>
              </a:p>
            </p:txBody>
          </p:sp>
          <p:sp>
            <p:nvSpPr>
              <p:cNvPr id="44" name="Google Shape;91;p16">
                <a:extLst>
                  <a:ext uri="{FF2B5EF4-FFF2-40B4-BE49-F238E27FC236}">
                    <a16:creationId xmlns:a16="http://schemas.microsoft.com/office/drawing/2014/main" id="{616AC161-F3AE-41F3-B050-DB695BCCE78C}"/>
                  </a:ext>
                </a:extLst>
              </p:cNvPr>
              <p:cNvSpPr/>
              <p:nvPr/>
            </p:nvSpPr>
            <p:spPr>
              <a:xfrm>
                <a:off x="994337" y="1236440"/>
                <a:ext cx="574517" cy="254495"/>
              </a:xfrm>
              <a:prstGeom prst="roundRect">
                <a:avLst>
                  <a:gd name="adj" fmla="val 50000"/>
                </a:avLst>
              </a:prstGeom>
              <a:solidFill>
                <a:srgbClr val="12239E"/>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a:solidFill>
                      <a:schemeClr val="lt1"/>
                    </a:solidFill>
                    <a:latin typeface="Fira Sans Extra Condensed Medium"/>
                    <a:ea typeface="Fira Sans Extra Condensed Medium"/>
                    <a:cs typeface="Fira Sans Extra Condensed Medium"/>
                    <a:sym typeface="Fira Sans Extra Condensed Medium"/>
                  </a:rPr>
                  <a:t>616K</a:t>
                </a:r>
                <a:endParaRPr sz="700">
                  <a:solidFill>
                    <a:schemeClr val="lt1"/>
                  </a:solidFill>
                </a:endParaRPr>
              </a:p>
            </p:txBody>
          </p:sp>
        </p:grpSp>
      </p:grpSp>
      <p:grpSp>
        <p:nvGrpSpPr>
          <p:cNvPr id="47" name="Group 46">
            <a:extLst>
              <a:ext uri="{FF2B5EF4-FFF2-40B4-BE49-F238E27FC236}">
                <a16:creationId xmlns:a16="http://schemas.microsoft.com/office/drawing/2014/main" id="{63053EFC-902C-4679-B400-1B7CFCF7DDF0}"/>
              </a:ext>
            </a:extLst>
          </p:cNvPr>
          <p:cNvGrpSpPr/>
          <p:nvPr/>
        </p:nvGrpSpPr>
        <p:grpSpPr>
          <a:xfrm>
            <a:off x="40776" y="3371443"/>
            <a:ext cx="1869948" cy="973834"/>
            <a:chOff x="294172" y="3353232"/>
            <a:chExt cx="1869948" cy="973834"/>
          </a:xfrm>
        </p:grpSpPr>
        <p:grpSp>
          <p:nvGrpSpPr>
            <p:cNvPr id="48" name="Google Shape;148;p17">
              <a:extLst>
                <a:ext uri="{FF2B5EF4-FFF2-40B4-BE49-F238E27FC236}">
                  <a16:creationId xmlns:a16="http://schemas.microsoft.com/office/drawing/2014/main" id="{002711BB-6B3E-4A74-BAF7-4AB369FFBF6E}"/>
                </a:ext>
              </a:extLst>
            </p:cNvPr>
            <p:cNvGrpSpPr/>
            <p:nvPr/>
          </p:nvGrpSpPr>
          <p:grpSpPr>
            <a:xfrm>
              <a:off x="294172" y="3353232"/>
              <a:ext cx="1772700" cy="967362"/>
              <a:chOff x="710275" y="1563888"/>
              <a:chExt cx="1772700" cy="967362"/>
            </a:xfrm>
          </p:grpSpPr>
          <p:sp>
            <p:nvSpPr>
              <p:cNvPr id="53" name="Google Shape;149;p17">
                <a:extLst>
                  <a:ext uri="{FF2B5EF4-FFF2-40B4-BE49-F238E27FC236}">
                    <a16:creationId xmlns:a16="http://schemas.microsoft.com/office/drawing/2014/main" id="{B1F8A58F-CE82-457F-B324-90631EB03AD7}"/>
                  </a:ext>
                </a:extLst>
              </p:cNvPr>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Top 3</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54" name="Google Shape;150;p17">
                <a:extLst>
                  <a:ext uri="{FF2B5EF4-FFF2-40B4-BE49-F238E27FC236}">
                    <a16:creationId xmlns:a16="http://schemas.microsoft.com/office/drawing/2014/main" id="{83B03839-0D7E-4838-BC3A-9AFB7F14A0FB}"/>
                  </a:ext>
                </a:extLst>
              </p:cNvPr>
              <p:cNvSpPr txBox="1"/>
              <p:nvPr/>
            </p:nvSpPr>
            <p:spPr>
              <a:xfrm>
                <a:off x="710275" y="1982850"/>
                <a:ext cx="17727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solidFill>
                      <a:srgbClr val="434343"/>
                    </a:solidFill>
                    <a:latin typeface="Roboto"/>
                    <a:ea typeface="Roboto"/>
                    <a:cs typeface="Roboto"/>
                    <a:sym typeface="Roboto"/>
                  </a:rPr>
                  <a:t>South America</a:t>
                </a:r>
              </a:p>
              <a:p>
                <a:pPr marL="0" lvl="0" indent="0" algn="l" rtl="0">
                  <a:spcBef>
                    <a:spcPts val="0"/>
                  </a:spcBef>
                  <a:spcAft>
                    <a:spcPts val="0"/>
                  </a:spcAft>
                  <a:buNone/>
                </a:pPr>
                <a:endParaRPr sz="1200">
                  <a:solidFill>
                    <a:srgbClr val="434343"/>
                  </a:solidFill>
                  <a:latin typeface="Roboto"/>
                  <a:ea typeface="Roboto"/>
                  <a:cs typeface="Roboto"/>
                  <a:sym typeface="Roboto"/>
                </a:endParaRPr>
              </a:p>
            </p:txBody>
          </p:sp>
          <p:sp>
            <p:nvSpPr>
              <p:cNvPr id="55" name="Google Shape;151;p17">
                <a:extLst>
                  <a:ext uri="{FF2B5EF4-FFF2-40B4-BE49-F238E27FC236}">
                    <a16:creationId xmlns:a16="http://schemas.microsoft.com/office/drawing/2014/main" id="{1612C7EB-73AC-4884-A4DA-A715FA7EBDD6}"/>
                  </a:ext>
                </a:extLst>
              </p:cNvPr>
              <p:cNvSpPr/>
              <p:nvPr/>
            </p:nvSpPr>
            <p:spPr>
              <a:xfrm>
                <a:off x="815175" y="1563888"/>
                <a:ext cx="607500" cy="92100"/>
              </a:xfrm>
              <a:prstGeom prst="rect">
                <a:avLst/>
              </a:prstGeom>
              <a:solidFill>
                <a:srgbClr val="0C79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roup 48">
              <a:extLst>
                <a:ext uri="{FF2B5EF4-FFF2-40B4-BE49-F238E27FC236}">
                  <a16:creationId xmlns:a16="http://schemas.microsoft.com/office/drawing/2014/main" id="{657C19D3-6223-4D52-8325-B1A52E53B14D}"/>
                </a:ext>
              </a:extLst>
            </p:cNvPr>
            <p:cNvGrpSpPr/>
            <p:nvPr/>
          </p:nvGrpSpPr>
          <p:grpSpPr>
            <a:xfrm>
              <a:off x="399072" y="4072571"/>
              <a:ext cx="1765048" cy="254495"/>
              <a:chOff x="399072" y="1236440"/>
              <a:chExt cx="1765048" cy="254495"/>
            </a:xfrm>
          </p:grpSpPr>
          <p:sp>
            <p:nvSpPr>
              <p:cNvPr id="50" name="Google Shape;91;p16">
                <a:extLst>
                  <a:ext uri="{FF2B5EF4-FFF2-40B4-BE49-F238E27FC236}">
                    <a16:creationId xmlns:a16="http://schemas.microsoft.com/office/drawing/2014/main" id="{0A2ECD5A-A304-4CAB-8049-DE7362BD125C}"/>
                  </a:ext>
                </a:extLst>
              </p:cNvPr>
              <p:cNvSpPr/>
              <p:nvPr/>
            </p:nvSpPr>
            <p:spPr>
              <a:xfrm>
                <a:off x="399072" y="1236440"/>
                <a:ext cx="574517" cy="254495"/>
              </a:xfrm>
              <a:prstGeom prst="roundRect">
                <a:avLst>
                  <a:gd name="adj" fmla="val 50000"/>
                </a:avLst>
              </a:prstGeom>
              <a:solidFill>
                <a:srgbClr val="118DF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a:solidFill>
                      <a:schemeClr val="lt1"/>
                    </a:solidFill>
                    <a:latin typeface="Fira Sans Extra Condensed Medium"/>
                    <a:ea typeface="Fira Sans Extra Condensed Medium"/>
                    <a:cs typeface="Fira Sans Extra Condensed Medium"/>
                    <a:sym typeface="Fira Sans Extra Condensed Medium"/>
                  </a:rPr>
                  <a:t>2.96M</a:t>
                </a:r>
                <a:endParaRPr sz="800">
                  <a:solidFill>
                    <a:schemeClr val="lt1"/>
                  </a:solidFill>
                </a:endParaRPr>
              </a:p>
            </p:txBody>
          </p:sp>
          <p:sp>
            <p:nvSpPr>
              <p:cNvPr id="51" name="Google Shape;91;p16">
                <a:extLst>
                  <a:ext uri="{FF2B5EF4-FFF2-40B4-BE49-F238E27FC236}">
                    <a16:creationId xmlns:a16="http://schemas.microsoft.com/office/drawing/2014/main" id="{F38BE4A8-594C-4D60-8A7D-4DFE2DE80D7B}"/>
                  </a:ext>
                </a:extLst>
              </p:cNvPr>
              <p:cNvSpPr/>
              <p:nvPr/>
            </p:nvSpPr>
            <p:spPr>
              <a:xfrm>
                <a:off x="1589602" y="1236440"/>
                <a:ext cx="574518" cy="254495"/>
              </a:xfrm>
              <a:prstGeom prst="roundRect">
                <a:avLst>
                  <a:gd name="adj" fmla="val 50000"/>
                </a:avLst>
              </a:prstGeom>
              <a:solidFill>
                <a:srgbClr val="E569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a:solidFill>
                      <a:schemeClr val="lt1"/>
                    </a:solidFill>
                    <a:latin typeface="Fira Sans Extra Condensed Medium"/>
                    <a:ea typeface="Fira Sans Extra Condensed Medium"/>
                    <a:cs typeface="Fira Sans Extra Condensed Medium"/>
                    <a:sym typeface="Fira Sans Extra Condensed Medium"/>
                  </a:rPr>
                  <a:t>4979</a:t>
                </a:r>
                <a:endParaRPr sz="700">
                  <a:solidFill>
                    <a:schemeClr val="lt1"/>
                  </a:solidFill>
                </a:endParaRPr>
              </a:p>
            </p:txBody>
          </p:sp>
          <p:sp>
            <p:nvSpPr>
              <p:cNvPr id="52" name="Google Shape;91;p16">
                <a:extLst>
                  <a:ext uri="{FF2B5EF4-FFF2-40B4-BE49-F238E27FC236}">
                    <a16:creationId xmlns:a16="http://schemas.microsoft.com/office/drawing/2014/main" id="{1FBA54E3-011A-4261-8C9D-99B460C21B7F}"/>
                  </a:ext>
                </a:extLst>
              </p:cNvPr>
              <p:cNvSpPr/>
              <p:nvPr/>
            </p:nvSpPr>
            <p:spPr>
              <a:xfrm>
                <a:off x="994337" y="1236440"/>
                <a:ext cx="574517" cy="254495"/>
              </a:xfrm>
              <a:prstGeom prst="roundRect">
                <a:avLst>
                  <a:gd name="adj" fmla="val 50000"/>
                </a:avLst>
              </a:prstGeom>
              <a:solidFill>
                <a:srgbClr val="12239E"/>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a:solidFill>
                      <a:schemeClr val="lt1"/>
                    </a:solidFill>
                    <a:latin typeface="Fira Sans Extra Condensed Medium"/>
                    <a:ea typeface="Fira Sans Extra Condensed Medium"/>
                    <a:cs typeface="Fira Sans Extra Condensed Medium"/>
                    <a:sym typeface="Fira Sans Extra Condensed Medium"/>
                  </a:rPr>
                  <a:t>335K</a:t>
                </a:r>
                <a:endParaRPr sz="700">
                  <a:solidFill>
                    <a:schemeClr val="lt1"/>
                  </a:solidFill>
                </a:endParaRPr>
              </a:p>
            </p:txBody>
          </p:sp>
        </p:grpSp>
      </p:grpSp>
      <p:grpSp>
        <p:nvGrpSpPr>
          <p:cNvPr id="61" name="Group 60">
            <a:extLst>
              <a:ext uri="{FF2B5EF4-FFF2-40B4-BE49-F238E27FC236}">
                <a16:creationId xmlns:a16="http://schemas.microsoft.com/office/drawing/2014/main" id="{B23CF40B-A320-4D9B-AEFA-A21484A8FF5F}"/>
              </a:ext>
            </a:extLst>
          </p:cNvPr>
          <p:cNvGrpSpPr/>
          <p:nvPr/>
        </p:nvGrpSpPr>
        <p:grpSpPr>
          <a:xfrm>
            <a:off x="4415700" y="763819"/>
            <a:ext cx="2634442" cy="374987"/>
            <a:chOff x="4288964" y="1515438"/>
            <a:chExt cx="2634442" cy="374987"/>
          </a:xfrm>
        </p:grpSpPr>
        <p:sp>
          <p:nvSpPr>
            <p:cNvPr id="57" name="Google Shape;91;p16">
              <a:extLst>
                <a:ext uri="{FF2B5EF4-FFF2-40B4-BE49-F238E27FC236}">
                  <a16:creationId xmlns:a16="http://schemas.microsoft.com/office/drawing/2014/main" id="{49D32F64-A53B-4C08-9D8E-5D2A195D9204}"/>
                </a:ext>
              </a:extLst>
            </p:cNvPr>
            <p:cNvSpPr/>
            <p:nvPr/>
          </p:nvSpPr>
          <p:spPr>
            <a:xfrm>
              <a:off x="4288964" y="1515438"/>
              <a:ext cx="846525" cy="374987"/>
            </a:xfrm>
            <a:prstGeom prst="roundRect">
              <a:avLst>
                <a:gd name="adj" fmla="val 50000"/>
              </a:avLst>
            </a:prstGeom>
            <a:solidFill>
              <a:srgbClr val="118DF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lt1"/>
                  </a:solidFill>
                  <a:latin typeface="Fira Sans Extra Condensed Medium"/>
                  <a:ea typeface="Fira Sans Extra Condensed Medium"/>
                  <a:cs typeface="Fira Sans Extra Condensed Medium"/>
                  <a:sym typeface="Fira Sans Extra Condensed Medium"/>
                </a:rPr>
                <a:t>36.78M</a:t>
              </a:r>
              <a:endParaRPr sz="1100">
                <a:solidFill>
                  <a:schemeClr val="lt1"/>
                </a:solidFill>
              </a:endParaRPr>
            </a:p>
          </p:txBody>
        </p:sp>
        <p:sp>
          <p:nvSpPr>
            <p:cNvPr id="58" name="Google Shape;91;p16">
              <a:extLst>
                <a:ext uri="{FF2B5EF4-FFF2-40B4-BE49-F238E27FC236}">
                  <a16:creationId xmlns:a16="http://schemas.microsoft.com/office/drawing/2014/main" id="{68397684-170E-4CD2-920F-DBF89EE2A211}"/>
                </a:ext>
              </a:extLst>
            </p:cNvPr>
            <p:cNvSpPr/>
            <p:nvPr/>
          </p:nvSpPr>
          <p:spPr>
            <a:xfrm>
              <a:off x="6076880" y="1515438"/>
              <a:ext cx="846526" cy="374987"/>
            </a:xfrm>
            <a:prstGeom prst="roundRect">
              <a:avLst>
                <a:gd name="adj" fmla="val 50000"/>
              </a:avLst>
            </a:prstGeom>
            <a:solidFill>
              <a:srgbClr val="E569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chemeClr val="lt1"/>
                  </a:solidFill>
                  <a:latin typeface="Fira Sans Extra Condensed Medium"/>
                  <a:ea typeface="Fira Sans Extra Condensed Medium"/>
                  <a:cs typeface="Fira Sans Extra Condensed Medium"/>
                  <a:sym typeface="Fira Sans Extra Condensed Medium"/>
                </a:rPr>
                <a:t>65.75k</a:t>
              </a:r>
              <a:endParaRPr sz="1200" dirty="0">
                <a:solidFill>
                  <a:schemeClr val="lt1"/>
                </a:solidFill>
              </a:endParaRPr>
            </a:p>
          </p:txBody>
        </p:sp>
        <p:sp>
          <p:nvSpPr>
            <p:cNvPr id="59" name="Google Shape;91;p16">
              <a:extLst>
                <a:ext uri="{FF2B5EF4-FFF2-40B4-BE49-F238E27FC236}">
                  <a16:creationId xmlns:a16="http://schemas.microsoft.com/office/drawing/2014/main" id="{3D3030E1-3706-4968-851D-2740C5450BD0}"/>
                </a:ext>
              </a:extLst>
            </p:cNvPr>
            <p:cNvSpPr/>
            <p:nvPr/>
          </p:nvSpPr>
          <p:spPr>
            <a:xfrm>
              <a:off x="5182922" y="1515438"/>
              <a:ext cx="846525" cy="374987"/>
            </a:xfrm>
            <a:prstGeom prst="roundRect">
              <a:avLst>
                <a:gd name="adj" fmla="val 50000"/>
              </a:avLst>
            </a:prstGeom>
            <a:solidFill>
              <a:srgbClr val="12239E"/>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lt1"/>
                  </a:solidFill>
                  <a:latin typeface="Fira Sans Extra Condensed Medium"/>
                  <a:ea typeface="Fira Sans Extra Condensed Medium"/>
                  <a:cs typeface="Fira Sans Extra Condensed Medium"/>
                  <a:sym typeface="Fira Sans Extra Condensed Medium"/>
                </a:rPr>
                <a:t>3.97M</a:t>
              </a:r>
              <a:endParaRPr sz="1200">
                <a:solidFill>
                  <a:schemeClr val="lt1"/>
                </a:solidFill>
              </a:endParaRPr>
            </a:p>
          </p:txBody>
        </p:sp>
      </p:grpSp>
      <p:grpSp>
        <p:nvGrpSpPr>
          <p:cNvPr id="66" name="Group 65">
            <a:extLst>
              <a:ext uri="{FF2B5EF4-FFF2-40B4-BE49-F238E27FC236}">
                <a16:creationId xmlns:a16="http://schemas.microsoft.com/office/drawing/2014/main" id="{20F27B17-447C-458F-95E6-5610255277E8}"/>
              </a:ext>
            </a:extLst>
          </p:cNvPr>
          <p:cNvGrpSpPr/>
          <p:nvPr/>
        </p:nvGrpSpPr>
        <p:grpSpPr>
          <a:xfrm>
            <a:off x="4336926" y="4465575"/>
            <a:ext cx="2745032" cy="262500"/>
            <a:chOff x="4491286" y="4465575"/>
            <a:chExt cx="2745032" cy="262500"/>
          </a:xfrm>
        </p:grpSpPr>
        <p:sp>
          <p:nvSpPr>
            <p:cNvPr id="62" name="Google Shape;149;p17">
              <a:extLst>
                <a:ext uri="{FF2B5EF4-FFF2-40B4-BE49-F238E27FC236}">
                  <a16:creationId xmlns:a16="http://schemas.microsoft.com/office/drawing/2014/main" id="{6837A54F-A72B-4C0E-806B-FB199349E40A}"/>
                </a:ext>
              </a:extLst>
            </p:cNvPr>
            <p:cNvSpPr txBox="1"/>
            <p:nvPr/>
          </p:nvSpPr>
          <p:spPr>
            <a:xfrm>
              <a:off x="4491286" y="4465575"/>
              <a:ext cx="608008"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2015</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3" name="Google Shape;149;p17">
              <a:extLst>
                <a:ext uri="{FF2B5EF4-FFF2-40B4-BE49-F238E27FC236}">
                  <a16:creationId xmlns:a16="http://schemas.microsoft.com/office/drawing/2014/main" id="{7014399D-12E6-48D6-ADEF-1EF3107F057F}"/>
                </a:ext>
              </a:extLst>
            </p:cNvPr>
            <p:cNvSpPr txBox="1"/>
            <p:nvPr/>
          </p:nvSpPr>
          <p:spPr>
            <a:xfrm>
              <a:off x="6628310" y="4465575"/>
              <a:ext cx="608008"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E56932"/>
                  </a:solidFill>
                  <a:latin typeface="Fira Sans Extra Condensed Medium"/>
                  <a:ea typeface="Fira Sans Extra Condensed Medium"/>
                  <a:cs typeface="Fira Sans Extra Condensed Medium"/>
                  <a:sym typeface="Fira Sans Extra Condensed Medium"/>
                </a:rPr>
                <a:t>2018</a:t>
              </a:r>
              <a:endParaRPr sz="1700">
                <a:solidFill>
                  <a:srgbClr val="E56932"/>
                </a:solidFill>
                <a:latin typeface="Fira Sans Extra Condensed Medium"/>
                <a:ea typeface="Fira Sans Extra Condensed Medium"/>
                <a:cs typeface="Fira Sans Extra Condensed Medium"/>
                <a:sym typeface="Fira Sans Extra Condensed Medium"/>
              </a:endParaRPr>
            </a:p>
          </p:txBody>
        </p:sp>
        <p:cxnSp>
          <p:nvCxnSpPr>
            <p:cNvPr id="65" name="Straight Arrow Connector 64">
              <a:extLst>
                <a:ext uri="{FF2B5EF4-FFF2-40B4-BE49-F238E27FC236}">
                  <a16:creationId xmlns:a16="http://schemas.microsoft.com/office/drawing/2014/main" id="{CD1E98CF-B7F7-4258-BF81-91BBFED9F015}"/>
                </a:ext>
              </a:extLst>
            </p:cNvPr>
            <p:cNvCxnSpPr>
              <a:stCxn id="62" idx="3"/>
            </p:cNvCxnSpPr>
            <p:nvPr/>
          </p:nvCxnSpPr>
          <p:spPr>
            <a:xfrm>
              <a:off x="5099294" y="4596825"/>
              <a:ext cx="1431766" cy="0"/>
            </a:xfrm>
            <a:prstGeom prst="straightConnector1">
              <a:avLst/>
            </a:prstGeom>
            <a:ln>
              <a:prstDash val="sysDash"/>
              <a:tailEnd type="triangle"/>
            </a:ln>
            <a:effectLst/>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2402120781"/>
      </p:ext>
    </p:extLst>
  </p:cSld>
  <p:clrMapOvr>
    <a:masterClrMapping/>
  </p:clrMapOvr>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593</Words>
  <Application>Microsoft Office PowerPoint</Application>
  <PresentationFormat>On-screen Show (16:9)</PresentationFormat>
  <Paragraphs>96</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Roboto</vt:lpstr>
      <vt:lpstr>Arial</vt:lpstr>
      <vt:lpstr>Fira Sans Extra Condensed Light</vt:lpstr>
      <vt:lpstr>Fira Sans Extra Condensed Medium</vt:lpstr>
      <vt:lpstr>Data Charts Infographics by Slidesgo</vt:lpstr>
      <vt:lpstr>Data Co supplychain</vt:lpstr>
      <vt:lpstr>Nội dung</vt:lpstr>
      <vt:lpstr>1. Giới thiệu data</vt:lpstr>
      <vt:lpstr>Thông tin về data</vt:lpstr>
      <vt:lpstr>Làm sạch dữ liệu</vt:lpstr>
      <vt:lpstr>Làm sạch dữ liệu</vt:lpstr>
      <vt:lpstr>Làm sạch dữ liệu</vt:lpstr>
      <vt:lpstr>2. Tổng quan</vt:lpstr>
      <vt:lpstr>Sales, benefit and count of order qty</vt:lpstr>
      <vt:lpstr>Sales by region</vt:lpstr>
      <vt:lpstr>Tổng quan Sales qua các năm</vt:lpstr>
      <vt:lpstr>Sales by Category</vt:lpstr>
      <vt:lpstr>Phân khúc khách hàng</vt:lpstr>
      <vt:lpstr>Phương thức thanh toán và vận chuyển</vt:lpstr>
      <vt:lpstr>Số lượng sản phẩm order by market</vt:lpstr>
      <vt:lpstr>Số lượng order theo mã &amp; bộ phận</vt:lpstr>
      <vt:lpstr>Số lượng order theo mã &amp; bộ phận</vt:lpstr>
      <vt:lpstr>Trạng thái đặt hàng</vt:lpstr>
      <vt:lpstr>Trạng thái giao hàng</vt:lpstr>
      <vt:lpstr>Trạng thái giao hàng</vt:lpstr>
      <vt:lpstr>Shipping Date Difference</vt:lpstr>
      <vt:lpstr>Shipping Date Difference by Region</vt:lpstr>
      <vt:lpstr>3. Đề xuất cải thiện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 supplychain</dc:title>
  <cp:lastModifiedBy>MSI</cp:lastModifiedBy>
  <cp:revision>103</cp:revision>
  <dcterms:modified xsi:type="dcterms:W3CDTF">2023-06-06T07:29:33Z</dcterms:modified>
</cp:coreProperties>
</file>