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4"/>
  </p:notesMasterIdLst>
  <p:sldIdLst>
    <p:sldId id="278" r:id="rId2"/>
    <p:sldId id="279" r:id="rId3"/>
    <p:sldId id="280" r:id="rId4"/>
    <p:sldId id="283" r:id="rId5"/>
    <p:sldId id="294" r:id="rId6"/>
    <p:sldId id="295" r:id="rId7"/>
    <p:sldId id="285" r:id="rId8"/>
    <p:sldId id="296" r:id="rId9"/>
    <p:sldId id="297" r:id="rId10"/>
    <p:sldId id="298" r:id="rId11"/>
    <p:sldId id="281" r:id="rId12"/>
    <p:sldId id="282" r:id="rId13"/>
    <p:sldId id="284" r:id="rId14"/>
    <p:sldId id="299" r:id="rId15"/>
    <p:sldId id="300" r:id="rId16"/>
    <p:sldId id="301" r:id="rId17"/>
    <p:sldId id="303" r:id="rId18"/>
    <p:sldId id="304" r:id="rId19"/>
    <p:sldId id="305" r:id="rId20"/>
    <p:sldId id="292" r:id="rId21"/>
    <p:sldId id="290" r:id="rId22"/>
    <p:sldId id="293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Bank </a:t>
            </a:r>
            <a:br>
              <a:rPr lang="en-US" sz="3600" dirty="0"/>
            </a:br>
            <a:r>
              <a:rPr lang="en-US" sz="3600" dirty="0"/>
              <a:t>Customer Churn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MindX</a:t>
            </a:r>
            <a:r>
              <a:rPr lang="en-US" dirty="0"/>
              <a:t> TC_DA19 </a:t>
            </a:r>
          </a:p>
          <a:p>
            <a:r>
              <a:rPr lang="en-US" dirty="0" err="1"/>
              <a:t>Nguyễn</a:t>
            </a:r>
            <a:r>
              <a:rPr lang="en-US" dirty="0"/>
              <a:t> Minh </a:t>
            </a:r>
            <a:r>
              <a:rPr lang="en-US" dirty="0" err="1"/>
              <a:t>Phát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57712"/>
            <a:ext cx="10671048" cy="768096"/>
          </a:xfrm>
        </p:spPr>
        <p:txBody>
          <a:bodyPr/>
          <a:lstStyle/>
          <a:p>
            <a:r>
              <a:rPr lang="en-US" sz="3200" dirty="0"/>
              <a:t>Data Processing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– Data Processing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79C5A-CD51-4161-A5D4-84190D6F9894}"/>
              </a:ext>
            </a:extLst>
          </p:cNvPr>
          <p:cNvSpPr txBox="1"/>
          <p:nvPr/>
        </p:nvSpPr>
        <p:spPr>
          <a:xfrm>
            <a:off x="4792066" y="4302303"/>
            <a:ext cx="23309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EEE8-FFF0-4DA3-A52A-8B987F15CF97}"/>
              </a:ext>
            </a:extLst>
          </p:cNvPr>
          <p:cNvSpPr txBox="1"/>
          <p:nvPr/>
        </p:nvSpPr>
        <p:spPr>
          <a:xfrm>
            <a:off x="219007" y="1635519"/>
            <a:ext cx="74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Scale columns to range(0, 1) (Min Max Scaler)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7167E-CB74-42B7-B4D0-F225B297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2162348"/>
            <a:ext cx="12192000" cy="12207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2E728A-4C9A-41CE-A2DC-F830E92C118A}"/>
              </a:ext>
            </a:extLst>
          </p:cNvPr>
          <p:cNvSpPr/>
          <p:nvPr/>
        </p:nvSpPr>
        <p:spPr>
          <a:xfrm>
            <a:off x="2686049" y="2078397"/>
            <a:ext cx="1838326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11E8D-5591-4D3B-B0E5-C9BCAB2240E8}"/>
              </a:ext>
            </a:extLst>
          </p:cNvPr>
          <p:cNvSpPr/>
          <p:nvPr/>
        </p:nvSpPr>
        <p:spPr>
          <a:xfrm>
            <a:off x="219007" y="2078397"/>
            <a:ext cx="971618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111D1-4954-4EA6-82DB-A67BD35AE71E}"/>
              </a:ext>
            </a:extLst>
          </p:cNvPr>
          <p:cNvSpPr/>
          <p:nvPr/>
        </p:nvSpPr>
        <p:spPr>
          <a:xfrm>
            <a:off x="6490523" y="2078397"/>
            <a:ext cx="1196151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0FFB0-CF46-4292-89EF-95F808C9B844}"/>
              </a:ext>
            </a:extLst>
          </p:cNvPr>
          <p:cNvSpPr/>
          <p:nvPr/>
        </p:nvSpPr>
        <p:spPr>
          <a:xfrm>
            <a:off x="1714500" y="2078397"/>
            <a:ext cx="419100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BA1E8-A810-4E48-82C3-48CFF2B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4880266"/>
            <a:ext cx="12192000" cy="11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60904"/>
            <a:ext cx="5267325" cy="768096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3324" y="2247900"/>
            <a:ext cx="3095626" cy="3143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Churn dataset got Imbalanced data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 Up-sampling ???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528007-FD2E-4B94-8815-CBA3523A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39" y="1295400"/>
            <a:ext cx="5334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719424-51A6-47F3-B8D2-C111ADCC176A}"/>
              </a:ext>
            </a:extLst>
          </p:cNvPr>
          <p:cNvSpPr txBox="1"/>
          <p:nvPr/>
        </p:nvSpPr>
        <p:spPr>
          <a:xfrm>
            <a:off x="3235801" y="651391"/>
            <a:ext cx="15144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training – Before up-sampling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Bank Customer Churn – Model Training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A09A7-5746-46B8-A832-1C3D25DE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752" y="2468880"/>
            <a:ext cx="4117848" cy="3599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EE8A5-3D48-4DD8-8623-78F9DB5D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96" y="3600450"/>
            <a:ext cx="2703196" cy="1131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C2A1-615E-494C-8974-3622DE5C26E3}"/>
              </a:ext>
            </a:extLst>
          </p:cNvPr>
          <p:cNvSpPr txBox="1"/>
          <p:nvPr/>
        </p:nvSpPr>
        <p:spPr>
          <a:xfrm>
            <a:off x="8519161" y="2468880"/>
            <a:ext cx="2806064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Run some models with default hyperparameters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00FF00"/>
                </a:highlight>
              </a:rPr>
              <a:t>X</a:t>
            </a:r>
            <a:r>
              <a:rPr lang="vi-VN" dirty="0">
                <a:highlight>
                  <a:srgbClr val="00FF00"/>
                </a:highlight>
              </a:rPr>
              <a:t>GB</a:t>
            </a:r>
            <a:r>
              <a:rPr lang="en-US" dirty="0" err="1">
                <a:highlight>
                  <a:srgbClr val="00FF00"/>
                </a:highlight>
              </a:rPr>
              <a:t>oost</a:t>
            </a:r>
            <a:r>
              <a:rPr lang="en-US" dirty="0">
                <a:highlight>
                  <a:srgbClr val="00FF00"/>
                </a:highlight>
              </a:rPr>
              <a:t> and Random Forest </a:t>
            </a:r>
            <a:r>
              <a:rPr lang="en-US" dirty="0"/>
              <a:t>model for following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CCCD9-E653-4488-85B2-F50881D6AF0A}"/>
              </a:ext>
            </a:extLst>
          </p:cNvPr>
          <p:cNvSpPr txBox="1"/>
          <p:nvPr/>
        </p:nvSpPr>
        <p:spPr>
          <a:xfrm>
            <a:off x="2095500" y="30882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C4B5-EA03-4D39-A383-89B6AAF21FD0}"/>
              </a:ext>
            </a:extLst>
          </p:cNvPr>
          <p:cNvSpPr txBox="1"/>
          <p:nvPr/>
        </p:nvSpPr>
        <p:spPr>
          <a:xfrm>
            <a:off x="4111753" y="1984248"/>
            <a:ext cx="411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 Score and Time Executing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A7AD6-33E5-4D22-BD08-F44A5831DB52}"/>
              </a:ext>
            </a:extLst>
          </p:cNvPr>
          <p:cNvCxnSpPr>
            <a:cxnSpLocks/>
          </p:cNvCxnSpPr>
          <p:nvPr/>
        </p:nvCxnSpPr>
        <p:spPr>
          <a:xfrm flipH="1">
            <a:off x="7343775" y="3771900"/>
            <a:ext cx="1247775" cy="2762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2F25D-CEC2-4F7C-9E69-CEDDBABCB56A}"/>
              </a:ext>
            </a:extLst>
          </p:cNvPr>
          <p:cNvCxnSpPr>
            <a:cxnSpLocks/>
          </p:cNvCxnSpPr>
          <p:nvPr/>
        </p:nvCxnSpPr>
        <p:spPr>
          <a:xfrm flipH="1">
            <a:off x="7343775" y="3838575"/>
            <a:ext cx="1400176" cy="20574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training – Before up-sampling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Bank Customer Churn – Model Training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CC2A1-615E-494C-8974-3622DE5C26E3}"/>
              </a:ext>
            </a:extLst>
          </p:cNvPr>
          <p:cNvSpPr txBox="1"/>
          <p:nvPr/>
        </p:nvSpPr>
        <p:spPr>
          <a:xfrm>
            <a:off x="8367090" y="3474363"/>
            <a:ext cx="2806064" cy="171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Low Score in Precision, Recall, F1-Score of 1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 Try Up-sampling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CCCD9-E653-4488-85B2-F50881D6AF0A}"/>
              </a:ext>
            </a:extLst>
          </p:cNvPr>
          <p:cNvSpPr txBox="1"/>
          <p:nvPr/>
        </p:nvSpPr>
        <p:spPr>
          <a:xfrm>
            <a:off x="2695575" y="1932204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C4B5-EA03-4D39-A383-89B6AAF21FD0}"/>
              </a:ext>
            </a:extLst>
          </p:cNvPr>
          <p:cNvSpPr txBox="1"/>
          <p:nvPr/>
        </p:nvSpPr>
        <p:spPr>
          <a:xfrm>
            <a:off x="1472745" y="4344265"/>
            <a:ext cx="411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971DD-A3D2-4239-8699-4F9DCB02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42" y="2301536"/>
            <a:ext cx="4884500" cy="1733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CA8C1-350D-44B9-8439-B69E1B9B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42" y="4713597"/>
            <a:ext cx="4894744" cy="168720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A7AD6-33E5-4D22-BD08-F44A5831DB52}"/>
              </a:ext>
            </a:extLst>
          </p:cNvPr>
          <p:cNvCxnSpPr>
            <a:cxnSpLocks/>
          </p:cNvCxnSpPr>
          <p:nvPr/>
        </p:nvCxnSpPr>
        <p:spPr>
          <a:xfrm flipH="1" flipV="1">
            <a:off x="5191126" y="3086101"/>
            <a:ext cx="3175964" cy="81374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2F25D-CEC2-4F7C-9E69-CEDDBABCB56A}"/>
              </a:ext>
            </a:extLst>
          </p:cNvPr>
          <p:cNvCxnSpPr>
            <a:cxnSpLocks/>
          </p:cNvCxnSpPr>
          <p:nvPr/>
        </p:nvCxnSpPr>
        <p:spPr>
          <a:xfrm flipH="1">
            <a:off x="5191126" y="4034745"/>
            <a:ext cx="3175964" cy="15027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training – </a:t>
            </a:r>
            <a:r>
              <a:rPr lang="en-US" altLang="zh-CN" sz="3200" dirty="0">
                <a:latin typeface="Arial Black" panose="020B0604020202020204" pitchFamily="34" charset="0"/>
                <a:cs typeface="Arial Black" panose="020B0604020202020204" pitchFamily="34" charset="0"/>
              </a:rPr>
              <a:t>After</a:t>
            </a:r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up-sampling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Bank Customer Churn – Model Training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EE8A5-3D48-4DD8-8623-78F9DB5D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95" y="2468880"/>
            <a:ext cx="2703196" cy="1131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C2A1-615E-494C-8974-3622DE5C26E3}"/>
              </a:ext>
            </a:extLst>
          </p:cNvPr>
          <p:cNvSpPr txBox="1"/>
          <p:nvPr/>
        </p:nvSpPr>
        <p:spPr>
          <a:xfrm>
            <a:off x="8519161" y="2468880"/>
            <a:ext cx="2806064" cy="337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Run some models with default hyperparameters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Some models have increased score up to 90%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00FF00"/>
                </a:highlight>
              </a:rPr>
              <a:t>X</a:t>
            </a:r>
            <a:r>
              <a:rPr lang="vi-VN" dirty="0">
                <a:highlight>
                  <a:srgbClr val="00FF00"/>
                </a:highlight>
              </a:rPr>
              <a:t>GB</a:t>
            </a:r>
            <a:r>
              <a:rPr lang="en-US" dirty="0" err="1">
                <a:highlight>
                  <a:srgbClr val="00FF00"/>
                </a:highlight>
              </a:rPr>
              <a:t>oost</a:t>
            </a:r>
            <a:r>
              <a:rPr lang="en-US" dirty="0">
                <a:highlight>
                  <a:srgbClr val="00FF00"/>
                </a:highlight>
              </a:rPr>
              <a:t> and Random Forest </a:t>
            </a:r>
            <a:r>
              <a:rPr lang="en-US" dirty="0"/>
              <a:t>model for following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CCCD9-E653-4488-85B2-F50881D6AF0A}"/>
              </a:ext>
            </a:extLst>
          </p:cNvPr>
          <p:cNvSpPr txBox="1"/>
          <p:nvPr/>
        </p:nvSpPr>
        <p:spPr>
          <a:xfrm>
            <a:off x="1358797" y="41015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SMOTE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C4B5-EA03-4D39-A383-89B6AAF21FD0}"/>
              </a:ext>
            </a:extLst>
          </p:cNvPr>
          <p:cNvSpPr txBox="1"/>
          <p:nvPr/>
        </p:nvSpPr>
        <p:spPr>
          <a:xfrm>
            <a:off x="4111753" y="1984248"/>
            <a:ext cx="411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 Score and Time Executing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617A1-8C8D-41E3-9781-A800C102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95" y="4942652"/>
            <a:ext cx="2709881" cy="95332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9037EE5-38E9-43EB-95B7-B27965698EA3}"/>
              </a:ext>
            </a:extLst>
          </p:cNvPr>
          <p:cNvSpPr/>
          <p:nvPr/>
        </p:nvSpPr>
        <p:spPr>
          <a:xfrm>
            <a:off x="2286191" y="3771900"/>
            <a:ext cx="419100" cy="1028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54174-647C-47DE-B6D3-77D3E7352F62}"/>
              </a:ext>
            </a:extLst>
          </p:cNvPr>
          <p:cNvSpPr txBox="1"/>
          <p:nvPr/>
        </p:nvSpPr>
        <p:spPr>
          <a:xfrm>
            <a:off x="2131699" y="608041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82C24-AC76-4E88-8215-F02439EA3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816" y="2468879"/>
            <a:ext cx="3988206" cy="342709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2F25D-CEC2-4F7C-9E69-CEDDBABCB56A}"/>
              </a:ext>
            </a:extLst>
          </p:cNvPr>
          <p:cNvCxnSpPr>
            <a:cxnSpLocks/>
          </p:cNvCxnSpPr>
          <p:nvPr/>
        </p:nvCxnSpPr>
        <p:spPr>
          <a:xfrm flipH="1">
            <a:off x="7410451" y="4470916"/>
            <a:ext cx="1181100" cy="12791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A7AD6-33E5-4D22-BD08-F44A5831DB52}"/>
              </a:ext>
            </a:extLst>
          </p:cNvPr>
          <p:cNvCxnSpPr>
            <a:cxnSpLocks/>
          </p:cNvCxnSpPr>
          <p:nvPr/>
        </p:nvCxnSpPr>
        <p:spPr>
          <a:xfrm flipH="1" flipV="1">
            <a:off x="7343775" y="3962400"/>
            <a:ext cx="1247776" cy="3714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65548"/>
            <a:ext cx="10671048" cy="768096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</a:t>
            </a:r>
            <a:r>
              <a:rPr lang="en-US" altLang="zh-CN" sz="3200" dirty="0">
                <a:latin typeface="Arial Black" panose="020B0604020202020204" pitchFamily="34" charset="0"/>
                <a:cs typeface="Arial Black" panose="020B0604020202020204" pitchFamily="34" charset="0"/>
              </a:rPr>
              <a:t>evaluation</a:t>
            </a:r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– after up-sampling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Bank Customer Churn – Model Evaluation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CCCD9-E653-4488-85B2-F50881D6AF0A}"/>
              </a:ext>
            </a:extLst>
          </p:cNvPr>
          <p:cNvSpPr txBox="1"/>
          <p:nvPr/>
        </p:nvSpPr>
        <p:spPr>
          <a:xfrm>
            <a:off x="5582881" y="1480830"/>
            <a:ext cx="64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– Hyperparameter Tuning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C4B5-EA03-4D39-A383-89B6AAF21FD0}"/>
              </a:ext>
            </a:extLst>
          </p:cNvPr>
          <p:cNvSpPr txBox="1"/>
          <p:nvPr/>
        </p:nvSpPr>
        <p:spPr>
          <a:xfrm>
            <a:off x="885496" y="1480829"/>
            <a:ext cx="416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-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7FEF6-BC25-4075-964A-8AB182AF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6" y="1850162"/>
            <a:ext cx="4163864" cy="1712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1DCE3-5E4F-4D1C-9C49-CD3CBAB1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95" y="3562405"/>
            <a:ext cx="4117848" cy="3292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D58D7A-6BD9-4C50-A6F9-5B0FD50A2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881" y="1850161"/>
            <a:ext cx="6416984" cy="17122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57114D-5245-4A71-AA87-48594C946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659" y="3562406"/>
            <a:ext cx="3756709" cy="32924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D0EFE9-A5C4-45DC-93BB-F0E7B6FB404B}"/>
              </a:ext>
            </a:extLst>
          </p:cNvPr>
          <p:cNvSpPr/>
          <p:nvPr/>
        </p:nvSpPr>
        <p:spPr>
          <a:xfrm>
            <a:off x="9420225" y="4457700"/>
            <a:ext cx="381000" cy="37147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2E922C-77B7-41B2-95BC-F72BE3E3D1E9}"/>
              </a:ext>
            </a:extLst>
          </p:cNvPr>
          <p:cNvSpPr/>
          <p:nvPr/>
        </p:nvSpPr>
        <p:spPr>
          <a:xfrm>
            <a:off x="8020050" y="5715000"/>
            <a:ext cx="381000" cy="37147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heck PNG Transparent Images Free Download | Vector Files ...">
            <a:extLst>
              <a:ext uri="{FF2B5EF4-FFF2-40B4-BE49-F238E27FC236}">
                <a16:creationId xmlns:a16="http://schemas.microsoft.com/office/drawing/2014/main" id="{ED119D44-ED34-4D8D-923D-CC68C58D8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767" y="2681306"/>
            <a:ext cx="881098" cy="8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575659-2186-47C4-BAE3-DBCF56A02C5E}"/>
              </a:ext>
            </a:extLst>
          </p:cNvPr>
          <p:cNvCxnSpPr/>
          <p:nvPr/>
        </p:nvCxnSpPr>
        <p:spPr>
          <a:xfrm>
            <a:off x="5343525" y="1480830"/>
            <a:ext cx="0" cy="5374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65548"/>
            <a:ext cx="10671048" cy="768096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</a:t>
            </a:r>
            <a:r>
              <a:rPr lang="en-US" altLang="zh-CN" sz="3200" dirty="0">
                <a:latin typeface="Arial Black" panose="020B0604020202020204" pitchFamily="34" charset="0"/>
                <a:cs typeface="Arial Black" panose="020B0604020202020204" pitchFamily="34" charset="0"/>
              </a:rPr>
              <a:t>Evaluation</a:t>
            </a:r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– after up-sampling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Bank Customer Churn – Model Evaluation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CCCD9-E653-4488-85B2-F50881D6AF0A}"/>
              </a:ext>
            </a:extLst>
          </p:cNvPr>
          <p:cNvSpPr txBox="1"/>
          <p:nvPr/>
        </p:nvSpPr>
        <p:spPr>
          <a:xfrm>
            <a:off x="5582881" y="1480830"/>
            <a:ext cx="64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– Hyperparameter Tuning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C4B5-EA03-4D39-A383-89B6AAF21FD0}"/>
              </a:ext>
            </a:extLst>
          </p:cNvPr>
          <p:cNvSpPr txBox="1"/>
          <p:nvPr/>
        </p:nvSpPr>
        <p:spPr>
          <a:xfrm>
            <a:off x="885496" y="1480829"/>
            <a:ext cx="416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- Default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575659-2186-47C4-BAE3-DBCF56A02C5E}"/>
              </a:ext>
            </a:extLst>
          </p:cNvPr>
          <p:cNvCxnSpPr/>
          <p:nvPr/>
        </p:nvCxnSpPr>
        <p:spPr>
          <a:xfrm>
            <a:off x="5343525" y="1480830"/>
            <a:ext cx="0" cy="5374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861024-6B99-4B8F-AB66-99E4A58F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6" y="1878240"/>
            <a:ext cx="4117845" cy="1684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C624C-D27D-43AC-8337-43741CF5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76" y="3637741"/>
            <a:ext cx="4117845" cy="3217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5B1484-0C65-4393-A2CB-93139A5C4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544" y="1850162"/>
            <a:ext cx="6786106" cy="1684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39FC67-2E9B-48D9-BD0B-EA129EA93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438" y="2113808"/>
            <a:ext cx="1524132" cy="2362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92EF86-B0D2-49DF-9A0A-6F2E05062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892" y="3590482"/>
            <a:ext cx="3833407" cy="32507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D0EFE9-A5C4-45DC-93BB-F0E7B6FB404B}"/>
              </a:ext>
            </a:extLst>
          </p:cNvPr>
          <p:cNvSpPr/>
          <p:nvPr/>
        </p:nvSpPr>
        <p:spPr>
          <a:xfrm>
            <a:off x="3354533" y="4529137"/>
            <a:ext cx="381000" cy="37147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2E922C-77B7-41B2-95BC-F72BE3E3D1E9}"/>
              </a:ext>
            </a:extLst>
          </p:cNvPr>
          <p:cNvSpPr/>
          <p:nvPr/>
        </p:nvSpPr>
        <p:spPr>
          <a:xfrm>
            <a:off x="7829550" y="5724525"/>
            <a:ext cx="381000" cy="37147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heck PNG Transparent Images Free Download | Vector Files ...">
            <a:extLst>
              <a:ext uri="{FF2B5EF4-FFF2-40B4-BE49-F238E27FC236}">
                <a16:creationId xmlns:a16="http://schemas.microsoft.com/office/drawing/2014/main" id="{ED119D44-ED34-4D8D-923D-CC68C58D8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6" y="1878240"/>
            <a:ext cx="768097" cy="7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65548"/>
            <a:ext cx="10671048" cy="768096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</a:t>
            </a:r>
            <a:r>
              <a:rPr lang="en-US" altLang="zh-CN" sz="3200" dirty="0">
                <a:latin typeface="Arial Black" panose="020B0604020202020204" pitchFamily="34" charset="0"/>
                <a:cs typeface="Arial Black" panose="020B0604020202020204" pitchFamily="34" charset="0"/>
              </a:rPr>
              <a:t>Evaluation</a:t>
            </a:r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– Final Judging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Bank Customer Churn – Model Evaluation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CCCD9-E653-4488-85B2-F50881D6AF0A}"/>
              </a:ext>
            </a:extLst>
          </p:cNvPr>
          <p:cNvSpPr txBox="1"/>
          <p:nvPr/>
        </p:nvSpPr>
        <p:spPr>
          <a:xfrm>
            <a:off x="5582881" y="1480830"/>
            <a:ext cx="64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– Hyperparameter Tuning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C4B5-EA03-4D39-A383-89B6AAF21FD0}"/>
              </a:ext>
            </a:extLst>
          </p:cNvPr>
          <p:cNvSpPr txBox="1"/>
          <p:nvPr/>
        </p:nvSpPr>
        <p:spPr>
          <a:xfrm>
            <a:off x="885496" y="1480829"/>
            <a:ext cx="416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- Default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575659-2186-47C4-BAE3-DBCF56A02C5E}"/>
              </a:ext>
            </a:extLst>
          </p:cNvPr>
          <p:cNvCxnSpPr/>
          <p:nvPr/>
        </p:nvCxnSpPr>
        <p:spPr>
          <a:xfrm>
            <a:off x="5343525" y="1480830"/>
            <a:ext cx="0" cy="53740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861024-6B99-4B8F-AB66-99E4A58F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6" y="1878240"/>
            <a:ext cx="4117845" cy="1684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C624C-D27D-43AC-8337-43741CF5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96" y="3590485"/>
            <a:ext cx="4182366" cy="32675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D0EFE9-A5C4-45DC-93BB-F0E7B6FB404B}"/>
              </a:ext>
            </a:extLst>
          </p:cNvPr>
          <p:cNvSpPr/>
          <p:nvPr/>
        </p:nvSpPr>
        <p:spPr>
          <a:xfrm>
            <a:off x="1840058" y="5738812"/>
            <a:ext cx="381000" cy="37147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710A89-50A1-493C-85CB-A2E7BFA53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16" y="3562404"/>
            <a:ext cx="3756709" cy="3292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659FF8-80C8-4DB6-B468-2ADB215BB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881" y="1850161"/>
            <a:ext cx="6416984" cy="1712243"/>
          </a:xfrm>
          <a:prstGeom prst="rect">
            <a:avLst/>
          </a:prstGeom>
        </p:spPr>
      </p:pic>
      <p:pic>
        <p:nvPicPr>
          <p:cNvPr id="8196" name="Picture 4" descr="Check PNG Transparent Images Free Download | Vector Files ...">
            <a:extLst>
              <a:ext uri="{FF2B5EF4-FFF2-40B4-BE49-F238E27FC236}">
                <a16:creationId xmlns:a16="http://schemas.microsoft.com/office/drawing/2014/main" id="{ED119D44-ED34-4D8D-923D-CC68C58D8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768" y="2794309"/>
            <a:ext cx="768097" cy="7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2E922C-77B7-41B2-95BC-F72BE3E3D1E9}"/>
              </a:ext>
            </a:extLst>
          </p:cNvPr>
          <p:cNvSpPr/>
          <p:nvPr/>
        </p:nvSpPr>
        <p:spPr>
          <a:xfrm>
            <a:off x="9316681" y="4429125"/>
            <a:ext cx="381000" cy="37147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7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19208"/>
            <a:ext cx="10671048" cy="99359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Option: Model training – </a:t>
            </a:r>
            <a:b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Deep learning (</a:t>
            </a:r>
            <a:r>
              <a:rPr lang="vi-VN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Neural Network</a:t>
            </a:r>
            <a:r>
              <a:rPr lang="en-US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Bank Customer Churn – Model Training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C4B5-EA03-4D39-A383-89B6AAF21FD0}"/>
              </a:ext>
            </a:extLst>
          </p:cNvPr>
          <p:cNvSpPr txBox="1"/>
          <p:nvPr/>
        </p:nvSpPr>
        <p:spPr>
          <a:xfrm>
            <a:off x="792649" y="1900486"/>
            <a:ext cx="488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04F2-8C95-44F1-B1E3-23C3B12D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49" y="2337262"/>
            <a:ext cx="4884843" cy="19966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264939-C7E4-469C-A06D-6F8D8AA2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25" y="2337262"/>
            <a:ext cx="3962743" cy="1379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FB55D4-6D6C-459D-ABA1-EE5CC716D6C8}"/>
              </a:ext>
            </a:extLst>
          </p:cNvPr>
          <p:cNvSpPr txBox="1"/>
          <p:nvPr/>
        </p:nvSpPr>
        <p:spPr>
          <a:xfrm>
            <a:off x="7025721" y="1923173"/>
            <a:ext cx="39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Result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FA1EEB-3375-4E23-981F-DEBD6BAB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25" y="3739262"/>
            <a:ext cx="3962743" cy="31187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91D48F-87CD-49A3-9CF8-9984EC7BDC32}"/>
              </a:ext>
            </a:extLst>
          </p:cNvPr>
          <p:cNvSpPr txBox="1"/>
          <p:nvPr/>
        </p:nvSpPr>
        <p:spPr>
          <a:xfrm>
            <a:off x="2097782" y="5694286"/>
            <a:ext cx="488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Score is lower than Tuned-XGBoost model     </a:t>
            </a:r>
            <a:r>
              <a:rPr lang="vi-VN" dirty="0">
                <a:sym typeface="Wingdings" panose="05000000000000000000" pitchFamily="2" charset="2"/>
              </a:rPr>
              <a:t>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8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53676"/>
            <a:ext cx="5693664" cy="768096"/>
          </a:xfrm>
        </p:spPr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621772"/>
            <a:ext cx="5693664" cy="312216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​Data Processing</a:t>
            </a:r>
          </a:p>
          <a:p>
            <a:r>
              <a:rPr lang="en-US" dirty="0"/>
              <a:t>Model Training and Evaluation</a:t>
            </a:r>
          </a:p>
          <a:p>
            <a:r>
              <a:rPr lang="en-US" dirty="0"/>
              <a:t>	</a:t>
            </a:r>
            <a:r>
              <a:rPr lang="en-US" sz="2000" dirty="0"/>
              <a:t>Before Up-sampling Data</a:t>
            </a:r>
          </a:p>
          <a:p>
            <a:r>
              <a:rPr lang="en-US" sz="2000" dirty="0"/>
              <a:t>	After Up-sampling Data</a:t>
            </a:r>
          </a:p>
          <a:p>
            <a:r>
              <a:rPr lang="en-US" dirty="0"/>
              <a:t>​Conclusion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034" y="1025652"/>
            <a:ext cx="5709285" cy="768096"/>
          </a:xfrm>
        </p:spPr>
        <p:txBody>
          <a:bodyPr/>
          <a:lstStyle/>
          <a:p>
            <a:r>
              <a:rPr lang="vi-VN" sz="32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vi-VN" dirty="0"/>
              <a:t>Bank Customer Churn – Conclusion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035" y="2217802"/>
            <a:ext cx="5879592" cy="27005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/>
              <a:t>Processing imbalanced data is important for classification tasks because it can improve the performance of the model by reducing the impact of the class imbalance on the training process.</a:t>
            </a:r>
            <a:r>
              <a:rPr lang="vi-VN" sz="1800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/>
              <a:t>XGBoost</a:t>
            </a:r>
            <a:r>
              <a:rPr lang="en-US" sz="1800" dirty="0"/>
              <a:t> is a highly effective algorithm for classification</a:t>
            </a:r>
            <a:r>
              <a:rPr lang="vi-VN" sz="1800" dirty="0"/>
              <a:t> problem.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1800" dirty="0"/>
              <a:t>Neural Network is a promising approach to work with complex dataset.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References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032" y="2330704"/>
            <a:ext cx="1325118" cy="411480"/>
          </a:xfrm>
        </p:spPr>
        <p:txBody>
          <a:bodyPr/>
          <a:lstStyle/>
          <a:p>
            <a:r>
              <a:rPr lang="vi-VN" b="0" dirty="0"/>
              <a:t>Dataset</a:t>
            </a:r>
            <a:endParaRPr lang="en-US" b="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8247888" cy="4438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https://www.kaggle.com/datasets/barelydedicated/bank-customer-churn-modeling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85032" y="3607816"/>
            <a:ext cx="3822192" cy="411480"/>
          </a:xfrm>
        </p:spPr>
        <p:txBody>
          <a:bodyPr/>
          <a:lstStyle/>
          <a:p>
            <a:r>
              <a:rPr lang="vi-VN" b="0" dirty="0"/>
              <a:t>Youtube reference</a:t>
            </a:r>
            <a:endParaRPr lang="en-US" b="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85032" y="4186777"/>
            <a:ext cx="7856728" cy="5566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https://www.youtube.com/watch?v=MSBY28IJ47U&amp;ab_channel=codebasics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5F578667-F651-4E55-A375-B6E2F1035D31}"/>
              </a:ext>
            </a:extLst>
          </p:cNvPr>
          <p:cNvSpPr txBox="1">
            <a:spLocks/>
          </p:cNvSpPr>
          <p:nvPr/>
        </p:nvSpPr>
        <p:spPr>
          <a:xfrm>
            <a:off x="3685032" y="5017516"/>
            <a:ext cx="3822192" cy="411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b="0" dirty="0"/>
              <a:t>Chat-gpt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095244"/>
            <a:ext cx="4169664" cy="667512"/>
          </a:xfrm>
        </p:spPr>
        <p:txBody>
          <a:bodyPr/>
          <a:lstStyle/>
          <a:p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120408"/>
            <a:ext cx="6766560" cy="768096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318215"/>
            <a:ext cx="6766560" cy="2700528"/>
          </a:xfrm>
        </p:spPr>
        <p:txBody>
          <a:bodyPr/>
          <a:lstStyle/>
          <a:p>
            <a:r>
              <a:rPr lang="en-US" sz="1800" dirty="0"/>
              <a:t>The objective of the bank customer churn dataset is to predict whether customers will continue to use the bank's services or not.</a:t>
            </a:r>
          </a:p>
          <a:p>
            <a:endParaRPr lang="en-US" sz="1800" dirty="0"/>
          </a:p>
          <a:p>
            <a:r>
              <a:rPr lang="en-US" sz="1800" dirty="0"/>
              <a:t>The dataset has 14 columns, 10000 observations.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- 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C35A5-2A6F-4863-99CB-474D50D4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3977490"/>
            <a:ext cx="11438611" cy="1158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10A756-3FC0-453E-8CBD-2EE32F59EACE}"/>
              </a:ext>
            </a:extLst>
          </p:cNvPr>
          <p:cNvSpPr txBox="1"/>
          <p:nvPr/>
        </p:nvSpPr>
        <p:spPr>
          <a:xfrm>
            <a:off x="11152094" y="3657600"/>
            <a:ext cx="780826" cy="16853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EA263-687F-4666-80B8-131179C04C42}"/>
              </a:ext>
            </a:extLst>
          </p:cNvPr>
          <p:cNvCxnSpPr/>
          <p:nvPr/>
        </p:nvCxnSpPr>
        <p:spPr>
          <a:xfrm flipV="1">
            <a:off x="10144125" y="5410200"/>
            <a:ext cx="1007969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26643A-32CB-4C00-A85E-3AADC1F626BD}"/>
              </a:ext>
            </a:extLst>
          </p:cNvPr>
          <p:cNvSpPr txBox="1"/>
          <p:nvPr/>
        </p:nvSpPr>
        <p:spPr>
          <a:xfrm>
            <a:off x="9288556" y="5852185"/>
            <a:ext cx="100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Exploratory data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- EDA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1B07FF-8F92-42C1-AD63-57061E7DAA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952" y="1984248"/>
            <a:ext cx="5762625" cy="433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95C0F-9CA1-445C-8F0D-856F678D31DC}"/>
              </a:ext>
            </a:extLst>
          </p:cNvPr>
          <p:cNvSpPr txBox="1"/>
          <p:nvPr/>
        </p:nvSpPr>
        <p:spPr>
          <a:xfrm>
            <a:off x="6867525" y="1984247"/>
            <a:ext cx="4562475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Geography: France , Spain, Germany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Most of the customers are from France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Germany, the number of customers leaving accounts for the highest percentage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114131-2BA4-4DAF-B53D-5AF795FCD340}"/>
              </a:ext>
            </a:extLst>
          </p:cNvPr>
          <p:cNvCxnSpPr>
            <a:cxnSpLocks/>
          </p:cNvCxnSpPr>
          <p:nvPr/>
        </p:nvCxnSpPr>
        <p:spPr>
          <a:xfrm flipH="1">
            <a:off x="5105401" y="3429000"/>
            <a:ext cx="1943099" cy="161925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Exploratory data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- EDA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95C0F-9CA1-445C-8F0D-856F678D31DC}"/>
              </a:ext>
            </a:extLst>
          </p:cNvPr>
          <p:cNvSpPr txBox="1"/>
          <p:nvPr/>
        </p:nvSpPr>
        <p:spPr>
          <a:xfrm>
            <a:off x="6867525" y="1984247"/>
            <a:ext cx="4562475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The majority of customer tenure in the data set is from 1 to 9 months.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The number of customers who stay with the term of 2 months and 7 months account for the most.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BCE80-8FE4-4C10-9FD2-9C1629759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6147054" cy="44348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7DB14-6D52-4E9A-92ED-DAF5366E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2153602"/>
            <a:ext cx="5438775" cy="43338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B56065-0203-4271-8F07-CDE0ADC082C6}"/>
              </a:ext>
            </a:extLst>
          </p:cNvPr>
          <p:cNvSpPr/>
          <p:nvPr/>
        </p:nvSpPr>
        <p:spPr>
          <a:xfrm>
            <a:off x="2152650" y="6057900"/>
            <a:ext cx="314325" cy="24765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820C76-958A-49F8-97FF-118595DB6769}"/>
              </a:ext>
            </a:extLst>
          </p:cNvPr>
          <p:cNvSpPr/>
          <p:nvPr/>
        </p:nvSpPr>
        <p:spPr>
          <a:xfrm>
            <a:off x="4257675" y="6057900"/>
            <a:ext cx="314325" cy="24765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Exploratory data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- EDA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3D500D4-75CF-464D-A46D-67252CD415D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5" y="1984246"/>
            <a:ext cx="5385827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1D3245D-9B6E-4A1D-AC11-B411EA1A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77" y="1984247"/>
            <a:ext cx="5385827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D1B5A-6A65-4521-ADD8-884272ECA1DA}"/>
              </a:ext>
            </a:extLst>
          </p:cNvPr>
          <p:cNvSpPr txBox="1"/>
          <p:nvPr/>
        </p:nvSpPr>
        <p:spPr>
          <a:xfrm>
            <a:off x="3946017" y="4333875"/>
            <a:ext cx="7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9CC81-9047-4DD5-A26C-4B10D1859788}"/>
              </a:ext>
            </a:extLst>
          </p:cNvPr>
          <p:cNvSpPr txBox="1"/>
          <p:nvPr/>
        </p:nvSpPr>
        <p:spPr>
          <a:xfrm>
            <a:off x="7415043" y="4479537"/>
            <a:ext cx="73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7960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57712"/>
            <a:ext cx="10671048" cy="768096"/>
          </a:xfrm>
        </p:spPr>
        <p:txBody>
          <a:bodyPr/>
          <a:lstStyle/>
          <a:p>
            <a:r>
              <a:rPr lang="en-US" sz="3200" dirty="0"/>
              <a:t>Data Processing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– Data Processing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58F8A3-A643-4581-A4D4-0167FDB6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8" y="2228785"/>
            <a:ext cx="11438611" cy="11583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2E728A-4C9A-41CE-A2DC-F830E92C118A}"/>
              </a:ext>
            </a:extLst>
          </p:cNvPr>
          <p:cNvSpPr/>
          <p:nvPr/>
        </p:nvSpPr>
        <p:spPr>
          <a:xfrm>
            <a:off x="621792" y="2076450"/>
            <a:ext cx="2330958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327BB56-4C17-4C8A-A4A5-3384B480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14" y="4858096"/>
            <a:ext cx="9083827" cy="1127858"/>
          </a:xfrm>
          <a:prstGeom prst="rect">
            <a:avLst/>
          </a:prstGeom>
        </p:spPr>
      </p:pic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4D5D200-D686-470D-926E-C95F881A75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F92AC3-CEDD-423F-B14A-8B073DAD709B}"/>
              </a:ext>
            </a:extLst>
          </p:cNvPr>
          <p:cNvSpPr txBox="1"/>
          <p:nvPr/>
        </p:nvSpPr>
        <p:spPr>
          <a:xfrm>
            <a:off x="621792" y="1581150"/>
            <a:ext cx="23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Drop columns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BA9621-791C-4D93-9D86-620F6938B85B}"/>
              </a:ext>
            </a:extLst>
          </p:cNvPr>
          <p:cNvSpPr txBox="1"/>
          <p:nvPr/>
        </p:nvSpPr>
        <p:spPr>
          <a:xfrm>
            <a:off x="4792066" y="4302303"/>
            <a:ext cx="23309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57712"/>
            <a:ext cx="10671048" cy="768096"/>
          </a:xfrm>
        </p:spPr>
        <p:txBody>
          <a:bodyPr/>
          <a:lstStyle/>
          <a:p>
            <a:r>
              <a:rPr lang="en-US" sz="3200" dirty="0"/>
              <a:t>Data Processing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– Data Processing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327BB56-4C17-4C8A-A4A5-3384B480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14" y="2301142"/>
            <a:ext cx="9083827" cy="11278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2E728A-4C9A-41CE-A2DC-F830E92C118A}"/>
              </a:ext>
            </a:extLst>
          </p:cNvPr>
          <p:cNvSpPr/>
          <p:nvPr/>
        </p:nvSpPr>
        <p:spPr>
          <a:xfrm>
            <a:off x="3305174" y="2162348"/>
            <a:ext cx="590551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BA2EF-0117-4A34-B0F3-C2F3055448DA}"/>
              </a:ext>
            </a:extLst>
          </p:cNvPr>
          <p:cNvSpPr/>
          <p:nvPr/>
        </p:nvSpPr>
        <p:spPr>
          <a:xfrm>
            <a:off x="6657974" y="2162348"/>
            <a:ext cx="1952626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7D7F3-19EE-4F63-A229-F85E1306309C}"/>
              </a:ext>
            </a:extLst>
          </p:cNvPr>
          <p:cNvSpPr/>
          <p:nvPr/>
        </p:nvSpPr>
        <p:spPr>
          <a:xfrm>
            <a:off x="9848850" y="2162348"/>
            <a:ext cx="609491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79C5A-CD51-4161-A5D4-84190D6F9894}"/>
              </a:ext>
            </a:extLst>
          </p:cNvPr>
          <p:cNvSpPr txBox="1"/>
          <p:nvPr/>
        </p:nvSpPr>
        <p:spPr>
          <a:xfrm>
            <a:off x="4792066" y="4302303"/>
            <a:ext cx="23309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EEE8-FFF0-4DA3-A52A-8B987F15CF97}"/>
              </a:ext>
            </a:extLst>
          </p:cNvPr>
          <p:cNvSpPr txBox="1"/>
          <p:nvPr/>
        </p:nvSpPr>
        <p:spPr>
          <a:xfrm>
            <a:off x="3305174" y="1709065"/>
            <a:ext cx="715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Replace Binary Values (Female = 1, Male = 0) (Yes = 1, No = 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28561-D25A-4AF9-B700-6E81EAA7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11" y="4942906"/>
            <a:ext cx="9121930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0" grpId="0" animBg="1"/>
      <p:bldP spid="11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57712"/>
            <a:ext cx="10671048" cy="768096"/>
          </a:xfrm>
        </p:spPr>
        <p:txBody>
          <a:bodyPr/>
          <a:lstStyle/>
          <a:p>
            <a:r>
              <a:rPr lang="en-US" sz="3200" dirty="0"/>
              <a:t>Data Processing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Bank Customer Churn – Data Processing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327BB56-4C17-4C8A-A4A5-3384B480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14" y="2301142"/>
            <a:ext cx="9083827" cy="11278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2E728A-4C9A-41CE-A2DC-F830E92C118A}"/>
              </a:ext>
            </a:extLst>
          </p:cNvPr>
          <p:cNvSpPr/>
          <p:nvPr/>
        </p:nvSpPr>
        <p:spPr>
          <a:xfrm>
            <a:off x="2486024" y="2162348"/>
            <a:ext cx="847726" cy="1405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79C5A-CD51-4161-A5D4-84190D6F9894}"/>
              </a:ext>
            </a:extLst>
          </p:cNvPr>
          <p:cNvSpPr txBox="1"/>
          <p:nvPr/>
        </p:nvSpPr>
        <p:spPr>
          <a:xfrm>
            <a:off x="4792066" y="4302303"/>
            <a:ext cx="23309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EEE8-FFF0-4DA3-A52A-8B987F15CF97}"/>
              </a:ext>
            </a:extLst>
          </p:cNvPr>
          <p:cNvSpPr txBox="1"/>
          <p:nvPr/>
        </p:nvSpPr>
        <p:spPr>
          <a:xfrm>
            <a:off x="1374514" y="1709065"/>
            <a:ext cx="353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One-hot Encoding (get dummies)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7167E-CB74-42B7-B4D0-F225B297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" y="4866517"/>
            <a:ext cx="12192000" cy="12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{E0D50E83-2AB7-4C76-BE6E-15114A65A259}tf78438558_win32</Template>
  <TotalTime>418</TotalTime>
  <Words>564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Sabon Next LT</vt:lpstr>
      <vt:lpstr>Office Theme</vt:lpstr>
      <vt:lpstr>Bank  Customer Churn </vt:lpstr>
      <vt:lpstr>AGENDA</vt:lpstr>
      <vt:lpstr>Introduction</vt:lpstr>
      <vt:lpstr>Exploratory data analysis</vt:lpstr>
      <vt:lpstr>Exploratory data analysis</vt:lpstr>
      <vt:lpstr>Exploratory data analysis</vt:lpstr>
      <vt:lpstr>Data Processing</vt:lpstr>
      <vt:lpstr>Data Processing</vt:lpstr>
      <vt:lpstr>Data Processing</vt:lpstr>
      <vt:lpstr>Data Processing</vt:lpstr>
      <vt:lpstr>Model training and evaluation</vt:lpstr>
      <vt:lpstr>PowerPoint Presentation</vt:lpstr>
      <vt:lpstr>Model training – Before up-sampling</vt:lpstr>
      <vt:lpstr>Model training – Before up-sampling</vt:lpstr>
      <vt:lpstr>Model training – After up-sampling</vt:lpstr>
      <vt:lpstr>Model evaluation – after up-sampling</vt:lpstr>
      <vt:lpstr>Model Evaluation – after up-sampling</vt:lpstr>
      <vt:lpstr>Model Evaluation – Final Judging</vt:lpstr>
      <vt:lpstr>Option: Model training –  Deep learning (Neural Network)</vt:lpstr>
      <vt:lpstr>conclusion 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 Customer Churn</dc:title>
  <dc:subject/>
  <dc:creator>MSI</dc:creator>
  <cp:lastModifiedBy>MSI</cp:lastModifiedBy>
  <cp:revision>30</cp:revision>
  <dcterms:created xsi:type="dcterms:W3CDTF">2023-04-11T08:04:35Z</dcterms:created>
  <dcterms:modified xsi:type="dcterms:W3CDTF">2023-04-11T15:10:00Z</dcterms:modified>
</cp:coreProperties>
</file>