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79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YGzRmIr7nx8F1rUSfcZxBnZCuK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Mr" initials="KM" lastIdx="12" clrIdx="0">
    <p:extLst>
      <p:ext uri="{19B8F6BF-5375-455C-9EA6-DF929625EA0E}">
        <p15:presenceInfo xmlns:p15="http://schemas.microsoft.com/office/powerpoint/2012/main" userId="ba17b3cc8a6fb0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219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4338" y="278924"/>
            <a:ext cx="4600575" cy="8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621631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838200" y="379413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838200" y="135413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nsreenu/python_for_microscopists" TargetMode="External"/><Relationship Id="rId2" Type="http://schemas.openxmlformats.org/officeDocument/2006/relationships/hyperlink" Target="https://github.com/zhixuhao/u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hung.ngo@cot.ai" TargetMode="External"/><Relationship Id="rId4" Type="http://schemas.openxmlformats.org/officeDocument/2006/relationships/hyperlink" Target="https://www.kaggle.com/nikhilpandey360/chest-xray-masks-and-label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372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dirty="0"/>
              <a:t>Final Project:</a:t>
            </a:r>
            <a:br>
              <a:rPr lang="en-US" dirty="0"/>
            </a:br>
            <a:r>
              <a:rPr lang="en-US" dirty="0"/>
              <a:t>Lung Segmentation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by </a:t>
            </a:r>
            <a:r>
              <a:rPr lang="en-US" sz="2400" dirty="0" err="1"/>
              <a:t>Nguyễn</a:t>
            </a:r>
            <a:r>
              <a:rPr lang="en-US" sz="2400" dirty="0"/>
              <a:t> Minh </a:t>
            </a:r>
            <a:r>
              <a:rPr lang="en-US" sz="2400" dirty="0" err="1"/>
              <a:t>Phát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Supervisors: Dr. </a:t>
            </a:r>
            <a:r>
              <a:rPr lang="en-US" sz="2400" dirty="0" err="1"/>
              <a:t>Ngô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Hưng</a:t>
            </a:r>
            <a:r>
              <a:rPr lang="en-US" sz="2400" dirty="0"/>
              <a:t>, Lê </a:t>
            </a:r>
            <a:r>
              <a:rPr lang="en-US" sz="2400" dirty="0" err="1"/>
              <a:t>Nguyễn</a:t>
            </a:r>
            <a:r>
              <a:rPr lang="en-US" sz="2400" dirty="0"/>
              <a:t> Thanh </a:t>
            </a:r>
            <a:r>
              <a:rPr lang="en-US" sz="2400" dirty="0" err="1"/>
              <a:t>Huy</a:t>
            </a:r>
            <a:endParaRPr dirty="0"/>
          </a:p>
        </p:txBody>
      </p:sp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D0DB5DDB-0B90-40B6-A239-8A6BA6487D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5425" y="43726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VTCA-COTAI AI Foundations for Practitioners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5EB9-6B0E-452E-BAF9-5E4F6B25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63C17-3729-43FA-B26F-61452C8F2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U-net model: </a:t>
            </a:r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https://github.com/zhixuhao/unet</a:t>
            </a:r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</a:rPr>
              <a:t> </a:t>
            </a:r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https://github.com/bnsreenu/python_for_microscopists</a:t>
            </a:r>
            <a:endParaRPr lang="en-US" b="0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0366D6"/>
              </a:solidFill>
              <a:latin typeface="-apple-system"/>
            </a:endParaRPr>
          </a:p>
          <a:p>
            <a:r>
              <a:rPr lang="en-US" dirty="0"/>
              <a:t>Lung dataset: </a:t>
            </a:r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4"/>
              </a:rPr>
              <a:t>https://www.kaggle.com/nikhilpandey360/chest-xray-masks-and-labels</a:t>
            </a:r>
            <a:endParaRPr lang="en-US" b="0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0366D6"/>
              </a:solidFill>
              <a:latin typeface="-apple-system"/>
            </a:endParaRPr>
          </a:p>
          <a:p>
            <a:r>
              <a:rPr lang="vi-VN" b="0" i="0" dirty="0">
                <a:solidFill>
                  <a:srgbClr val="24292E"/>
                </a:solidFill>
                <a:effectLst/>
                <a:latin typeface="-apple-system"/>
              </a:rPr>
              <a:t>TEFPA framework by Dr.Ngô Quốc Hưng (</a:t>
            </a:r>
            <a:r>
              <a:rPr lang="vi-VN" b="0" i="0" u="none" strike="noStrike" dirty="0">
                <a:solidFill>
                  <a:srgbClr val="0366D6"/>
                </a:solidFill>
                <a:effectLst/>
                <a:latin typeface="-apple-system"/>
                <a:hlinkClick r:id="rId5"/>
              </a:rPr>
              <a:t>hung.ngo@cot.ai</a:t>
            </a:r>
            <a:r>
              <a:rPr lang="vi-VN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8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FC7FCA-52AE-4B69-A712-1240E553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750D4-7D1E-4BE7-AD0D-176265D39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42695"/>
            <a:ext cx="10515600" cy="2562780"/>
          </a:xfrm>
        </p:spPr>
        <p:txBody>
          <a:bodyPr/>
          <a:lstStyle/>
          <a:p>
            <a:pPr marL="50800" indent="0" algn="ctr">
              <a:buNone/>
            </a:pPr>
            <a:r>
              <a:rPr lang="en-US" sz="36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60675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58870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3200" dirty="0"/>
              <a:t>Outline</a:t>
            </a:r>
            <a:endParaRPr sz="3200" dirty="0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96683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TEFPA framework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Further studies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58870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3200" dirty="0"/>
              <a:t>Introduction</a:t>
            </a:r>
            <a:endParaRPr sz="3200" dirty="0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68854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Lung segmentation is image segmentation in computer vision which using deep neural network (DNN) to train model.</a:t>
            </a: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project task is to segment lung from the X-ray image.</a:t>
            </a: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Literally, the problem is to label each pixel of the original image (Background vs. Masked object).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623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D505-A6B4-41FB-9239-FCEE4E15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5DD43-57C7-489E-B247-372861BFA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	  Input			    Task			Output</a:t>
            </a:r>
          </a:p>
        </p:txBody>
      </p:sp>
      <p:pic>
        <p:nvPicPr>
          <p:cNvPr id="5" name="Picture 4" descr="A close up of a tattoo&#10;&#10;Description automatically generated">
            <a:extLst>
              <a:ext uri="{FF2B5EF4-FFF2-40B4-BE49-F238E27FC236}">
                <a16:creationId xmlns:a16="http://schemas.microsoft.com/office/drawing/2014/main" id="{58E89465-88CE-4E72-9448-69C31A7B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511011"/>
            <a:ext cx="3194464" cy="3194464"/>
          </a:xfrm>
          <a:prstGeom prst="rect">
            <a:avLst/>
          </a:prstGeom>
        </p:spPr>
      </p:pic>
      <p:pic>
        <p:nvPicPr>
          <p:cNvPr id="7" name="Picture 6" descr="A picture containing indoor, clothing, wearing, bed&#10;&#10;Description automatically generated">
            <a:extLst>
              <a:ext uri="{FF2B5EF4-FFF2-40B4-BE49-F238E27FC236}">
                <a16:creationId xmlns:a16="http://schemas.microsoft.com/office/drawing/2014/main" id="{ACC9857C-2BBB-423B-9C49-E21ECD8D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046" y="2511010"/>
            <a:ext cx="3283907" cy="3194463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95A51F1-7A3F-4B17-8BDD-9CC4D6FC6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893" y="2511012"/>
            <a:ext cx="3283907" cy="319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5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4266-3640-42EB-9D0A-F94BAF21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TEFPA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26F31-996F-4196-8A02-C22865FE1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Task: labeling pixel from original image (background and object)</a:t>
            </a:r>
          </a:p>
          <a:p>
            <a:r>
              <a:rPr lang="en-US" dirty="0"/>
              <a:t>Experience: dataset with X-ray images and corresponding masked images.</a:t>
            </a:r>
          </a:p>
          <a:p>
            <a:r>
              <a:rPr lang="en-US" dirty="0"/>
              <a:t>Function space: U-net model.</a:t>
            </a:r>
          </a:p>
          <a:p>
            <a:r>
              <a:rPr lang="en-US" dirty="0"/>
              <a:t>Performance measure: Intersection over Union metric.</a:t>
            </a:r>
          </a:p>
          <a:p>
            <a:r>
              <a:rPr lang="en-US" dirty="0"/>
              <a:t>Algorithm: optimizer Adam</a:t>
            </a:r>
          </a:p>
        </p:txBody>
      </p:sp>
    </p:spTree>
    <p:extLst>
      <p:ext uri="{BB962C8B-B14F-4D97-AF65-F5344CB8AC3E}">
        <p14:creationId xmlns:p14="http://schemas.microsoft.com/office/powerpoint/2010/main" val="28199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BD67-C50D-4D67-8625-690FF007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2F7F2-7E4A-441F-AE23-28E05F44B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U-net model by Olaf </a:t>
            </a:r>
            <a:r>
              <a:rPr lang="en-US" dirty="0" err="1"/>
              <a:t>Ronnerberger</a:t>
            </a:r>
            <a:r>
              <a:rPr lang="en-US" dirty="0"/>
              <a:t> et al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73976342-38DF-464C-9D8E-D7C5AB5F7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70" y="2222323"/>
            <a:ext cx="5598930" cy="37302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68577-4F65-494B-A659-3C319F3B789E}"/>
              </a:ext>
            </a:extLst>
          </p:cNvPr>
          <p:cNvCxnSpPr/>
          <p:nvPr/>
        </p:nvCxnSpPr>
        <p:spPr>
          <a:xfrm>
            <a:off x="2965142" y="6187736"/>
            <a:ext cx="24679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0AE35F-75E0-44F7-AFEC-60BC0F7FF5B3}"/>
              </a:ext>
            </a:extLst>
          </p:cNvPr>
          <p:cNvCxnSpPr>
            <a:cxnSpLocks/>
          </p:cNvCxnSpPr>
          <p:nvPr/>
        </p:nvCxnSpPr>
        <p:spPr>
          <a:xfrm>
            <a:off x="5610687" y="6187736"/>
            <a:ext cx="22726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8E2A77-8762-4256-B0C0-7C3D88C3221C}"/>
              </a:ext>
            </a:extLst>
          </p:cNvPr>
          <p:cNvSpPr txBox="1"/>
          <p:nvPr/>
        </p:nvSpPr>
        <p:spPr>
          <a:xfrm>
            <a:off x="3737499" y="6320901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7C9CDC-9D49-462F-B44F-67B243C93AF8}"/>
              </a:ext>
            </a:extLst>
          </p:cNvPr>
          <p:cNvSpPr txBox="1"/>
          <p:nvPr/>
        </p:nvSpPr>
        <p:spPr>
          <a:xfrm>
            <a:off x="6347535" y="632090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365985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868E-9BD0-4441-8396-B444695C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DBFB4-9E6A-402F-90BB-1BDA55E39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Intersection over Union (</a:t>
            </a:r>
            <a:r>
              <a:rPr lang="en-US" dirty="0" err="1"/>
              <a:t>IoU</a:t>
            </a:r>
            <a:r>
              <a:rPr lang="en-US" dirty="0"/>
              <a:t>):</a:t>
            </a:r>
          </a:p>
          <a:p>
            <a:pPr marL="50800" indent="0">
              <a:buNone/>
            </a:pPr>
            <a:endParaRPr lang="en-US" dirty="0"/>
          </a:p>
        </p:txBody>
      </p:sp>
      <p:pic>
        <p:nvPicPr>
          <p:cNvPr id="7" name="Picture 4" descr="Intersection over Union (IoU) for object detection - PyImageSearch">
            <a:extLst>
              <a:ext uri="{FF2B5EF4-FFF2-40B4-BE49-F238E27FC236}">
                <a16:creationId xmlns:a16="http://schemas.microsoft.com/office/drawing/2014/main" id="{08B68E12-FDC9-4D9F-BBDB-08CED7A9E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769" y="2899481"/>
            <a:ext cx="4342231" cy="179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tersection over Union (IoU) for object detection - PyImageSearch">
            <a:extLst>
              <a:ext uri="{FF2B5EF4-FFF2-40B4-BE49-F238E27FC236}">
                <a16:creationId xmlns:a16="http://schemas.microsoft.com/office/drawing/2014/main" id="{64F9011B-85BC-4230-A83D-B2640312C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773" y="2749228"/>
            <a:ext cx="2936517" cy="229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ntersection over Union (IoU) for object detection - PyImageSearch">
            <a:extLst>
              <a:ext uri="{FF2B5EF4-FFF2-40B4-BE49-F238E27FC236}">
                <a16:creationId xmlns:a16="http://schemas.microsoft.com/office/drawing/2014/main" id="{96661556-1A3E-442F-BDC1-9352D9537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2" t="18361" r="18710" b="34810"/>
          <a:stretch/>
        </p:blipFill>
        <p:spPr bwMode="auto">
          <a:xfrm>
            <a:off x="235582" y="3001865"/>
            <a:ext cx="3490755" cy="20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0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A4A8-5423-4F77-BC1F-69026152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597F0-BD3A-44EE-8856-39AC8A470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U-net model gets high precision but slow training time (over 30 millions parameter).</a:t>
            </a:r>
          </a:p>
          <a:p>
            <a:r>
              <a:rPr lang="en-US" dirty="0"/>
              <a:t>Using in processing medical and biological images.</a:t>
            </a:r>
          </a:p>
          <a:p>
            <a:r>
              <a:rPr lang="en-US" dirty="0"/>
              <a:t>Not suitable for training real-time data (autonomous vehicles)</a:t>
            </a:r>
          </a:p>
        </p:txBody>
      </p:sp>
    </p:spTree>
    <p:extLst>
      <p:ext uri="{BB962C8B-B14F-4D97-AF65-F5344CB8AC3E}">
        <p14:creationId xmlns:p14="http://schemas.microsoft.com/office/powerpoint/2010/main" val="134705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66C6-2A3F-4B34-8CF4-0C5488B3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AF7C6-FEA1-49D2-8731-ED1E05AF4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U-net model and other models to get the insights.</a:t>
            </a:r>
          </a:p>
          <a:p>
            <a:r>
              <a:rPr lang="en-US" dirty="0"/>
              <a:t>Practicing more projects in computer vision.</a:t>
            </a:r>
          </a:p>
        </p:txBody>
      </p:sp>
    </p:spTree>
    <p:extLst>
      <p:ext uri="{BB962C8B-B14F-4D97-AF65-F5344CB8AC3E}">
        <p14:creationId xmlns:p14="http://schemas.microsoft.com/office/powerpoint/2010/main" val="408737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282</Words>
  <Application>Microsoft Office PowerPoint</Application>
  <PresentationFormat>Widescreen</PresentationFormat>
  <Paragraphs>43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Calibri</vt:lpstr>
      <vt:lpstr>Office Theme</vt:lpstr>
      <vt:lpstr>Final Project: Lung Segmentation  by Nguyễn Minh Phát  Supervisors: Dr. Ngô Quốc Hưng, Lê Nguyễn Thanh Huy</vt:lpstr>
      <vt:lpstr>Outline</vt:lpstr>
      <vt:lpstr>Introduction</vt:lpstr>
      <vt:lpstr>Introduction</vt:lpstr>
      <vt:lpstr>TEFPA framework</vt:lpstr>
      <vt:lpstr>PowerPoint Presentation</vt:lpstr>
      <vt:lpstr>PowerPoint Presentation</vt:lpstr>
      <vt:lpstr>Conclusion</vt:lpstr>
      <vt:lpstr>Further studies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Classification: Logistic/Softmax regression</dc:title>
  <dc:creator>HungNgo</dc:creator>
  <cp:lastModifiedBy>K Mr</cp:lastModifiedBy>
  <cp:revision>39</cp:revision>
  <dcterms:modified xsi:type="dcterms:W3CDTF">2020-08-27T15:26:10Z</dcterms:modified>
</cp:coreProperties>
</file>