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409" r:id="rId2"/>
    <p:sldId id="443" r:id="rId3"/>
    <p:sldId id="416" r:id="rId4"/>
    <p:sldId id="468" r:id="rId5"/>
    <p:sldId id="469" r:id="rId6"/>
    <p:sldId id="470" r:id="rId7"/>
    <p:sldId id="471" r:id="rId8"/>
    <p:sldId id="472" r:id="rId9"/>
    <p:sldId id="475" r:id="rId10"/>
    <p:sldId id="448" r:id="rId11"/>
    <p:sldId id="449" r:id="rId12"/>
    <p:sldId id="465" r:id="rId13"/>
    <p:sldId id="454" r:id="rId14"/>
    <p:sldId id="458" r:id="rId15"/>
    <p:sldId id="467" r:id="rId16"/>
    <p:sldId id="450" r:id="rId17"/>
    <p:sldId id="480" r:id="rId18"/>
    <p:sldId id="481" r:id="rId19"/>
    <p:sldId id="482" r:id="rId20"/>
    <p:sldId id="483" r:id="rId21"/>
    <p:sldId id="455" r:id="rId22"/>
    <p:sldId id="463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7" userDrawn="1">
          <p15:clr>
            <a:srgbClr val="A4A3A4"/>
          </p15:clr>
        </p15:guide>
        <p15:guide id="3" orient="horz" pos="19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9DC3E6"/>
    <a:srgbClr val="FF4C33"/>
    <a:srgbClr val="C6C6C6"/>
    <a:srgbClr val="FF5636"/>
    <a:srgbClr val="FF2027"/>
    <a:srgbClr val="F4B183"/>
    <a:srgbClr val="FF0000"/>
    <a:srgbClr val="FC2A51"/>
    <a:srgbClr val="C9A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317" autoAdjust="0"/>
  </p:normalViewPr>
  <p:slideViewPr>
    <p:cSldViewPr snapToGrid="0" showGuides="1">
      <p:cViewPr varScale="1">
        <p:scale>
          <a:sx n="65" d="100"/>
          <a:sy n="65" d="100"/>
        </p:scale>
        <p:origin x="48" y="138"/>
      </p:cViewPr>
      <p:guideLst>
        <p:guide pos="3817"/>
        <p:guide orient="horz" pos="19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92D09-6E53-4EE3-94EA-323CDEEA173D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3550C-0EAD-42A3-AC8C-7F87D0B3B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35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69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834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818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164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370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940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080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098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EDCD6-9014-4A64-9154-89608F736A8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724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EDCD6-9014-4A64-9154-89608F736A8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776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EDCD6-9014-4A64-9154-89608F736A8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617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5316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EDCD6-9014-4A64-9154-89608F736A8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7202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8577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489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410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239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096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53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162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54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77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851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914-9BB2-4713-9EBF-61770F406B81}" type="datetime1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58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914-9BB2-4713-9EBF-61770F406B81}" type="datetime1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53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914-9BB2-4713-9EBF-61770F406B81}" type="datetime1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815098" y="643112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549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9FFF1-5516-4089-983F-AC52072E3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0C9553-F799-4C7E-AC50-E7319C249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484C1-C7B1-47D7-9F24-203E572F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33B898-3977-4EFE-B0DE-407EE960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F428F-BFBD-400E-A268-93675CB9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90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B914-9BB2-4713-9EBF-61770F406B81}" type="datetime1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6538A-33AE-45EB-868C-14B9E34ED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05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6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b,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2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8"/>
          <p:cNvSpPr txBox="1"/>
          <p:nvPr/>
        </p:nvSpPr>
        <p:spPr>
          <a:xfrm>
            <a:off x="3161835" y="3467027"/>
            <a:ext cx="8644448" cy="10156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66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东宝线上商城项目展示</a:t>
            </a:r>
          </a:p>
        </p:txBody>
      </p:sp>
      <p:sp>
        <p:nvSpPr>
          <p:cNvPr id="22" name="TextBox 8"/>
          <p:cNvSpPr txBox="1"/>
          <p:nvPr/>
        </p:nvSpPr>
        <p:spPr>
          <a:xfrm>
            <a:off x="3161835" y="2664381"/>
            <a:ext cx="7507134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800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项目峰会</a:t>
            </a:r>
          </a:p>
        </p:txBody>
      </p:sp>
      <p:sp>
        <p:nvSpPr>
          <p:cNvPr id="12" name="TextBox 8"/>
          <p:cNvSpPr txBox="1"/>
          <p:nvPr/>
        </p:nvSpPr>
        <p:spPr>
          <a:xfrm>
            <a:off x="9703430" y="521997"/>
            <a:ext cx="191038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zh-CN" altLang="en-US" sz="1400" b="1" spc="1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东宝</a:t>
            </a:r>
            <a:endParaRPr lang="en-US" altLang="zh-CN" sz="1400" b="1" spc="100" dirty="0">
              <a:solidFill>
                <a:schemeClr val="bg2">
                  <a:lumMod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  <a:p>
            <a:pPr algn="r"/>
            <a:r>
              <a:rPr lang="en-US" altLang="zh-CN" sz="1400" b="1" spc="1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DB.COM</a:t>
            </a:r>
            <a:endParaRPr lang="zh-CN" altLang="en-US" sz="1400" b="1" spc="100" dirty="0">
              <a:solidFill>
                <a:schemeClr val="bg2">
                  <a:lumMod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8"/>
          <p:cNvSpPr txBox="1"/>
          <p:nvPr/>
        </p:nvSpPr>
        <p:spPr>
          <a:xfrm>
            <a:off x="3161835" y="2107956"/>
            <a:ext cx="1910382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i="1" spc="1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2019</a:t>
            </a:r>
            <a:endParaRPr lang="zh-CN" altLang="en-US" sz="3200" i="1" spc="100" dirty="0">
              <a:solidFill>
                <a:schemeClr val="bg2">
                  <a:lumMod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0942063" y="3083298"/>
            <a:ext cx="467870" cy="2426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12611" y="2107956"/>
            <a:ext cx="2315607" cy="231560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78994" y="2932142"/>
            <a:ext cx="667234" cy="6672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587520" y="405801"/>
            <a:ext cx="663277" cy="6632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endParaRPr lang="zh-CN" altLang="en-US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679058" y="3599376"/>
            <a:ext cx="1149160" cy="11491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0D1936D-E41A-4490-9ED1-EB662ABAFD0C}"/>
              </a:ext>
            </a:extLst>
          </p:cNvPr>
          <p:cNvSpPr txBox="1"/>
          <p:nvPr/>
        </p:nvSpPr>
        <p:spPr>
          <a:xfrm>
            <a:off x="8785428" y="6041435"/>
            <a:ext cx="3020855" cy="294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314" b="1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CGB1903</a:t>
            </a:r>
            <a:endParaRPr lang="zh-CN" altLang="en-US" sz="1314" b="1" dirty="0">
              <a:solidFill>
                <a:schemeClr val="bg2">
                  <a:lumMod val="10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412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" y="-14746"/>
            <a:ext cx="12113537" cy="6872747"/>
          </a:xfrm>
          <a:custGeom>
            <a:avLst/>
            <a:gdLst>
              <a:gd name="connsiteX0" fmla="*/ 0 w 7285640"/>
              <a:gd name="connsiteY0" fmla="*/ 0 h 6872747"/>
              <a:gd name="connsiteX1" fmla="*/ 3367003 w 7285640"/>
              <a:gd name="connsiteY1" fmla="*/ 0 h 6872747"/>
              <a:gd name="connsiteX2" fmla="*/ 5641897 w 7285640"/>
              <a:gd name="connsiteY2" fmla="*/ 0 h 6872747"/>
              <a:gd name="connsiteX3" fmla="*/ 5656191 w 7285640"/>
              <a:gd name="connsiteY3" fmla="*/ 0 h 6872747"/>
              <a:gd name="connsiteX4" fmla="*/ 5714260 w 7285640"/>
              <a:gd name="connsiteY4" fmla="*/ 35514 h 6872747"/>
              <a:gd name="connsiteX5" fmla="*/ 7285640 w 7285640"/>
              <a:gd name="connsiteY5" fmla="*/ 3418192 h 6872747"/>
              <a:gd name="connsiteX6" fmla="*/ 5714260 w 7285640"/>
              <a:gd name="connsiteY6" fmla="*/ 6800869 h 6872747"/>
              <a:gd name="connsiteX7" fmla="*/ 5641897 w 7285640"/>
              <a:gd name="connsiteY7" fmla="*/ 6845126 h 6872747"/>
              <a:gd name="connsiteX8" fmla="*/ 5641897 w 7285640"/>
              <a:gd name="connsiteY8" fmla="*/ 6872747 h 6872747"/>
              <a:gd name="connsiteX9" fmla="*/ 0 w 7285640"/>
              <a:gd name="connsiteY9" fmla="*/ 6872747 h 6872747"/>
              <a:gd name="connsiteX10" fmla="*/ 0 w 7285640"/>
              <a:gd name="connsiteY10" fmla="*/ 0 h 6872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85640" h="6872747">
                <a:moveTo>
                  <a:pt x="0" y="0"/>
                </a:moveTo>
                <a:lnTo>
                  <a:pt x="3367003" y="0"/>
                </a:lnTo>
                <a:lnTo>
                  <a:pt x="5641897" y="0"/>
                </a:lnTo>
                <a:lnTo>
                  <a:pt x="5656191" y="0"/>
                </a:lnTo>
                <a:lnTo>
                  <a:pt x="5714260" y="35514"/>
                </a:lnTo>
                <a:cubicBezTo>
                  <a:pt x="6644031" y="641583"/>
                  <a:pt x="7285640" y="1928524"/>
                  <a:pt x="7285640" y="3418192"/>
                </a:cubicBezTo>
                <a:cubicBezTo>
                  <a:pt x="7285640" y="4907858"/>
                  <a:pt x="6644031" y="6194800"/>
                  <a:pt x="5714260" y="6800869"/>
                </a:cubicBezTo>
                <a:lnTo>
                  <a:pt x="5641897" y="6845126"/>
                </a:lnTo>
                <a:lnTo>
                  <a:pt x="5641897" y="6872747"/>
                </a:lnTo>
                <a:lnTo>
                  <a:pt x="0" y="687274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28" name="椭圆 27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376664" y="1394717"/>
            <a:ext cx="11250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ea typeface="中圆体" panose="02010609000101010101" pitchFamily="49" charset="-122"/>
              </a:rPr>
              <a:t>后台商品管理，用户管理，商品展示，主页推送，安全认证，购物车管理，个人信息，订单管理。</a:t>
            </a:r>
          </a:p>
        </p:txBody>
      </p:sp>
      <p:sp>
        <p:nvSpPr>
          <p:cNvPr id="26" name="TextBox 8"/>
          <p:cNvSpPr txBox="1"/>
          <p:nvPr/>
        </p:nvSpPr>
        <p:spPr>
          <a:xfrm>
            <a:off x="856342" y="474542"/>
            <a:ext cx="284480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主要模块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E55E71-3BED-4276-927F-665CF411F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504" y="1922278"/>
            <a:ext cx="6457982" cy="484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269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2933700" y="-14747"/>
            <a:ext cx="9272562" cy="6872747"/>
          </a:xfrm>
          <a:custGeom>
            <a:avLst/>
            <a:gdLst>
              <a:gd name="connsiteX0" fmla="*/ 1643743 w 9258300"/>
              <a:gd name="connsiteY0" fmla="*/ 0 h 6872747"/>
              <a:gd name="connsiteX1" fmla="*/ 9258300 w 9258300"/>
              <a:gd name="connsiteY1" fmla="*/ 0 h 6872747"/>
              <a:gd name="connsiteX2" fmla="*/ 9258300 w 9258300"/>
              <a:gd name="connsiteY2" fmla="*/ 6872747 h 6872747"/>
              <a:gd name="connsiteX3" fmla="*/ 3918637 w 9258300"/>
              <a:gd name="connsiteY3" fmla="*/ 6872747 h 6872747"/>
              <a:gd name="connsiteX4" fmla="*/ 1643743 w 9258300"/>
              <a:gd name="connsiteY4" fmla="*/ 6872747 h 6872747"/>
              <a:gd name="connsiteX5" fmla="*/ 1629449 w 9258300"/>
              <a:gd name="connsiteY5" fmla="*/ 6872747 h 6872747"/>
              <a:gd name="connsiteX6" fmla="*/ 1571380 w 9258300"/>
              <a:gd name="connsiteY6" fmla="*/ 6837233 h 6872747"/>
              <a:gd name="connsiteX7" fmla="*/ 0 w 9258300"/>
              <a:gd name="connsiteY7" fmla="*/ 3454556 h 6872747"/>
              <a:gd name="connsiteX8" fmla="*/ 1571380 w 9258300"/>
              <a:gd name="connsiteY8" fmla="*/ 71878 h 6872747"/>
              <a:gd name="connsiteX9" fmla="*/ 1643743 w 9258300"/>
              <a:gd name="connsiteY9" fmla="*/ 27622 h 6872747"/>
              <a:gd name="connsiteX10" fmla="*/ 1643743 w 9258300"/>
              <a:gd name="connsiteY10" fmla="*/ 0 h 6872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258300" h="6872747">
                <a:moveTo>
                  <a:pt x="1643743" y="0"/>
                </a:moveTo>
                <a:lnTo>
                  <a:pt x="9258300" y="0"/>
                </a:lnTo>
                <a:lnTo>
                  <a:pt x="9258300" y="6872747"/>
                </a:lnTo>
                <a:lnTo>
                  <a:pt x="3918637" y="6872747"/>
                </a:lnTo>
                <a:lnTo>
                  <a:pt x="1643743" y="6872747"/>
                </a:lnTo>
                <a:lnTo>
                  <a:pt x="1629449" y="6872747"/>
                </a:lnTo>
                <a:lnTo>
                  <a:pt x="1571380" y="6837233"/>
                </a:lnTo>
                <a:cubicBezTo>
                  <a:pt x="641609" y="6231165"/>
                  <a:pt x="0" y="4944223"/>
                  <a:pt x="0" y="3454556"/>
                </a:cubicBezTo>
                <a:cubicBezTo>
                  <a:pt x="0" y="1964889"/>
                  <a:pt x="641609" y="677948"/>
                  <a:pt x="1571380" y="71878"/>
                </a:cubicBezTo>
                <a:lnTo>
                  <a:pt x="1643743" y="27622"/>
                </a:lnTo>
                <a:lnTo>
                  <a:pt x="16437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6039404" y="1868864"/>
            <a:ext cx="3117108" cy="3190332"/>
            <a:chOff x="6039404" y="1713881"/>
            <a:chExt cx="3117108" cy="3190332"/>
          </a:xfrm>
          <a:solidFill>
            <a:schemeClr val="bg1">
              <a:lumMod val="85000"/>
            </a:schemeClr>
          </a:solidFill>
        </p:grpSpPr>
        <p:sp>
          <p:nvSpPr>
            <p:cNvPr id="18" name="向右箭头"/>
            <p:cNvSpPr/>
            <p:nvPr/>
          </p:nvSpPr>
          <p:spPr bwMode="auto">
            <a:xfrm>
              <a:off x="6039404" y="2655673"/>
              <a:ext cx="1314539" cy="1308615"/>
            </a:xfrm>
            <a:custGeom>
              <a:avLst/>
              <a:gdLst>
                <a:gd name="T0" fmla="*/ 899885 w 2768"/>
                <a:gd name="T1" fmla="*/ 0 h 2769"/>
                <a:gd name="T2" fmla="*/ 0 w 2768"/>
                <a:gd name="T3" fmla="*/ 899873 h 2769"/>
                <a:gd name="T4" fmla="*/ 899885 w 2768"/>
                <a:gd name="T5" fmla="*/ 1800397 h 2769"/>
                <a:gd name="T6" fmla="*/ 1798471 w 2768"/>
                <a:gd name="T7" fmla="*/ 899873 h 2769"/>
                <a:gd name="T8" fmla="*/ 899885 w 2768"/>
                <a:gd name="T9" fmla="*/ 0 h 2769"/>
                <a:gd name="T10" fmla="*/ 1365097 w 2768"/>
                <a:gd name="T11" fmla="*/ 938885 h 2769"/>
                <a:gd name="T12" fmla="*/ 895337 w 2768"/>
                <a:gd name="T13" fmla="*/ 1369316 h 2769"/>
                <a:gd name="T14" fmla="*/ 830363 w 2768"/>
                <a:gd name="T15" fmla="*/ 1372567 h 2769"/>
                <a:gd name="T16" fmla="*/ 779034 w 2768"/>
                <a:gd name="T17" fmla="*/ 1323802 h 2769"/>
                <a:gd name="T18" fmla="*/ 779034 w 2768"/>
                <a:gd name="T19" fmla="*/ 1105986 h 2769"/>
                <a:gd name="T20" fmla="*/ 475607 w 2768"/>
                <a:gd name="T21" fmla="*/ 1024061 h 2769"/>
                <a:gd name="T22" fmla="*/ 419730 w 2768"/>
                <a:gd name="T23" fmla="*/ 899873 h 2769"/>
                <a:gd name="T24" fmla="*/ 475607 w 2768"/>
                <a:gd name="T25" fmla="*/ 775686 h 2769"/>
                <a:gd name="T26" fmla="*/ 779034 w 2768"/>
                <a:gd name="T27" fmla="*/ 693761 h 2769"/>
                <a:gd name="T28" fmla="*/ 779034 w 2768"/>
                <a:gd name="T29" fmla="*/ 476595 h 2769"/>
                <a:gd name="T30" fmla="*/ 830363 w 2768"/>
                <a:gd name="T31" fmla="*/ 427180 h 2769"/>
                <a:gd name="T32" fmla="*/ 895337 w 2768"/>
                <a:gd name="T33" fmla="*/ 430431 h 2769"/>
                <a:gd name="T34" fmla="*/ 1365097 w 2768"/>
                <a:gd name="T35" fmla="*/ 861512 h 2769"/>
                <a:gd name="T36" fmla="*/ 1365097 w 2768"/>
                <a:gd name="T37" fmla="*/ 938885 h 276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768" h="2769">
                  <a:moveTo>
                    <a:pt x="1385" y="0"/>
                  </a:moveTo>
                  <a:cubicBezTo>
                    <a:pt x="620" y="0"/>
                    <a:pt x="0" y="620"/>
                    <a:pt x="0" y="1384"/>
                  </a:cubicBezTo>
                  <a:cubicBezTo>
                    <a:pt x="0" y="2149"/>
                    <a:pt x="620" y="2769"/>
                    <a:pt x="1385" y="2769"/>
                  </a:cubicBezTo>
                  <a:cubicBezTo>
                    <a:pt x="2149" y="2769"/>
                    <a:pt x="2768" y="2149"/>
                    <a:pt x="2768" y="1384"/>
                  </a:cubicBezTo>
                  <a:cubicBezTo>
                    <a:pt x="2768" y="620"/>
                    <a:pt x="2149" y="0"/>
                    <a:pt x="1385" y="0"/>
                  </a:cubicBezTo>
                  <a:close/>
                  <a:moveTo>
                    <a:pt x="2101" y="1444"/>
                  </a:moveTo>
                  <a:cubicBezTo>
                    <a:pt x="2088" y="1461"/>
                    <a:pt x="1765" y="1851"/>
                    <a:pt x="1378" y="2106"/>
                  </a:cubicBezTo>
                  <a:cubicBezTo>
                    <a:pt x="1348" y="2126"/>
                    <a:pt x="1310" y="2128"/>
                    <a:pt x="1278" y="2111"/>
                  </a:cubicBezTo>
                  <a:cubicBezTo>
                    <a:pt x="1247" y="2094"/>
                    <a:pt x="1199" y="2071"/>
                    <a:pt x="1199" y="2036"/>
                  </a:cubicBezTo>
                  <a:cubicBezTo>
                    <a:pt x="1199" y="1701"/>
                    <a:pt x="1199" y="1701"/>
                    <a:pt x="1199" y="1701"/>
                  </a:cubicBezTo>
                  <a:cubicBezTo>
                    <a:pt x="987" y="1666"/>
                    <a:pt x="767" y="1600"/>
                    <a:pt x="732" y="1575"/>
                  </a:cubicBezTo>
                  <a:cubicBezTo>
                    <a:pt x="681" y="1540"/>
                    <a:pt x="646" y="1480"/>
                    <a:pt x="646" y="1384"/>
                  </a:cubicBezTo>
                  <a:cubicBezTo>
                    <a:pt x="646" y="1288"/>
                    <a:pt x="681" y="1228"/>
                    <a:pt x="732" y="1193"/>
                  </a:cubicBezTo>
                  <a:cubicBezTo>
                    <a:pt x="767" y="1169"/>
                    <a:pt x="987" y="1102"/>
                    <a:pt x="1199" y="1067"/>
                  </a:cubicBezTo>
                  <a:cubicBezTo>
                    <a:pt x="1199" y="733"/>
                    <a:pt x="1199" y="733"/>
                    <a:pt x="1199" y="733"/>
                  </a:cubicBezTo>
                  <a:cubicBezTo>
                    <a:pt x="1199" y="698"/>
                    <a:pt x="1247" y="674"/>
                    <a:pt x="1278" y="657"/>
                  </a:cubicBezTo>
                  <a:cubicBezTo>
                    <a:pt x="1310" y="641"/>
                    <a:pt x="1348" y="643"/>
                    <a:pt x="1378" y="662"/>
                  </a:cubicBezTo>
                  <a:cubicBezTo>
                    <a:pt x="1765" y="918"/>
                    <a:pt x="2088" y="1308"/>
                    <a:pt x="2101" y="1325"/>
                  </a:cubicBezTo>
                  <a:cubicBezTo>
                    <a:pt x="2129" y="1360"/>
                    <a:pt x="2129" y="1409"/>
                    <a:pt x="2101" y="144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9" name="向右箭头"/>
            <p:cNvSpPr/>
            <p:nvPr/>
          </p:nvSpPr>
          <p:spPr bwMode="auto">
            <a:xfrm flipH="1">
              <a:off x="7841973" y="2655673"/>
              <a:ext cx="1314539" cy="1308615"/>
            </a:xfrm>
            <a:custGeom>
              <a:avLst/>
              <a:gdLst>
                <a:gd name="T0" fmla="*/ 899885 w 2768"/>
                <a:gd name="T1" fmla="*/ 0 h 2769"/>
                <a:gd name="T2" fmla="*/ 0 w 2768"/>
                <a:gd name="T3" fmla="*/ 899873 h 2769"/>
                <a:gd name="T4" fmla="*/ 899885 w 2768"/>
                <a:gd name="T5" fmla="*/ 1800397 h 2769"/>
                <a:gd name="T6" fmla="*/ 1798471 w 2768"/>
                <a:gd name="T7" fmla="*/ 899873 h 2769"/>
                <a:gd name="T8" fmla="*/ 899885 w 2768"/>
                <a:gd name="T9" fmla="*/ 0 h 2769"/>
                <a:gd name="T10" fmla="*/ 1365097 w 2768"/>
                <a:gd name="T11" fmla="*/ 938885 h 2769"/>
                <a:gd name="T12" fmla="*/ 895337 w 2768"/>
                <a:gd name="T13" fmla="*/ 1369316 h 2769"/>
                <a:gd name="T14" fmla="*/ 830363 w 2768"/>
                <a:gd name="T15" fmla="*/ 1372567 h 2769"/>
                <a:gd name="T16" fmla="*/ 779034 w 2768"/>
                <a:gd name="T17" fmla="*/ 1323802 h 2769"/>
                <a:gd name="T18" fmla="*/ 779034 w 2768"/>
                <a:gd name="T19" fmla="*/ 1105986 h 2769"/>
                <a:gd name="T20" fmla="*/ 475607 w 2768"/>
                <a:gd name="T21" fmla="*/ 1024061 h 2769"/>
                <a:gd name="T22" fmla="*/ 419730 w 2768"/>
                <a:gd name="T23" fmla="*/ 899873 h 2769"/>
                <a:gd name="T24" fmla="*/ 475607 w 2768"/>
                <a:gd name="T25" fmla="*/ 775686 h 2769"/>
                <a:gd name="T26" fmla="*/ 779034 w 2768"/>
                <a:gd name="T27" fmla="*/ 693761 h 2769"/>
                <a:gd name="T28" fmla="*/ 779034 w 2768"/>
                <a:gd name="T29" fmla="*/ 476595 h 2769"/>
                <a:gd name="T30" fmla="*/ 830363 w 2768"/>
                <a:gd name="T31" fmla="*/ 427180 h 2769"/>
                <a:gd name="T32" fmla="*/ 895337 w 2768"/>
                <a:gd name="T33" fmla="*/ 430431 h 2769"/>
                <a:gd name="T34" fmla="*/ 1365097 w 2768"/>
                <a:gd name="T35" fmla="*/ 861512 h 2769"/>
                <a:gd name="T36" fmla="*/ 1365097 w 2768"/>
                <a:gd name="T37" fmla="*/ 938885 h 276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768" h="2769">
                  <a:moveTo>
                    <a:pt x="1385" y="0"/>
                  </a:moveTo>
                  <a:cubicBezTo>
                    <a:pt x="620" y="0"/>
                    <a:pt x="0" y="620"/>
                    <a:pt x="0" y="1384"/>
                  </a:cubicBezTo>
                  <a:cubicBezTo>
                    <a:pt x="0" y="2149"/>
                    <a:pt x="620" y="2769"/>
                    <a:pt x="1385" y="2769"/>
                  </a:cubicBezTo>
                  <a:cubicBezTo>
                    <a:pt x="2149" y="2769"/>
                    <a:pt x="2768" y="2149"/>
                    <a:pt x="2768" y="1384"/>
                  </a:cubicBezTo>
                  <a:cubicBezTo>
                    <a:pt x="2768" y="620"/>
                    <a:pt x="2149" y="0"/>
                    <a:pt x="1385" y="0"/>
                  </a:cubicBezTo>
                  <a:close/>
                  <a:moveTo>
                    <a:pt x="2101" y="1444"/>
                  </a:moveTo>
                  <a:cubicBezTo>
                    <a:pt x="2088" y="1461"/>
                    <a:pt x="1765" y="1851"/>
                    <a:pt x="1378" y="2106"/>
                  </a:cubicBezTo>
                  <a:cubicBezTo>
                    <a:pt x="1348" y="2126"/>
                    <a:pt x="1310" y="2128"/>
                    <a:pt x="1278" y="2111"/>
                  </a:cubicBezTo>
                  <a:cubicBezTo>
                    <a:pt x="1247" y="2094"/>
                    <a:pt x="1199" y="2071"/>
                    <a:pt x="1199" y="2036"/>
                  </a:cubicBezTo>
                  <a:cubicBezTo>
                    <a:pt x="1199" y="1701"/>
                    <a:pt x="1199" y="1701"/>
                    <a:pt x="1199" y="1701"/>
                  </a:cubicBezTo>
                  <a:cubicBezTo>
                    <a:pt x="987" y="1666"/>
                    <a:pt x="767" y="1600"/>
                    <a:pt x="732" y="1575"/>
                  </a:cubicBezTo>
                  <a:cubicBezTo>
                    <a:pt x="681" y="1540"/>
                    <a:pt x="646" y="1480"/>
                    <a:pt x="646" y="1384"/>
                  </a:cubicBezTo>
                  <a:cubicBezTo>
                    <a:pt x="646" y="1288"/>
                    <a:pt x="681" y="1228"/>
                    <a:pt x="732" y="1193"/>
                  </a:cubicBezTo>
                  <a:cubicBezTo>
                    <a:pt x="767" y="1169"/>
                    <a:pt x="987" y="1102"/>
                    <a:pt x="1199" y="1067"/>
                  </a:cubicBezTo>
                  <a:cubicBezTo>
                    <a:pt x="1199" y="733"/>
                    <a:pt x="1199" y="733"/>
                    <a:pt x="1199" y="733"/>
                  </a:cubicBezTo>
                  <a:cubicBezTo>
                    <a:pt x="1199" y="698"/>
                    <a:pt x="1247" y="674"/>
                    <a:pt x="1278" y="657"/>
                  </a:cubicBezTo>
                  <a:cubicBezTo>
                    <a:pt x="1310" y="641"/>
                    <a:pt x="1348" y="643"/>
                    <a:pt x="1378" y="662"/>
                  </a:cubicBezTo>
                  <a:cubicBezTo>
                    <a:pt x="1765" y="918"/>
                    <a:pt x="2088" y="1308"/>
                    <a:pt x="2101" y="1325"/>
                  </a:cubicBezTo>
                  <a:cubicBezTo>
                    <a:pt x="2129" y="1360"/>
                    <a:pt x="2129" y="1409"/>
                    <a:pt x="2101" y="144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0" name="向右箭头"/>
            <p:cNvSpPr/>
            <p:nvPr/>
          </p:nvSpPr>
          <p:spPr bwMode="auto">
            <a:xfrm rot="16200000">
              <a:off x="6941072" y="3592636"/>
              <a:ext cx="1308615" cy="1314539"/>
            </a:xfrm>
            <a:custGeom>
              <a:avLst/>
              <a:gdLst>
                <a:gd name="T0" fmla="*/ 899885 w 2768"/>
                <a:gd name="T1" fmla="*/ 0 h 2769"/>
                <a:gd name="T2" fmla="*/ 0 w 2768"/>
                <a:gd name="T3" fmla="*/ 899873 h 2769"/>
                <a:gd name="T4" fmla="*/ 899885 w 2768"/>
                <a:gd name="T5" fmla="*/ 1800397 h 2769"/>
                <a:gd name="T6" fmla="*/ 1798471 w 2768"/>
                <a:gd name="T7" fmla="*/ 899873 h 2769"/>
                <a:gd name="T8" fmla="*/ 899885 w 2768"/>
                <a:gd name="T9" fmla="*/ 0 h 2769"/>
                <a:gd name="T10" fmla="*/ 1365097 w 2768"/>
                <a:gd name="T11" fmla="*/ 938885 h 2769"/>
                <a:gd name="T12" fmla="*/ 895337 w 2768"/>
                <a:gd name="T13" fmla="*/ 1369316 h 2769"/>
                <a:gd name="T14" fmla="*/ 830363 w 2768"/>
                <a:gd name="T15" fmla="*/ 1372567 h 2769"/>
                <a:gd name="T16" fmla="*/ 779034 w 2768"/>
                <a:gd name="T17" fmla="*/ 1323802 h 2769"/>
                <a:gd name="T18" fmla="*/ 779034 w 2768"/>
                <a:gd name="T19" fmla="*/ 1105986 h 2769"/>
                <a:gd name="T20" fmla="*/ 475607 w 2768"/>
                <a:gd name="T21" fmla="*/ 1024061 h 2769"/>
                <a:gd name="T22" fmla="*/ 419730 w 2768"/>
                <a:gd name="T23" fmla="*/ 899873 h 2769"/>
                <a:gd name="T24" fmla="*/ 475607 w 2768"/>
                <a:gd name="T25" fmla="*/ 775686 h 2769"/>
                <a:gd name="T26" fmla="*/ 779034 w 2768"/>
                <a:gd name="T27" fmla="*/ 693761 h 2769"/>
                <a:gd name="T28" fmla="*/ 779034 w 2768"/>
                <a:gd name="T29" fmla="*/ 476595 h 2769"/>
                <a:gd name="T30" fmla="*/ 830363 w 2768"/>
                <a:gd name="T31" fmla="*/ 427180 h 2769"/>
                <a:gd name="T32" fmla="*/ 895337 w 2768"/>
                <a:gd name="T33" fmla="*/ 430431 h 2769"/>
                <a:gd name="T34" fmla="*/ 1365097 w 2768"/>
                <a:gd name="T35" fmla="*/ 861512 h 2769"/>
                <a:gd name="T36" fmla="*/ 1365097 w 2768"/>
                <a:gd name="T37" fmla="*/ 938885 h 276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768" h="2769">
                  <a:moveTo>
                    <a:pt x="1385" y="0"/>
                  </a:moveTo>
                  <a:cubicBezTo>
                    <a:pt x="620" y="0"/>
                    <a:pt x="0" y="620"/>
                    <a:pt x="0" y="1384"/>
                  </a:cubicBezTo>
                  <a:cubicBezTo>
                    <a:pt x="0" y="2149"/>
                    <a:pt x="620" y="2769"/>
                    <a:pt x="1385" y="2769"/>
                  </a:cubicBezTo>
                  <a:cubicBezTo>
                    <a:pt x="2149" y="2769"/>
                    <a:pt x="2768" y="2149"/>
                    <a:pt x="2768" y="1384"/>
                  </a:cubicBezTo>
                  <a:cubicBezTo>
                    <a:pt x="2768" y="620"/>
                    <a:pt x="2149" y="0"/>
                    <a:pt x="1385" y="0"/>
                  </a:cubicBezTo>
                  <a:close/>
                  <a:moveTo>
                    <a:pt x="2101" y="1444"/>
                  </a:moveTo>
                  <a:cubicBezTo>
                    <a:pt x="2088" y="1461"/>
                    <a:pt x="1765" y="1851"/>
                    <a:pt x="1378" y="2106"/>
                  </a:cubicBezTo>
                  <a:cubicBezTo>
                    <a:pt x="1348" y="2126"/>
                    <a:pt x="1310" y="2128"/>
                    <a:pt x="1278" y="2111"/>
                  </a:cubicBezTo>
                  <a:cubicBezTo>
                    <a:pt x="1247" y="2094"/>
                    <a:pt x="1199" y="2071"/>
                    <a:pt x="1199" y="2036"/>
                  </a:cubicBezTo>
                  <a:cubicBezTo>
                    <a:pt x="1199" y="1701"/>
                    <a:pt x="1199" y="1701"/>
                    <a:pt x="1199" y="1701"/>
                  </a:cubicBezTo>
                  <a:cubicBezTo>
                    <a:pt x="987" y="1666"/>
                    <a:pt x="767" y="1600"/>
                    <a:pt x="732" y="1575"/>
                  </a:cubicBezTo>
                  <a:cubicBezTo>
                    <a:pt x="681" y="1540"/>
                    <a:pt x="646" y="1480"/>
                    <a:pt x="646" y="1384"/>
                  </a:cubicBezTo>
                  <a:cubicBezTo>
                    <a:pt x="646" y="1288"/>
                    <a:pt x="681" y="1228"/>
                    <a:pt x="732" y="1193"/>
                  </a:cubicBezTo>
                  <a:cubicBezTo>
                    <a:pt x="767" y="1169"/>
                    <a:pt x="987" y="1102"/>
                    <a:pt x="1199" y="1067"/>
                  </a:cubicBezTo>
                  <a:cubicBezTo>
                    <a:pt x="1199" y="733"/>
                    <a:pt x="1199" y="733"/>
                    <a:pt x="1199" y="733"/>
                  </a:cubicBezTo>
                  <a:cubicBezTo>
                    <a:pt x="1199" y="698"/>
                    <a:pt x="1247" y="674"/>
                    <a:pt x="1278" y="657"/>
                  </a:cubicBezTo>
                  <a:cubicBezTo>
                    <a:pt x="1310" y="641"/>
                    <a:pt x="1348" y="643"/>
                    <a:pt x="1378" y="662"/>
                  </a:cubicBezTo>
                  <a:cubicBezTo>
                    <a:pt x="1765" y="918"/>
                    <a:pt x="2088" y="1308"/>
                    <a:pt x="2101" y="1325"/>
                  </a:cubicBezTo>
                  <a:cubicBezTo>
                    <a:pt x="2129" y="1360"/>
                    <a:pt x="2129" y="1409"/>
                    <a:pt x="2101" y="144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1" name="向右箭头"/>
            <p:cNvSpPr/>
            <p:nvPr/>
          </p:nvSpPr>
          <p:spPr bwMode="auto">
            <a:xfrm rot="16200000" flipH="1">
              <a:off x="6941072" y="1710919"/>
              <a:ext cx="1308615" cy="1314539"/>
            </a:xfrm>
            <a:custGeom>
              <a:avLst/>
              <a:gdLst>
                <a:gd name="T0" fmla="*/ 899885 w 2768"/>
                <a:gd name="T1" fmla="*/ 0 h 2769"/>
                <a:gd name="T2" fmla="*/ 0 w 2768"/>
                <a:gd name="T3" fmla="*/ 899873 h 2769"/>
                <a:gd name="T4" fmla="*/ 899885 w 2768"/>
                <a:gd name="T5" fmla="*/ 1800397 h 2769"/>
                <a:gd name="T6" fmla="*/ 1798471 w 2768"/>
                <a:gd name="T7" fmla="*/ 899873 h 2769"/>
                <a:gd name="T8" fmla="*/ 899885 w 2768"/>
                <a:gd name="T9" fmla="*/ 0 h 2769"/>
                <a:gd name="T10" fmla="*/ 1365097 w 2768"/>
                <a:gd name="T11" fmla="*/ 938885 h 2769"/>
                <a:gd name="T12" fmla="*/ 895337 w 2768"/>
                <a:gd name="T13" fmla="*/ 1369316 h 2769"/>
                <a:gd name="T14" fmla="*/ 830363 w 2768"/>
                <a:gd name="T15" fmla="*/ 1372567 h 2769"/>
                <a:gd name="T16" fmla="*/ 779034 w 2768"/>
                <a:gd name="T17" fmla="*/ 1323802 h 2769"/>
                <a:gd name="T18" fmla="*/ 779034 w 2768"/>
                <a:gd name="T19" fmla="*/ 1105986 h 2769"/>
                <a:gd name="T20" fmla="*/ 475607 w 2768"/>
                <a:gd name="T21" fmla="*/ 1024061 h 2769"/>
                <a:gd name="T22" fmla="*/ 419730 w 2768"/>
                <a:gd name="T23" fmla="*/ 899873 h 2769"/>
                <a:gd name="T24" fmla="*/ 475607 w 2768"/>
                <a:gd name="T25" fmla="*/ 775686 h 2769"/>
                <a:gd name="T26" fmla="*/ 779034 w 2768"/>
                <a:gd name="T27" fmla="*/ 693761 h 2769"/>
                <a:gd name="T28" fmla="*/ 779034 w 2768"/>
                <a:gd name="T29" fmla="*/ 476595 h 2769"/>
                <a:gd name="T30" fmla="*/ 830363 w 2768"/>
                <a:gd name="T31" fmla="*/ 427180 h 2769"/>
                <a:gd name="T32" fmla="*/ 895337 w 2768"/>
                <a:gd name="T33" fmla="*/ 430431 h 2769"/>
                <a:gd name="T34" fmla="*/ 1365097 w 2768"/>
                <a:gd name="T35" fmla="*/ 861512 h 2769"/>
                <a:gd name="T36" fmla="*/ 1365097 w 2768"/>
                <a:gd name="T37" fmla="*/ 938885 h 276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768" h="2769">
                  <a:moveTo>
                    <a:pt x="1385" y="0"/>
                  </a:moveTo>
                  <a:cubicBezTo>
                    <a:pt x="620" y="0"/>
                    <a:pt x="0" y="620"/>
                    <a:pt x="0" y="1384"/>
                  </a:cubicBezTo>
                  <a:cubicBezTo>
                    <a:pt x="0" y="2149"/>
                    <a:pt x="620" y="2769"/>
                    <a:pt x="1385" y="2769"/>
                  </a:cubicBezTo>
                  <a:cubicBezTo>
                    <a:pt x="2149" y="2769"/>
                    <a:pt x="2768" y="2149"/>
                    <a:pt x="2768" y="1384"/>
                  </a:cubicBezTo>
                  <a:cubicBezTo>
                    <a:pt x="2768" y="620"/>
                    <a:pt x="2149" y="0"/>
                    <a:pt x="1385" y="0"/>
                  </a:cubicBezTo>
                  <a:close/>
                  <a:moveTo>
                    <a:pt x="2101" y="1444"/>
                  </a:moveTo>
                  <a:cubicBezTo>
                    <a:pt x="2088" y="1461"/>
                    <a:pt x="1765" y="1851"/>
                    <a:pt x="1378" y="2106"/>
                  </a:cubicBezTo>
                  <a:cubicBezTo>
                    <a:pt x="1348" y="2126"/>
                    <a:pt x="1310" y="2128"/>
                    <a:pt x="1278" y="2111"/>
                  </a:cubicBezTo>
                  <a:cubicBezTo>
                    <a:pt x="1247" y="2094"/>
                    <a:pt x="1199" y="2071"/>
                    <a:pt x="1199" y="2036"/>
                  </a:cubicBezTo>
                  <a:cubicBezTo>
                    <a:pt x="1199" y="1701"/>
                    <a:pt x="1199" y="1701"/>
                    <a:pt x="1199" y="1701"/>
                  </a:cubicBezTo>
                  <a:cubicBezTo>
                    <a:pt x="987" y="1666"/>
                    <a:pt x="767" y="1600"/>
                    <a:pt x="732" y="1575"/>
                  </a:cubicBezTo>
                  <a:cubicBezTo>
                    <a:pt x="681" y="1540"/>
                    <a:pt x="646" y="1480"/>
                    <a:pt x="646" y="1384"/>
                  </a:cubicBezTo>
                  <a:cubicBezTo>
                    <a:pt x="646" y="1288"/>
                    <a:pt x="681" y="1228"/>
                    <a:pt x="732" y="1193"/>
                  </a:cubicBezTo>
                  <a:cubicBezTo>
                    <a:pt x="767" y="1169"/>
                    <a:pt x="987" y="1102"/>
                    <a:pt x="1199" y="1067"/>
                  </a:cubicBezTo>
                  <a:cubicBezTo>
                    <a:pt x="1199" y="733"/>
                    <a:pt x="1199" y="733"/>
                    <a:pt x="1199" y="733"/>
                  </a:cubicBezTo>
                  <a:cubicBezTo>
                    <a:pt x="1199" y="698"/>
                    <a:pt x="1247" y="674"/>
                    <a:pt x="1278" y="657"/>
                  </a:cubicBezTo>
                  <a:cubicBezTo>
                    <a:pt x="1310" y="641"/>
                    <a:pt x="1348" y="643"/>
                    <a:pt x="1378" y="662"/>
                  </a:cubicBezTo>
                  <a:cubicBezTo>
                    <a:pt x="1765" y="918"/>
                    <a:pt x="2088" y="1308"/>
                    <a:pt x="2101" y="1325"/>
                  </a:cubicBezTo>
                  <a:cubicBezTo>
                    <a:pt x="2129" y="1360"/>
                    <a:pt x="2129" y="1409"/>
                    <a:pt x="2101" y="144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3933388" y="4708842"/>
            <a:ext cx="24223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Windows 10</a:t>
            </a:r>
            <a:r>
              <a:rPr lang="zh-CN" altLang="zh-CN" dirty="0"/>
              <a:t>，</a:t>
            </a:r>
            <a:r>
              <a:rPr lang="en-US" altLang="zh-CN" dirty="0"/>
              <a:t>Linux CentOS release 6.5</a:t>
            </a:r>
            <a:r>
              <a:rPr lang="zh-CN" altLang="zh-CN" dirty="0"/>
              <a:t>，</a:t>
            </a:r>
            <a:r>
              <a:rPr lang="en-US" altLang="zh-CN" dirty="0"/>
              <a:t>VMware Workstation Pro</a:t>
            </a:r>
            <a:endParaRPr lang="zh-CN" altLang="zh-CN" dirty="0"/>
          </a:p>
        </p:txBody>
      </p:sp>
      <p:sp>
        <p:nvSpPr>
          <p:cNvPr id="27" name="矩形 26"/>
          <p:cNvSpPr/>
          <p:nvPr/>
        </p:nvSpPr>
        <p:spPr>
          <a:xfrm>
            <a:off x="9077599" y="4405389"/>
            <a:ext cx="24223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apache-tomcat-8.0.53</a:t>
            </a:r>
            <a:r>
              <a:rPr lang="zh-CN" altLang="zh-CN" dirty="0"/>
              <a:t>，</a:t>
            </a:r>
            <a:endParaRPr lang="en-US" altLang="zh-CN" dirty="0"/>
          </a:p>
          <a:p>
            <a:r>
              <a:rPr lang="en-US" altLang="zh-CN" dirty="0"/>
              <a:t>apache-maven-3.6.1</a:t>
            </a:r>
            <a:r>
              <a:rPr lang="zh-CN" altLang="zh-CN" dirty="0"/>
              <a:t>，</a:t>
            </a:r>
            <a:endParaRPr lang="en-US" altLang="zh-CN" dirty="0"/>
          </a:p>
          <a:p>
            <a:r>
              <a:rPr lang="en-US" altLang="zh-CN" dirty="0"/>
              <a:t>jdk1.8.0_71</a:t>
            </a:r>
            <a:r>
              <a:rPr lang="zh-CN" altLang="zh-CN" dirty="0"/>
              <a:t>，</a:t>
            </a:r>
            <a:endParaRPr lang="en-US" altLang="zh-CN" dirty="0"/>
          </a:p>
          <a:p>
            <a:r>
              <a:rPr lang="en-US" altLang="zh-CN" dirty="0"/>
              <a:t>jdk-8u51-linux-x64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zh-CN" dirty="0"/>
              <a:t>nginx-1.15.10</a:t>
            </a:r>
            <a:r>
              <a:rPr lang="zh-CN" altLang="zh-CN" dirty="0"/>
              <a:t>， </a:t>
            </a:r>
            <a:r>
              <a:rPr lang="en-US" altLang="zh-CN" dirty="0"/>
              <a:t>zookeeper-3.4.14</a:t>
            </a:r>
            <a:r>
              <a:rPr lang="zh-CN" altLang="zh-CN" dirty="0"/>
              <a:t>，</a:t>
            </a:r>
            <a:r>
              <a:rPr lang="en-US" altLang="zh-CN" dirty="0"/>
              <a:t>redis-5.0.4</a:t>
            </a:r>
            <a:endParaRPr lang="zh-CN" altLang="zh-CN" dirty="0"/>
          </a:p>
        </p:txBody>
      </p:sp>
      <p:sp>
        <p:nvSpPr>
          <p:cNvPr id="28" name="TextBox 76"/>
          <p:cNvSpPr txBox="1"/>
          <p:nvPr/>
        </p:nvSpPr>
        <p:spPr>
          <a:xfrm>
            <a:off x="9077599" y="3943723"/>
            <a:ext cx="1453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服务器架构：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76"/>
          <p:cNvSpPr txBox="1"/>
          <p:nvPr/>
        </p:nvSpPr>
        <p:spPr>
          <a:xfrm>
            <a:off x="3933388" y="4343833"/>
            <a:ext cx="1453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zh-CN" sz="2000" dirty="0"/>
              <a:t>运行系统：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32" name="椭圆 31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空心弧 33">
            <a:extLst>
              <a:ext uri="{FF2B5EF4-FFF2-40B4-BE49-F238E27FC236}">
                <a16:creationId xmlns:a16="http://schemas.microsoft.com/office/drawing/2014/main" id="{070A4C23-179E-444F-9760-BC3470E3F1E9}"/>
              </a:ext>
            </a:extLst>
          </p:cNvPr>
          <p:cNvSpPr/>
          <p:nvPr/>
        </p:nvSpPr>
        <p:spPr>
          <a:xfrm>
            <a:off x="327631" y="4647286"/>
            <a:ext cx="2011890" cy="2011890"/>
          </a:xfrm>
          <a:prstGeom prst="blockArc">
            <a:avLst>
              <a:gd name="adj1" fmla="val 13172881"/>
              <a:gd name="adj2" fmla="val 10150167"/>
              <a:gd name="adj3" fmla="val 26367"/>
            </a:avLst>
          </a:prstGeom>
          <a:solidFill>
            <a:schemeClr val="bg2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78EB9620-83E2-4D69-8D21-E4F45035C48A}"/>
              </a:ext>
            </a:extLst>
          </p:cNvPr>
          <p:cNvSpPr txBox="1"/>
          <p:nvPr/>
        </p:nvSpPr>
        <p:spPr>
          <a:xfrm>
            <a:off x="812969" y="268976"/>
            <a:ext cx="4343055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Part</a:t>
            </a:r>
            <a:r>
              <a:rPr lang="zh-CN" altLang="en-US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4E2546E-BF55-465C-A0FE-79FA53861006}"/>
              </a:ext>
            </a:extLst>
          </p:cNvPr>
          <p:cNvSpPr/>
          <p:nvPr/>
        </p:nvSpPr>
        <p:spPr>
          <a:xfrm>
            <a:off x="1130520" y="1237891"/>
            <a:ext cx="4436118" cy="81458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4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开发工具和环境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3FBB9D6-90AD-4A4F-8FF9-90E4C82137D9}"/>
              </a:ext>
            </a:extLst>
          </p:cNvPr>
          <p:cNvSpPr/>
          <p:nvPr/>
        </p:nvSpPr>
        <p:spPr>
          <a:xfrm>
            <a:off x="3275388" y="2705710"/>
            <a:ext cx="24223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Spring Tool Suite4</a:t>
            </a:r>
            <a:r>
              <a:rPr lang="zh-CN" altLang="zh-CN" dirty="0"/>
              <a:t>，</a:t>
            </a:r>
            <a:r>
              <a:rPr lang="en-US" altLang="zh-CN" dirty="0"/>
              <a:t>IntelliJ IDEA 2019.1.3x64</a:t>
            </a:r>
            <a:endParaRPr lang="zh-CN" altLang="zh-CN" dirty="0"/>
          </a:p>
        </p:txBody>
      </p:sp>
      <p:sp>
        <p:nvSpPr>
          <p:cNvPr id="30" name="TextBox 76">
            <a:extLst>
              <a:ext uri="{FF2B5EF4-FFF2-40B4-BE49-F238E27FC236}">
                <a16:creationId xmlns:a16="http://schemas.microsoft.com/office/drawing/2014/main" id="{1CD1E579-D002-45DF-860E-8C194E64C328}"/>
              </a:ext>
            </a:extLst>
          </p:cNvPr>
          <p:cNvSpPr txBox="1"/>
          <p:nvPr/>
        </p:nvSpPr>
        <p:spPr>
          <a:xfrm>
            <a:off x="3275388" y="2340701"/>
            <a:ext cx="1453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开发工具：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24189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  <p:bldP spid="23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604788" y="2010562"/>
            <a:ext cx="1581373" cy="15813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7742" y="2353670"/>
            <a:ext cx="2771775" cy="1905000"/>
          </a:xfrm>
          <a:prstGeom prst="rect">
            <a:avLst/>
          </a:prstGeom>
        </p:spPr>
      </p:pic>
      <p:sp>
        <p:nvSpPr>
          <p:cNvPr id="7" name="TextBox 8"/>
          <p:cNvSpPr txBox="1"/>
          <p:nvPr/>
        </p:nvSpPr>
        <p:spPr>
          <a:xfrm>
            <a:off x="1043733" y="2475173"/>
            <a:ext cx="4343055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Part</a:t>
            </a:r>
            <a:r>
              <a:rPr lang="zh-CN" altLang="en-US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11" name="任意多边形 10"/>
          <p:cNvSpPr/>
          <p:nvPr/>
        </p:nvSpPr>
        <p:spPr>
          <a:xfrm rot="10800000">
            <a:off x="7734300" y="-23240"/>
            <a:ext cx="4457700" cy="6872748"/>
          </a:xfrm>
          <a:custGeom>
            <a:avLst/>
            <a:gdLst>
              <a:gd name="connsiteX0" fmla="*/ 2813957 w 4457700"/>
              <a:gd name="connsiteY0" fmla="*/ 6872748 h 6872748"/>
              <a:gd name="connsiteX1" fmla="*/ 0 w 4457700"/>
              <a:gd name="connsiteY1" fmla="*/ 6872748 h 6872748"/>
              <a:gd name="connsiteX2" fmla="*/ 0 w 4457700"/>
              <a:gd name="connsiteY2" fmla="*/ 0 h 6872748"/>
              <a:gd name="connsiteX3" fmla="*/ 539063 w 4457700"/>
              <a:gd name="connsiteY3" fmla="*/ 0 h 6872748"/>
              <a:gd name="connsiteX4" fmla="*/ 2813957 w 4457700"/>
              <a:gd name="connsiteY4" fmla="*/ 0 h 6872748"/>
              <a:gd name="connsiteX5" fmla="*/ 2828251 w 4457700"/>
              <a:gd name="connsiteY5" fmla="*/ 0 h 6872748"/>
              <a:gd name="connsiteX6" fmla="*/ 2886320 w 4457700"/>
              <a:gd name="connsiteY6" fmla="*/ 35514 h 6872748"/>
              <a:gd name="connsiteX7" fmla="*/ 4457700 w 4457700"/>
              <a:gd name="connsiteY7" fmla="*/ 3418192 h 6872748"/>
              <a:gd name="connsiteX8" fmla="*/ 2886320 w 4457700"/>
              <a:gd name="connsiteY8" fmla="*/ 6800870 h 6872748"/>
              <a:gd name="connsiteX9" fmla="*/ 2813957 w 4457700"/>
              <a:gd name="connsiteY9" fmla="*/ 6845127 h 68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57700" h="6872748">
                <a:moveTo>
                  <a:pt x="2813957" y="6872748"/>
                </a:moveTo>
                <a:lnTo>
                  <a:pt x="0" y="6872748"/>
                </a:lnTo>
                <a:lnTo>
                  <a:pt x="0" y="0"/>
                </a:lnTo>
                <a:lnTo>
                  <a:pt x="539063" y="0"/>
                </a:lnTo>
                <a:lnTo>
                  <a:pt x="2813957" y="0"/>
                </a:lnTo>
                <a:lnTo>
                  <a:pt x="2828251" y="0"/>
                </a:lnTo>
                <a:lnTo>
                  <a:pt x="2886320" y="35514"/>
                </a:lnTo>
                <a:cubicBezTo>
                  <a:pt x="3816091" y="641583"/>
                  <a:pt x="4457700" y="1928525"/>
                  <a:pt x="4457700" y="3418192"/>
                </a:cubicBezTo>
                <a:cubicBezTo>
                  <a:pt x="4457700" y="4907859"/>
                  <a:pt x="3816091" y="6194800"/>
                  <a:pt x="2886320" y="6800870"/>
                </a:cubicBezTo>
                <a:lnTo>
                  <a:pt x="2813957" y="6845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08015" y="1098558"/>
            <a:ext cx="5890200" cy="46291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74633" y="1435574"/>
            <a:ext cx="4626099" cy="3860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t"/>
          <a:lstStyle/>
          <a:p>
            <a:r>
              <a:rPr lang="zh-CN" altLang="zh-CN" sz="2400" b="1" dirty="0">
                <a:solidFill>
                  <a:schemeClr val="tx1"/>
                </a:solidFill>
                <a:latin typeface="像素字体" panose="02010600000000000000" pitchFamily="2" charset="-122"/>
                <a:ea typeface="长城中行书体繁" panose="02010609010101010101" pitchFamily="49" charset="-122"/>
              </a:rPr>
              <a:t>后台管理模块</a:t>
            </a:r>
            <a:endParaRPr lang="en-US" altLang="zh-CN" sz="2400" b="1" dirty="0">
              <a:solidFill>
                <a:schemeClr val="tx1"/>
              </a:solidFill>
              <a:latin typeface="像素字体" panose="02010600000000000000" pitchFamily="2" charset="-122"/>
              <a:ea typeface="长城中行书体繁" panose="02010609010101010101" pitchFamily="49" charset="-122"/>
            </a:endParaRPr>
          </a:p>
          <a:p>
            <a:r>
              <a:rPr lang="zh-CN" altLang="zh-CN" sz="2400" b="1" dirty="0">
                <a:solidFill>
                  <a:schemeClr val="tx1"/>
                </a:solidFill>
                <a:latin typeface="像素字体" panose="02010600000000000000" pitchFamily="2" charset="-122"/>
                <a:ea typeface="长城中行书体繁" panose="02010609010101010101" pitchFamily="49" charset="-122"/>
              </a:rPr>
              <a:t>购物车模块</a:t>
            </a:r>
          </a:p>
          <a:p>
            <a:r>
              <a:rPr lang="zh-CN" altLang="en-US" sz="2400" b="1" dirty="0">
                <a:solidFill>
                  <a:schemeClr val="tx1"/>
                </a:solidFill>
                <a:latin typeface="像素字体" panose="02010600000000000000" pitchFamily="2" charset="-122"/>
                <a:ea typeface="长城中行书体繁" panose="02010609010101010101" pitchFamily="49" charset="-122"/>
              </a:rPr>
              <a:t>个人信息</a:t>
            </a:r>
            <a:r>
              <a:rPr lang="zh-CN" altLang="zh-CN" sz="2400" b="1" dirty="0">
                <a:solidFill>
                  <a:schemeClr val="tx1"/>
                </a:solidFill>
                <a:latin typeface="像素字体" panose="02010600000000000000" pitchFamily="2" charset="-122"/>
                <a:ea typeface="长城中行书体繁" panose="02010609010101010101" pitchFamily="49" charset="-122"/>
              </a:rPr>
              <a:t>管理</a:t>
            </a:r>
          </a:p>
          <a:p>
            <a:r>
              <a:rPr lang="zh-CN" altLang="zh-CN" sz="2400" b="1" dirty="0">
                <a:solidFill>
                  <a:schemeClr val="tx1"/>
                </a:solidFill>
                <a:latin typeface="像素字体" panose="02010600000000000000" pitchFamily="2" charset="-122"/>
                <a:ea typeface="长城中行书体繁" panose="02010609010101010101" pitchFamily="49" charset="-122"/>
              </a:rPr>
              <a:t>订单维护</a:t>
            </a:r>
          </a:p>
          <a:p>
            <a:r>
              <a:rPr lang="zh-CN" altLang="zh-CN" sz="2400" b="1" dirty="0">
                <a:solidFill>
                  <a:schemeClr val="tx1"/>
                </a:solidFill>
                <a:latin typeface="像素字体" panose="02010600000000000000" pitchFamily="2" charset="-122"/>
                <a:ea typeface="长城中行书体繁" panose="02010609010101010101" pitchFamily="49" charset="-122"/>
              </a:rPr>
              <a:t>首页</a:t>
            </a:r>
          </a:p>
          <a:p>
            <a:r>
              <a:rPr lang="zh-CN" altLang="zh-CN" sz="2400" b="1" dirty="0">
                <a:solidFill>
                  <a:schemeClr val="tx1"/>
                </a:solidFill>
                <a:latin typeface="像素字体" panose="02010600000000000000" pitchFamily="2" charset="-122"/>
                <a:ea typeface="长城中行书体繁" panose="02010609010101010101" pitchFamily="49" charset="-122"/>
              </a:rPr>
              <a:t>前端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D81A4C4-1C16-4609-9D67-7497F25018E5}"/>
              </a:ext>
            </a:extLst>
          </p:cNvPr>
          <p:cNvSpPr/>
          <p:nvPr/>
        </p:nvSpPr>
        <p:spPr>
          <a:xfrm>
            <a:off x="1361283" y="3444088"/>
            <a:ext cx="4846731" cy="81458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4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功能模块及项目展示</a:t>
            </a:r>
          </a:p>
        </p:txBody>
      </p:sp>
    </p:spTree>
    <p:extLst>
      <p:ext uri="{BB962C8B-B14F-4D97-AF65-F5344CB8AC3E}">
        <p14:creationId xmlns:p14="http://schemas.microsoft.com/office/powerpoint/2010/main" val="2043755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35" name="椭圆 34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13</a:t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0889227" y="3518775"/>
            <a:ext cx="0" cy="1981200"/>
          </a:xfrm>
          <a:prstGeom prst="line">
            <a:avLst/>
          </a:prstGeom>
          <a:ln w="34925">
            <a:gradFill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28000">
                  <a:schemeClr val="bg1">
                    <a:lumMod val="50000"/>
                  </a:schemeClr>
                </a:gs>
                <a:gs pos="41000">
                  <a:schemeClr val="bg1">
                    <a:lumMod val="75000"/>
                  </a:schemeClr>
                </a:gs>
                <a:gs pos="0">
                  <a:schemeClr val="bg2">
                    <a:lumMod val="50000"/>
                  </a:schemeClr>
                </a:gs>
              </a:gsLst>
              <a:lin ang="5400000" scaled="1"/>
            </a:gradFill>
            <a:headEnd type="oval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779128" y="3126297"/>
            <a:ext cx="2377642" cy="58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完成各页面链接跳转及图片维护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10299614" y="1971136"/>
            <a:ext cx="1453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algn="ctr"/>
            <a:r>
              <a:rPr lang="zh-CN" altLang="en-US" dirty="0"/>
              <a:t>谢治东</a:t>
            </a:r>
            <a:endParaRPr lang="en-US" altLang="zh-CN" dirty="0"/>
          </a:p>
        </p:txBody>
      </p:sp>
      <p:sp>
        <p:nvSpPr>
          <p:cNvPr id="29" name="TextBox 8"/>
          <p:cNvSpPr txBox="1"/>
          <p:nvPr/>
        </p:nvSpPr>
        <p:spPr>
          <a:xfrm>
            <a:off x="2430695" y="5398551"/>
            <a:ext cx="7150468" cy="116243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组长：彭海</a:t>
            </a:r>
            <a:endParaRPr lang="en-US" altLang="zh-CN" sz="3600" b="1" dirty="0">
              <a:solidFill>
                <a:schemeClr val="bg2">
                  <a:lumMod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zh-CN" sz="3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制定项目规范</a:t>
            </a:r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3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跟进项目进度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8"/>
          <p:cNvSpPr txBox="1"/>
          <p:nvPr/>
        </p:nvSpPr>
        <p:spPr>
          <a:xfrm>
            <a:off x="856342" y="474542"/>
            <a:ext cx="284480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项目分工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FC857EB-A5A0-4092-ADFA-FC417C620155}"/>
              </a:ext>
            </a:extLst>
          </p:cNvPr>
          <p:cNvCxnSpPr/>
          <p:nvPr/>
        </p:nvCxnSpPr>
        <p:spPr>
          <a:xfrm>
            <a:off x="1139886" y="2859093"/>
            <a:ext cx="0" cy="1981200"/>
          </a:xfrm>
          <a:prstGeom prst="line">
            <a:avLst/>
          </a:prstGeom>
          <a:ln w="34925">
            <a:gradFill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28000">
                  <a:schemeClr val="bg1">
                    <a:lumMod val="50000"/>
                  </a:schemeClr>
                </a:gs>
                <a:gs pos="41000">
                  <a:schemeClr val="bg1">
                    <a:lumMod val="75000"/>
                  </a:schemeClr>
                </a:gs>
                <a:gs pos="0">
                  <a:schemeClr val="bg2">
                    <a:lumMod val="50000"/>
                  </a:schemeClr>
                </a:gs>
              </a:gsLst>
              <a:lin ang="5400000" scaled="1"/>
            </a:gradFill>
            <a:headEnd type="oval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88F1D416-438D-4C34-BA3B-4F29237538B6}"/>
              </a:ext>
            </a:extLst>
          </p:cNvPr>
          <p:cNvSpPr/>
          <p:nvPr/>
        </p:nvSpPr>
        <p:spPr>
          <a:xfrm>
            <a:off x="30978" y="2530157"/>
            <a:ext cx="2377642" cy="328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完成后台管理以及身份验证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76">
            <a:extLst>
              <a:ext uri="{FF2B5EF4-FFF2-40B4-BE49-F238E27FC236}">
                <a16:creationId xmlns:a16="http://schemas.microsoft.com/office/drawing/2014/main" id="{125FF671-57CE-42B0-ADC2-971EB7DCB9EB}"/>
              </a:ext>
            </a:extLst>
          </p:cNvPr>
          <p:cNvSpPr txBox="1"/>
          <p:nvPr/>
        </p:nvSpPr>
        <p:spPr>
          <a:xfrm>
            <a:off x="550273" y="1334110"/>
            <a:ext cx="1453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后台管理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dirty="0"/>
              <a:t>黄明伟</a:t>
            </a:r>
            <a:endParaRPr lang="en-US" altLang="zh-CN" dirty="0"/>
          </a:p>
          <a:p>
            <a:pPr algn="ctr"/>
            <a:r>
              <a:rPr lang="zh-CN" altLang="zh-CN" dirty="0"/>
              <a:t>何毅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F71429E-534C-4F8E-85D6-5C20FE295E20}"/>
              </a:ext>
            </a:extLst>
          </p:cNvPr>
          <p:cNvCxnSpPr/>
          <p:nvPr/>
        </p:nvCxnSpPr>
        <p:spPr>
          <a:xfrm>
            <a:off x="3171734" y="3518775"/>
            <a:ext cx="0" cy="1981200"/>
          </a:xfrm>
          <a:prstGeom prst="line">
            <a:avLst/>
          </a:prstGeom>
          <a:ln w="34925">
            <a:gradFill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28000">
                  <a:schemeClr val="bg1">
                    <a:lumMod val="50000"/>
                  </a:schemeClr>
                </a:gs>
                <a:gs pos="41000">
                  <a:schemeClr val="bg1">
                    <a:lumMod val="75000"/>
                  </a:schemeClr>
                </a:gs>
                <a:gs pos="0">
                  <a:schemeClr val="bg2">
                    <a:lumMod val="50000"/>
                  </a:schemeClr>
                </a:gs>
              </a:gsLst>
              <a:lin ang="5400000" scaled="1"/>
            </a:gradFill>
            <a:headEnd type="oval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F99E039F-38D3-4268-8439-FF1E705EA292}"/>
              </a:ext>
            </a:extLst>
          </p:cNvPr>
          <p:cNvSpPr/>
          <p:nvPr/>
        </p:nvSpPr>
        <p:spPr>
          <a:xfrm>
            <a:off x="2061635" y="3132842"/>
            <a:ext cx="2377642" cy="58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完成商品添加以及购买等相关操作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76">
            <a:extLst>
              <a:ext uri="{FF2B5EF4-FFF2-40B4-BE49-F238E27FC236}">
                <a16:creationId xmlns:a16="http://schemas.microsoft.com/office/drawing/2014/main" id="{30140741-9C19-4134-A534-25EBE7BCB798}"/>
              </a:ext>
            </a:extLst>
          </p:cNvPr>
          <p:cNvSpPr txBox="1"/>
          <p:nvPr/>
        </p:nvSpPr>
        <p:spPr>
          <a:xfrm>
            <a:off x="2582121" y="1971136"/>
            <a:ext cx="1453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购物车管理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zh-CN" dirty="0"/>
              <a:t>赖小涛</a:t>
            </a:r>
            <a:endParaRPr lang="en-US" altLang="zh-CN" dirty="0"/>
          </a:p>
          <a:p>
            <a:pPr algn="ctr"/>
            <a:r>
              <a:rPr lang="zh-CN" altLang="zh-CN" dirty="0"/>
              <a:t>龙洋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E03D400-6B58-49A7-86DD-9881C5CBE718}"/>
              </a:ext>
            </a:extLst>
          </p:cNvPr>
          <p:cNvCxnSpPr/>
          <p:nvPr/>
        </p:nvCxnSpPr>
        <p:spPr>
          <a:xfrm>
            <a:off x="5120542" y="2859093"/>
            <a:ext cx="0" cy="1981200"/>
          </a:xfrm>
          <a:prstGeom prst="line">
            <a:avLst/>
          </a:prstGeom>
          <a:ln w="34925">
            <a:gradFill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28000">
                  <a:schemeClr val="bg1">
                    <a:lumMod val="50000"/>
                  </a:schemeClr>
                </a:gs>
                <a:gs pos="41000">
                  <a:schemeClr val="bg1">
                    <a:lumMod val="75000"/>
                  </a:schemeClr>
                </a:gs>
                <a:gs pos="0">
                  <a:schemeClr val="bg2">
                    <a:lumMod val="50000"/>
                  </a:schemeClr>
                </a:gs>
              </a:gsLst>
              <a:lin ang="5400000" scaled="1"/>
            </a:gradFill>
            <a:headEnd type="oval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CB1B4627-8EBC-4993-860E-0AC92D0D2BBF}"/>
              </a:ext>
            </a:extLst>
          </p:cNvPr>
          <p:cNvSpPr/>
          <p:nvPr/>
        </p:nvSpPr>
        <p:spPr>
          <a:xfrm>
            <a:off x="4010443" y="2228750"/>
            <a:ext cx="2377642" cy="58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</a:t>
            </a:r>
            <a:r>
              <a:rPr lang="zh-CN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生成及与购物车对接等操作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76">
            <a:extLst>
              <a:ext uri="{FF2B5EF4-FFF2-40B4-BE49-F238E27FC236}">
                <a16:creationId xmlns:a16="http://schemas.microsoft.com/office/drawing/2014/main" id="{8507FEC1-BF53-4A38-8532-CB2F0600345F}"/>
              </a:ext>
            </a:extLst>
          </p:cNvPr>
          <p:cNvSpPr txBox="1"/>
          <p:nvPr/>
        </p:nvSpPr>
        <p:spPr>
          <a:xfrm>
            <a:off x="4370150" y="1334631"/>
            <a:ext cx="1774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</a:t>
            </a:r>
            <a:r>
              <a:rPr lang="zh-CN" altLang="zh-CN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algn="ctr"/>
            <a:r>
              <a:rPr lang="zh-CN" altLang="zh-CN" dirty="0"/>
              <a:t>王成友</a:t>
            </a:r>
            <a:endParaRPr lang="en-US" altLang="zh-CN" dirty="0"/>
          </a:p>
          <a:p>
            <a:pPr algn="ctr"/>
            <a:r>
              <a:rPr lang="zh-CN" altLang="zh-CN" dirty="0"/>
              <a:t>曾俊超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C61A58C-7553-461F-9BA3-CD0916A1BCE1}"/>
              </a:ext>
            </a:extLst>
          </p:cNvPr>
          <p:cNvCxnSpPr/>
          <p:nvPr/>
        </p:nvCxnSpPr>
        <p:spPr>
          <a:xfrm>
            <a:off x="7069350" y="3518775"/>
            <a:ext cx="0" cy="1981200"/>
          </a:xfrm>
          <a:prstGeom prst="line">
            <a:avLst/>
          </a:prstGeom>
          <a:ln w="34925">
            <a:gradFill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28000">
                  <a:schemeClr val="bg1">
                    <a:lumMod val="50000"/>
                  </a:schemeClr>
                </a:gs>
                <a:gs pos="41000">
                  <a:schemeClr val="bg1">
                    <a:lumMod val="75000"/>
                  </a:schemeClr>
                </a:gs>
                <a:gs pos="0">
                  <a:schemeClr val="bg2">
                    <a:lumMod val="50000"/>
                  </a:schemeClr>
                </a:gs>
              </a:gsLst>
              <a:lin ang="5400000" scaled="1"/>
            </a:gradFill>
            <a:headEnd type="oval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8E148717-DB7E-43DD-9010-13B6BE0064BE}"/>
              </a:ext>
            </a:extLst>
          </p:cNvPr>
          <p:cNvSpPr/>
          <p:nvPr/>
        </p:nvSpPr>
        <p:spPr>
          <a:xfrm>
            <a:off x="5959251" y="3129767"/>
            <a:ext cx="2377642" cy="58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完成订单维护查找等相关操作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76">
            <a:extLst>
              <a:ext uri="{FF2B5EF4-FFF2-40B4-BE49-F238E27FC236}">
                <a16:creationId xmlns:a16="http://schemas.microsoft.com/office/drawing/2014/main" id="{EFF772C8-D684-427B-85F4-A100539C2059}"/>
              </a:ext>
            </a:extLst>
          </p:cNvPr>
          <p:cNvSpPr txBox="1"/>
          <p:nvPr/>
        </p:nvSpPr>
        <p:spPr>
          <a:xfrm>
            <a:off x="6479737" y="1971136"/>
            <a:ext cx="1453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订单维护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zh-CN" dirty="0"/>
              <a:t>王宗庆</a:t>
            </a:r>
            <a:endParaRPr lang="en-US" altLang="zh-CN" dirty="0"/>
          </a:p>
          <a:p>
            <a:pPr algn="ctr"/>
            <a:r>
              <a:rPr lang="zh-CN" altLang="zh-CN" dirty="0"/>
              <a:t>唐洋洋</a:t>
            </a:r>
            <a:endParaRPr lang="en-US" altLang="zh-CN" dirty="0"/>
          </a:p>
          <a:p>
            <a:pPr algn="ctr"/>
            <a:r>
              <a:rPr lang="zh-CN" altLang="zh-CN" dirty="0"/>
              <a:t>吴涛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6653E8D-29E0-4CAF-80E6-E32F3A05A460}"/>
              </a:ext>
            </a:extLst>
          </p:cNvPr>
          <p:cNvCxnSpPr/>
          <p:nvPr/>
        </p:nvCxnSpPr>
        <p:spPr>
          <a:xfrm>
            <a:off x="9101198" y="2859093"/>
            <a:ext cx="0" cy="1981200"/>
          </a:xfrm>
          <a:prstGeom prst="line">
            <a:avLst/>
          </a:prstGeom>
          <a:ln w="34925">
            <a:gradFill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28000">
                  <a:schemeClr val="bg1">
                    <a:lumMod val="50000"/>
                  </a:schemeClr>
                </a:gs>
                <a:gs pos="41000">
                  <a:schemeClr val="bg1">
                    <a:lumMod val="75000"/>
                  </a:schemeClr>
                </a:gs>
                <a:gs pos="0">
                  <a:schemeClr val="bg2">
                    <a:lumMod val="50000"/>
                  </a:schemeClr>
                </a:gs>
              </a:gsLst>
              <a:lin ang="5400000" scaled="1"/>
            </a:gradFill>
            <a:headEnd type="oval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A0AF6919-4A16-42EB-85DE-5FEBED3696A4}"/>
              </a:ext>
            </a:extLst>
          </p:cNvPr>
          <p:cNvSpPr/>
          <p:nvPr/>
        </p:nvSpPr>
        <p:spPr>
          <a:xfrm>
            <a:off x="7991099" y="2528766"/>
            <a:ext cx="2377642" cy="58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完成首页商品显示及查询跳转等操作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76">
            <a:extLst>
              <a:ext uri="{FF2B5EF4-FFF2-40B4-BE49-F238E27FC236}">
                <a16:creationId xmlns:a16="http://schemas.microsoft.com/office/drawing/2014/main" id="{AD1C5A30-10FB-45FF-87B7-0A3014944124}"/>
              </a:ext>
            </a:extLst>
          </p:cNvPr>
          <p:cNvSpPr txBox="1"/>
          <p:nvPr/>
        </p:nvSpPr>
        <p:spPr>
          <a:xfrm>
            <a:off x="8511585" y="1329828"/>
            <a:ext cx="1453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algn="ctr"/>
            <a:r>
              <a:rPr lang="zh-CN" altLang="zh-CN" dirty="0"/>
              <a:t>彭豪</a:t>
            </a:r>
            <a:endParaRPr lang="en-US" altLang="zh-CN" dirty="0"/>
          </a:p>
          <a:p>
            <a:pPr algn="ctr"/>
            <a:r>
              <a:rPr lang="zh-CN" altLang="zh-CN" dirty="0"/>
              <a:t>星睿</a:t>
            </a:r>
            <a:endParaRPr lang="en-US" altLang="zh-CN" dirty="0"/>
          </a:p>
          <a:p>
            <a:pPr algn="ctr"/>
            <a:r>
              <a:rPr lang="zh-CN" altLang="zh-CN" dirty="0"/>
              <a:t>曾绍海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90233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8" grpId="0"/>
      <p:bldP spid="57" grpId="0"/>
      <p:bldP spid="60" grpId="0"/>
      <p:bldP spid="63" grpId="0"/>
      <p:bldP spid="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32" name="椭圆 31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8165186">
            <a:off x="1056645" y="2043113"/>
            <a:ext cx="1981200" cy="1981200"/>
          </a:xfrm>
          <a:prstGeom prst="ellipse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8165186">
            <a:off x="5105400" y="2043113"/>
            <a:ext cx="1981200" cy="1981200"/>
          </a:xfrm>
          <a:prstGeom prst="ellipse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8165186">
            <a:off x="9230217" y="2043113"/>
            <a:ext cx="1981200" cy="1981200"/>
          </a:xfrm>
          <a:prstGeom prst="ellipse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8165186">
            <a:off x="1176594" y="2163063"/>
            <a:ext cx="1741299" cy="1741299"/>
          </a:xfrm>
          <a:prstGeom prst="ellipse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 rot="8165186">
            <a:off x="5225352" y="2163064"/>
            <a:ext cx="1741299" cy="1741299"/>
          </a:xfrm>
          <a:prstGeom prst="ellipse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 rot="8165186">
            <a:off x="9332540" y="2163065"/>
            <a:ext cx="1741299" cy="1741299"/>
          </a:xfrm>
          <a:prstGeom prst="ellipse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9095" y="2595562"/>
            <a:ext cx="876300" cy="87630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7850" y="2595562"/>
            <a:ext cx="876300" cy="87630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89908" y="2595562"/>
            <a:ext cx="876300" cy="876300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155066" y="4264775"/>
            <a:ext cx="38785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/>
              <a:t>后台管理模块</a:t>
            </a:r>
            <a:endParaRPr lang="zh-CN" altLang="zh-CN" dirty="0"/>
          </a:p>
          <a:p>
            <a:r>
              <a:rPr lang="zh-CN" altLang="zh-CN" dirty="0"/>
              <a:t>需要实现后台商品新增、修改、查询、删除以及上下架等相关操作，为保证后台系统安全性，需要进行身份验证，管理员登录后方可进行后台相关操作。</a:t>
            </a:r>
          </a:p>
          <a:p>
            <a:r>
              <a:rPr lang="zh-CN" altLang="zh-CN" dirty="0"/>
              <a:t>由于该系统的身份验证没有与其他模块相通，故采用</a:t>
            </a:r>
            <a:r>
              <a:rPr lang="en-US" altLang="zh-CN" dirty="0" err="1"/>
              <a:t>shiro</a:t>
            </a:r>
            <a:r>
              <a:rPr lang="zh-CN" altLang="zh-CN" dirty="0"/>
              <a:t>框架进行登入登出的身份验证判定。</a:t>
            </a:r>
          </a:p>
        </p:txBody>
      </p:sp>
      <p:sp>
        <p:nvSpPr>
          <p:cNvPr id="48" name="矩形 47"/>
          <p:cNvSpPr/>
          <p:nvPr/>
        </p:nvSpPr>
        <p:spPr>
          <a:xfrm>
            <a:off x="4928925" y="4264774"/>
            <a:ext cx="24741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/>
              <a:t>购物车模块</a:t>
            </a:r>
            <a:endParaRPr lang="zh-CN" altLang="zh-CN" dirty="0"/>
          </a:p>
          <a:p>
            <a:r>
              <a:rPr lang="zh-CN" altLang="zh-CN" dirty="0"/>
              <a:t>用户查找指定商品后对商品进行添加购物车操作，进行相关数据库数据的新增、修改等操作。</a:t>
            </a:r>
          </a:p>
        </p:txBody>
      </p:sp>
      <p:sp>
        <p:nvSpPr>
          <p:cNvPr id="49" name="矩形 48"/>
          <p:cNvSpPr/>
          <p:nvPr/>
        </p:nvSpPr>
        <p:spPr>
          <a:xfrm>
            <a:off x="9060983" y="4264773"/>
            <a:ext cx="23341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个人信息管理</a:t>
            </a:r>
            <a:endParaRPr lang="zh-CN" altLang="zh-CN" b="1" dirty="0"/>
          </a:p>
          <a:p>
            <a:r>
              <a:rPr lang="zh-CN" altLang="en-US" dirty="0"/>
              <a:t>用户信息查询与修改。</a:t>
            </a:r>
            <a:r>
              <a:rPr lang="zh-CN" altLang="zh-CN" dirty="0"/>
              <a:t>用户从购物车中选择指定商品进行购买后，生成订单相关信息，订单生成成功后，删除掉购物车中的相关商品信息。</a:t>
            </a:r>
          </a:p>
        </p:txBody>
      </p:sp>
      <p:sp>
        <p:nvSpPr>
          <p:cNvPr id="29" name="TextBox 8"/>
          <p:cNvSpPr txBox="1"/>
          <p:nvPr/>
        </p:nvSpPr>
        <p:spPr>
          <a:xfrm>
            <a:off x="856342" y="474542"/>
            <a:ext cx="284480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项目分工详情</a:t>
            </a:r>
          </a:p>
        </p:txBody>
      </p:sp>
    </p:spTree>
    <p:extLst>
      <p:ext uri="{BB962C8B-B14F-4D97-AF65-F5344CB8AC3E}">
        <p14:creationId xmlns:p14="http://schemas.microsoft.com/office/powerpoint/2010/main" val="169444395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32" name="椭圆 31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8165186">
            <a:off x="5105400" y="2043113"/>
            <a:ext cx="1981200" cy="1981200"/>
          </a:xfrm>
          <a:prstGeom prst="ellipse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8165186">
            <a:off x="9230217" y="2043113"/>
            <a:ext cx="1981200" cy="1981200"/>
          </a:xfrm>
          <a:prstGeom prst="ellipse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8165186">
            <a:off x="5225352" y="2163064"/>
            <a:ext cx="1741299" cy="1741299"/>
          </a:xfrm>
          <a:prstGeom prst="ellipse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 rot="8165186">
            <a:off x="9332540" y="2163065"/>
            <a:ext cx="1741299" cy="1741299"/>
          </a:xfrm>
          <a:prstGeom prst="ellipse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7850" y="2595562"/>
            <a:ext cx="876300" cy="87630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89908" y="2595562"/>
            <a:ext cx="876300" cy="876300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757747" y="4264775"/>
            <a:ext cx="26178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/>
              <a:t>订单维护</a:t>
            </a:r>
            <a:endParaRPr lang="zh-CN" altLang="zh-CN" dirty="0"/>
          </a:p>
          <a:p>
            <a:r>
              <a:rPr lang="zh-CN" altLang="zh-CN" dirty="0"/>
              <a:t>用户订单后期查询，删除等相关操作。按特定条件对订单进行查找并进行显示。</a:t>
            </a:r>
          </a:p>
        </p:txBody>
      </p:sp>
      <p:sp>
        <p:nvSpPr>
          <p:cNvPr id="48" name="矩形 47"/>
          <p:cNvSpPr/>
          <p:nvPr/>
        </p:nvSpPr>
        <p:spPr>
          <a:xfrm>
            <a:off x="4928925" y="4264774"/>
            <a:ext cx="24741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/>
              <a:t>首页</a:t>
            </a:r>
            <a:endParaRPr lang="zh-CN" altLang="zh-CN" dirty="0"/>
          </a:p>
          <a:p>
            <a:r>
              <a:rPr lang="zh-CN" altLang="zh-CN" dirty="0"/>
              <a:t>完成首页大部分功能的跳转及实现，首页推送商品回显，按条件进行商品模糊查询。</a:t>
            </a:r>
          </a:p>
        </p:txBody>
      </p:sp>
      <p:sp>
        <p:nvSpPr>
          <p:cNvPr id="49" name="矩形 48"/>
          <p:cNvSpPr/>
          <p:nvPr/>
        </p:nvSpPr>
        <p:spPr>
          <a:xfrm>
            <a:off x="9060983" y="4264773"/>
            <a:ext cx="23341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/>
              <a:t>前端</a:t>
            </a:r>
            <a:endParaRPr lang="zh-CN" altLang="zh-CN" dirty="0"/>
          </a:p>
          <a:p>
            <a:r>
              <a:rPr lang="zh-CN" altLang="zh-CN" dirty="0"/>
              <a:t>完成所有前端页面信息修改，数据库回显信息维护及更新。</a:t>
            </a:r>
          </a:p>
        </p:txBody>
      </p:sp>
      <p:sp>
        <p:nvSpPr>
          <p:cNvPr id="29" name="TextBox 8"/>
          <p:cNvSpPr txBox="1"/>
          <p:nvPr/>
        </p:nvSpPr>
        <p:spPr>
          <a:xfrm>
            <a:off x="856342" y="474542"/>
            <a:ext cx="284480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项目分工详情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51A8806-643C-4462-9949-33E4C5BAD575}"/>
              </a:ext>
            </a:extLst>
          </p:cNvPr>
          <p:cNvSpPr/>
          <p:nvPr/>
        </p:nvSpPr>
        <p:spPr>
          <a:xfrm rot="8165186">
            <a:off x="1056645" y="2043113"/>
            <a:ext cx="1981200" cy="1981200"/>
          </a:xfrm>
          <a:prstGeom prst="ellipse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ED8EDE5-C1E7-458E-8906-547A2A3D22AF}"/>
              </a:ext>
            </a:extLst>
          </p:cNvPr>
          <p:cNvSpPr/>
          <p:nvPr/>
        </p:nvSpPr>
        <p:spPr>
          <a:xfrm rot="8165186">
            <a:off x="1176594" y="2163063"/>
            <a:ext cx="1741299" cy="1741299"/>
          </a:xfrm>
          <a:prstGeom prst="ellipse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E992D36E-D913-40D0-BEC0-D512DEE1050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9095" y="2595562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7260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960236" y="-22165"/>
            <a:ext cx="6231765" cy="6872747"/>
          </a:xfrm>
          <a:custGeom>
            <a:avLst/>
            <a:gdLst>
              <a:gd name="connsiteX0" fmla="*/ 1646275 w 6231765"/>
              <a:gd name="connsiteY0" fmla="*/ 0 h 6872747"/>
              <a:gd name="connsiteX1" fmla="*/ 6231765 w 6231765"/>
              <a:gd name="connsiteY1" fmla="*/ 0 h 6872747"/>
              <a:gd name="connsiteX2" fmla="*/ 6231765 w 6231765"/>
              <a:gd name="connsiteY2" fmla="*/ 6872747 h 6872747"/>
              <a:gd name="connsiteX3" fmla="*/ 3924673 w 6231765"/>
              <a:gd name="connsiteY3" fmla="*/ 6872747 h 6872747"/>
              <a:gd name="connsiteX4" fmla="*/ 1646275 w 6231765"/>
              <a:gd name="connsiteY4" fmla="*/ 6872747 h 6872747"/>
              <a:gd name="connsiteX5" fmla="*/ 1631959 w 6231765"/>
              <a:gd name="connsiteY5" fmla="*/ 6872747 h 6872747"/>
              <a:gd name="connsiteX6" fmla="*/ 1573801 w 6231765"/>
              <a:gd name="connsiteY6" fmla="*/ 6837233 h 6872747"/>
              <a:gd name="connsiteX7" fmla="*/ 0 w 6231765"/>
              <a:gd name="connsiteY7" fmla="*/ 3454556 h 6872747"/>
              <a:gd name="connsiteX8" fmla="*/ 1573801 w 6231765"/>
              <a:gd name="connsiteY8" fmla="*/ 71878 h 6872747"/>
              <a:gd name="connsiteX9" fmla="*/ 1646275 w 6231765"/>
              <a:gd name="connsiteY9" fmla="*/ 27622 h 6872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31765" h="6872747">
                <a:moveTo>
                  <a:pt x="1646275" y="0"/>
                </a:moveTo>
                <a:lnTo>
                  <a:pt x="6231765" y="0"/>
                </a:lnTo>
                <a:lnTo>
                  <a:pt x="6231765" y="6872747"/>
                </a:lnTo>
                <a:lnTo>
                  <a:pt x="3924673" y="6872747"/>
                </a:lnTo>
                <a:lnTo>
                  <a:pt x="1646275" y="6872747"/>
                </a:lnTo>
                <a:lnTo>
                  <a:pt x="1631959" y="6872747"/>
                </a:lnTo>
                <a:lnTo>
                  <a:pt x="1573801" y="6837233"/>
                </a:lnTo>
                <a:cubicBezTo>
                  <a:pt x="642598" y="6231165"/>
                  <a:pt x="0" y="4944223"/>
                  <a:pt x="0" y="3454556"/>
                </a:cubicBezTo>
                <a:cubicBezTo>
                  <a:pt x="0" y="1964889"/>
                  <a:pt x="642598" y="677948"/>
                  <a:pt x="1573801" y="71878"/>
                </a:cubicBezTo>
                <a:lnTo>
                  <a:pt x="1646275" y="276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62" name="椭圆 61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98795" y="6335574"/>
            <a:ext cx="2743200" cy="365125"/>
          </a:xfrm>
        </p:spPr>
        <p:txBody>
          <a:bodyPr/>
          <a:lstStyle/>
          <a:p>
            <a:fld id="{62B6538A-33AE-45EB-868C-14B9E34ED961}" type="slidenum">
              <a:rPr lang="zh-CN" altLang="en-US" smtClean="0"/>
              <a:t>16</a:t>
            </a:fld>
            <a:endParaRPr lang="zh-CN" altLang="en-US"/>
          </a:p>
        </p:txBody>
      </p:sp>
      <p:cxnSp>
        <p:nvCxnSpPr>
          <p:cNvPr id="50" name="直接连接符 49"/>
          <p:cNvCxnSpPr/>
          <p:nvPr/>
        </p:nvCxnSpPr>
        <p:spPr>
          <a:xfrm>
            <a:off x="7943149" y="971740"/>
            <a:ext cx="15244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图片 57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739" y="2013226"/>
            <a:ext cx="752576" cy="752576"/>
          </a:xfrm>
          <a:prstGeom prst="rect">
            <a:avLst/>
          </a:prstGeom>
        </p:spPr>
      </p:pic>
      <p:sp>
        <p:nvSpPr>
          <p:cNvPr id="67" name="TextBox 8"/>
          <p:cNvSpPr txBox="1"/>
          <p:nvPr/>
        </p:nvSpPr>
        <p:spPr>
          <a:xfrm>
            <a:off x="856342" y="474542"/>
            <a:ext cx="284480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项目展示</a:t>
            </a:r>
          </a:p>
        </p:txBody>
      </p:sp>
      <p:sp>
        <p:nvSpPr>
          <p:cNvPr id="3" name="文本框 2">
            <a:hlinkClick r:id="rId4"/>
            <a:extLst>
              <a:ext uri="{FF2B5EF4-FFF2-40B4-BE49-F238E27FC236}">
                <a16:creationId xmlns:a16="http://schemas.microsoft.com/office/drawing/2014/main" id="{A5AC369F-C40A-4DA4-8FB2-D929F7CF4E0E}"/>
              </a:ext>
            </a:extLst>
          </p:cNvPr>
          <p:cNvSpPr txBox="1"/>
          <p:nvPr/>
        </p:nvSpPr>
        <p:spPr>
          <a:xfrm>
            <a:off x="2162908" y="2204848"/>
            <a:ext cx="284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www.db.com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764BF50-9C50-485B-BB06-82D20A0C7A3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877" y="3052712"/>
            <a:ext cx="752576" cy="752576"/>
          </a:xfrm>
          <a:prstGeom prst="rect">
            <a:avLst/>
          </a:prstGeom>
        </p:spPr>
      </p:pic>
      <p:sp>
        <p:nvSpPr>
          <p:cNvPr id="12" name="文本框 11">
            <a:hlinkClick r:id="rId4"/>
            <a:extLst>
              <a:ext uri="{FF2B5EF4-FFF2-40B4-BE49-F238E27FC236}">
                <a16:creationId xmlns:a16="http://schemas.microsoft.com/office/drawing/2014/main" id="{221B8A16-7930-49FC-92A0-F2D125C94B74}"/>
              </a:ext>
            </a:extLst>
          </p:cNvPr>
          <p:cNvSpPr txBox="1"/>
          <p:nvPr/>
        </p:nvSpPr>
        <p:spPr>
          <a:xfrm>
            <a:off x="2162908" y="3148556"/>
            <a:ext cx="284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manage.db.com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2578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9186AD8-7E6B-4962-9ED2-64EBBE17B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703944" y="-2703945"/>
            <a:ext cx="6858002" cy="1226589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F1AF3C0-AAC5-4970-A935-305CB06CB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5204543">
            <a:off x="92554" y="-654481"/>
            <a:ext cx="4591452" cy="459145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3580019-FE4E-42CF-8A77-9092B7DCB08A}"/>
              </a:ext>
            </a:extLst>
          </p:cNvPr>
          <p:cNvSpPr/>
          <p:nvPr/>
        </p:nvSpPr>
        <p:spPr>
          <a:xfrm>
            <a:off x="576205" y="487973"/>
            <a:ext cx="11166231" cy="5882053"/>
          </a:xfrm>
          <a:prstGeom prst="rect">
            <a:avLst/>
          </a:prstGeom>
          <a:solidFill>
            <a:schemeClr val="bg1"/>
          </a:solidFill>
          <a:ln cmpd="tri">
            <a:solidFill>
              <a:schemeClr val="tx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BD6CE7-203C-41A4-BA00-3FF0A0BF14FA}"/>
              </a:ext>
            </a:extLst>
          </p:cNvPr>
          <p:cNvSpPr txBox="1"/>
          <p:nvPr/>
        </p:nvSpPr>
        <p:spPr>
          <a:xfrm>
            <a:off x="5043544" y="818240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9911">
              <a:defRPr/>
            </a:pPr>
            <a:r>
              <a:rPr kumimoji="1" lang="zh-CN" altLang="en-US" sz="3200" b="1" kern="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ea"/>
              </a:rPr>
              <a:t>问题处理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14143A-7902-4B95-83D2-63679BC8E91C}"/>
              </a:ext>
            </a:extLst>
          </p:cNvPr>
          <p:cNvSpPr txBox="1"/>
          <p:nvPr/>
        </p:nvSpPr>
        <p:spPr>
          <a:xfrm>
            <a:off x="1380392" y="1733282"/>
            <a:ext cx="9583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遇到的问题：</a:t>
            </a:r>
            <a:endParaRPr lang="en-US" altLang="zh-CN" dirty="0"/>
          </a:p>
          <a:p>
            <a:r>
              <a:rPr lang="en-US" altLang="zh-CN" dirty="0"/>
              <a:t>Manage</a:t>
            </a:r>
            <a:r>
              <a:rPr lang="zh-CN" altLang="en-US" dirty="0"/>
              <a:t>层</a:t>
            </a:r>
            <a:r>
              <a:rPr lang="en-US" altLang="zh-CN" dirty="0" err="1"/>
              <a:t>shiro</a:t>
            </a:r>
            <a:r>
              <a:rPr lang="zh-CN" altLang="en-US" dirty="0"/>
              <a:t>框架进行身份验证，如果将依赖添加到父项目的</a:t>
            </a:r>
            <a:r>
              <a:rPr lang="en-US" altLang="zh-CN" dirty="0"/>
              <a:t>pom</a:t>
            </a:r>
            <a:r>
              <a:rPr lang="zh-CN" altLang="en-US" dirty="0"/>
              <a:t>文件中，则所有子项目都必须要实现</a:t>
            </a:r>
            <a:r>
              <a:rPr lang="en-US" altLang="zh-CN" dirty="0" err="1"/>
              <a:t>shiro</a:t>
            </a:r>
            <a:r>
              <a:rPr lang="zh-CN" altLang="en-US" dirty="0"/>
              <a:t>相关配置，否则就会报</a:t>
            </a:r>
            <a:r>
              <a:rPr lang="en-US" altLang="zh-CN" dirty="0"/>
              <a:t>realm</a:t>
            </a:r>
            <a:r>
              <a:rPr lang="zh-CN" altLang="en-US" dirty="0"/>
              <a:t>未定义的错。</a:t>
            </a:r>
            <a:endParaRPr lang="en-US" altLang="zh-CN" dirty="0"/>
          </a:p>
          <a:p>
            <a:r>
              <a:rPr lang="zh-CN" altLang="en-US" dirty="0"/>
              <a:t>解决办法：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 err="1"/>
              <a:t>shiro</a:t>
            </a:r>
            <a:r>
              <a:rPr lang="zh-CN" altLang="en-US" dirty="0"/>
              <a:t>依赖单独添加到</a:t>
            </a:r>
            <a:r>
              <a:rPr lang="en-US" altLang="zh-CN" dirty="0"/>
              <a:t>manage</a:t>
            </a:r>
            <a:r>
              <a:rPr lang="zh-CN" altLang="en-US" dirty="0"/>
              <a:t>模块中，其他子项目则可以不受影响。</a:t>
            </a:r>
          </a:p>
        </p:txBody>
      </p:sp>
    </p:spTree>
    <p:extLst>
      <p:ext uri="{BB962C8B-B14F-4D97-AF65-F5344CB8AC3E}">
        <p14:creationId xmlns:p14="http://schemas.microsoft.com/office/powerpoint/2010/main" val="8251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9186AD8-7E6B-4962-9ED2-64EBBE17B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703944" y="-2703945"/>
            <a:ext cx="6858002" cy="1226589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F1AF3C0-AAC5-4970-A935-305CB06CB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5204543">
            <a:off x="92554" y="-654481"/>
            <a:ext cx="4591452" cy="459145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3580019-FE4E-42CF-8A77-9092B7DCB08A}"/>
              </a:ext>
            </a:extLst>
          </p:cNvPr>
          <p:cNvSpPr/>
          <p:nvPr/>
        </p:nvSpPr>
        <p:spPr>
          <a:xfrm>
            <a:off x="576205" y="487973"/>
            <a:ext cx="11166231" cy="5882053"/>
          </a:xfrm>
          <a:prstGeom prst="rect">
            <a:avLst/>
          </a:prstGeom>
          <a:solidFill>
            <a:schemeClr val="bg1"/>
          </a:solidFill>
          <a:ln cmpd="tri">
            <a:solidFill>
              <a:schemeClr val="tx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BD6CE7-203C-41A4-BA00-3FF0A0BF14FA}"/>
              </a:ext>
            </a:extLst>
          </p:cNvPr>
          <p:cNvSpPr txBox="1"/>
          <p:nvPr/>
        </p:nvSpPr>
        <p:spPr>
          <a:xfrm>
            <a:off x="5043544" y="818240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9911">
              <a:defRPr/>
            </a:pPr>
            <a:r>
              <a:rPr kumimoji="1" lang="zh-CN" altLang="en-US" sz="3200" b="1" kern="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ea"/>
              </a:rPr>
              <a:t>问题处理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14143A-7902-4B95-83D2-63679BC8E91C}"/>
              </a:ext>
            </a:extLst>
          </p:cNvPr>
          <p:cNvSpPr txBox="1"/>
          <p:nvPr/>
        </p:nvSpPr>
        <p:spPr>
          <a:xfrm>
            <a:off x="1380392" y="1733282"/>
            <a:ext cx="9583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遇到的问题：</a:t>
            </a:r>
            <a:endParaRPr lang="en-US" altLang="zh-CN" dirty="0"/>
          </a:p>
          <a:p>
            <a:r>
              <a:rPr lang="zh-CN" altLang="zh-CN" dirty="0"/>
              <a:t>首页商品进行随机展示，需要随机获取数据库中的几条数据。</a:t>
            </a:r>
            <a:endParaRPr lang="en-US" altLang="zh-CN" dirty="0"/>
          </a:p>
          <a:p>
            <a:r>
              <a:rPr lang="zh-CN" altLang="zh-CN" dirty="0"/>
              <a:t>解决办法：</a:t>
            </a:r>
            <a:endParaRPr lang="en-US" altLang="zh-CN" dirty="0"/>
          </a:p>
          <a:p>
            <a:r>
              <a:rPr lang="zh-CN" altLang="zh-CN" dirty="0"/>
              <a:t>采用随机查询</a:t>
            </a:r>
            <a:r>
              <a:rPr lang="en-US" altLang="zh-CN" dirty="0" err="1"/>
              <a:t>sql</a:t>
            </a:r>
            <a:r>
              <a:rPr lang="zh-CN" altLang="zh-CN" dirty="0"/>
              <a:t>语句，对查询结果进行封装后返回。</a:t>
            </a:r>
            <a:r>
              <a:rPr lang="zh-CN" altLang="en-US" dirty="0"/>
              <a:t>由于随机数据库中的大部分商品的图片链接已失效，所以随机查询出来的商品信息可能会出现图片无法加载的情况。为避免出现这个情况，查询了几条图片链接有效的商品进行固定显示。</a:t>
            </a:r>
          </a:p>
        </p:txBody>
      </p:sp>
    </p:spTree>
    <p:extLst>
      <p:ext uri="{BB962C8B-B14F-4D97-AF65-F5344CB8AC3E}">
        <p14:creationId xmlns:p14="http://schemas.microsoft.com/office/powerpoint/2010/main" val="260392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9186AD8-7E6B-4962-9ED2-64EBBE17B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703944" y="-2703945"/>
            <a:ext cx="6858002" cy="1226589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F1AF3C0-AAC5-4970-A935-305CB06CB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5204543">
            <a:off x="92554" y="-654481"/>
            <a:ext cx="4591452" cy="459145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3580019-FE4E-42CF-8A77-9092B7DCB08A}"/>
              </a:ext>
            </a:extLst>
          </p:cNvPr>
          <p:cNvSpPr/>
          <p:nvPr/>
        </p:nvSpPr>
        <p:spPr>
          <a:xfrm>
            <a:off x="576205" y="487973"/>
            <a:ext cx="11166231" cy="5882053"/>
          </a:xfrm>
          <a:prstGeom prst="rect">
            <a:avLst/>
          </a:prstGeom>
          <a:solidFill>
            <a:schemeClr val="bg1"/>
          </a:solidFill>
          <a:ln cmpd="tri">
            <a:solidFill>
              <a:schemeClr val="tx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BD6CE7-203C-41A4-BA00-3FF0A0BF14FA}"/>
              </a:ext>
            </a:extLst>
          </p:cNvPr>
          <p:cNvSpPr txBox="1"/>
          <p:nvPr/>
        </p:nvSpPr>
        <p:spPr>
          <a:xfrm>
            <a:off x="5043544" y="818240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9911">
              <a:defRPr/>
            </a:pPr>
            <a:r>
              <a:rPr kumimoji="1" lang="zh-CN" altLang="en-US" sz="3200" b="1" kern="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ea"/>
              </a:rPr>
              <a:t>问题处理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14143A-7902-4B95-83D2-63679BC8E91C}"/>
              </a:ext>
            </a:extLst>
          </p:cNvPr>
          <p:cNvSpPr txBox="1"/>
          <p:nvPr/>
        </p:nvSpPr>
        <p:spPr>
          <a:xfrm>
            <a:off x="1380392" y="1733282"/>
            <a:ext cx="9583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遇到的问题：</a:t>
            </a:r>
            <a:endParaRPr lang="en-US" altLang="zh-CN" dirty="0"/>
          </a:p>
          <a:p>
            <a:r>
              <a:rPr lang="zh-CN" altLang="en-US" dirty="0"/>
              <a:t>数据库的用户表中未设置权限字段，无法对管理员和普通用户进行区分。</a:t>
            </a:r>
            <a:endParaRPr lang="en-US" altLang="zh-CN" dirty="0"/>
          </a:p>
          <a:p>
            <a:r>
              <a:rPr lang="zh-CN" altLang="en-US" dirty="0"/>
              <a:t>解决办法：</a:t>
            </a:r>
            <a:endParaRPr lang="en-US" altLang="zh-CN" dirty="0"/>
          </a:p>
          <a:p>
            <a:r>
              <a:rPr lang="zh-CN" altLang="en-US" dirty="0"/>
              <a:t>新增独立的管理员表，后台管理员登录时与管理员表中的数据进行身份验证。从而避免了用户用自己的账号来登录后台管理页面的问题。</a:t>
            </a:r>
          </a:p>
        </p:txBody>
      </p:sp>
    </p:spTree>
    <p:extLst>
      <p:ext uri="{BB962C8B-B14F-4D97-AF65-F5344CB8AC3E}">
        <p14:creationId xmlns:p14="http://schemas.microsoft.com/office/powerpoint/2010/main" val="249792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任意多边形 56"/>
          <p:cNvSpPr/>
          <p:nvPr/>
        </p:nvSpPr>
        <p:spPr>
          <a:xfrm rot="20493682">
            <a:off x="3223583" y="-249355"/>
            <a:ext cx="2411440" cy="1532474"/>
          </a:xfrm>
          <a:custGeom>
            <a:avLst/>
            <a:gdLst>
              <a:gd name="connsiteX0" fmla="*/ 541710 w 2411440"/>
              <a:gd name="connsiteY0" fmla="*/ 0 h 1532474"/>
              <a:gd name="connsiteX1" fmla="*/ 2405939 w 2411440"/>
              <a:gd name="connsiteY1" fmla="*/ 621543 h 1532474"/>
              <a:gd name="connsiteX2" fmla="*/ 2411440 w 2411440"/>
              <a:gd name="connsiteY2" fmla="*/ 697026 h 1532474"/>
              <a:gd name="connsiteX3" fmla="*/ 1205720 w 2411440"/>
              <a:gd name="connsiteY3" fmla="*/ 1532474 h 1532474"/>
              <a:gd name="connsiteX4" fmla="*/ 0 w 2411440"/>
              <a:gd name="connsiteY4" fmla="*/ 697026 h 1532474"/>
              <a:gd name="connsiteX5" fmla="*/ 531590 w 2411440"/>
              <a:gd name="connsiteY5" fmla="*/ 4260 h 1532474"/>
              <a:gd name="connsiteX6" fmla="*/ 541710 w 2411440"/>
              <a:gd name="connsiteY6" fmla="*/ 0 h 153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1440" h="1532474">
                <a:moveTo>
                  <a:pt x="541710" y="0"/>
                </a:moveTo>
                <a:lnTo>
                  <a:pt x="2405939" y="621543"/>
                </a:lnTo>
                <a:lnTo>
                  <a:pt x="2411440" y="697026"/>
                </a:lnTo>
                <a:cubicBezTo>
                  <a:pt x="2411441" y="1158431"/>
                  <a:pt x="1871622" y="1532474"/>
                  <a:pt x="1205720" y="1532474"/>
                </a:cubicBezTo>
                <a:cubicBezTo>
                  <a:pt x="539819" y="1532473"/>
                  <a:pt x="0" y="1158432"/>
                  <a:pt x="0" y="697026"/>
                </a:cubicBezTo>
                <a:cubicBezTo>
                  <a:pt x="0" y="408648"/>
                  <a:pt x="210867" y="154396"/>
                  <a:pt x="531590" y="4260"/>
                </a:cubicBezTo>
                <a:lnTo>
                  <a:pt x="54171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84844" y="3106657"/>
            <a:ext cx="36444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CONTENT</a:t>
            </a:r>
            <a:endParaRPr lang="zh-CN" altLang="en-US" sz="5400" b="1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0" y="1"/>
            <a:ext cx="6183746" cy="1374187"/>
          </a:xfrm>
          <a:custGeom>
            <a:avLst/>
            <a:gdLst>
              <a:gd name="connsiteX0" fmla="*/ 0 w 6183746"/>
              <a:gd name="connsiteY0" fmla="*/ 0 h 1374187"/>
              <a:gd name="connsiteX1" fmla="*/ 6183746 w 6183746"/>
              <a:gd name="connsiteY1" fmla="*/ 0 h 1374187"/>
              <a:gd name="connsiteX2" fmla="*/ 6045563 w 6183746"/>
              <a:gd name="connsiteY2" fmla="*/ 57136 h 1374187"/>
              <a:gd name="connsiteX3" fmla="*/ 0 w 6183746"/>
              <a:gd name="connsiteY3" fmla="*/ 823664 h 1374187"/>
              <a:gd name="connsiteX4" fmla="*/ 0 w 6183746"/>
              <a:gd name="connsiteY4" fmla="*/ 0 h 1374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83746" h="1374187">
                <a:moveTo>
                  <a:pt x="0" y="0"/>
                </a:moveTo>
                <a:lnTo>
                  <a:pt x="6183746" y="0"/>
                </a:lnTo>
                <a:lnTo>
                  <a:pt x="6045563" y="57136"/>
                </a:lnTo>
                <a:cubicBezTo>
                  <a:pt x="4149570" y="871809"/>
                  <a:pt x="3219061" y="2096946"/>
                  <a:pt x="0" y="82366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657862" y="1104249"/>
            <a:ext cx="1051767" cy="749936"/>
            <a:chOff x="6035668" y="1399003"/>
            <a:chExt cx="1051767" cy="749936"/>
          </a:xfrm>
        </p:grpSpPr>
        <p:grpSp>
          <p:nvGrpSpPr>
            <p:cNvPr id="3" name="组合 2"/>
            <p:cNvGrpSpPr/>
            <p:nvPr/>
          </p:nvGrpSpPr>
          <p:grpSpPr>
            <a:xfrm>
              <a:off x="6059488" y="1399003"/>
              <a:ext cx="857982" cy="749936"/>
              <a:chOff x="891171" y="2107956"/>
              <a:chExt cx="2649224" cy="2315607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1224788" y="2107956"/>
                <a:ext cx="2315607" cy="23156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891171" y="2932142"/>
                <a:ext cx="667234" cy="6672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TextBox 8"/>
            <p:cNvSpPr txBox="1"/>
            <p:nvPr/>
          </p:nvSpPr>
          <p:spPr>
            <a:xfrm>
              <a:off x="6035668" y="1476602"/>
              <a:ext cx="1051767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4000" b="1" spc="200" dirty="0">
                  <a:solidFill>
                    <a:schemeClr val="bg2">
                      <a:lumMod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657862" y="2213674"/>
            <a:ext cx="1051767" cy="749936"/>
            <a:chOff x="6035668" y="2658745"/>
            <a:chExt cx="1051767" cy="749936"/>
          </a:xfrm>
        </p:grpSpPr>
        <p:grpSp>
          <p:nvGrpSpPr>
            <p:cNvPr id="38" name="组合 37"/>
            <p:cNvGrpSpPr/>
            <p:nvPr/>
          </p:nvGrpSpPr>
          <p:grpSpPr>
            <a:xfrm>
              <a:off x="6059488" y="2658745"/>
              <a:ext cx="857982" cy="749936"/>
              <a:chOff x="891171" y="2107956"/>
              <a:chExt cx="2649224" cy="2315607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1224788" y="2107956"/>
                <a:ext cx="2315607" cy="23156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891171" y="2932142"/>
                <a:ext cx="667234" cy="6672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TextBox 8"/>
            <p:cNvSpPr txBox="1"/>
            <p:nvPr/>
          </p:nvSpPr>
          <p:spPr>
            <a:xfrm>
              <a:off x="6035668" y="2736211"/>
              <a:ext cx="1051767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4000" b="1" spc="200" dirty="0">
                  <a:solidFill>
                    <a:schemeClr val="bg2">
                      <a:lumMod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657862" y="3323099"/>
            <a:ext cx="1051767" cy="749936"/>
            <a:chOff x="6035668" y="3673627"/>
            <a:chExt cx="1051767" cy="749936"/>
          </a:xfrm>
        </p:grpSpPr>
        <p:grpSp>
          <p:nvGrpSpPr>
            <p:cNvPr id="41" name="组合 40"/>
            <p:cNvGrpSpPr/>
            <p:nvPr/>
          </p:nvGrpSpPr>
          <p:grpSpPr>
            <a:xfrm>
              <a:off x="6059488" y="3673627"/>
              <a:ext cx="857982" cy="749936"/>
              <a:chOff x="891171" y="2107956"/>
              <a:chExt cx="2649224" cy="2315607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1224788" y="2107956"/>
                <a:ext cx="2315607" cy="23156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891171" y="2932142"/>
                <a:ext cx="667234" cy="6672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0" name="TextBox 8"/>
            <p:cNvSpPr txBox="1"/>
            <p:nvPr/>
          </p:nvSpPr>
          <p:spPr>
            <a:xfrm>
              <a:off x="6035668" y="3727435"/>
              <a:ext cx="1051767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4000" b="1" spc="200" dirty="0">
                  <a:solidFill>
                    <a:schemeClr val="bg2">
                      <a:lumMod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Arial" panose="020B0604020202020204" pitchFamily="34" charset="0"/>
                </a:rPr>
                <a:t>03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657862" y="4445318"/>
            <a:ext cx="1051767" cy="749936"/>
            <a:chOff x="6035668" y="4718659"/>
            <a:chExt cx="1051767" cy="749936"/>
          </a:xfrm>
        </p:grpSpPr>
        <p:grpSp>
          <p:nvGrpSpPr>
            <p:cNvPr id="44" name="组合 43"/>
            <p:cNvGrpSpPr/>
            <p:nvPr/>
          </p:nvGrpSpPr>
          <p:grpSpPr>
            <a:xfrm>
              <a:off x="6059488" y="4718659"/>
              <a:ext cx="857982" cy="749936"/>
              <a:chOff x="891171" y="2107956"/>
              <a:chExt cx="2649224" cy="2315607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1224788" y="2107956"/>
                <a:ext cx="2315607" cy="23156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891171" y="2932142"/>
                <a:ext cx="667234" cy="6672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TextBox 8"/>
            <p:cNvSpPr txBox="1"/>
            <p:nvPr/>
          </p:nvSpPr>
          <p:spPr>
            <a:xfrm>
              <a:off x="6035668" y="4781623"/>
              <a:ext cx="1051767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4000" b="1" spc="200" dirty="0">
                  <a:solidFill>
                    <a:schemeClr val="bg2">
                      <a:lumMod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Arial" panose="020B0604020202020204" pitchFamily="34" charset="0"/>
                </a:rPr>
                <a:t>04</a:t>
              </a:r>
            </a:p>
          </p:txBody>
        </p:sp>
      </p:grpSp>
      <p:sp>
        <p:nvSpPr>
          <p:cNvPr id="55" name="TextBox 8">
            <a:hlinkClick r:id="rId3" action="ppaction://hlinksldjump"/>
          </p:cNvPr>
          <p:cNvSpPr txBox="1"/>
          <p:nvPr/>
        </p:nvSpPr>
        <p:spPr>
          <a:xfrm>
            <a:off x="6062568" y="1279759"/>
            <a:ext cx="575162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项目介绍及主要技术</a:t>
            </a:r>
            <a:endParaRPr lang="en-US" altLang="zh-CN" sz="28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6" name="TextBox 8">
            <a:hlinkClick r:id="rId4" action="ppaction://hlinksldjump"/>
          </p:cNvPr>
          <p:cNvSpPr txBox="1"/>
          <p:nvPr/>
        </p:nvSpPr>
        <p:spPr>
          <a:xfrm>
            <a:off x="6062568" y="2373197"/>
            <a:ext cx="575162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开发工具和环境</a:t>
            </a:r>
            <a:endParaRPr lang="en-US" altLang="zh-CN" sz="28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8" name="TextBox 8">
            <a:hlinkClick r:id="rId5" action="ppaction://hlinksldjump"/>
          </p:cNvPr>
          <p:cNvSpPr txBox="1"/>
          <p:nvPr/>
        </p:nvSpPr>
        <p:spPr>
          <a:xfrm>
            <a:off x="6062568" y="4601552"/>
            <a:ext cx="575162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项目分工及问题处理</a:t>
            </a:r>
            <a:endParaRPr lang="en-US" altLang="zh-CN" sz="28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9" name="TextBox 8">
            <a:hlinkClick r:id="rId6" action="ppaction://hlinksldjump"/>
          </p:cNvPr>
          <p:cNvSpPr txBox="1"/>
          <p:nvPr/>
        </p:nvSpPr>
        <p:spPr>
          <a:xfrm>
            <a:off x="6062568" y="3462414"/>
            <a:ext cx="575162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功能模块及项目展示</a:t>
            </a:r>
            <a:endParaRPr lang="en-US" altLang="zh-CN" sz="28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CE56A08-B20D-49A3-9CC4-C646397254AB}"/>
              </a:ext>
            </a:extLst>
          </p:cNvPr>
          <p:cNvGrpSpPr/>
          <p:nvPr/>
        </p:nvGrpSpPr>
        <p:grpSpPr>
          <a:xfrm>
            <a:off x="5657862" y="5560956"/>
            <a:ext cx="1051767" cy="749936"/>
            <a:chOff x="6035668" y="4718659"/>
            <a:chExt cx="1051767" cy="749936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B3CDFF1E-B7C8-4053-827F-84384F23DF40}"/>
                </a:ext>
              </a:extLst>
            </p:cNvPr>
            <p:cNvGrpSpPr/>
            <p:nvPr/>
          </p:nvGrpSpPr>
          <p:grpSpPr>
            <a:xfrm>
              <a:off x="6059488" y="4718659"/>
              <a:ext cx="857982" cy="749936"/>
              <a:chOff x="891171" y="2107956"/>
              <a:chExt cx="2649224" cy="2315607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0A9723CB-E07A-4A54-8C12-38EA723191DB}"/>
                  </a:ext>
                </a:extLst>
              </p:cNvPr>
              <p:cNvSpPr/>
              <p:nvPr/>
            </p:nvSpPr>
            <p:spPr>
              <a:xfrm>
                <a:off x="1224788" y="2107956"/>
                <a:ext cx="2315607" cy="23156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BA891019-4217-44D9-9E45-54678B803330}"/>
                  </a:ext>
                </a:extLst>
              </p:cNvPr>
              <p:cNvSpPr/>
              <p:nvPr/>
            </p:nvSpPr>
            <p:spPr>
              <a:xfrm>
                <a:off x="891171" y="2932142"/>
                <a:ext cx="667234" cy="6672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" name="TextBox 8">
              <a:extLst>
                <a:ext uri="{FF2B5EF4-FFF2-40B4-BE49-F238E27FC236}">
                  <a16:creationId xmlns:a16="http://schemas.microsoft.com/office/drawing/2014/main" id="{8F541435-380B-4B06-A7EC-1BC536C6BDCA}"/>
                </a:ext>
              </a:extLst>
            </p:cNvPr>
            <p:cNvSpPr txBox="1"/>
            <p:nvPr/>
          </p:nvSpPr>
          <p:spPr>
            <a:xfrm>
              <a:off x="6035668" y="4781623"/>
              <a:ext cx="1051767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4000" b="1" spc="200" dirty="0">
                  <a:solidFill>
                    <a:schemeClr val="bg2">
                      <a:lumMod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Arial" panose="020B0604020202020204" pitchFamily="34" charset="0"/>
                </a:rPr>
                <a:t>05</a:t>
              </a:r>
            </a:p>
          </p:txBody>
        </p:sp>
      </p:grpSp>
      <p:sp>
        <p:nvSpPr>
          <p:cNvPr id="37" name="TextBox 8">
            <a:hlinkClick r:id="rId7" action="ppaction://hlinksldjump"/>
            <a:extLst>
              <a:ext uri="{FF2B5EF4-FFF2-40B4-BE49-F238E27FC236}">
                <a16:creationId xmlns:a16="http://schemas.microsoft.com/office/drawing/2014/main" id="{D673E58F-01E7-49EC-8834-9B28A599DAEF}"/>
              </a:ext>
            </a:extLst>
          </p:cNvPr>
          <p:cNvSpPr txBox="1"/>
          <p:nvPr/>
        </p:nvSpPr>
        <p:spPr>
          <a:xfrm>
            <a:off x="6062568" y="5717190"/>
            <a:ext cx="575162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项目收获</a:t>
            </a:r>
            <a:endParaRPr lang="en-US" altLang="zh-CN" sz="28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5920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9186AD8-7E6B-4962-9ED2-64EBBE17B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703944" y="-2703945"/>
            <a:ext cx="6858002" cy="1226589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F1AF3C0-AAC5-4970-A935-305CB06CB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5204543">
            <a:off x="92554" y="-654481"/>
            <a:ext cx="4591452" cy="459145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3580019-FE4E-42CF-8A77-9092B7DCB08A}"/>
              </a:ext>
            </a:extLst>
          </p:cNvPr>
          <p:cNvSpPr/>
          <p:nvPr/>
        </p:nvSpPr>
        <p:spPr>
          <a:xfrm>
            <a:off x="576205" y="487973"/>
            <a:ext cx="11166231" cy="5882053"/>
          </a:xfrm>
          <a:prstGeom prst="rect">
            <a:avLst/>
          </a:prstGeom>
          <a:solidFill>
            <a:schemeClr val="bg1"/>
          </a:solidFill>
          <a:ln cmpd="tri">
            <a:solidFill>
              <a:schemeClr val="tx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BD6CE7-203C-41A4-BA00-3FF0A0BF14FA}"/>
              </a:ext>
            </a:extLst>
          </p:cNvPr>
          <p:cNvSpPr txBox="1"/>
          <p:nvPr/>
        </p:nvSpPr>
        <p:spPr>
          <a:xfrm>
            <a:off x="5043544" y="818240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9911">
              <a:defRPr/>
            </a:pPr>
            <a:r>
              <a:rPr kumimoji="1" lang="zh-CN" altLang="en-US" sz="3200" b="1" kern="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  <a:sym typeface="+mn-ea"/>
              </a:rPr>
              <a:t>问题处理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14143A-7902-4B95-83D2-63679BC8E91C}"/>
              </a:ext>
            </a:extLst>
          </p:cNvPr>
          <p:cNvSpPr txBox="1"/>
          <p:nvPr/>
        </p:nvSpPr>
        <p:spPr>
          <a:xfrm>
            <a:off x="1380392" y="1733282"/>
            <a:ext cx="9583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遇到的问题：</a:t>
            </a:r>
            <a:endParaRPr lang="en-US" altLang="zh-CN" dirty="0"/>
          </a:p>
          <a:p>
            <a:r>
              <a:rPr lang="en-US" altLang="zh-CN" dirty="0"/>
              <a:t>Dubbo</a:t>
            </a:r>
            <a:r>
              <a:rPr lang="zh-CN" altLang="en-US" dirty="0"/>
              <a:t>框架热部署导致各类报错。在开发过程后期，需要对代码进行频繁调整及测试，由于使用了</a:t>
            </a:r>
            <a:r>
              <a:rPr lang="en-US" altLang="zh-CN" dirty="0" err="1"/>
              <a:t>dubbo</a:t>
            </a:r>
            <a:r>
              <a:rPr lang="zh-CN" altLang="en-US" dirty="0"/>
              <a:t>框架，每次项目自动热部署时会导致已修改项目运行报错。</a:t>
            </a:r>
            <a:endParaRPr lang="en-US" altLang="zh-CN" dirty="0"/>
          </a:p>
          <a:p>
            <a:r>
              <a:rPr lang="zh-CN" altLang="en-US" dirty="0"/>
              <a:t>解决办法：</a:t>
            </a:r>
            <a:endParaRPr lang="en-US" altLang="zh-CN" dirty="0"/>
          </a:p>
          <a:p>
            <a:r>
              <a:rPr lang="zh-CN" altLang="en-US" dirty="0"/>
              <a:t>每次对项目进行修改，确认无误后，及时对相关项目进行重启，从而保证启动后运行结果正常，避免对不必要的</a:t>
            </a:r>
            <a:r>
              <a:rPr lang="en-US" altLang="zh-CN" dirty="0"/>
              <a:t>bug</a:t>
            </a:r>
            <a:r>
              <a:rPr lang="zh-CN" altLang="en-US" dirty="0"/>
              <a:t>进行查找处理。</a:t>
            </a:r>
          </a:p>
        </p:txBody>
      </p:sp>
    </p:spTree>
    <p:extLst>
      <p:ext uri="{BB962C8B-B14F-4D97-AF65-F5344CB8AC3E}">
        <p14:creationId xmlns:p14="http://schemas.microsoft.com/office/powerpoint/2010/main" val="29211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23" name="椭圆 22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任意多边形 6"/>
          <p:cNvSpPr/>
          <p:nvPr/>
        </p:nvSpPr>
        <p:spPr>
          <a:xfrm>
            <a:off x="0" y="1398127"/>
            <a:ext cx="12206264" cy="5459873"/>
          </a:xfrm>
          <a:custGeom>
            <a:avLst/>
            <a:gdLst>
              <a:gd name="connsiteX0" fmla="*/ 6070839 w 12206264"/>
              <a:gd name="connsiteY0" fmla="*/ 0 h 5459873"/>
              <a:gd name="connsiteX1" fmla="*/ 12078606 w 12206264"/>
              <a:gd name="connsiteY1" fmla="*/ 1573801 h 5459873"/>
              <a:gd name="connsiteX2" fmla="*/ 12157206 w 12206264"/>
              <a:gd name="connsiteY2" fmla="*/ 1646275 h 5459873"/>
              <a:gd name="connsiteX3" fmla="*/ 12206264 w 12206264"/>
              <a:gd name="connsiteY3" fmla="*/ 1646275 h 5459873"/>
              <a:gd name="connsiteX4" fmla="*/ 12206264 w 12206264"/>
              <a:gd name="connsiteY4" fmla="*/ 5459873 h 5459873"/>
              <a:gd name="connsiteX5" fmla="*/ 0 w 12206264"/>
              <a:gd name="connsiteY5" fmla="*/ 5459873 h 5459873"/>
              <a:gd name="connsiteX6" fmla="*/ 0 w 12206264"/>
              <a:gd name="connsiteY6" fmla="*/ 3924674 h 5459873"/>
              <a:gd name="connsiteX7" fmla="*/ 0 w 12206264"/>
              <a:gd name="connsiteY7" fmla="*/ 1646275 h 5459873"/>
              <a:gd name="connsiteX8" fmla="*/ 0 w 12206264"/>
              <a:gd name="connsiteY8" fmla="*/ 1631959 h 5459873"/>
              <a:gd name="connsiteX9" fmla="*/ 63074 w 12206264"/>
              <a:gd name="connsiteY9" fmla="*/ 1573801 h 5459873"/>
              <a:gd name="connsiteX10" fmla="*/ 6070839 w 12206264"/>
              <a:gd name="connsiteY10" fmla="*/ 0 h 545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06264" h="5459873">
                <a:moveTo>
                  <a:pt x="6070839" y="0"/>
                </a:moveTo>
                <a:cubicBezTo>
                  <a:pt x="8716545" y="0"/>
                  <a:pt x="11002202" y="642597"/>
                  <a:pt x="12078606" y="1573801"/>
                </a:cubicBezTo>
                <a:lnTo>
                  <a:pt x="12157206" y="1646275"/>
                </a:lnTo>
                <a:lnTo>
                  <a:pt x="12206264" y="1646275"/>
                </a:lnTo>
                <a:lnTo>
                  <a:pt x="12206264" y="5459873"/>
                </a:lnTo>
                <a:lnTo>
                  <a:pt x="0" y="5459873"/>
                </a:lnTo>
                <a:lnTo>
                  <a:pt x="0" y="3924674"/>
                </a:lnTo>
                <a:lnTo>
                  <a:pt x="0" y="1646275"/>
                </a:lnTo>
                <a:lnTo>
                  <a:pt x="0" y="1631959"/>
                </a:lnTo>
                <a:lnTo>
                  <a:pt x="63074" y="1573801"/>
                </a:lnTo>
                <a:cubicBezTo>
                  <a:pt x="1139474" y="642597"/>
                  <a:pt x="3425133" y="0"/>
                  <a:pt x="60708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同心圆 10"/>
          <p:cNvSpPr/>
          <p:nvPr/>
        </p:nvSpPr>
        <p:spPr>
          <a:xfrm>
            <a:off x="1733550" y="2690813"/>
            <a:ext cx="1733550" cy="1733550"/>
          </a:xfrm>
          <a:prstGeom prst="donu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6000">
                <a:schemeClr val="bg1">
                  <a:lumMod val="95000"/>
                </a:schemeClr>
              </a:gs>
              <a:gs pos="34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 rot="8165186">
            <a:off x="1609725" y="2566988"/>
            <a:ext cx="1981200" cy="1981200"/>
          </a:xfrm>
          <a:prstGeom prst="ellipse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同心圆 12"/>
          <p:cNvSpPr/>
          <p:nvPr/>
        </p:nvSpPr>
        <p:spPr>
          <a:xfrm>
            <a:off x="5200650" y="2690813"/>
            <a:ext cx="1733550" cy="1733550"/>
          </a:xfrm>
          <a:prstGeom prst="donu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6000">
                <a:schemeClr val="bg1">
                  <a:lumMod val="95000"/>
                </a:schemeClr>
              </a:gs>
              <a:gs pos="34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 rot="8165186">
            <a:off x="5076825" y="2566988"/>
            <a:ext cx="1981200" cy="1981200"/>
          </a:xfrm>
          <a:prstGeom prst="ellipse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同心圆 14"/>
          <p:cNvSpPr/>
          <p:nvPr/>
        </p:nvSpPr>
        <p:spPr>
          <a:xfrm>
            <a:off x="8535881" y="2690813"/>
            <a:ext cx="1733550" cy="1733550"/>
          </a:xfrm>
          <a:prstGeom prst="donu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6000">
                <a:schemeClr val="bg1">
                  <a:lumMod val="95000"/>
                </a:schemeClr>
              </a:gs>
              <a:gs pos="34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 rot="8165186">
            <a:off x="8412056" y="2566988"/>
            <a:ext cx="1981200" cy="1981200"/>
          </a:xfrm>
          <a:prstGeom prst="ellipse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06978" y="4414628"/>
            <a:ext cx="9120894" cy="2392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/>
              <a:t>项目收获：</a:t>
            </a:r>
            <a:endParaRPr lang="en-US" altLang="zh-CN" dirty="0"/>
          </a:p>
          <a:p>
            <a:pPr algn="just">
              <a:lnSpc>
                <a:spcPct val="120000"/>
              </a:lnSpc>
            </a:pPr>
            <a:r>
              <a:rPr lang="zh-CN" altLang="zh-CN" dirty="0"/>
              <a:t>熟悉</a:t>
            </a:r>
            <a:r>
              <a:rPr lang="zh-CN" altLang="en-US" dirty="0"/>
              <a:t>了</a:t>
            </a:r>
            <a:r>
              <a:rPr lang="zh-CN" altLang="zh-CN" dirty="0"/>
              <a:t>主流的</a:t>
            </a:r>
            <a:r>
              <a:rPr lang="en-US" altLang="zh-CN" dirty="0"/>
              <a:t>SSM</a:t>
            </a:r>
            <a:r>
              <a:rPr lang="zh-CN" altLang="zh-CN" dirty="0"/>
              <a:t>框架的开发技术，</a:t>
            </a:r>
            <a:r>
              <a:rPr lang="zh-CN" altLang="en-US" dirty="0"/>
              <a:t>了解项目开发的大致流程，对分布式架构有了进一步的认识。各类</a:t>
            </a:r>
            <a:r>
              <a:rPr lang="en-US" altLang="zh-CN" dirty="0"/>
              <a:t>API</a:t>
            </a:r>
            <a:r>
              <a:rPr lang="zh-CN" altLang="en-US" dirty="0"/>
              <a:t>的使用和业务逻辑处理也有了较大的进步。</a:t>
            </a:r>
            <a:endParaRPr lang="en-US" altLang="zh-CN" dirty="0"/>
          </a:p>
          <a:p>
            <a:pPr algn="just">
              <a:lnSpc>
                <a:spcPct val="120000"/>
              </a:lnSpc>
            </a:pPr>
            <a:r>
              <a:rPr lang="zh-CN" altLang="en-US" dirty="0"/>
              <a:t>不足之处：</a:t>
            </a:r>
            <a:endParaRPr lang="en-US" altLang="zh-CN" dirty="0"/>
          </a:p>
          <a:p>
            <a:pPr algn="just">
              <a:lnSpc>
                <a:spcPct val="120000"/>
              </a:lnSpc>
            </a:pPr>
            <a:r>
              <a:rPr lang="zh-CN" altLang="en-US" dirty="0"/>
              <a:t>对网页前端代码不熟悉，导致部分方法无法做到最优化来实现。</a:t>
            </a:r>
            <a:endParaRPr lang="en-US" altLang="zh-CN" dirty="0"/>
          </a:p>
          <a:p>
            <a:pPr algn="just">
              <a:lnSpc>
                <a:spcPct val="120000"/>
              </a:lnSpc>
            </a:pPr>
            <a:r>
              <a:rPr lang="zh-CN" altLang="en-US" dirty="0"/>
              <a:t>业务逻辑处理不够熟练。对于很多业务逻辑，无法第一时间想到最优解决方案，需要进行多次尝试修改后才能得到较为优秀的解决办法。</a:t>
            </a:r>
            <a:endParaRPr lang="en-US" altLang="zh-CN" dirty="0"/>
          </a:p>
        </p:txBody>
      </p:sp>
      <p:sp>
        <p:nvSpPr>
          <p:cNvPr id="21" name="TextBox 8"/>
          <p:cNvSpPr txBox="1"/>
          <p:nvPr/>
        </p:nvSpPr>
        <p:spPr>
          <a:xfrm>
            <a:off x="856341" y="474542"/>
            <a:ext cx="3240873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项目收获与不足之处</a:t>
            </a:r>
          </a:p>
        </p:txBody>
      </p:sp>
    </p:spTree>
    <p:extLst>
      <p:ext uri="{BB962C8B-B14F-4D97-AF65-F5344CB8AC3E}">
        <p14:creationId xmlns:p14="http://schemas.microsoft.com/office/powerpoint/2010/main" val="27164531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D1625D7E-8FE3-49F2-ACDA-BFB813EF89A3}"/>
              </a:ext>
            </a:extLst>
          </p:cNvPr>
          <p:cNvSpPr/>
          <p:nvPr/>
        </p:nvSpPr>
        <p:spPr>
          <a:xfrm>
            <a:off x="1276496" y="527070"/>
            <a:ext cx="4522005" cy="5822950"/>
          </a:xfrm>
          <a:prstGeom prst="rect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8"/>
          <p:cNvSpPr txBox="1"/>
          <p:nvPr/>
        </p:nvSpPr>
        <p:spPr>
          <a:xfrm>
            <a:off x="2412024" y="2696777"/>
            <a:ext cx="7507134" cy="10156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66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THANK  YOU</a:t>
            </a:r>
            <a:endParaRPr lang="zh-CN" altLang="en-US" sz="6600" b="1" spc="200" dirty="0">
              <a:solidFill>
                <a:schemeClr val="bg2">
                  <a:lumMod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0942063" y="3083298"/>
            <a:ext cx="467870" cy="2426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D52F9260-8A99-46AD-B570-2EBCC0673095}"/>
              </a:ext>
            </a:extLst>
          </p:cNvPr>
          <p:cNvSpPr txBox="1"/>
          <p:nvPr/>
        </p:nvSpPr>
        <p:spPr>
          <a:xfrm>
            <a:off x="9703430" y="521997"/>
            <a:ext cx="191038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zh-CN" altLang="en-US" sz="1400" b="1" spc="1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东宝</a:t>
            </a:r>
            <a:endParaRPr lang="en-US" altLang="zh-CN" sz="1400" b="1" spc="100" dirty="0">
              <a:solidFill>
                <a:schemeClr val="bg2">
                  <a:lumMod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  <a:p>
            <a:pPr algn="r"/>
            <a:r>
              <a:rPr lang="en-US" altLang="zh-CN" sz="1400" b="1" spc="1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DB.COM</a:t>
            </a:r>
            <a:endParaRPr lang="zh-CN" altLang="en-US" sz="1400" b="1" spc="100" dirty="0">
              <a:solidFill>
                <a:schemeClr val="bg2">
                  <a:lumMod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242EF8-4205-454E-8F7E-B55AB6EA3DFD}"/>
              </a:ext>
            </a:extLst>
          </p:cNvPr>
          <p:cNvSpPr txBox="1"/>
          <p:nvPr/>
        </p:nvSpPr>
        <p:spPr>
          <a:xfrm>
            <a:off x="8785428" y="6041435"/>
            <a:ext cx="3020855" cy="294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314" b="1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CGB1903</a:t>
            </a:r>
            <a:endParaRPr lang="zh-CN" altLang="en-US" sz="1314" b="1" dirty="0">
              <a:solidFill>
                <a:schemeClr val="bg2">
                  <a:lumMod val="10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088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604788" y="2010562"/>
            <a:ext cx="1581373" cy="15813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7742" y="2353670"/>
            <a:ext cx="2771775" cy="1905000"/>
          </a:xfrm>
          <a:prstGeom prst="rect">
            <a:avLst/>
          </a:prstGeom>
        </p:spPr>
      </p:pic>
      <p:sp>
        <p:nvSpPr>
          <p:cNvPr id="7" name="TextBox 8"/>
          <p:cNvSpPr txBox="1"/>
          <p:nvPr/>
        </p:nvSpPr>
        <p:spPr>
          <a:xfrm>
            <a:off x="1043733" y="2475173"/>
            <a:ext cx="4343055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Part</a:t>
            </a:r>
            <a:r>
              <a:rPr lang="zh-CN" altLang="en-US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8" name="矩形 7"/>
          <p:cNvSpPr/>
          <p:nvPr/>
        </p:nvSpPr>
        <p:spPr>
          <a:xfrm>
            <a:off x="1361283" y="3444088"/>
            <a:ext cx="4834651" cy="81458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4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项目介绍及主要技术</a:t>
            </a:r>
          </a:p>
        </p:txBody>
      </p:sp>
      <p:sp>
        <p:nvSpPr>
          <p:cNvPr id="11" name="任意多边形 10"/>
          <p:cNvSpPr/>
          <p:nvPr/>
        </p:nvSpPr>
        <p:spPr>
          <a:xfrm rot="10800000">
            <a:off x="7734300" y="-23240"/>
            <a:ext cx="4457700" cy="6872748"/>
          </a:xfrm>
          <a:custGeom>
            <a:avLst/>
            <a:gdLst>
              <a:gd name="connsiteX0" fmla="*/ 2813957 w 4457700"/>
              <a:gd name="connsiteY0" fmla="*/ 6872748 h 6872748"/>
              <a:gd name="connsiteX1" fmla="*/ 0 w 4457700"/>
              <a:gd name="connsiteY1" fmla="*/ 6872748 h 6872748"/>
              <a:gd name="connsiteX2" fmla="*/ 0 w 4457700"/>
              <a:gd name="connsiteY2" fmla="*/ 0 h 6872748"/>
              <a:gd name="connsiteX3" fmla="*/ 539063 w 4457700"/>
              <a:gd name="connsiteY3" fmla="*/ 0 h 6872748"/>
              <a:gd name="connsiteX4" fmla="*/ 2813957 w 4457700"/>
              <a:gd name="connsiteY4" fmla="*/ 0 h 6872748"/>
              <a:gd name="connsiteX5" fmla="*/ 2828251 w 4457700"/>
              <a:gd name="connsiteY5" fmla="*/ 0 h 6872748"/>
              <a:gd name="connsiteX6" fmla="*/ 2886320 w 4457700"/>
              <a:gd name="connsiteY6" fmla="*/ 35514 h 6872748"/>
              <a:gd name="connsiteX7" fmla="*/ 4457700 w 4457700"/>
              <a:gd name="connsiteY7" fmla="*/ 3418192 h 6872748"/>
              <a:gd name="connsiteX8" fmla="*/ 2886320 w 4457700"/>
              <a:gd name="connsiteY8" fmla="*/ 6800870 h 6872748"/>
              <a:gd name="connsiteX9" fmla="*/ 2813957 w 4457700"/>
              <a:gd name="connsiteY9" fmla="*/ 6845127 h 68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57700" h="6872748">
                <a:moveTo>
                  <a:pt x="2813957" y="6872748"/>
                </a:moveTo>
                <a:lnTo>
                  <a:pt x="0" y="6872748"/>
                </a:lnTo>
                <a:lnTo>
                  <a:pt x="0" y="0"/>
                </a:lnTo>
                <a:lnTo>
                  <a:pt x="539063" y="0"/>
                </a:lnTo>
                <a:lnTo>
                  <a:pt x="2813957" y="0"/>
                </a:lnTo>
                <a:lnTo>
                  <a:pt x="2828251" y="0"/>
                </a:lnTo>
                <a:lnTo>
                  <a:pt x="2886320" y="35514"/>
                </a:lnTo>
                <a:cubicBezTo>
                  <a:pt x="3816091" y="641583"/>
                  <a:pt x="4457700" y="1928525"/>
                  <a:pt x="4457700" y="3418192"/>
                </a:cubicBezTo>
                <a:cubicBezTo>
                  <a:pt x="4457700" y="4907859"/>
                  <a:pt x="3816091" y="6194800"/>
                  <a:pt x="2886320" y="6800870"/>
                </a:cubicBezTo>
                <a:lnTo>
                  <a:pt x="2813957" y="6845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08015" y="1098558"/>
            <a:ext cx="5890200" cy="46291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74633" y="1435574"/>
            <a:ext cx="4626099" cy="3860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zh-CN" sz="2400" b="1" dirty="0">
                <a:solidFill>
                  <a:schemeClr val="tx1"/>
                </a:solidFill>
                <a:latin typeface="像素字体" panose="02010600000000000000" pitchFamily="2" charset="-122"/>
                <a:ea typeface="长城中行书体繁" panose="02010609010101010101" pitchFamily="49" charset="-122"/>
              </a:rPr>
              <a:t>本系统是基于</a:t>
            </a:r>
            <a:r>
              <a:rPr lang="en-US" altLang="zh-CN" sz="2400" b="1" dirty="0">
                <a:solidFill>
                  <a:schemeClr val="tx1"/>
                </a:solidFill>
                <a:latin typeface="像素字体" panose="02010600000000000000" pitchFamily="2" charset="-122"/>
                <a:ea typeface="长城中行书体繁" panose="02010609010101010101" pitchFamily="49" charset="-122"/>
              </a:rPr>
              <a:t>SSM</a:t>
            </a:r>
            <a:r>
              <a:rPr lang="zh-CN" altLang="zh-CN" sz="2400" b="1" dirty="0">
                <a:solidFill>
                  <a:schemeClr val="tx1"/>
                </a:solidFill>
                <a:latin typeface="像素字体" panose="02010600000000000000" pitchFamily="2" charset="-122"/>
                <a:ea typeface="长城中行书体繁" panose="02010609010101010101" pitchFamily="49" charset="-122"/>
              </a:rPr>
              <a:t>架构进行开发的</a:t>
            </a:r>
            <a:r>
              <a:rPr lang="en-US" altLang="zh-CN" sz="2400" b="1" dirty="0" err="1">
                <a:solidFill>
                  <a:schemeClr val="tx1"/>
                </a:solidFill>
                <a:latin typeface="像素字体" panose="02010600000000000000" pitchFamily="2" charset="-122"/>
                <a:ea typeface="长城中行书体繁" panose="02010609010101010101" pitchFamily="49" charset="-122"/>
              </a:rPr>
              <a:t>springboot</a:t>
            </a:r>
            <a:r>
              <a:rPr lang="zh-CN" altLang="zh-CN" sz="2400" b="1" dirty="0">
                <a:solidFill>
                  <a:schemeClr val="tx1"/>
                </a:solidFill>
                <a:latin typeface="像素字体" panose="02010600000000000000" pitchFamily="2" charset="-122"/>
                <a:ea typeface="长城中行书体繁" panose="02010609010101010101" pitchFamily="49" charset="-122"/>
              </a:rPr>
              <a:t>分布式</a:t>
            </a:r>
            <a:r>
              <a:rPr lang="zh-CN" altLang="en-US" sz="2400" b="1" dirty="0">
                <a:solidFill>
                  <a:schemeClr val="tx1"/>
                </a:solidFill>
                <a:latin typeface="像素字体" panose="02010600000000000000" pitchFamily="2" charset="-122"/>
                <a:ea typeface="长城中行书体繁" panose="02010609010101010101" pitchFamily="49" charset="-122"/>
              </a:rPr>
              <a:t>线上商城</a:t>
            </a:r>
            <a:r>
              <a:rPr lang="zh-CN" altLang="zh-CN" sz="2400" b="1" dirty="0">
                <a:solidFill>
                  <a:schemeClr val="tx1"/>
                </a:solidFill>
                <a:latin typeface="像素字体" panose="02010600000000000000" pitchFamily="2" charset="-122"/>
                <a:ea typeface="长城中行书体繁" panose="02010609010101010101" pitchFamily="49" charset="-122"/>
              </a:rPr>
              <a:t>项目，具有抗高并发，高可用的特点。</a:t>
            </a:r>
            <a:endParaRPr lang="zh-CN" altLang="en-US" sz="2400" b="1" dirty="0">
              <a:solidFill>
                <a:schemeClr val="tx1"/>
              </a:solidFill>
              <a:latin typeface="像素字体" panose="02010600000000000000" pitchFamily="2" charset="-122"/>
              <a:ea typeface="长城中行书体繁" panose="0201060901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5868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" y="-14746"/>
            <a:ext cx="12113537" cy="6872747"/>
          </a:xfrm>
          <a:custGeom>
            <a:avLst/>
            <a:gdLst>
              <a:gd name="connsiteX0" fmla="*/ 0 w 7285640"/>
              <a:gd name="connsiteY0" fmla="*/ 0 h 6872747"/>
              <a:gd name="connsiteX1" fmla="*/ 3367003 w 7285640"/>
              <a:gd name="connsiteY1" fmla="*/ 0 h 6872747"/>
              <a:gd name="connsiteX2" fmla="*/ 5641897 w 7285640"/>
              <a:gd name="connsiteY2" fmla="*/ 0 h 6872747"/>
              <a:gd name="connsiteX3" fmla="*/ 5656191 w 7285640"/>
              <a:gd name="connsiteY3" fmla="*/ 0 h 6872747"/>
              <a:gd name="connsiteX4" fmla="*/ 5714260 w 7285640"/>
              <a:gd name="connsiteY4" fmla="*/ 35514 h 6872747"/>
              <a:gd name="connsiteX5" fmla="*/ 7285640 w 7285640"/>
              <a:gd name="connsiteY5" fmla="*/ 3418192 h 6872747"/>
              <a:gd name="connsiteX6" fmla="*/ 5714260 w 7285640"/>
              <a:gd name="connsiteY6" fmla="*/ 6800869 h 6872747"/>
              <a:gd name="connsiteX7" fmla="*/ 5641897 w 7285640"/>
              <a:gd name="connsiteY7" fmla="*/ 6845126 h 6872747"/>
              <a:gd name="connsiteX8" fmla="*/ 5641897 w 7285640"/>
              <a:gd name="connsiteY8" fmla="*/ 6872747 h 6872747"/>
              <a:gd name="connsiteX9" fmla="*/ 0 w 7285640"/>
              <a:gd name="connsiteY9" fmla="*/ 6872747 h 6872747"/>
              <a:gd name="connsiteX10" fmla="*/ 0 w 7285640"/>
              <a:gd name="connsiteY10" fmla="*/ 0 h 6872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85640" h="6872747">
                <a:moveTo>
                  <a:pt x="0" y="0"/>
                </a:moveTo>
                <a:lnTo>
                  <a:pt x="3367003" y="0"/>
                </a:lnTo>
                <a:lnTo>
                  <a:pt x="5641897" y="0"/>
                </a:lnTo>
                <a:lnTo>
                  <a:pt x="5656191" y="0"/>
                </a:lnTo>
                <a:lnTo>
                  <a:pt x="5714260" y="35514"/>
                </a:lnTo>
                <a:cubicBezTo>
                  <a:pt x="6644031" y="641583"/>
                  <a:pt x="7285640" y="1928524"/>
                  <a:pt x="7285640" y="3418192"/>
                </a:cubicBezTo>
                <a:cubicBezTo>
                  <a:pt x="7285640" y="4907858"/>
                  <a:pt x="6644031" y="6194800"/>
                  <a:pt x="5714260" y="6800869"/>
                </a:cubicBezTo>
                <a:lnTo>
                  <a:pt x="5641897" y="6845126"/>
                </a:lnTo>
                <a:lnTo>
                  <a:pt x="5641897" y="6872747"/>
                </a:lnTo>
                <a:lnTo>
                  <a:pt x="0" y="687274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28" name="椭圆 27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376664" y="1394717"/>
            <a:ext cx="93740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中圆体" panose="02010609000101010101" pitchFamily="49" charset="-122"/>
              </a:rPr>
              <a:t>1.</a:t>
            </a:r>
            <a:r>
              <a:rPr lang="zh-CN" altLang="zh-CN" sz="2000" dirty="0">
                <a:ea typeface="中圆体" panose="02010609000101010101" pitchFamily="49" charset="-122"/>
              </a:rPr>
              <a:t>持久层</a:t>
            </a:r>
            <a:endParaRPr lang="en-US" altLang="zh-CN" sz="2000" dirty="0">
              <a:ea typeface="中圆体" panose="02010609000101010101" pitchFamily="49" charset="-122"/>
            </a:endParaRPr>
          </a:p>
          <a:p>
            <a:r>
              <a:rPr lang="zh-CN" altLang="zh-CN" sz="2000" dirty="0">
                <a:ea typeface="中圆体" panose="02010609000101010101" pitchFamily="49" charset="-122"/>
              </a:rPr>
              <a:t>采用</a:t>
            </a:r>
            <a:r>
              <a:rPr lang="en-US" altLang="zh-CN" sz="2000" dirty="0" err="1">
                <a:ea typeface="中圆体" panose="02010609000101010101" pitchFamily="49" charset="-122"/>
              </a:rPr>
              <a:t>mybatis</a:t>
            </a:r>
            <a:r>
              <a:rPr lang="en-US" altLang="zh-CN" sz="2000" dirty="0">
                <a:ea typeface="中圆体" panose="02010609000101010101" pitchFamily="49" charset="-122"/>
              </a:rPr>
              <a:t>-plus</a:t>
            </a:r>
            <a:r>
              <a:rPr lang="zh-CN" altLang="zh-CN" sz="2000" dirty="0">
                <a:ea typeface="中圆体" panose="02010609000101010101" pitchFamily="49" charset="-122"/>
              </a:rPr>
              <a:t>框架，</a:t>
            </a:r>
            <a:r>
              <a:rPr lang="en-US" altLang="zh-CN" sz="2000" dirty="0">
                <a:ea typeface="中圆体" panose="02010609000101010101" pitchFamily="49" charset="-122"/>
              </a:rPr>
              <a:t>mapper</a:t>
            </a:r>
            <a:r>
              <a:rPr lang="zh-CN" altLang="zh-CN" sz="2000" dirty="0">
                <a:ea typeface="中圆体" panose="02010609000101010101" pitchFamily="49" charset="-122"/>
              </a:rPr>
              <a:t>接口</a:t>
            </a:r>
            <a:r>
              <a:rPr lang="en-US" altLang="zh-CN" sz="2000" dirty="0">
                <a:ea typeface="中圆体" panose="02010609000101010101" pitchFamily="49" charset="-122"/>
              </a:rPr>
              <a:t>+mapper</a:t>
            </a:r>
            <a:r>
              <a:rPr lang="zh-CN" altLang="zh-CN" sz="2000" dirty="0">
                <a:ea typeface="中圆体" panose="02010609000101010101" pitchFamily="49" charset="-122"/>
              </a:rPr>
              <a:t>映射器对数据库进行操作。减少不必要的简单</a:t>
            </a:r>
            <a:r>
              <a:rPr lang="en-US" altLang="zh-CN" sz="2000" dirty="0" err="1">
                <a:ea typeface="中圆体" panose="02010609000101010101" pitchFamily="49" charset="-122"/>
              </a:rPr>
              <a:t>sql</a:t>
            </a:r>
            <a:r>
              <a:rPr lang="zh-CN" altLang="zh-CN" sz="2000" dirty="0">
                <a:ea typeface="中圆体" panose="02010609000101010101" pitchFamily="49" charset="-122"/>
              </a:rPr>
              <a:t>语句书写，简化程序代码量。</a:t>
            </a:r>
            <a:endParaRPr lang="en-US" altLang="zh-CN" sz="2000" dirty="0">
              <a:ea typeface="中圆体" panose="02010609000101010101" pitchFamily="49" charset="-122"/>
            </a:endParaRPr>
          </a:p>
        </p:txBody>
      </p:sp>
      <p:sp>
        <p:nvSpPr>
          <p:cNvPr id="26" name="TextBox 8"/>
          <p:cNvSpPr txBox="1"/>
          <p:nvPr/>
        </p:nvSpPr>
        <p:spPr>
          <a:xfrm>
            <a:off x="856342" y="474542"/>
            <a:ext cx="284480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主要技术：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1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7791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" y="-14746"/>
            <a:ext cx="12113537" cy="6872747"/>
          </a:xfrm>
          <a:custGeom>
            <a:avLst/>
            <a:gdLst>
              <a:gd name="connsiteX0" fmla="*/ 0 w 7285640"/>
              <a:gd name="connsiteY0" fmla="*/ 0 h 6872747"/>
              <a:gd name="connsiteX1" fmla="*/ 3367003 w 7285640"/>
              <a:gd name="connsiteY1" fmla="*/ 0 h 6872747"/>
              <a:gd name="connsiteX2" fmla="*/ 5641897 w 7285640"/>
              <a:gd name="connsiteY2" fmla="*/ 0 h 6872747"/>
              <a:gd name="connsiteX3" fmla="*/ 5656191 w 7285640"/>
              <a:gd name="connsiteY3" fmla="*/ 0 h 6872747"/>
              <a:gd name="connsiteX4" fmla="*/ 5714260 w 7285640"/>
              <a:gd name="connsiteY4" fmla="*/ 35514 h 6872747"/>
              <a:gd name="connsiteX5" fmla="*/ 7285640 w 7285640"/>
              <a:gd name="connsiteY5" fmla="*/ 3418192 h 6872747"/>
              <a:gd name="connsiteX6" fmla="*/ 5714260 w 7285640"/>
              <a:gd name="connsiteY6" fmla="*/ 6800869 h 6872747"/>
              <a:gd name="connsiteX7" fmla="*/ 5641897 w 7285640"/>
              <a:gd name="connsiteY7" fmla="*/ 6845126 h 6872747"/>
              <a:gd name="connsiteX8" fmla="*/ 5641897 w 7285640"/>
              <a:gd name="connsiteY8" fmla="*/ 6872747 h 6872747"/>
              <a:gd name="connsiteX9" fmla="*/ 0 w 7285640"/>
              <a:gd name="connsiteY9" fmla="*/ 6872747 h 6872747"/>
              <a:gd name="connsiteX10" fmla="*/ 0 w 7285640"/>
              <a:gd name="connsiteY10" fmla="*/ 0 h 6872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85640" h="6872747">
                <a:moveTo>
                  <a:pt x="0" y="0"/>
                </a:moveTo>
                <a:lnTo>
                  <a:pt x="3367003" y="0"/>
                </a:lnTo>
                <a:lnTo>
                  <a:pt x="5641897" y="0"/>
                </a:lnTo>
                <a:lnTo>
                  <a:pt x="5656191" y="0"/>
                </a:lnTo>
                <a:lnTo>
                  <a:pt x="5714260" y="35514"/>
                </a:lnTo>
                <a:cubicBezTo>
                  <a:pt x="6644031" y="641583"/>
                  <a:pt x="7285640" y="1928524"/>
                  <a:pt x="7285640" y="3418192"/>
                </a:cubicBezTo>
                <a:cubicBezTo>
                  <a:pt x="7285640" y="4907858"/>
                  <a:pt x="6644031" y="6194800"/>
                  <a:pt x="5714260" y="6800869"/>
                </a:cubicBezTo>
                <a:lnTo>
                  <a:pt x="5641897" y="6845126"/>
                </a:lnTo>
                <a:lnTo>
                  <a:pt x="5641897" y="6872747"/>
                </a:lnTo>
                <a:lnTo>
                  <a:pt x="0" y="687274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28" name="椭圆 27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376664" y="1394717"/>
            <a:ext cx="93564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中圆体" panose="02010609000101010101" pitchFamily="49" charset="-122"/>
              </a:rPr>
              <a:t>2.</a:t>
            </a:r>
            <a:r>
              <a:rPr lang="zh-CN" altLang="zh-CN" sz="2000" dirty="0">
                <a:ea typeface="中圆体" panose="02010609000101010101" pitchFamily="49" charset="-122"/>
              </a:rPr>
              <a:t>业务</a:t>
            </a:r>
            <a:r>
              <a:rPr lang="zh-CN" altLang="en-US" sz="2000" dirty="0">
                <a:ea typeface="中圆体" panose="02010609000101010101" pitchFamily="49" charset="-122"/>
              </a:rPr>
              <a:t>层</a:t>
            </a:r>
            <a:endParaRPr lang="en-US" altLang="zh-CN" sz="2000" dirty="0">
              <a:ea typeface="中圆体" panose="02010609000101010101" pitchFamily="49" charset="-122"/>
            </a:endParaRPr>
          </a:p>
          <a:p>
            <a:r>
              <a:rPr lang="zh-CN" altLang="zh-CN" sz="2000" dirty="0">
                <a:ea typeface="中圆体" panose="02010609000101010101" pitchFamily="49" charset="-122"/>
              </a:rPr>
              <a:t>分为</a:t>
            </a:r>
            <a:r>
              <a:rPr lang="en-US" altLang="zh-CN" sz="2000" dirty="0">
                <a:ea typeface="中圆体" panose="02010609000101010101" pitchFamily="49" charset="-122"/>
              </a:rPr>
              <a:t>service</a:t>
            </a:r>
            <a:r>
              <a:rPr lang="zh-CN" altLang="zh-CN" sz="2000" dirty="0">
                <a:ea typeface="中圆体" panose="02010609000101010101" pitchFamily="49" charset="-122"/>
              </a:rPr>
              <a:t>和</a:t>
            </a:r>
            <a:r>
              <a:rPr lang="en-US" altLang="zh-CN" sz="2000" dirty="0">
                <a:ea typeface="中圆体" panose="02010609000101010101" pitchFamily="49" charset="-122"/>
              </a:rPr>
              <a:t>aspect</a:t>
            </a:r>
            <a:r>
              <a:rPr lang="zh-CN" altLang="zh-CN" sz="2000" dirty="0">
                <a:ea typeface="中圆体" panose="02010609000101010101" pitchFamily="49" charset="-122"/>
              </a:rPr>
              <a:t>层，接口与实现类的解耦依靠</a:t>
            </a:r>
            <a:r>
              <a:rPr lang="en-US" altLang="zh-CN" sz="2000" dirty="0" err="1">
                <a:ea typeface="中圆体" panose="02010609000101010101" pitchFamily="49" charset="-122"/>
              </a:rPr>
              <a:t>springMVC</a:t>
            </a:r>
            <a:r>
              <a:rPr lang="zh-CN" altLang="zh-CN" sz="2000" dirty="0">
                <a:ea typeface="中圆体" panose="02010609000101010101" pitchFamily="49" charset="-122"/>
              </a:rPr>
              <a:t>的控制反转来实现依赖注入。在</a:t>
            </a:r>
            <a:r>
              <a:rPr lang="en-US" altLang="zh-CN" sz="2000" dirty="0">
                <a:ea typeface="中圆体" panose="02010609000101010101" pitchFamily="49" charset="-122"/>
              </a:rPr>
              <a:t>aspect</a:t>
            </a:r>
            <a:r>
              <a:rPr lang="zh-CN" altLang="zh-CN" sz="2000" dirty="0">
                <a:ea typeface="中圆体" panose="02010609000101010101" pitchFamily="49" charset="-122"/>
              </a:rPr>
              <a:t>层通过定义注解来实现切面进行功能扩展。</a:t>
            </a:r>
            <a:endParaRPr lang="en-US" altLang="zh-CN" sz="2000" dirty="0">
              <a:ea typeface="中圆体" panose="02010609000101010101" pitchFamily="49" charset="-122"/>
            </a:endParaRPr>
          </a:p>
          <a:p>
            <a:r>
              <a:rPr lang="zh-CN" altLang="en-US" sz="2000" dirty="0">
                <a:ea typeface="中圆体" panose="02010609000101010101" pitchFamily="49" charset="-122"/>
              </a:rPr>
              <a:t>业务层部分数据传输需要跨域，所以采用</a:t>
            </a:r>
            <a:r>
              <a:rPr lang="en-US" altLang="zh-CN" sz="2000" dirty="0" err="1">
                <a:ea typeface="中圆体" panose="02010609000101010101" pitchFamily="49" charset="-122"/>
              </a:rPr>
              <a:t>dubbo</a:t>
            </a:r>
            <a:r>
              <a:rPr lang="zh-CN" altLang="en-US" sz="2000" dirty="0">
                <a:ea typeface="中圆体" panose="02010609000101010101" pitchFamily="49" charset="-122"/>
              </a:rPr>
              <a:t>框架对部分接口进行统一管理，定义到工具类中，方便其他子项目进行统一调用。</a:t>
            </a:r>
            <a:endParaRPr lang="zh-CN" altLang="zh-CN" sz="2000" dirty="0">
              <a:ea typeface="中圆体" panose="02010609000101010101" pitchFamily="49" charset="-122"/>
            </a:endParaRPr>
          </a:p>
        </p:txBody>
      </p:sp>
      <p:sp>
        <p:nvSpPr>
          <p:cNvPr id="26" name="TextBox 8"/>
          <p:cNvSpPr txBox="1"/>
          <p:nvPr/>
        </p:nvSpPr>
        <p:spPr>
          <a:xfrm>
            <a:off x="856342" y="474542"/>
            <a:ext cx="284480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主要技术：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2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3581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" y="-14746"/>
            <a:ext cx="12113537" cy="6872747"/>
          </a:xfrm>
          <a:custGeom>
            <a:avLst/>
            <a:gdLst>
              <a:gd name="connsiteX0" fmla="*/ 0 w 7285640"/>
              <a:gd name="connsiteY0" fmla="*/ 0 h 6872747"/>
              <a:gd name="connsiteX1" fmla="*/ 3367003 w 7285640"/>
              <a:gd name="connsiteY1" fmla="*/ 0 h 6872747"/>
              <a:gd name="connsiteX2" fmla="*/ 5641897 w 7285640"/>
              <a:gd name="connsiteY2" fmla="*/ 0 h 6872747"/>
              <a:gd name="connsiteX3" fmla="*/ 5656191 w 7285640"/>
              <a:gd name="connsiteY3" fmla="*/ 0 h 6872747"/>
              <a:gd name="connsiteX4" fmla="*/ 5714260 w 7285640"/>
              <a:gd name="connsiteY4" fmla="*/ 35514 h 6872747"/>
              <a:gd name="connsiteX5" fmla="*/ 7285640 w 7285640"/>
              <a:gd name="connsiteY5" fmla="*/ 3418192 h 6872747"/>
              <a:gd name="connsiteX6" fmla="*/ 5714260 w 7285640"/>
              <a:gd name="connsiteY6" fmla="*/ 6800869 h 6872747"/>
              <a:gd name="connsiteX7" fmla="*/ 5641897 w 7285640"/>
              <a:gd name="connsiteY7" fmla="*/ 6845126 h 6872747"/>
              <a:gd name="connsiteX8" fmla="*/ 5641897 w 7285640"/>
              <a:gd name="connsiteY8" fmla="*/ 6872747 h 6872747"/>
              <a:gd name="connsiteX9" fmla="*/ 0 w 7285640"/>
              <a:gd name="connsiteY9" fmla="*/ 6872747 h 6872747"/>
              <a:gd name="connsiteX10" fmla="*/ 0 w 7285640"/>
              <a:gd name="connsiteY10" fmla="*/ 0 h 6872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85640" h="6872747">
                <a:moveTo>
                  <a:pt x="0" y="0"/>
                </a:moveTo>
                <a:lnTo>
                  <a:pt x="3367003" y="0"/>
                </a:lnTo>
                <a:lnTo>
                  <a:pt x="5641897" y="0"/>
                </a:lnTo>
                <a:lnTo>
                  <a:pt x="5656191" y="0"/>
                </a:lnTo>
                <a:lnTo>
                  <a:pt x="5714260" y="35514"/>
                </a:lnTo>
                <a:cubicBezTo>
                  <a:pt x="6644031" y="641583"/>
                  <a:pt x="7285640" y="1928524"/>
                  <a:pt x="7285640" y="3418192"/>
                </a:cubicBezTo>
                <a:cubicBezTo>
                  <a:pt x="7285640" y="4907858"/>
                  <a:pt x="6644031" y="6194800"/>
                  <a:pt x="5714260" y="6800869"/>
                </a:cubicBezTo>
                <a:lnTo>
                  <a:pt x="5641897" y="6845126"/>
                </a:lnTo>
                <a:lnTo>
                  <a:pt x="5641897" y="6872747"/>
                </a:lnTo>
                <a:lnTo>
                  <a:pt x="0" y="687274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28" name="椭圆 27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376664" y="1394717"/>
            <a:ext cx="95850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中圆体" panose="02010609000101010101" pitchFamily="49" charset="-122"/>
              </a:rPr>
              <a:t>3.</a:t>
            </a:r>
            <a:r>
              <a:rPr lang="zh-CN" altLang="zh-CN" sz="2000" dirty="0">
                <a:ea typeface="中圆体" panose="02010609000101010101" pitchFamily="49" charset="-122"/>
              </a:rPr>
              <a:t>显示层</a:t>
            </a:r>
            <a:endParaRPr lang="en-US" altLang="zh-CN" sz="2000" dirty="0">
              <a:ea typeface="中圆体" panose="02010609000101010101" pitchFamily="49" charset="-122"/>
            </a:endParaRPr>
          </a:p>
          <a:p>
            <a:r>
              <a:rPr lang="en-US" altLang="zh-CN" sz="2000" dirty="0">
                <a:ea typeface="中圆体" panose="02010609000101010101" pitchFamily="49" charset="-122"/>
              </a:rPr>
              <a:t>Controller</a:t>
            </a:r>
            <a:r>
              <a:rPr lang="zh-CN" altLang="zh-CN" sz="2000" dirty="0">
                <a:ea typeface="中圆体" panose="02010609000101010101" pitchFamily="49" charset="-122"/>
              </a:rPr>
              <a:t>接收</a:t>
            </a:r>
            <a:r>
              <a:rPr lang="en-US" altLang="zh-CN" sz="2000" dirty="0">
                <a:ea typeface="中圆体" panose="02010609000101010101" pitchFamily="49" charset="-122"/>
              </a:rPr>
              <a:t>Ajax</a:t>
            </a:r>
            <a:r>
              <a:rPr lang="zh-CN" altLang="zh-CN" sz="2000" dirty="0">
                <a:ea typeface="中圆体" panose="02010609000101010101" pitchFamily="49" charset="-122"/>
              </a:rPr>
              <a:t>、</a:t>
            </a:r>
            <a:r>
              <a:rPr lang="en-US" altLang="zh-CN" sz="2000" dirty="0">
                <a:ea typeface="中圆体" panose="02010609000101010101" pitchFamily="49" charset="-122"/>
              </a:rPr>
              <a:t>jQuery</a:t>
            </a:r>
            <a:r>
              <a:rPr lang="zh-CN" altLang="zh-CN" sz="2000" dirty="0">
                <a:ea typeface="中圆体" panose="02010609000101010101" pitchFamily="49" charset="-122"/>
              </a:rPr>
              <a:t>等发送的请求提交数据给</a:t>
            </a:r>
            <a:r>
              <a:rPr lang="en-US" altLang="zh-CN" sz="2000" dirty="0">
                <a:ea typeface="中圆体" panose="02010609000101010101" pitchFamily="49" charset="-122"/>
              </a:rPr>
              <a:t>service</a:t>
            </a:r>
            <a:r>
              <a:rPr lang="zh-CN" altLang="zh-CN" sz="2000" dirty="0">
                <a:ea typeface="中圆体" panose="02010609000101010101" pitchFamily="49" charset="-122"/>
              </a:rPr>
              <a:t>层，并接受处理后数据并将结果发送给</a:t>
            </a:r>
            <a:r>
              <a:rPr lang="en-US" altLang="zh-CN" sz="2000" dirty="0">
                <a:ea typeface="中圆体" panose="02010609000101010101" pitchFamily="49" charset="-122"/>
              </a:rPr>
              <a:t>JSP</a:t>
            </a:r>
            <a:r>
              <a:rPr lang="zh-CN" altLang="zh-CN" sz="2000" dirty="0">
                <a:ea typeface="中圆体" panose="02010609000101010101" pitchFamily="49" charset="-122"/>
              </a:rPr>
              <a:t>页面，实现页面展示。</a:t>
            </a:r>
            <a:endParaRPr lang="en-US" altLang="zh-CN" sz="2000" dirty="0">
              <a:ea typeface="中圆体" panose="02010609000101010101" pitchFamily="49" charset="-122"/>
            </a:endParaRPr>
          </a:p>
          <a:p>
            <a:r>
              <a:rPr lang="zh-CN" altLang="en-US" sz="2000" dirty="0">
                <a:ea typeface="中圆体" panose="02010609000101010101" pitchFamily="49" charset="-122"/>
              </a:rPr>
              <a:t>由于部分功能需要登录后方可使用，故采用拦截器的技术，对请求进行拦截，并进行身份验证。</a:t>
            </a:r>
            <a:endParaRPr lang="en-US" altLang="zh-CN" sz="2000" dirty="0">
              <a:ea typeface="中圆体" panose="02010609000101010101" pitchFamily="49" charset="-122"/>
            </a:endParaRPr>
          </a:p>
          <a:p>
            <a:r>
              <a:rPr lang="zh-CN" altLang="en-US" sz="2000" dirty="0">
                <a:ea typeface="中圆体" panose="02010609000101010101" pitchFamily="49" charset="-122"/>
              </a:rPr>
              <a:t>如果已经登录过，则正常执行请求，如果还未登录，则跳转到登录界面。</a:t>
            </a:r>
            <a:endParaRPr lang="en-US" altLang="zh-CN" sz="2000" dirty="0">
              <a:ea typeface="中圆体" panose="02010609000101010101" pitchFamily="49" charset="-122"/>
            </a:endParaRPr>
          </a:p>
          <a:p>
            <a:r>
              <a:rPr lang="zh-CN" altLang="en-US" sz="2000" dirty="0">
                <a:ea typeface="中圆体" panose="02010609000101010101" pitchFamily="49" charset="-122"/>
              </a:rPr>
              <a:t>登录成功的信息保存到</a:t>
            </a:r>
            <a:r>
              <a:rPr lang="en-US" altLang="zh-CN" sz="2000" dirty="0" err="1">
                <a:ea typeface="中圆体" panose="02010609000101010101" pitchFamily="49" charset="-122"/>
              </a:rPr>
              <a:t>redis</a:t>
            </a:r>
            <a:r>
              <a:rPr lang="zh-CN" altLang="en-US" sz="2000" dirty="0">
                <a:ea typeface="中圆体" panose="02010609000101010101" pitchFamily="49" charset="-122"/>
              </a:rPr>
              <a:t>服务器中，并返回一个</a:t>
            </a:r>
            <a:r>
              <a:rPr lang="en-US" altLang="zh-CN" sz="2000" dirty="0">
                <a:ea typeface="中圆体" panose="02010609000101010101" pitchFamily="49" charset="-122"/>
              </a:rPr>
              <a:t>cookie</a:t>
            </a:r>
            <a:r>
              <a:rPr lang="zh-CN" altLang="en-US" sz="2000" dirty="0">
                <a:ea typeface="中圆体" panose="02010609000101010101" pitchFamily="49" charset="-122"/>
              </a:rPr>
              <a:t>令牌，当浏览器执行跨域请求时，发送这个令牌到服务器进行身份验证，如与</a:t>
            </a:r>
            <a:r>
              <a:rPr lang="en-US" altLang="zh-CN" sz="2000" dirty="0" err="1">
                <a:ea typeface="中圆体" panose="02010609000101010101" pitchFamily="49" charset="-122"/>
              </a:rPr>
              <a:t>redis</a:t>
            </a:r>
            <a:r>
              <a:rPr lang="zh-CN" altLang="en-US" sz="2000" dirty="0">
                <a:ea typeface="中圆体" panose="02010609000101010101" pitchFamily="49" charset="-122"/>
              </a:rPr>
              <a:t>服务器中的信息一致则不用重复登录。</a:t>
            </a:r>
            <a:endParaRPr lang="zh-CN" altLang="zh-CN" sz="2000" dirty="0">
              <a:ea typeface="中圆体" panose="02010609000101010101" pitchFamily="49" charset="-122"/>
            </a:endParaRPr>
          </a:p>
        </p:txBody>
      </p:sp>
      <p:sp>
        <p:nvSpPr>
          <p:cNvPr id="26" name="TextBox 8"/>
          <p:cNvSpPr txBox="1"/>
          <p:nvPr/>
        </p:nvSpPr>
        <p:spPr>
          <a:xfrm>
            <a:off x="856342" y="474542"/>
            <a:ext cx="284480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主要技术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:3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7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" y="-14746"/>
            <a:ext cx="12113537" cy="6872747"/>
          </a:xfrm>
          <a:custGeom>
            <a:avLst/>
            <a:gdLst>
              <a:gd name="connsiteX0" fmla="*/ 0 w 7285640"/>
              <a:gd name="connsiteY0" fmla="*/ 0 h 6872747"/>
              <a:gd name="connsiteX1" fmla="*/ 3367003 w 7285640"/>
              <a:gd name="connsiteY1" fmla="*/ 0 h 6872747"/>
              <a:gd name="connsiteX2" fmla="*/ 5641897 w 7285640"/>
              <a:gd name="connsiteY2" fmla="*/ 0 h 6872747"/>
              <a:gd name="connsiteX3" fmla="*/ 5656191 w 7285640"/>
              <a:gd name="connsiteY3" fmla="*/ 0 h 6872747"/>
              <a:gd name="connsiteX4" fmla="*/ 5714260 w 7285640"/>
              <a:gd name="connsiteY4" fmla="*/ 35514 h 6872747"/>
              <a:gd name="connsiteX5" fmla="*/ 7285640 w 7285640"/>
              <a:gd name="connsiteY5" fmla="*/ 3418192 h 6872747"/>
              <a:gd name="connsiteX6" fmla="*/ 5714260 w 7285640"/>
              <a:gd name="connsiteY6" fmla="*/ 6800869 h 6872747"/>
              <a:gd name="connsiteX7" fmla="*/ 5641897 w 7285640"/>
              <a:gd name="connsiteY7" fmla="*/ 6845126 h 6872747"/>
              <a:gd name="connsiteX8" fmla="*/ 5641897 w 7285640"/>
              <a:gd name="connsiteY8" fmla="*/ 6872747 h 6872747"/>
              <a:gd name="connsiteX9" fmla="*/ 0 w 7285640"/>
              <a:gd name="connsiteY9" fmla="*/ 6872747 h 6872747"/>
              <a:gd name="connsiteX10" fmla="*/ 0 w 7285640"/>
              <a:gd name="connsiteY10" fmla="*/ 0 h 6872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85640" h="6872747">
                <a:moveTo>
                  <a:pt x="0" y="0"/>
                </a:moveTo>
                <a:lnTo>
                  <a:pt x="3367003" y="0"/>
                </a:lnTo>
                <a:lnTo>
                  <a:pt x="5641897" y="0"/>
                </a:lnTo>
                <a:lnTo>
                  <a:pt x="5656191" y="0"/>
                </a:lnTo>
                <a:lnTo>
                  <a:pt x="5714260" y="35514"/>
                </a:lnTo>
                <a:cubicBezTo>
                  <a:pt x="6644031" y="641583"/>
                  <a:pt x="7285640" y="1928524"/>
                  <a:pt x="7285640" y="3418192"/>
                </a:cubicBezTo>
                <a:cubicBezTo>
                  <a:pt x="7285640" y="4907858"/>
                  <a:pt x="6644031" y="6194800"/>
                  <a:pt x="5714260" y="6800869"/>
                </a:cubicBezTo>
                <a:lnTo>
                  <a:pt x="5641897" y="6845126"/>
                </a:lnTo>
                <a:lnTo>
                  <a:pt x="5641897" y="6872747"/>
                </a:lnTo>
                <a:lnTo>
                  <a:pt x="0" y="687274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28" name="椭圆 27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376664" y="1394717"/>
            <a:ext cx="93300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中圆体" panose="02010609000101010101" pitchFamily="49" charset="-122"/>
              </a:rPr>
              <a:t>4.</a:t>
            </a:r>
            <a:r>
              <a:rPr lang="zh-CN" altLang="en-US" sz="2000" dirty="0">
                <a:ea typeface="中圆体" panose="02010609000101010101" pitchFamily="49" charset="-122"/>
              </a:rPr>
              <a:t>负载均衡</a:t>
            </a:r>
            <a:endParaRPr lang="en-US" altLang="zh-CN" sz="2000" dirty="0">
              <a:ea typeface="中圆体" panose="02010609000101010101" pitchFamily="49" charset="-122"/>
            </a:endParaRPr>
          </a:p>
          <a:p>
            <a:r>
              <a:rPr lang="zh-CN" altLang="zh-CN" sz="2000" dirty="0">
                <a:ea typeface="中圆体" panose="02010609000101010101" pitchFamily="49" charset="-122"/>
              </a:rPr>
              <a:t>通过</a:t>
            </a:r>
            <a:r>
              <a:rPr lang="en-US" altLang="zh-CN" sz="2000" dirty="0">
                <a:ea typeface="中圆体" panose="02010609000101010101" pitchFamily="49" charset="-122"/>
              </a:rPr>
              <a:t>Nginx</a:t>
            </a:r>
            <a:r>
              <a:rPr lang="zh-CN" altLang="zh-CN" sz="2000" dirty="0">
                <a:ea typeface="中圆体" panose="02010609000101010101" pitchFamily="49" charset="-122"/>
              </a:rPr>
              <a:t>实现反向代理可以在前端实现负载均衡</a:t>
            </a:r>
            <a:r>
              <a:rPr lang="zh-CN" altLang="en-US" sz="2000" dirty="0">
                <a:ea typeface="中圆体" panose="02010609000101010101" pitchFamily="49" charset="-122"/>
              </a:rPr>
              <a:t>。用户访问同一个</a:t>
            </a:r>
            <a:r>
              <a:rPr lang="en-US" altLang="zh-CN" sz="2000" dirty="0" err="1">
                <a:ea typeface="中圆体" panose="02010609000101010101" pitchFamily="49" charset="-122"/>
              </a:rPr>
              <a:t>url</a:t>
            </a:r>
            <a:r>
              <a:rPr lang="zh-CN" altLang="en-US" sz="2000" dirty="0">
                <a:ea typeface="中圆体" panose="02010609000101010101" pitchFamily="49" charset="-122"/>
              </a:rPr>
              <a:t>地址，通过</a:t>
            </a:r>
            <a:r>
              <a:rPr lang="en-US" altLang="zh-CN" sz="2000" dirty="0">
                <a:ea typeface="中圆体" panose="02010609000101010101" pitchFamily="49" charset="-122"/>
              </a:rPr>
              <a:t>Nginx</a:t>
            </a:r>
            <a:r>
              <a:rPr lang="zh-CN" altLang="en-US" sz="2000" dirty="0">
                <a:ea typeface="中圆体" panose="02010609000101010101" pitchFamily="49" charset="-122"/>
              </a:rPr>
              <a:t>对同一个</a:t>
            </a:r>
            <a:r>
              <a:rPr lang="en-US" altLang="zh-CN" sz="2000" dirty="0" err="1">
                <a:ea typeface="中圆体" panose="02010609000101010101" pitchFamily="49" charset="-122"/>
              </a:rPr>
              <a:t>url</a:t>
            </a:r>
            <a:r>
              <a:rPr lang="zh-CN" altLang="en-US" sz="2000" dirty="0">
                <a:ea typeface="中圆体" panose="02010609000101010101" pitchFamily="49" charset="-122"/>
              </a:rPr>
              <a:t>地址进行不同服务器及端口的反向代理，由轮询机制</a:t>
            </a:r>
            <a:r>
              <a:rPr lang="zh-CN" altLang="zh-CN" sz="2000" dirty="0">
                <a:ea typeface="中圆体" panose="02010609000101010101" pitchFamily="49" charset="-122"/>
              </a:rPr>
              <a:t>对请求进行分流，从而在前端达到抗击高并发的目的。</a:t>
            </a:r>
          </a:p>
        </p:txBody>
      </p:sp>
      <p:sp>
        <p:nvSpPr>
          <p:cNvPr id="26" name="TextBox 8"/>
          <p:cNvSpPr txBox="1"/>
          <p:nvPr/>
        </p:nvSpPr>
        <p:spPr>
          <a:xfrm>
            <a:off x="856342" y="474542"/>
            <a:ext cx="284480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主要技术：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4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8798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" y="-14746"/>
            <a:ext cx="12113537" cy="6872747"/>
          </a:xfrm>
          <a:custGeom>
            <a:avLst/>
            <a:gdLst>
              <a:gd name="connsiteX0" fmla="*/ 0 w 7285640"/>
              <a:gd name="connsiteY0" fmla="*/ 0 h 6872747"/>
              <a:gd name="connsiteX1" fmla="*/ 3367003 w 7285640"/>
              <a:gd name="connsiteY1" fmla="*/ 0 h 6872747"/>
              <a:gd name="connsiteX2" fmla="*/ 5641897 w 7285640"/>
              <a:gd name="connsiteY2" fmla="*/ 0 h 6872747"/>
              <a:gd name="connsiteX3" fmla="*/ 5656191 w 7285640"/>
              <a:gd name="connsiteY3" fmla="*/ 0 h 6872747"/>
              <a:gd name="connsiteX4" fmla="*/ 5714260 w 7285640"/>
              <a:gd name="connsiteY4" fmla="*/ 35514 h 6872747"/>
              <a:gd name="connsiteX5" fmla="*/ 7285640 w 7285640"/>
              <a:gd name="connsiteY5" fmla="*/ 3418192 h 6872747"/>
              <a:gd name="connsiteX6" fmla="*/ 5714260 w 7285640"/>
              <a:gd name="connsiteY6" fmla="*/ 6800869 h 6872747"/>
              <a:gd name="connsiteX7" fmla="*/ 5641897 w 7285640"/>
              <a:gd name="connsiteY7" fmla="*/ 6845126 h 6872747"/>
              <a:gd name="connsiteX8" fmla="*/ 5641897 w 7285640"/>
              <a:gd name="connsiteY8" fmla="*/ 6872747 h 6872747"/>
              <a:gd name="connsiteX9" fmla="*/ 0 w 7285640"/>
              <a:gd name="connsiteY9" fmla="*/ 6872747 h 6872747"/>
              <a:gd name="connsiteX10" fmla="*/ 0 w 7285640"/>
              <a:gd name="connsiteY10" fmla="*/ 0 h 6872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85640" h="6872747">
                <a:moveTo>
                  <a:pt x="0" y="0"/>
                </a:moveTo>
                <a:lnTo>
                  <a:pt x="3367003" y="0"/>
                </a:lnTo>
                <a:lnTo>
                  <a:pt x="5641897" y="0"/>
                </a:lnTo>
                <a:lnTo>
                  <a:pt x="5656191" y="0"/>
                </a:lnTo>
                <a:lnTo>
                  <a:pt x="5714260" y="35514"/>
                </a:lnTo>
                <a:cubicBezTo>
                  <a:pt x="6644031" y="641583"/>
                  <a:pt x="7285640" y="1928524"/>
                  <a:pt x="7285640" y="3418192"/>
                </a:cubicBezTo>
                <a:cubicBezTo>
                  <a:pt x="7285640" y="4907858"/>
                  <a:pt x="6644031" y="6194800"/>
                  <a:pt x="5714260" y="6800869"/>
                </a:cubicBezTo>
                <a:lnTo>
                  <a:pt x="5641897" y="6845126"/>
                </a:lnTo>
                <a:lnTo>
                  <a:pt x="5641897" y="6872747"/>
                </a:lnTo>
                <a:lnTo>
                  <a:pt x="0" y="687274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28" name="椭圆 27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376664" y="1394717"/>
            <a:ext cx="92333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中圆体" panose="02010609000101010101" pitchFamily="49" charset="-122"/>
              </a:rPr>
              <a:t>5.</a:t>
            </a:r>
            <a:r>
              <a:rPr lang="zh-CN" altLang="zh-CN" sz="2000" dirty="0">
                <a:ea typeface="中圆体" panose="02010609000101010101" pitchFamily="49" charset="-122"/>
              </a:rPr>
              <a:t> </a:t>
            </a:r>
            <a:r>
              <a:rPr lang="zh-CN" altLang="en-US" sz="2000" dirty="0">
                <a:ea typeface="中圆体" panose="02010609000101010101" pitchFamily="49" charset="-122"/>
              </a:rPr>
              <a:t>服务器端技术</a:t>
            </a:r>
            <a:endParaRPr lang="en-US" altLang="zh-CN" sz="2000" dirty="0">
              <a:ea typeface="中圆体" panose="02010609000101010101" pitchFamily="49" charset="-122"/>
            </a:endParaRPr>
          </a:p>
          <a:p>
            <a:r>
              <a:rPr lang="zh-CN" altLang="zh-CN" sz="2000" dirty="0">
                <a:ea typeface="中圆体" panose="02010609000101010101" pitchFamily="49" charset="-122"/>
              </a:rPr>
              <a:t>在业务层与持久层之间加入了</a:t>
            </a:r>
            <a:r>
              <a:rPr lang="en-US" altLang="zh-CN" sz="2000" dirty="0" err="1">
                <a:ea typeface="中圆体" panose="02010609000101010101" pitchFamily="49" charset="-122"/>
              </a:rPr>
              <a:t>redis</a:t>
            </a:r>
            <a:r>
              <a:rPr lang="zh-CN" altLang="zh-CN" sz="2000" dirty="0">
                <a:ea typeface="中圆体" panose="02010609000101010101" pitchFamily="49" charset="-122"/>
              </a:rPr>
              <a:t>集群缓存机制</a:t>
            </a:r>
            <a:r>
              <a:rPr lang="zh-CN" altLang="en-US" sz="2000" dirty="0">
                <a:ea typeface="中圆体" panose="02010609000101010101" pitchFamily="49" charset="-122"/>
              </a:rPr>
              <a:t>，通过注解标记的方式来对特定方法的查询结果进行缓存处理，首次查询时通过数据库来获取结果，在返回给用户之前先在</a:t>
            </a:r>
            <a:r>
              <a:rPr lang="en-US" altLang="zh-CN" sz="2000" dirty="0" err="1">
                <a:ea typeface="中圆体" panose="02010609000101010101" pitchFamily="49" charset="-122"/>
              </a:rPr>
              <a:t>redis</a:t>
            </a:r>
            <a:r>
              <a:rPr lang="zh-CN" altLang="en-US" sz="2000" dirty="0">
                <a:ea typeface="中圆体" panose="02010609000101010101" pitchFamily="49" charset="-122"/>
              </a:rPr>
              <a:t>缓存中保存一份。以后查询则可以直接从缓存中获取数据，从而降低了数据库的压力。</a:t>
            </a:r>
            <a:endParaRPr lang="en-US" altLang="zh-CN" sz="2000" dirty="0">
              <a:ea typeface="中圆体" panose="02010609000101010101" pitchFamily="49" charset="-122"/>
            </a:endParaRPr>
          </a:p>
          <a:p>
            <a:r>
              <a:rPr lang="zh-CN" altLang="en-US" sz="2000" dirty="0">
                <a:ea typeface="中圆体" panose="02010609000101010101" pitchFamily="49" charset="-122"/>
              </a:rPr>
              <a:t>如果数据有更新，则根据注解拼接对应的</a:t>
            </a:r>
            <a:r>
              <a:rPr lang="en-US" altLang="zh-CN" sz="2000" dirty="0">
                <a:ea typeface="中圆体" panose="02010609000101010101" pitchFamily="49" charset="-122"/>
              </a:rPr>
              <a:t>key</a:t>
            </a:r>
            <a:r>
              <a:rPr lang="zh-CN" altLang="en-US" sz="2000" dirty="0">
                <a:ea typeface="中圆体" panose="02010609000101010101" pitchFamily="49" charset="-122"/>
              </a:rPr>
              <a:t>，查找并更新</a:t>
            </a:r>
            <a:r>
              <a:rPr lang="en-US" altLang="zh-CN" sz="2000" dirty="0" err="1">
                <a:ea typeface="中圆体" panose="02010609000101010101" pitchFamily="49" charset="-122"/>
              </a:rPr>
              <a:t>redis</a:t>
            </a:r>
            <a:r>
              <a:rPr lang="zh-CN" altLang="en-US" sz="2000" dirty="0">
                <a:ea typeface="中圆体" panose="02010609000101010101" pitchFamily="49" charset="-122"/>
              </a:rPr>
              <a:t>服务器中对应的</a:t>
            </a:r>
            <a:r>
              <a:rPr lang="en-US" altLang="zh-CN" sz="2000" dirty="0">
                <a:ea typeface="中圆体" panose="02010609000101010101" pitchFamily="49" charset="-122"/>
              </a:rPr>
              <a:t>value</a:t>
            </a:r>
            <a:r>
              <a:rPr lang="zh-CN" altLang="en-US" sz="2000" dirty="0">
                <a:ea typeface="中圆体" panose="02010609000101010101" pitchFamily="49" charset="-122"/>
              </a:rPr>
              <a:t>，从而保证数据的正确性。</a:t>
            </a:r>
            <a:endParaRPr lang="en-US" altLang="zh-CN" sz="2000" dirty="0">
              <a:ea typeface="中圆体" panose="02010609000101010101" pitchFamily="49" charset="-122"/>
            </a:endParaRPr>
          </a:p>
          <a:p>
            <a:r>
              <a:rPr lang="zh-CN" altLang="en-US" sz="2000" dirty="0">
                <a:ea typeface="中圆体" panose="02010609000101010101" pitchFamily="49" charset="-122"/>
              </a:rPr>
              <a:t>在服务器端也采用了</a:t>
            </a:r>
            <a:r>
              <a:rPr lang="en-US" altLang="zh-CN" sz="2000" dirty="0">
                <a:ea typeface="中圆体" panose="02010609000101010101" pitchFamily="49" charset="-122"/>
              </a:rPr>
              <a:t>zookeeper</a:t>
            </a:r>
            <a:r>
              <a:rPr lang="zh-CN" altLang="en-US" sz="2000" dirty="0">
                <a:ea typeface="中圆体" panose="02010609000101010101" pitchFamily="49" charset="-122"/>
              </a:rPr>
              <a:t>集群管理机制，用户访问不同功能模块时可以对海量请求进行分流处理，从而减轻服务器压力，达到抗击高并发，实现高可用的目的。</a:t>
            </a:r>
            <a:endParaRPr lang="zh-CN" altLang="zh-CN" sz="2000" dirty="0">
              <a:ea typeface="中圆体" panose="02010609000101010101" pitchFamily="49" charset="-122"/>
            </a:endParaRPr>
          </a:p>
        </p:txBody>
      </p:sp>
      <p:sp>
        <p:nvSpPr>
          <p:cNvPr id="26" name="TextBox 8"/>
          <p:cNvSpPr txBox="1"/>
          <p:nvPr/>
        </p:nvSpPr>
        <p:spPr>
          <a:xfrm>
            <a:off x="856342" y="474542"/>
            <a:ext cx="284480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主要技术：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5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5690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" y="-14746"/>
            <a:ext cx="12113537" cy="6872747"/>
          </a:xfrm>
          <a:custGeom>
            <a:avLst/>
            <a:gdLst>
              <a:gd name="connsiteX0" fmla="*/ 0 w 7285640"/>
              <a:gd name="connsiteY0" fmla="*/ 0 h 6872747"/>
              <a:gd name="connsiteX1" fmla="*/ 3367003 w 7285640"/>
              <a:gd name="connsiteY1" fmla="*/ 0 h 6872747"/>
              <a:gd name="connsiteX2" fmla="*/ 5641897 w 7285640"/>
              <a:gd name="connsiteY2" fmla="*/ 0 h 6872747"/>
              <a:gd name="connsiteX3" fmla="*/ 5656191 w 7285640"/>
              <a:gd name="connsiteY3" fmla="*/ 0 h 6872747"/>
              <a:gd name="connsiteX4" fmla="*/ 5714260 w 7285640"/>
              <a:gd name="connsiteY4" fmla="*/ 35514 h 6872747"/>
              <a:gd name="connsiteX5" fmla="*/ 7285640 w 7285640"/>
              <a:gd name="connsiteY5" fmla="*/ 3418192 h 6872747"/>
              <a:gd name="connsiteX6" fmla="*/ 5714260 w 7285640"/>
              <a:gd name="connsiteY6" fmla="*/ 6800869 h 6872747"/>
              <a:gd name="connsiteX7" fmla="*/ 5641897 w 7285640"/>
              <a:gd name="connsiteY7" fmla="*/ 6845126 h 6872747"/>
              <a:gd name="connsiteX8" fmla="*/ 5641897 w 7285640"/>
              <a:gd name="connsiteY8" fmla="*/ 6872747 h 6872747"/>
              <a:gd name="connsiteX9" fmla="*/ 0 w 7285640"/>
              <a:gd name="connsiteY9" fmla="*/ 6872747 h 6872747"/>
              <a:gd name="connsiteX10" fmla="*/ 0 w 7285640"/>
              <a:gd name="connsiteY10" fmla="*/ 0 h 6872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85640" h="6872747">
                <a:moveTo>
                  <a:pt x="0" y="0"/>
                </a:moveTo>
                <a:lnTo>
                  <a:pt x="3367003" y="0"/>
                </a:lnTo>
                <a:lnTo>
                  <a:pt x="5641897" y="0"/>
                </a:lnTo>
                <a:lnTo>
                  <a:pt x="5656191" y="0"/>
                </a:lnTo>
                <a:lnTo>
                  <a:pt x="5714260" y="35514"/>
                </a:lnTo>
                <a:cubicBezTo>
                  <a:pt x="6644031" y="641583"/>
                  <a:pt x="7285640" y="1928524"/>
                  <a:pt x="7285640" y="3418192"/>
                </a:cubicBezTo>
                <a:cubicBezTo>
                  <a:pt x="7285640" y="4907858"/>
                  <a:pt x="6644031" y="6194800"/>
                  <a:pt x="5714260" y="6800869"/>
                </a:cubicBezTo>
                <a:lnTo>
                  <a:pt x="5641897" y="6845126"/>
                </a:lnTo>
                <a:lnTo>
                  <a:pt x="5641897" y="6872747"/>
                </a:lnTo>
                <a:lnTo>
                  <a:pt x="0" y="687274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28" name="椭圆 27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376664" y="1394717"/>
            <a:ext cx="82339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ea typeface="中圆体" panose="02010609000101010101" pitchFamily="49" charset="-122"/>
              </a:rPr>
              <a:t>后台身份验证</a:t>
            </a:r>
            <a:endParaRPr lang="en-US" altLang="zh-CN" sz="2000" dirty="0">
              <a:ea typeface="中圆体" panose="02010609000101010101" pitchFamily="49" charset="-122"/>
            </a:endParaRPr>
          </a:p>
          <a:p>
            <a:r>
              <a:rPr lang="zh-CN" altLang="en-US" sz="2000" dirty="0">
                <a:ea typeface="中圆体" panose="02010609000101010101" pitchFamily="49" charset="-122"/>
              </a:rPr>
              <a:t>出于对系统的安全性考虑，操作后台数据时</a:t>
            </a:r>
            <a:r>
              <a:rPr lang="zh-CN" altLang="zh-CN" sz="2000" dirty="0">
                <a:ea typeface="中圆体" panose="02010609000101010101" pitchFamily="49" charset="-122"/>
              </a:rPr>
              <a:t>需要后台管理员登录方可进行相关操作，身份验证采用了</a:t>
            </a:r>
            <a:r>
              <a:rPr lang="en-US" altLang="zh-CN" sz="2000" dirty="0" err="1">
                <a:ea typeface="中圆体" panose="02010609000101010101" pitchFamily="49" charset="-122"/>
              </a:rPr>
              <a:t>shiro</a:t>
            </a:r>
            <a:r>
              <a:rPr lang="zh-CN" altLang="zh-CN" sz="2000" dirty="0">
                <a:ea typeface="中圆体" panose="02010609000101010101" pitchFamily="49" charset="-122"/>
              </a:rPr>
              <a:t>框架进行身份验证以及权限管理。</a:t>
            </a:r>
            <a:endParaRPr lang="en-US" altLang="zh-CN" sz="2000" dirty="0">
              <a:ea typeface="中圆体" panose="02010609000101010101" pitchFamily="49" charset="-122"/>
            </a:endParaRPr>
          </a:p>
          <a:p>
            <a:r>
              <a:rPr lang="zh-CN" altLang="en-US" sz="2000" dirty="0">
                <a:ea typeface="中圆体" panose="02010609000101010101" pitchFamily="49" charset="-122"/>
              </a:rPr>
              <a:t>新建了</a:t>
            </a:r>
            <a:r>
              <a:rPr lang="en-US" altLang="zh-CN" sz="2000" dirty="0" err="1">
                <a:ea typeface="中圆体" panose="02010609000101010101" pitchFamily="49" charset="-122"/>
              </a:rPr>
              <a:t>db_manage</a:t>
            </a:r>
            <a:r>
              <a:rPr lang="zh-CN" altLang="en-US" sz="2000" dirty="0">
                <a:ea typeface="中圆体" panose="02010609000101010101" pitchFamily="49" charset="-122"/>
              </a:rPr>
              <a:t>数据表来保存管理员信息，从而实现将用户与管理员进行分离化。</a:t>
            </a:r>
            <a:endParaRPr lang="zh-CN" altLang="zh-CN" sz="2000" dirty="0">
              <a:ea typeface="中圆体" panose="02010609000101010101" pitchFamily="49" charset="-122"/>
            </a:endParaRPr>
          </a:p>
        </p:txBody>
      </p:sp>
      <p:sp>
        <p:nvSpPr>
          <p:cNvPr id="26" name="TextBox 8"/>
          <p:cNvSpPr txBox="1"/>
          <p:nvPr/>
        </p:nvSpPr>
        <p:spPr>
          <a:xfrm>
            <a:off x="856342" y="474542"/>
            <a:ext cx="284480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主要技术：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6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9216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灰色商务工作汇报PPT模板3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3788</TotalTime>
  <Words>1472</Words>
  <Application>Microsoft Office PowerPoint</Application>
  <PresentationFormat>宽屏</PresentationFormat>
  <Paragraphs>180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 Unicode MS</vt:lpstr>
      <vt:lpstr>Noto Sans S Chinese Thin</vt:lpstr>
      <vt:lpstr>思源黑体 CN Bold</vt:lpstr>
      <vt:lpstr>思源黑体 CN Light</vt:lpstr>
      <vt:lpstr>微软雅黑</vt:lpstr>
      <vt:lpstr>像素字体</vt:lpstr>
      <vt:lpstr>Arial</vt:lpstr>
      <vt:lpstr>Calibri</vt:lpstr>
      <vt:lpstr>Calibri Light</vt:lpstr>
      <vt:lpstr>Segoe UI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简洁黑白</dc:title>
  <dc:creator>第一PPT</dc:creator>
  <cp:keywords>www.1ppt.com</cp:keywords>
  <dc:description>www.1ppt.com</dc:description>
  <cp:lastModifiedBy>彭 海</cp:lastModifiedBy>
  <cp:revision>517</cp:revision>
  <dcterms:created xsi:type="dcterms:W3CDTF">2019-04-09T06:58:04Z</dcterms:created>
  <dcterms:modified xsi:type="dcterms:W3CDTF">2019-07-29T01:11:36Z</dcterms:modified>
</cp:coreProperties>
</file>