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4" r:id="rId14"/>
    <p:sldId id="265" r:id="rId15"/>
  </p:sldIdLst>
  <p:sldSz cx="9144000" cy="6858000" type="screen4x3"/>
  <p:notesSz cx="7772400" cy="100584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18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26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1707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22960" y="2970000"/>
            <a:ext cx="7520760" cy="1707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709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6400" y="2970000"/>
            <a:ext cx="3669840" cy="1707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22960" y="2970000"/>
            <a:ext cx="3669840" cy="1707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7594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2321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25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22960" y="1100520"/>
            <a:ext cx="7520760" cy="3579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369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3370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524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1617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22960" y="365760"/>
            <a:ext cx="7520760" cy="4314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036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22960" y="297000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857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822960" y="1100520"/>
            <a:ext cx="7520760" cy="35798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9396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6400" y="297000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058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22960" y="2970000"/>
            <a:ext cx="752040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2211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22960" y="2970000"/>
            <a:ext cx="752076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73846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6400" y="297000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22960" y="297000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50664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71571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197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r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822960" y="1100520"/>
            <a:ext cx="7520760" cy="3579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76708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r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1024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r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11403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r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530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03332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822960" y="365760"/>
            <a:ext cx="7520760" cy="4314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6460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r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822960" y="297000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74819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r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6400" y="297000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59854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r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822960" y="2970000"/>
            <a:ext cx="752040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51893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r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822960" y="2970000"/>
            <a:ext cx="752076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79680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r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6400" y="297000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822960" y="297000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5532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r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97192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2796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822960" y="1100520"/>
            <a:ext cx="7520760" cy="3579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8780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872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3579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3579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2124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0871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48054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822960" y="365760"/>
            <a:ext cx="7520760" cy="4314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80435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822960" y="297000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81322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3579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6400" y="297000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6884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822960" y="2970000"/>
            <a:ext cx="752040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80805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822960" y="2970000"/>
            <a:ext cx="752076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0124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6400" y="297000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822960" y="297000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12924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67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302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2960" y="365760"/>
            <a:ext cx="7520760" cy="43142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23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822960" y="2970000"/>
            <a:ext cx="3669840" cy="1707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3579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120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3579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6400" y="2970000"/>
            <a:ext cx="3669840" cy="1707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936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6400" y="1100520"/>
            <a:ext cx="3669840" cy="1707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22960" y="2970000"/>
            <a:ext cx="7520400" cy="1707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601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ustomShape 1"/>
          <p:cNvSpPr>
            <a:spLocks noChangeArrowheads="1"/>
          </p:cNvSpPr>
          <p:nvPr/>
        </p:nvSpPr>
        <p:spPr bwMode="auto">
          <a:xfrm>
            <a:off x="152400" y="1635125"/>
            <a:ext cx="8831263" cy="5045075"/>
          </a:xfrm>
          <a:prstGeom prst="rect">
            <a:avLst/>
          </a:prstGeom>
          <a:solidFill>
            <a:srgbClr val="CCD1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1027" name="CustomShape 2"/>
          <p:cNvSpPr>
            <a:spLocks noChangeArrowheads="1"/>
          </p:cNvSpPr>
          <p:nvPr/>
        </p:nvSpPr>
        <p:spPr bwMode="auto">
          <a:xfrm>
            <a:off x="152400" y="152400"/>
            <a:ext cx="8813800" cy="1346200"/>
          </a:xfrm>
          <a:prstGeom prst="rect">
            <a:avLst/>
          </a:prstGeom>
          <a:solidFill>
            <a:srgbClr val="53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1028" name="CustomShape 3"/>
          <p:cNvSpPr>
            <a:spLocks noChangeArrowheads="1"/>
          </p:cNvSpPr>
          <p:nvPr/>
        </p:nvSpPr>
        <p:spPr bwMode="auto">
          <a:xfrm>
            <a:off x="7010400" y="152400"/>
            <a:ext cx="1981200" cy="6556375"/>
          </a:xfrm>
          <a:prstGeom prst="rect">
            <a:avLst/>
          </a:prstGeom>
          <a:solidFill>
            <a:srgbClr val="C669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1029" name="CustomShape 4"/>
          <p:cNvSpPr>
            <a:spLocks noChangeArrowheads="1"/>
          </p:cNvSpPr>
          <p:nvPr/>
        </p:nvSpPr>
        <p:spPr bwMode="auto">
          <a:xfrm>
            <a:off x="152400" y="153988"/>
            <a:ext cx="6705600" cy="6553200"/>
          </a:xfrm>
          <a:prstGeom prst="rect">
            <a:avLst/>
          </a:prstGeom>
          <a:solidFill>
            <a:srgbClr val="53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CCD1B9"/>
                </a:solidFill>
                <a:latin typeface="Franklin Gothic Medium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11/24/11</a:t>
            </a:r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Franklin Gothic Medium"/>
                <a:ea typeface="+mn-ea"/>
                <a:cs typeface="+mn-cs"/>
              </a:defRPr>
            </a:lvl1pPr>
          </a:lstStyle>
          <a:p>
            <a:pPr>
              <a:defRPr/>
            </a:pPr>
            <a:fld id="{911D9B00-C327-4C9D-BE52-2C4E00DCFFE6}" type="slidenum">
              <a:rPr lang="en-US"/>
              <a:pPr>
                <a:defRPr/>
              </a:pPr>
              <a:t>‹N°›</a:t>
            </a:fld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33" name="PlaceHolder 8"/>
          <p:cNvSpPr>
            <a:spLocks noGrp="1"/>
          </p:cNvSpPr>
          <p:nvPr>
            <p:ph type="title"/>
          </p:nvPr>
        </p:nvSpPr>
        <p:spPr bwMode="auto"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the title text formatModifiez le style du titre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963"/>
            <a:ext cx="8229600" cy="4525962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fr-FR"/>
              <a:t>Click to edit the outline text format</a:t>
            </a:r>
            <a:endParaRPr/>
          </a:p>
          <a:p>
            <a:pPr lvl="1"/>
            <a:r>
              <a:rPr lang="fr-FR"/>
              <a:t>Second Outline Level</a:t>
            </a:r>
            <a:endParaRPr/>
          </a:p>
          <a:p>
            <a:pPr lvl="2"/>
            <a:r>
              <a:rPr lang="fr-FR"/>
              <a:t>Third Outline Level</a:t>
            </a:r>
            <a:endParaRPr/>
          </a:p>
          <a:p>
            <a:pPr lvl="3"/>
            <a:r>
              <a:rPr lang="fr-FR"/>
              <a:t>Fourth Outline Level</a:t>
            </a:r>
            <a:endParaRPr/>
          </a:p>
          <a:p>
            <a:pPr lvl="4"/>
            <a:r>
              <a:rPr lang="fr-FR"/>
              <a:t>Fifth Outline Level</a:t>
            </a:r>
            <a:endParaRPr/>
          </a:p>
          <a:p>
            <a:pPr lvl="5"/>
            <a:r>
              <a:rPr lang="fr-FR"/>
              <a:t>Sixth Outline Level</a:t>
            </a:r>
            <a:endParaRPr/>
          </a:p>
          <a:p>
            <a:pPr lvl="6"/>
            <a:r>
              <a:rPr lang="fr-FR"/>
              <a:t>Seventh Outline Level</a:t>
            </a:r>
            <a:endParaRPr/>
          </a:p>
          <a:p>
            <a:pPr lvl="7"/>
            <a:r>
              <a:rPr lang="fr-FR"/>
              <a:t>Eighth Outline Level</a:t>
            </a:r>
            <a:endParaRPr/>
          </a:p>
          <a:p>
            <a:pPr lvl="8"/>
            <a:r>
              <a:rPr lang="fr-FR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ustomShape 1"/>
          <p:cNvSpPr>
            <a:spLocks noChangeArrowheads="1"/>
          </p:cNvSpPr>
          <p:nvPr/>
        </p:nvSpPr>
        <p:spPr bwMode="auto">
          <a:xfrm>
            <a:off x="152400" y="1635125"/>
            <a:ext cx="8831263" cy="5045075"/>
          </a:xfrm>
          <a:prstGeom prst="rect">
            <a:avLst/>
          </a:prstGeom>
          <a:solidFill>
            <a:srgbClr val="CCD1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2051" name="CustomShape 2"/>
          <p:cNvSpPr>
            <a:spLocks noChangeArrowheads="1"/>
          </p:cNvSpPr>
          <p:nvPr/>
        </p:nvSpPr>
        <p:spPr bwMode="auto">
          <a:xfrm>
            <a:off x="152400" y="152400"/>
            <a:ext cx="8813800" cy="1346200"/>
          </a:xfrm>
          <a:prstGeom prst="rect">
            <a:avLst/>
          </a:prstGeom>
          <a:solidFill>
            <a:srgbClr val="53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Click to edit the outline text format</a:t>
            </a:r>
            <a:endParaRPr/>
          </a:p>
          <a:p>
            <a:pPr lvl="1"/>
            <a:r>
              <a:rPr lang="fr-FR"/>
              <a:t>Second Outline Level</a:t>
            </a:r>
            <a:endParaRPr/>
          </a:p>
          <a:p>
            <a:pPr lvl="2"/>
            <a:r>
              <a:rPr lang="fr-FR"/>
              <a:t>Third Outline Level</a:t>
            </a:r>
            <a:endParaRPr/>
          </a:p>
          <a:p>
            <a:pPr lvl="3"/>
            <a:r>
              <a:rPr lang="fr-FR"/>
              <a:t>Fourth Outline Level</a:t>
            </a:r>
            <a:endParaRPr/>
          </a:p>
          <a:p>
            <a:pPr lvl="4"/>
            <a:r>
              <a:rPr lang="fr-FR"/>
              <a:t>Fifth Outline Level</a:t>
            </a:r>
            <a:endParaRPr/>
          </a:p>
          <a:p>
            <a:pPr lvl="5"/>
            <a:r>
              <a:rPr lang="fr-FR"/>
              <a:t>Sixth Outline Level</a:t>
            </a:r>
            <a:endParaRPr/>
          </a:p>
          <a:p>
            <a:pPr lvl="6"/>
            <a:r>
              <a:rPr lang="fr-FR"/>
              <a:t>Seventh Outline Level</a:t>
            </a:r>
            <a:endParaRPr/>
          </a:p>
          <a:p>
            <a:pPr lvl="7"/>
            <a:r>
              <a:rPr lang="fr-FR"/>
              <a:t>Eighth Outline Level</a:t>
            </a:r>
            <a:endParaRPr/>
          </a:p>
          <a:p>
            <a:r>
              <a:rPr lang="fr-FR"/>
              <a:t>Ninth Outline LevelModifiez les styles du texte du masque</a:t>
            </a:r>
            <a:endParaRPr/>
          </a:p>
          <a:p>
            <a:r>
              <a:rPr lang="fr-FR"/>
              <a:t>Deuxième niveau</a:t>
            </a:r>
            <a:endParaRPr/>
          </a:p>
          <a:p>
            <a:r>
              <a:rPr lang="fr-FR"/>
              <a:t>Troisième niveau</a:t>
            </a:r>
            <a:endParaRPr/>
          </a:p>
          <a:p>
            <a:r>
              <a:rPr lang="fr-FR"/>
              <a:t>Quatrième niveau</a:t>
            </a:r>
            <a:endParaRPr/>
          </a:p>
          <a:p>
            <a:r>
              <a:rPr lang="fr-FR"/>
              <a:t>Cinquième niveau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Franklin Gothic Medium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11/24/11</a:t>
            </a:r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Franklin Gothic Medium"/>
                <a:ea typeface="+mn-ea"/>
                <a:cs typeface="+mn-cs"/>
              </a:defRPr>
            </a:lvl1pPr>
          </a:lstStyle>
          <a:p>
            <a:pPr>
              <a:defRPr/>
            </a:pPr>
            <a:fld id="{A925D444-568A-4C0B-9E92-FCE9C463B443}" type="slidenum">
              <a:rPr lang="en-US"/>
              <a:pPr>
                <a:defRPr/>
              </a:pPr>
              <a:t>‹N°›</a:t>
            </a:fld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2056" name="PlaceHolder 7"/>
          <p:cNvSpPr>
            <a:spLocks noGrp="1"/>
          </p:cNvSpPr>
          <p:nvPr>
            <p:ph type="title"/>
          </p:nvPr>
        </p:nvSpPr>
        <p:spPr bwMode="auto">
          <a:xfrm>
            <a:off x="381000" y="355600"/>
            <a:ext cx="83804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the title text formatModifiez le style du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ustomShape 1"/>
          <p:cNvSpPr>
            <a:spLocks noChangeArrowheads="1"/>
          </p:cNvSpPr>
          <p:nvPr/>
        </p:nvSpPr>
        <p:spPr bwMode="auto">
          <a:xfrm>
            <a:off x="8153400" y="0"/>
            <a:ext cx="990600" cy="6858000"/>
          </a:xfrm>
          <a:prstGeom prst="rect">
            <a:avLst/>
          </a:prstGeom>
          <a:blipFill dpi="0" rotWithShape="1">
            <a:blip r:embed="rId1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3075" name="PlaceHolder 2"/>
          <p:cNvSpPr>
            <a:spLocks noGrp="1"/>
          </p:cNvSpPr>
          <p:nvPr>
            <p:ph type="title"/>
          </p:nvPr>
        </p:nvSpPr>
        <p:spPr bwMode="auto">
          <a:xfrm>
            <a:off x="457200" y="320675"/>
            <a:ext cx="7239000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0" rIns="4572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the title text formatModifiez le style du titre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609725"/>
            <a:ext cx="7239000" cy="484505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fr-FR"/>
              <a:t>Click to edit the outline text format</a:t>
            </a:r>
            <a:endParaRPr/>
          </a:p>
          <a:p>
            <a:pPr lvl="1"/>
            <a:r>
              <a:rPr lang="fr-FR"/>
              <a:t>Second Outline Level</a:t>
            </a:r>
            <a:endParaRPr/>
          </a:p>
          <a:p>
            <a:pPr lvl="2"/>
            <a:r>
              <a:rPr lang="fr-FR"/>
              <a:t>Third Outline Level</a:t>
            </a:r>
            <a:endParaRPr/>
          </a:p>
          <a:p>
            <a:pPr lvl="3"/>
            <a:r>
              <a:rPr lang="fr-FR"/>
              <a:t>Fourth Outline Level</a:t>
            </a:r>
            <a:endParaRPr/>
          </a:p>
          <a:p>
            <a:pPr lvl="4"/>
            <a:r>
              <a:rPr lang="fr-FR"/>
              <a:t>Fifth Outline Level</a:t>
            </a:r>
            <a:endParaRPr/>
          </a:p>
          <a:p>
            <a:pPr lvl="5"/>
            <a:r>
              <a:rPr lang="fr-FR"/>
              <a:t>Sixth Outline Level</a:t>
            </a:r>
            <a:endParaRPr/>
          </a:p>
          <a:p>
            <a:pPr lvl="6"/>
            <a:r>
              <a:rPr lang="fr-FR"/>
              <a:t>Seventh Outline Level</a:t>
            </a:r>
            <a:endParaRPr/>
          </a:p>
          <a:p>
            <a:pPr lvl="7"/>
            <a:r>
              <a:rPr lang="fr-FR"/>
              <a:t>Eighth Outline Level</a:t>
            </a:r>
            <a:endParaRPr/>
          </a:p>
          <a:p>
            <a:r>
              <a:rPr lang="fr-FR"/>
              <a:t>Ninth Outline LevelModifiez les styles du texte du masque</a:t>
            </a:r>
            <a:endParaRPr/>
          </a:p>
          <a:p>
            <a:r>
              <a:rPr lang="fr-FR"/>
              <a:t>Deuxième niveau</a:t>
            </a:r>
            <a:endParaRPr/>
          </a:p>
          <a:p>
            <a:r>
              <a:rPr lang="fr-FR"/>
              <a:t>Troisième niveau</a:t>
            </a:r>
            <a:endParaRPr/>
          </a:p>
          <a:p>
            <a:r>
              <a:rPr lang="fr-FR"/>
              <a:t>Quatrième niveau</a:t>
            </a:r>
            <a:endParaRPr/>
          </a:p>
          <a:p>
            <a:r>
              <a:rPr lang="fr-FR"/>
              <a:t>Cinquième niveau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Trebuchet MS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11/24/11</a:t>
            </a:r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Trebuchet MS"/>
                <a:ea typeface="+mn-ea"/>
                <a:cs typeface="+mn-cs"/>
              </a:defRPr>
            </a:lvl1pPr>
          </a:lstStyle>
          <a:p>
            <a:pPr>
              <a:defRPr/>
            </a:pPr>
            <a:fld id="{2C11F4BA-814C-493E-AB79-8B31AF1BCF69}" type="slidenum">
              <a:rPr lang="en-US"/>
              <a:pPr>
                <a:defRPr/>
              </a:pPr>
              <a:t>‹N°›</a:t>
            </a:fld>
            <a:endParaRPr>
              <a:solidFill>
                <a:schemeClr val="tx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ustomShape 1"/>
          <p:cNvSpPr>
            <a:spLocks noChangeArrowheads="1"/>
          </p:cNvSpPr>
          <p:nvPr/>
        </p:nvSpPr>
        <p:spPr bwMode="auto">
          <a:xfrm>
            <a:off x="-3175" y="5051425"/>
            <a:ext cx="3575050" cy="1806575"/>
          </a:xfrm>
          <a:prstGeom prst="rect">
            <a:avLst/>
          </a:prstGeom>
          <a:solidFill>
            <a:srgbClr val="F96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4099" name="CustomShape 2"/>
          <p:cNvSpPr>
            <a:spLocks noChangeArrowheads="1"/>
          </p:cNvSpPr>
          <p:nvPr/>
        </p:nvSpPr>
        <p:spPr bwMode="auto">
          <a:xfrm>
            <a:off x="-3175" y="5051425"/>
            <a:ext cx="9147175" cy="1806575"/>
          </a:xfrm>
          <a:prstGeom prst="rect">
            <a:avLst/>
          </a:prstGeom>
          <a:solidFill>
            <a:srgbClr val="08A1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4100" name="PlaceHolder 3"/>
          <p:cNvSpPr>
            <a:spLocks noGrp="1"/>
          </p:cNvSpPr>
          <p:nvPr>
            <p:ph type="title"/>
          </p:nvPr>
        </p:nvSpPr>
        <p:spPr bwMode="auto">
          <a:xfrm>
            <a:off x="822325" y="365125"/>
            <a:ext cx="75215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the title text formatModifiez le style du titre</a:t>
            </a: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22325" y="1100138"/>
            <a:ext cx="7521575" cy="3579812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Click to edit the outline text format</a:t>
            </a:r>
            <a:endParaRPr/>
          </a:p>
          <a:p>
            <a:pPr lvl="1"/>
            <a:r>
              <a:rPr lang="fr-FR"/>
              <a:t>Second Outline Level</a:t>
            </a:r>
            <a:endParaRPr/>
          </a:p>
          <a:p>
            <a:pPr lvl="2"/>
            <a:r>
              <a:rPr lang="fr-FR"/>
              <a:t>Third Outline Level</a:t>
            </a:r>
            <a:endParaRPr/>
          </a:p>
          <a:p>
            <a:pPr lvl="3"/>
            <a:r>
              <a:rPr lang="fr-FR"/>
              <a:t>Fourth Outline Level</a:t>
            </a:r>
            <a:endParaRPr/>
          </a:p>
          <a:p>
            <a:pPr lvl="4"/>
            <a:r>
              <a:rPr lang="fr-FR"/>
              <a:t>Fifth Outline Level</a:t>
            </a:r>
            <a:endParaRPr/>
          </a:p>
          <a:p>
            <a:pPr lvl="5"/>
            <a:r>
              <a:rPr lang="fr-FR"/>
              <a:t>Sixth Outline Level</a:t>
            </a:r>
            <a:endParaRPr/>
          </a:p>
          <a:p>
            <a:pPr lvl="6"/>
            <a:r>
              <a:rPr lang="fr-FR"/>
              <a:t>Seventh Outline Level</a:t>
            </a:r>
            <a:endParaRPr/>
          </a:p>
          <a:p>
            <a:pPr lvl="7"/>
            <a:r>
              <a:rPr lang="fr-FR"/>
              <a:t>Eighth Outline Level</a:t>
            </a:r>
            <a:endParaRPr/>
          </a:p>
          <a:p>
            <a:r>
              <a:rPr lang="fr-FR"/>
              <a:t>Ninth Outline LevelModifiez les styles du texte du masque</a:t>
            </a:r>
            <a:endParaRPr/>
          </a:p>
          <a:p>
            <a:r>
              <a:rPr lang="fr-FR"/>
              <a:t>Deuxième niveau</a:t>
            </a:r>
            <a:endParaRPr/>
          </a:p>
          <a:p>
            <a:r>
              <a:rPr lang="fr-FR"/>
              <a:t>Troisième niveau</a:t>
            </a:r>
            <a:endParaRPr/>
          </a:p>
          <a:p>
            <a:r>
              <a:rPr lang="fr-FR"/>
              <a:t>Quatrième niveau</a:t>
            </a:r>
            <a:endParaRPr/>
          </a:p>
          <a:p>
            <a:r>
              <a:rPr lang="fr-FR"/>
              <a:t>Cinquième niveau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Franklin Gothic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11/24/11</a:t>
            </a:r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4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Franklin Gothic Book"/>
                <a:ea typeface="+mn-ea"/>
                <a:cs typeface="+mn-cs"/>
              </a:defRPr>
            </a:lvl1pPr>
          </a:lstStyle>
          <a:p>
            <a:pPr>
              <a:defRPr/>
            </a:pPr>
            <a:fld id="{27476AC8-A006-45E3-B4DA-4B762933DE77}" type="slidenum">
              <a:rPr lang="en-US"/>
              <a:pPr>
                <a:defRPr/>
              </a:pPr>
              <a:t>‹N°›</a:t>
            </a:fld>
            <a:endParaRPr>
              <a:solidFill>
                <a:schemeClr val="tx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Shape 1"/>
          <p:cNvSpPr txBox="1">
            <a:spLocks noChangeArrowheads="1"/>
          </p:cNvSpPr>
          <p:nvPr/>
        </p:nvSpPr>
        <p:spPr bwMode="auto"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US" sz="1900">
                <a:solidFill>
                  <a:srgbClr val="FFFFFF"/>
                </a:solidFill>
                <a:latin typeface="Franklin Gothic Medium" pitchFamily="34" charset="0"/>
              </a:rPr>
              <a:t>Projet final</a:t>
            </a:r>
            <a:endParaRPr lang="fr-FR"/>
          </a:p>
          <a:p>
            <a:pPr eaLnBrk="1" hangingPunct="1"/>
            <a:r>
              <a:rPr lang="en-US" sz="1900">
                <a:solidFill>
                  <a:srgbClr val="FFFFFF"/>
                </a:solidFill>
                <a:latin typeface="Franklin Gothic Medium" pitchFamily="34" charset="0"/>
              </a:rPr>
              <a:t>B63</a:t>
            </a:r>
            <a:endParaRPr lang="fr-FR"/>
          </a:p>
          <a:p>
            <a:pPr eaLnBrk="1" hangingPunct="1"/>
            <a:r>
              <a:rPr lang="en-US" sz="1900">
                <a:solidFill>
                  <a:srgbClr val="FFFFFF"/>
                </a:solidFill>
                <a:latin typeface="Franklin Gothic Medium" pitchFamily="34" charset="0"/>
              </a:rPr>
              <a:t>automne 2011</a:t>
            </a:r>
            <a:endParaRPr lang="fr-FR"/>
          </a:p>
        </p:txBody>
      </p:sp>
      <p:sp>
        <p:nvSpPr>
          <p:cNvPr id="54275" name="TextShape 2"/>
          <p:cNvSpPr txBox="1">
            <a:spLocks noChangeArrowheads="1"/>
          </p:cNvSpPr>
          <p:nvPr/>
        </p:nvSpPr>
        <p:spPr bwMode="auto">
          <a:xfrm>
            <a:off x="457200" y="2052638"/>
            <a:ext cx="63246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fr-FR" sz="4200" b="1">
                <a:solidFill>
                  <a:srgbClr val="FFFFFF"/>
                </a:solidFill>
                <a:latin typeface="Franklin Gothic Medium" pitchFamily="34" charset="0"/>
              </a:rPr>
              <a:t>Les envahisseurs</a:t>
            </a:r>
            <a:r>
              <a:rPr lang="fr-FR" sz="4200">
                <a:solidFill>
                  <a:srgbClr val="FFFFFF"/>
                </a:solidFill>
                <a:latin typeface="Franklin Gothic Medium" pitchFamily="34" charset="0"/>
              </a:rPr>
              <a:t>
</a:t>
            </a:r>
            <a:r>
              <a:rPr lang="fr-FR" sz="2800">
                <a:solidFill>
                  <a:srgbClr val="FFFFFF"/>
                </a:solidFill>
                <a:latin typeface="Franklin Gothic Medium" pitchFamily="34" charset="0"/>
              </a:rPr>
              <a:t>un site de services spécialisés dans les jeux de défilement vertical en ligne
(troisième partie)</a:t>
            </a:r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Shape 1"/>
          <p:cNvSpPr txBox="1">
            <a:spLocks noChangeArrowheads="1"/>
          </p:cNvSpPr>
          <p:nvPr/>
        </p:nvSpPr>
        <p:spPr bwMode="auto">
          <a:xfrm>
            <a:off x="822325" y="365125"/>
            <a:ext cx="75215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fr-FR" sz="2800">
                <a:solidFill>
                  <a:srgbClr val="000000"/>
                </a:solidFill>
                <a:latin typeface="Franklin Gothic Medium" pitchFamily="34" charset="0"/>
              </a:rPr>
              <a:t>Attentes Techniques</a:t>
            </a:r>
            <a:endParaRPr lang="fr-FR"/>
          </a:p>
        </p:txBody>
      </p:sp>
      <p:sp>
        <p:nvSpPr>
          <p:cNvPr id="63491" name="TextShape 2"/>
          <p:cNvSpPr txBox="1">
            <a:spLocks noChangeArrowheads="1"/>
          </p:cNvSpPr>
          <p:nvPr/>
        </p:nvSpPr>
        <p:spPr bwMode="auto">
          <a:xfrm>
            <a:off x="822325" y="1104900"/>
            <a:ext cx="7521575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fr-FR" sz="1600" b="1">
                <a:solidFill>
                  <a:srgbClr val="000000"/>
                </a:solidFill>
                <a:latin typeface="Franklin Gothic Book" pitchFamily="34" charset="0"/>
              </a:rPr>
              <a:t>PHP, et Ajax pour la partie "jeu"</a:t>
            </a:r>
          </a:p>
          <a:p>
            <a:pPr eaLnBrk="1" hangingPunct="1"/>
            <a:endParaRPr lang="fr-FR" sz="1600" b="1">
              <a:solidFill>
                <a:srgbClr val="000000"/>
              </a:solidFill>
              <a:latin typeface="Franklin Gothic Book" pitchFamily="34" charset="0"/>
            </a:endParaRPr>
          </a:p>
          <a:p>
            <a:pPr eaLnBrk="1" hangingPunct="1"/>
            <a:r>
              <a:rPr lang="fr-FR" sz="1600" b="1">
                <a:solidFill>
                  <a:srgbClr val="000000"/>
                </a:solidFill>
                <a:latin typeface="Franklin Gothic Book" pitchFamily="34" charset="0"/>
              </a:rPr>
              <a:t>Ajax est un nom: l'objet est XMLHttpRequest…</a:t>
            </a:r>
            <a:endParaRPr lang="fr-FR"/>
          </a:p>
          <a:p>
            <a:pPr eaLnBrk="1" hangingPunct="1"/>
            <a:endParaRPr lang="fr-FR"/>
          </a:p>
          <a:p>
            <a:pPr eaLnBrk="1" hangingPunct="1"/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Shape 1"/>
          <p:cNvSpPr txBox="1">
            <a:spLocks noChangeArrowheads="1"/>
          </p:cNvSpPr>
          <p:nvPr/>
        </p:nvSpPr>
        <p:spPr bwMode="auto">
          <a:xfrm>
            <a:off x="822325" y="365125"/>
            <a:ext cx="75215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fr-FR" sz="2800">
                <a:solidFill>
                  <a:srgbClr val="000000"/>
                </a:solidFill>
                <a:latin typeface="Franklin Gothic Medium" pitchFamily="34" charset="0"/>
              </a:rPr>
              <a:t>Recommendations </a:t>
            </a:r>
            <a:r>
              <a:rPr lang="fr-FR" sz="1600">
                <a:solidFill>
                  <a:srgbClr val="000000"/>
                </a:solidFill>
                <a:latin typeface="Franklin Gothic Medium" pitchFamily="34" charset="0"/>
              </a:rPr>
              <a:t>(encore)</a:t>
            </a:r>
            <a:endParaRPr lang="fr-FR"/>
          </a:p>
        </p:txBody>
      </p:sp>
      <p:sp>
        <p:nvSpPr>
          <p:cNvPr id="64515" name="TextShape 2"/>
          <p:cNvSpPr txBox="1">
            <a:spLocks noChangeArrowheads="1"/>
          </p:cNvSpPr>
          <p:nvPr/>
        </p:nvSpPr>
        <p:spPr bwMode="auto">
          <a:xfrm>
            <a:off x="822325" y="1100138"/>
            <a:ext cx="752157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fr-FR" sz="1600" b="1">
                <a:solidFill>
                  <a:srgbClr val="000000"/>
                </a:solidFill>
                <a:latin typeface="Franklin Gothic Book" pitchFamily="34" charset="0"/>
              </a:rPr>
              <a:t>KISS</a:t>
            </a:r>
            <a:r>
              <a:rPr lang="fr-FR"/>
              <a:t> (toujours)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Shape 1"/>
          <p:cNvSpPr txBox="1">
            <a:spLocks noChangeArrowheads="1"/>
          </p:cNvSpPr>
          <p:nvPr/>
        </p:nvSpPr>
        <p:spPr bwMode="auto"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Sur la page d'entrée, ajoutez un lien pour vous rendre à page de jeu en mode multijoueurs.</a:t>
            </a:r>
            <a:endParaRPr lang="fr-FR"/>
          </a:p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Créez une page JEU MULTIJOUEURS</a:t>
            </a:r>
            <a:endParaRPr lang="fr-FR"/>
          </a:p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Seuls les membres peuvent jouer</a:t>
            </a:r>
            <a:endParaRPr lang="fr-FR"/>
          </a:p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Modifiez le jeu initial (celui que vous aviez fait dans la première partie du projet) pour en faire une version multijoueurs.</a:t>
            </a:r>
            <a:endParaRPr lang="fr-FR"/>
          </a:p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Deux modes de jeu possible</a:t>
            </a:r>
            <a:endParaRPr lang="fr-FR"/>
          </a:p>
          <a:p>
            <a:pPr lvl="1" eaLnBrk="1" hangingPunct="1">
              <a:buFont typeface="Wingdings" pitchFamily="2" charset="2"/>
              <a:buChar char=""/>
            </a:pPr>
            <a:r>
              <a:rPr lang="fr-FR">
                <a:solidFill>
                  <a:srgbClr val="534949"/>
                </a:solidFill>
                <a:latin typeface="Franklin Gothic Medium" pitchFamily="34" charset="0"/>
              </a:rPr>
              <a:t>MODE TOURNOI</a:t>
            </a:r>
            <a:endParaRPr lang="fr-FR"/>
          </a:p>
          <a:p>
            <a:pPr lvl="1" eaLnBrk="1" hangingPunct="1">
              <a:buFont typeface="Wingdings" pitchFamily="2" charset="2"/>
              <a:buChar char=""/>
            </a:pPr>
            <a:r>
              <a:rPr lang="fr-FR">
                <a:solidFill>
                  <a:srgbClr val="534949"/>
                </a:solidFill>
                <a:latin typeface="Franklin Gothic Medium" pitchFamily="34" charset="0"/>
              </a:rPr>
              <a:t>MODE TOURNOI DE COMBAT (pour les plus courageux)</a:t>
            </a:r>
            <a:endParaRPr lang="fr-FR"/>
          </a:p>
          <a:p>
            <a:pPr eaLnBrk="1" hangingPunct="1"/>
            <a:endParaRPr lang="fr-FR"/>
          </a:p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On peut visualiser les résultats de tournois passés</a:t>
            </a:r>
            <a:endParaRPr lang="fr-FR"/>
          </a:p>
        </p:txBody>
      </p:sp>
      <p:sp>
        <p:nvSpPr>
          <p:cNvPr id="55299" name="TextShape 2"/>
          <p:cNvSpPr txBox="1">
            <a:spLocks noChangeArrowheads="1"/>
          </p:cNvSpPr>
          <p:nvPr/>
        </p:nvSpPr>
        <p:spPr bwMode="auto">
          <a:xfrm>
            <a:off x="381000" y="355600"/>
            <a:ext cx="83804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fr-FR" sz="3200">
                <a:solidFill>
                  <a:srgbClr val="FFFFFF"/>
                </a:solidFill>
                <a:latin typeface="Franklin Gothic Medium" pitchFamily="34" charset="0"/>
              </a:rPr>
              <a:t>Page de tournoi interactif</a:t>
            </a:r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Shape 1"/>
          <p:cNvSpPr txBox="1">
            <a:spLocks noChangeArrowheads="1"/>
          </p:cNvSpPr>
          <p:nvPr/>
        </p:nvSpPr>
        <p:spPr bwMode="auto"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Dans le mode tournoi, le jeu est limité par un certain nombre de temps, ou de niveau dans le but de limiter la durée du tournoi</a:t>
            </a:r>
            <a:endParaRPr lang="fr-FR"/>
          </a:p>
          <a:p>
            <a:pPr lvl="1" eaLnBrk="1" hangingPunct="1">
              <a:buFont typeface="Wingdings" pitchFamily="2" charset="2"/>
              <a:buChar char=""/>
            </a:pPr>
            <a:r>
              <a:rPr lang="fr-FR">
                <a:solidFill>
                  <a:srgbClr val="534949"/>
                </a:solidFill>
                <a:latin typeface="Franklin Gothic Medium" pitchFamily="34" charset="0"/>
              </a:rPr>
              <a:t>Ceci peut dépendre de votre jeu initial</a:t>
            </a:r>
            <a:endParaRPr lang="fr-FR"/>
          </a:p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On demande la création d’une tournoi en spécifiant le nombre de joueurs requis: de 2 à 4</a:t>
            </a:r>
            <a:endParaRPr lang="fr-FR"/>
          </a:p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On affiche interactivement les joueurs connectés à des tournois</a:t>
            </a:r>
            <a:endParaRPr lang="fr-FR"/>
          </a:p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Lorsque les cases de joueurs sont occupées, le demandeur peut faire démarrer le tournoi.</a:t>
            </a:r>
            <a:endParaRPr lang="fr-FR"/>
          </a:p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Pendant le jeu on voit la progression des autres joueurs (leur pointage)</a:t>
            </a:r>
            <a:endParaRPr lang="fr-FR"/>
          </a:p>
          <a:p>
            <a:pPr eaLnBrk="1" hangingPunct="1"/>
            <a:endParaRPr lang="fr-FR"/>
          </a:p>
        </p:txBody>
      </p:sp>
      <p:sp>
        <p:nvSpPr>
          <p:cNvPr id="56323" name="TextShape 2"/>
          <p:cNvSpPr txBox="1">
            <a:spLocks noChangeArrowheads="1"/>
          </p:cNvSpPr>
          <p:nvPr/>
        </p:nvSpPr>
        <p:spPr bwMode="auto">
          <a:xfrm>
            <a:off x="381000" y="355600"/>
            <a:ext cx="83804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fr-FR" sz="3200">
                <a:solidFill>
                  <a:srgbClr val="FFFFFF"/>
                </a:solidFill>
                <a:latin typeface="Franklin Gothic Medium" pitchFamily="34" charset="0"/>
              </a:rPr>
              <a:t>Mode tournoi</a:t>
            </a:r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Shape 1"/>
          <p:cNvSpPr txBox="1">
            <a:spLocks noChangeArrowheads="1"/>
          </p:cNvSpPr>
          <p:nvPr/>
        </p:nvSpPr>
        <p:spPr bwMode="auto"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Sur cette page, on retrouve la liste des tournois en attentes d’être démarrés</a:t>
            </a:r>
            <a:endParaRPr lang="fr-FR"/>
          </a:p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La possibilité de se connecter à un tournoi en attente afin d’y participer</a:t>
            </a:r>
            <a:endParaRPr lang="fr-FR"/>
          </a:p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La possibilité de demander la création d’un nouveau tournoi</a:t>
            </a:r>
            <a:endParaRPr lang="fr-FR"/>
          </a:p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Afficher les derniers vainqueurs de tournois (les 5 derniers, par ordre de date)</a:t>
            </a:r>
            <a:endParaRPr lang="fr-FR"/>
          </a:p>
          <a:p>
            <a:pPr eaLnBrk="1" hangingPunct="1">
              <a:buFont typeface="Wingdings 2" pitchFamily="18" charset="2"/>
              <a:buChar char=""/>
            </a:pPr>
            <a:endParaRPr lang="fr-FR"/>
          </a:p>
        </p:txBody>
      </p:sp>
      <p:sp>
        <p:nvSpPr>
          <p:cNvPr id="57347" name="TextShape 2"/>
          <p:cNvSpPr txBox="1">
            <a:spLocks noChangeArrowheads="1"/>
          </p:cNvSpPr>
          <p:nvPr/>
        </p:nvSpPr>
        <p:spPr bwMode="auto">
          <a:xfrm>
            <a:off x="381000" y="355600"/>
            <a:ext cx="83804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fr-FR" sz="3200">
                <a:solidFill>
                  <a:srgbClr val="FFFFFF"/>
                </a:solidFill>
                <a:latin typeface="Franklin Gothic Medium" pitchFamily="34" charset="0"/>
              </a:rPr>
              <a:t>Page initiale de tournoi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Shape 1"/>
          <p:cNvSpPr txBox="1">
            <a:spLocks noChangeArrowheads="1"/>
          </p:cNvSpPr>
          <p:nvPr/>
        </p:nvSpPr>
        <p:spPr bwMode="auto"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Après avoir demandé la création d'un tournoi le joueur est inscrit d'office à ce tournoi et dirigé vers cette page de jeu</a:t>
            </a:r>
            <a:endParaRPr lang="fr-FR"/>
          </a:p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Après avoir demandé de participer à un tournoi, le joueur est dirigé sur cette page s'il est accepté (il pourrait être refusé si un autre joueur termine de remplir les places disponibles)</a:t>
            </a:r>
            <a:endParaRPr lang="fr-FR"/>
          </a:p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Cette page contient </a:t>
            </a:r>
            <a:endParaRPr lang="fr-FR"/>
          </a:p>
          <a:p>
            <a:pPr lvl="1" eaLnBrk="1" hangingPunct="1">
              <a:buSzPct val="45000"/>
              <a:buFont typeface="StarSymbol"/>
              <a:buChar char="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L'espace du jeu,</a:t>
            </a:r>
            <a:endParaRPr lang="fr-FR"/>
          </a:p>
          <a:p>
            <a:pPr lvl="1" eaLnBrk="1" hangingPunct="1">
              <a:buSzPct val="45000"/>
              <a:buFont typeface="StarSymbol"/>
              <a:buChar char="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une section concernant l'état du tournoi</a:t>
            </a:r>
            <a:endParaRPr lang="fr-FR"/>
          </a:p>
          <a:p>
            <a:pPr lvl="1" eaLnBrk="1" hangingPunct="1">
              <a:buSzPct val="45000"/>
              <a:buFont typeface="StarSymbol"/>
              <a:buChar char="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Une section concernant les joueurs inscrit au tournoi</a:t>
            </a:r>
            <a:endParaRPr lang="fr-FR"/>
          </a:p>
          <a:p>
            <a:pPr eaLnBrk="1" hangingPunct="1"/>
            <a:endParaRPr lang="fr-FR"/>
          </a:p>
        </p:txBody>
      </p:sp>
      <p:sp>
        <p:nvSpPr>
          <p:cNvPr id="58371" name="TextShape 2"/>
          <p:cNvSpPr txBox="1">
            <a:spLocks noChangeArrowheads="1"/>
          </p:cNvSpPr>
          <p:nvPr/>
        </p:nvSpPr>
        <p:spPr bwMode="auto">
          <a:xfrm>
            <a:off x="381000" y="355600"/>
            <a:ext cx="83804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fr-FR" sz="3200">
                <a:solidFill>
                  <a:srgbClr val="FFFFFF"/>
                </a:solidFill>
                <a:latin typeface="Franklin Gothic Medium" pitchFamily="34" charset="0"/>
              </a:rPr>
              <a:t>Page de jeu de tournoi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Shape 1"/>
          <p:cNvSpPr txBox="1">
            <a:spLocks noChangeArrowheads="1"/>
          </p:cNvSpPr>
          <p:nvPr/>
        </p:nvSpPr>
        <p:spPr bwMode="auto"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Les états de base du tournoi sont</a:t>
            </a:r>
            <a:endParaRPr lang="fr-FR"/>
          </a:p>
          <a:p>
            <a:pPr lvl="1" eaLnBrk="1" hangingPunct="1">
              <a:buSzPct val="45000"/>
              <a:buFont typeface="StarSymbol"/>
              <a:buChar char="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Attente des inscriptions</a:t>
            </a:r>
            <a:endParaRPr lang="fr-FR"/>
          </a:p>
          <a:p>
            <a:pPr lvl="1" eaLnBrk="1" hangingPunct="1">
              <a:buSzPct val="45000"/>
              <a:buFont typeface="StarSymbol"/>
              <a:buChar char="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Avertissement de démarrage imminent du jeu</a:t>
            </a:r>
            <a:endParaRPr lang="fr-FR"/>
          </a:p>
          <a:p>
            <a:pPr lvl="1" eaLnBrk="1" hangingPunct="1">
              <a:buSzPct val="45000"/>
              <a:buFont typeface="StarSymbol"/>
              <a:buChar char="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Info sur l'avancement du jeu (timer ou niveau courant)</a:t>
            </a:r>
            <a:endParaRPr lang="fr-FR"/>
          </a:p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Des infos supplémentaires pourraient s'afficher...</a:t>
            </a:r>
            <a:endParaRPr lang="fr-FR"/>
          </a:p>
          <a:p>
            <a:pPr lvl="1" eaLnBrk="1" hangingPunct="1">
              <a:buSzPct val="45000"/>
              <a:buFont typeface="StarSymbol"/>
              <a:buChar char="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Lors de la déconnection d'un joueur (qui ferme sa page par exemple)</a:t>
            </a:r>
            <a:endParaRPr lang="fr-FR"/>
          </a:p>
          <a:p>
            <a:pPr lvl="1" eaLnBrk="1" hangingPunct="1">
              <a:buSzPct val="45000"/>
              <a:buFont typeface="StarSymbol"/>
              <a:buChar char="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Si on autorise l'abandon du tournoi</a:t>
            </a:r>
            <a:endParaRPr lang="fr-FR"/>
          </a:p>
          <a:p>
            <a:pPr eaLnBrk="1" hangingPunct="1">
              <a:buFont typeface="Wingdings 2" pitchFamily="18" charset="2"/>
              <a:buChar char=""/>
            </a:pPr>
            <a:endParaRPr lang="fr-FR"/>
          </a:p>
        </p:txBody>
      </p:sp>
      <p:sp>
        <p:nvSpPr>
          <p:cNvPr id="59395" name="TextShape 2"/>
          <p:cNvSpPr txBox="1">
            <a:spLocks noChangeArrowheads="1"/>
          </p:cNvSpPr>
          <p:nvPr/>
        </p:nvSpPr>
        <p:spPr bwMode="auto">
          <a:xfrm>
            <a:off x="381000" y="355600"/>
            <a:ext cx="83804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fr-FR" sz="3200">
                <a:solidFill>
                  <a:srgbClr val="FFFFFF"/>
                </a:solidFill>
                <a:latin typeface="Franklin Gothic Medium" pitchFamily="34" charset="0"/>
              </a:rPr>
              <a:t>Information sur l'état du tournoi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Shape 1"/>
          <p:cNvSpPr txBox="1">
            <a:spLocks noChangeArrowheads="1"/>
          </p:cNvSpPr>
          <p:nvPr/>
        </p:nvSpPr>
        <p:spPr bwMode="auto"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Lors qu'un tournoi est créé, il l'est pour un nombre déterminé de joueur...</a:t>
            </a:r>
            <a:endParaRPr lang="fr-FR"/>
          </a:p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Cette section indique donc le nom des joueurs</a:t>
            </a:r>
            <a:endParaRPr lang="fr-FR"/>
          </a:p>
          <a:p>
            <a:pPr eaLnBrk="1" hangingPunct="1">
              <a:buFont typeface="Wingdings 2" pitchFamily="18" charset="2"/>
              <a:buChar char=""/>
            </a:pPr>
            <a:r>
              <a:rPr lang="fr-FR" sz="2000">
                <a:solidFill>
                  <a:srgbClr val="534949"/>
                </a:solidFill>
                <a:latin typeface="Franklin Gothic Medium" pitchFamily="34" charset="0"/>
              </a:rPr>
              <a:t>Au démarrage de la partie, on y ajoute de score de chaque joueur au fur et à mesure du déroulement de la partie</a:t>
            </a:r>
            <a:endParaRPr lang="fr-FR"/>
          </a:p>
        </p:txBody>
      </p:sp>
      <p:sp>
        <p:nvSpPr>
          <p:cNvPr id="60419" name="TextShape 2"/>
          <p:cNvSpPr txBox="1">
            <a:spLocks noChangeArrowheads="1"/>
          </p:cNvSpPr>
          <p:nvPr/>
        </p:nvSpPr>
        <p:spPr bwMode="auto">
          <a:xfrm>
            <a:off x="381000" y="355600"/>
            <a:ext cx="83804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fr-FR" sz="3200">
                <a:solidFill>
                  <a:srgbClr val="FFFFFF"/>
                </a:solidFill>
                <a:latin typeface="Franklin Gothic Medium" pitchFamily="34" charset="0"/>
              </a:rPr>
              <a:t>Section joueurs de tournoi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Shape 1"/>
          <p:cNvSpPr txBox="1">
            <a:spLocks noChangeArrowheads="1"/>
          </p:cNvSpPr>
          <p:nvPr/>
        </p:nvSpPr>
        <p:spPr bwMode="auto">
          <a:xfrm>
            <a:off x="457200" y="320675"/>
            <a:ext cx="7239000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fr-FR" sz="3800" b="1">
                <a:solidFill>
                  <a:srgbClr val="5D194F"/>
                </a:solidFill>
                <a:latin typeface="Trebuchet MS" pitchFamily="34" charset="0"/>
              </a:rPr>
              <a:t>Serveur, client et tournoi</a:t>
            </a:r>
            <a:endParaRPr lang="fr-FR"/>
          </a:p>
        </p:txBody>
      </p:sp>
      <p:sp>
        <p:nvSpPr>
          <p:cNvPr id="61443" name="TextShape 2"/>
          <p:cNvSpPr txBox="1">
            <a:spLocks noChangeArrowheads="1"/>
          </p:cNvSpPr>
          <p:nvPr/>
        </p:nvSpPr>
        <p:spPr bwMode="auto">
          <a:xfrm>
            <a:off x="457200" y="1609725"/>
            <a:ext cx="72390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buSzPct val="73000"/>
              <a:buFont typeface="Wingdings 2" pitchFamily="18" charset="2"/>
              <a:buChar char=""/>
            </a:pPr>
            <a:r>
              <a:rPr lang="fr-FR" sz="2600">
                <a:solidFill>
                  <a:srgbClr val="000000"/>
                </a:solidFill>
                <a:latin typeface="Trebuchet MS" pitchFamily="34" charset="0"/>
              </a:rPr>
              <a:t>La création et la gestion d'un tournoi se fait du coté serveur</a:t>
            </a:r>
            <a:endParaRPr lang="fr-FR"/>
          </a:p>
          <a:p>
            <a:pPr eaLnBrk="1" hangingPunct="1">
              <a:buSzPct val="73000"/>
              <a:buFont typeface="Wingdings 2" pitchFamily="18" charset="2"/>
              <a:buChar char=""/>
            </a:pPr>
            <a:r>
              <a:rPr lang="fr-FR" sz="2600">
                <a:solidFill>
                  <a:srgbClr val="000000"/>
                </a:solidFill>
                <a:latin typeface="Trebuchet MS" pitchFamily="34" charset="0"/>
              </a:rPr>
              <a:t>Le serveur fournit les infos sur les états du tournoi aux joueurs inscrit</a:t>
            </a:r>
            <a:endParaRPr lang="fr-FR"/>
          </a:p>
          <a:p>
            <a:pPr eaLnBrk="1" hangingPunct="1">
              <a:buSzPct val="73000"/>
              <a:buFont typeface="Wingdings 2" pitchFamily="18" charset="2"/>
              <a:buChar char=""/>
            </a:pPr>
            <a:r>
              <a:rPr lang="fr-FR" sz="2600">
                <a:solidFill>
                  <a:srgbClr val="000000"/>
                </a:solidFill>
                <a:latin typeface="Trebuchet MS" pitchFamily="34" charset="0"/>
              </a:rPr>
              <a:t>Le serveur est avisé périodiquement par la page de chaque joueur sur l'état du score de ce joueur</a:t>
            </a:r>
            <a:endParaRPr lang="fr-FR"/>
          </a:p>
          <a:p>
            <a:pPr eaLnBrk="1" hangingPunct="1">
              <a:buSzPct val="73000"/>
              <a:buFont typeface="Wingdings 2" pitchFamily="18" charset="2"/>
              <a:buChar char=""/>
            </a:pPr>
            <a:r>
              <a:rPr lang="fr-FR" sz="2600">
                <a:solidFill>
                  <a:srgbClr val="000000"/>
                </a:solidFill>
                <a:latin typeface="Trebuchet MS" pitchFamily="34" charset="0"/>
              </a:rPr>
              <a:t>Le serveur renvoie à tous les joueurs le score de tous les autres joueurs, lors des requêtes amorcées par la page des joueurs.</a:t>
            </a:r>
            <a:endParaRPr lang="fr-FR"/>
          </a:p>
          <a:p>
            <a:pPr eaLnBrk="1" hangingPunct="1">
              <a:buSzPct val="73000"/>
              <a:buFont typeface="Wingdings 2" pitchFamily="18" charset="2"/>
              <a:buChar char=""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Shape 1"/>
          <p:cNvSpPr txBox="1">
            <a:spLocks noChangeArrowheads="1"/>
          </p:cNvSpPr>
          <p:nvPr/>
        </p:nvSpPr>
        <p:spPr bwMode="auto">
          <a:xfrm>
            <a:off x="457200" y="320675"/>
            <a:ext cx="7239000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fr-FR" sz="3800" b="1">
                <a:solidFill>
                  <a:srgbClr val="5D194F"/>
                </a:solidFill>
                <a:latin typeface="Trebuchet MS" pitchFamily="34" charset="0"/>
              </a:rPr>
              <a:t>Serveur, client et tournoi</a:t>
            </a:r>
            <a:endParaRPr lang="fr-FR"/>
          </a:p>
        </p:txBody>
      </p:sp>
      <p:sp>
        <p:nvSpPr>
          <p:cNvPr id="62467" name="TextShape 2"/>
          <p:cNvSpPr txBox="1">
            <a:spLocks noChangeArrowheads="1"/>
          </p:cNvSpPr>
          <p:nvPr/>
        </p:nvSpPr>
        <p:spPr bwMode="auto">
          <a:xfrm>
            <a:off x="457200" y="1609725"/>
            <a:ext cx="72390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buSzPct val="73000"/>
              <a:buFont typeface="Wingdings 2" pitchFamily="18" charset="2"/>
              <a:buChar char=""/>
            </a:pPr>
            <a:r>
              <a:rPr lang="fr-FR" sz="2600">
                <a:solidFill>
                  <a:srgbClr val="000000"/>
                </a:solidFill>
                <a:latin typeface="Trebuchet MS" pitchFamily="34" charset="0"/>
              </a:rPr>
              <a:t>Lors de la fin de partie on affiche une indication à cette fin</a:t>
            </a:r>
            <a:endParaRPr lang="fr-FR"/>
          </a:p>
          <a:p>
            <a:pPr eaLnBrk="1" hangingPunct="1">
              <a:buSzPct val="73000"/>
              <a:buFont typeface="Wingdings 2" pitchFamily="18" charset="2"/>
              <a:buChar char=""/>
            </a:pPr>
            <a:r>
              <a:rPr lang="fr-FR" sz="2600">
                <a:solidFill>
                  <a:srgbClr val="000000"/>
                </a:solidFill>
                <a:latin typeface="Trebuchet MS" pitchFamily="34" charset="0"/>
              </a:rPr>
              <a:t>On ordonne la liste finale des scores</a:t>
            </a:r>
          </a:p>
          <a:p>
            <a:pPr eaLnBrk="1" hangingPunct="1">
              <a:buSzPct val="73000"/>
              <a:buFont typeface="Wingdings 2" pitchFamily="18" charset="2"/>
              <a:buChar char=""/>
            </a:pPr>
            <a:r>
              <a:rPr lang="fr-FR" sz="2600">
                <a:solidFill>
                  <a:srgbClr val="000000"/>
                </a:solidFill>
                <a:latin typeface="Trebuchet MS" pitchFamily="34" charset="0"/>
              </a:rPr>
              <a:t>On enregistre le résultat final du tournoi</a:t>
            </a:r>
          </a:p>
          <a:p>
            <a:pPr lvl="1" eaLnBrk="1" hangingPunct="1">
              <a:buSzPct val="73000"/>
              <a:buFont typeface="Wingdings 2" pitchFamily="18" charset="2"/>
              <a:buChar char=""/>
            </a:pPr>
            <a:r>
              <a:rPr lang="fr-FR" sz="2600">
                <a:solidFill>
                  <a:srgbClr val="000000"/>
                </a:solidFill>
                <a:latin typeface="Trebuchet MS" pitchFamily="34" charset="0"/>
              </a:rPr>
              <a:t>Noms, scores, date</a:t>
            </a:r>
          </a:p>
          <a:p>
            <a:pPr eaLnBrk="1" hangingPunct="1">
              <a:buSzPct val="73000"/>
              <a:buFont typeface="Wingdings 2" pitchFamily="18" charset="2"/>
              <a:buChar char=""/>
            </a:pPr>
            <a:endParaRPr lang="fr-FR" sz="2600">
              <a:solidFill>
                <a:srgbClr val="0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nodeType="clickPar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570</Words>
  <Application>Microsoft Office PowerPoint</Application>
  <PresentationFormat>Affichage à l'écran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11</vt:i4>
      </vt:variant>
    </vt:vector>
  </HeadingPairs>
  <TitlesOfParts>
    <vt:vector size="24" baseType="lpstr">
      <vt:lpstr>Arial</vt:lpstr>
      <vt:lpstr>DejaVu Sans</vt:lpstr>
      <vt:lpstr>Calibri</vt:lpstr>
      <vt:lpstr>Franklin Gothic Medium</vt:lpstr>
      <vt:lpstr>Trebuchet MS</vt:lpstr>
      <vt:lpstr>Franklin Gothic Book</vt:lpstr>
      <vt:lpstr>Wingdings 2</vt:lpstr>
      <vt:lpstr>Wingdings</vt:lpstr>
      <vt:lpstr>StarSymbol</vt:lpstr>
      <vt:lpstr>Office Theme</vt:lpstr>
      <vt:lpstr>1_Office Theme</vt:lpstr>
      <vt:lpstr>2_Office Theme</vt:lpstr>
      <vt:lpstr>3_Office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Deschamps  Jean-Marc</dc:creator>
  <cp:lastModifiedBy>cvm</cp:lastModifiedBy>
  <cp:revision>2</cp:revision>
  <dcterms:modified xsi:type="dcterms:W3CDTF">2011-11-24T19:35:09Z</dcterms:modified>
</cp:coreProperties>
</file>