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04588" y="2825702"/>
            <a:ext cx="1745673" cy="1719211"/>
            <a:chOff x="4091708" y="1958109"/>
            <a:chExt cx="2105892" cy="1970978"/>
          </a:xfrm>
        </p:grpSpPr>
        <p:sp>
          <p:nvSpPr>
            <p:cNvPr id="2" name="Rectangle 1"/>
            <p:cNvSpPr/>
            <p:nvPr/>
          </p:nvSpPr>
          <p:spPr>
            <a:xfrm>
              <a:off x="4091710" y="2346037"/>
              <a:ext cx="2105890" cy="158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32248" y="26228"/>
            <a:ext cx="1879601" cy="3250394"/>
            <a:chOff x="4091708" y="1958109"/>
            <a:chExt cx="2105892" cy="4031541"/>
          </a:xfrm>
        </p:grpSpPr>
        <p:sp>
          <p:nvSpPr>
            <p:cNvPr id="6" name="Rectangle 5"/>
            <p:cNvSpPr/>
            <p:nvPr/>
          </p:nvSpPr>
          <p:spPr>
            <a:xfrm>
              <a:off x="4091710" y="2346036"/>
              <a:ext cx="2105890" cy="3643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tha_tka_complications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blood_clots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wound_open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cut_tears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pressure_sores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complications_mortality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collapsed_lung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catheter_infections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broken_hip_fell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serious_complications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complications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36910" y="2939253"/>
            <a:ext cx="1745673" cy="3480424"/>
            <a:chOff x="4091708" y="1958109"/>
            <a:chExt cx="2105892" cy="3990108"/>
          </a:xfrm>
        </p:grpSpPr>
        <p:sp>
          <p:nvSpPr>
            <p:cNvPr id="9" name="Rectangle 8"/>
            <p:cNvSpPr/>
            <p:nvPr/>
          </p:nvSpPr>
          <p:spPr>
            <a:xfrm>
              <a:off x="4091710" y="2346036"/>
              <a:ext cx="2105890" cy="3602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clabsi_device_days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cauti_day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ssi_colon_procedures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cdiff_observed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hais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288" y="94597"/>
            <a:ext cx="2923311" cy="3535295"/>
            <a:chOff x="4091708" y="1958109"/>
            <a:chExt cx="2105892" cy="4053015"/>
          </a:xfrm>
        </p:grpSpPr>
        <p:sp>
          <p:nvSpPr>
            <p:cNvPr id="12" name="Rectangle 11"/>
            <p:cNvSpPr/>
            <p:nvPr/>
          </p:nvSpPr>
          <p:spPr>
            <a:xfrm>
              <a:off x="4091710" y="2346037"/>
              <a:ext cx="2105890" cy="3665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comm_medicines_performnaces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clean_quiet_achievement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hcahps_base_score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hcahps_consistency_score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9288" y="3685308"/>
            <a:ext cx="2923314" cy="3111814"/>
            <a:chOff x="4091708" y="1958109"/>
            <a:chExt cx="2105893" cy="3567519"/>
          </a:xfrm>
        </p:grpSpPr>
        <p:sp>
          <p:nvSpPr>
            <p:cNvPr id="15" name="Rectangle 14"/>
            <p:cNvSpPr/>
            <p:nvPr/>
          </p:nvSpPr>
          <p:spPr>
            <a:xfrm>
              <a:off x="4091711" y="2346037"/>
              <a:ext cx="2105890" cy="3179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er_volume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pop_flu_immunization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worker_flu_immunization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fibrinolysis_median_time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fibrinolysis_within_30_min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door_to_diagnostic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pain_med_median_time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left_before_being_seen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cataract_visual_improvement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facility_transfer_median_time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coronary_intervention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ecg_median_time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newborns_schedule_early_percentage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warfarin_discharge_instructions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hai_preventabl_venous_thromboembolism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care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32254" y="4341091"/>
            <a:ext cx="2128982" cy="2207491"/>
            <a:chOff x="4091708" y="1958109"/>
            <a:chExt cx="2105892" cy="2530763"/>
          </a:xfrm>
        </p:grpSpPr>
        <p:sp>
          <p:nvSpPr>
            <p:cNvPr id="21" name="Rectangle 20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heart_attack_return_days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heart_failure_return_days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tka_readmission_rate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stroke_readmission_rate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returns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3022598" y="508000"/>
            <a:ext cx="598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629892" y="508000"/>
            <a:ext cx="1" cy="2773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29892" y="3281203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3116044" y="466054"/>
            <a:ext cx="0" cy="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22597" y="4133273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20655" y="3335407"/>
            <a:ext cx="0" cy="7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29892" y="3335408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3107655" y="4091328"/>
            <a:ext cx="0" cy="8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02764" y="507999"/>
            <a:ext cx="429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084291" y="507999"/>
            <a:ext cx="9236" cy="2717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145643" y="3212538"/>
            <a:ext cx="947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406865" y="466054"/>
            <a:ext cx="0" cy="8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248020" y="3179123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39869" y="3259964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37927" y="3259965"/>
            <a:ext cx="0" cy="1536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737927" y="4796605"/>
            <a:ext cx="783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50260" y="3386811"/>
            <a:ext cx="398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9986818" y="3333230"/>
            <a:ext cx="0" cy="114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7331364" y="4753067"/>
            <a:ext cx="0" cy="8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F7E5DB-DCEA-4DD7-B52D-76043F00BB74}"/>
              </a:ext>
            </a:extLst>
          </p:cNvPr>
          <p:cNvCxnSpPr>
            <a:cxnSpLocks/>
          </p:cNvCxnSpPr>
          <p:nvPr/>
        </p:nvCxnSpPr>
        <p:spPr>
          <a:xfrm>
            <a:off x="6324919" y="3239244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5B80E3-A9B6-4BD9-A5EF-7106AFDC53B6}"/>
              </a:ext>
            </a:extLst>
          </p:cNvPr>
          <p:cNvCxnSpPr>
            <a:cxnSpLocks/>
          </p:cNvCxnSpPr>
          <p:nvPr/>
        </p:nvCxnSpPr>
        <p:spPr>
          <a:xfrm>
            <a:off x="6248020" y="3355292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6106DB-0EF4-4F2E-BB51-4B57C9531F0D}"/>
              </a:ext>
            </a:extLst>
          </p:cNvPr>
          <p:cNvCxnSpPr>
            <a:cxnSpLocks/>
          </p:cNvCxnSpPr>
          <p:nvPr/>
        </p:nvCxnSpPr>
        <p:spPr>
          <a:xfrm>
            <a:off x="4335328" y="3246235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6870C2-DF63-404D-884B-3B37092C5D3B}"/>
              </a:ext>
            </a:extLst>
          </p:cNvPr>
          <p:cNvCxnSpPr>
            <a:cxnSpLocks/>
          </p:cNvCxnSpPr>
          <p:nvPr/>
        </p:nvCxnSpPr>
        <p:spPr>
          <a:xfrm>
            <a:off x="4284994" y="3313347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5374" y="408727"/>
            <a:ext cx="2246752" cy="755055"/>
            <a:chOff x="4091708" y="1958109"/>
            <a:chExt cx="2105892" cy="865628"/>
          </a:xfrm>
        </p:grpSpPr>
        <p:sp>
          <p:nvSpPr>
            <p:cNvPr id="3" name="Rectangle 2"/>
            <p:cNvSpPr/>
            <p:nvPr/>
          </p:nvSpPr>
          <p:spPr>
            <a:xfrm>
              <a:off x="4091710" y="2346036"/>
              <a:ext cx="2105890" cy="477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total_score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top_hospitals</a:t>
              </a:r>
              <a:endParaRPr lang="en-US" sz="105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49184" y="1604836"/>
            <a:ext cx="1868062" cy="1613949"/>
            <a:chOff x="4091708" y="1958109"/>
            <a:chExt cx="2105892" cy="1850301"/>
          </a:xfrm>
        </p:grpSpPr>
        <p:sp>
          <p:nvSpPr>
            <p:cNvPr id="6" name="Rectangle 5"/>
            <p:cNvSpPr/>
            <p:nvPr/>
          </p:nvSpPr>
          <p:spPr>
            <a:xfrm>
              <a:off x="4091710" y="2346037"/>
              <a:ext cx="2105890" cy="1462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hospital_info</a:t>
              </a:r>
              <a:endParaRPr lang="en-US" sz="105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09863" y="2943029"/>
            <a:ext cx="3622971" cy="1952244"/>
            <a:chOff x="4091708" y="1958109"/>
            <a:chExt cx="2105892" cy="2238137"/>
          </a:xfrm>
        </p:grpSpPr>
        <p:sp>
          <p:nvSpPr>
            <p:cNvPr id="14" name="Rectangle 13"/>
            <p:cNvSpPr/>
            <p:nvPr/>
          </p:nvSpPr>
          <p:spPr>
            <a:xfrm>
              <a:off x="4091710" y="2346037"/>
              <a:ext cx="2105890" cy="185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hospital_overall_rating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mortality_national_comparison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safety_of_care_national_comparison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readmission_national_comparison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patient_experience_national_comparison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effectiveness_of_care_national_comparison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timeliness_of_care_national_comparison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efficient_use_of_medical_imaging_national_comparison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hospital_comparison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09863" y="635018"/>
            <a:ext cx="2246752" cy="1804281"/>
            <a:chOff x="4091708" y="1958109"/>
            <a:chExt cx="2105892" cy="2068507"/>
          </a:xfrm>
        </p:grpSpPr>
        <p:sp>
          <p:nvSpPr>
            <p:cNvPr id="12" name="Rectangle 11"/>
            <p:cNvSpPr/>
            <p:nvPr/>
          </p:nvSpPr>
          <p:spPr>
            <a:xfrm>
              <a:off x="4091710" y="2346036"/>
              <a:ext cx="2105890" cy="1680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mortality_score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safety_score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readmission_score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patient_experience_score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effectiveness_score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timeliness_score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efficiency_score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hospital_baseline</a:t>
              </a:r>
              <a:endParaRPr lang="en-US" sz="105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3257" y="1604836"/>
            <a:ext cx="2246752" cy="755055"/>
            <a:chOff x="4091708" y="1958109"/>
            <a:chExt cx="2105892" cy="865628"/>
          </a:xfrm>
        </p:grpSpPr>
        <p:sp>
          <p:nvSpPr>
            <p:cNvPr id="18" name="Rectangle 17"/>
            <p:cNvSpPr/>
            <p:nvPr/>
          </p:nvSpPr>
          <p:spPr>
            <a:xfrm>
              <a:off x="4091710" y="2346036"/>
              <a:ext cx="2105890" cy="477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hospital_count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states_hospital_count</a:t>
              </a:r>
              <a:endParaRPr lang="en-US" sz="105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3257" y="2800945"/>
            <a:ext cx="2923311" cy="3535295"/>
            <a:chOff x="4091708" y="1958109"/>
            <a:chExt cx="2105892" cy="4053015"/>
          </a:xfrm>
        </p:grpSpPr>
        <p:sp>
          <p:nvSpPr>
            <p:cNvPr id="24" name="Rectangle 23"/>
            <p:cNvSpPr/>
            <p:nvPr/>
          </p:nvSpPr>
          <p:spPr>
            <a:xfrm>
              <a:off x="4091710" y="2346037"/>
              <a:ext cx="2105890" cy="3665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comm_medicines_performnaces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clean_quiet_achievement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hcahps_base_score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hcahps_consistency_score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surveys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02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150</Words>
  <Application>Microsoft Office PowerPoint</Application>
  <PresentationFormat>Widescreen</PresentationFormat>
  <Paragraphs>150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Doan</dc:creator>
  <cp:lastModifiedBy>Phat Doan</cp:lastModifiedBy>
  <cp:revision>29</cp:revision>
  <dcterms:created xsi:type="dcterms:W3CDTF">2017-10-03T15:42:38Z</dcterms:created>
  <dcterms:modified xsi:type="dcterms:W3CDTF">2017-10-30T18:47:06Z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Ref">
    <vt:lpwstr>https://api.informationprotection.azure.com/api/a79016de-bdd0-4e47-91f4-79416ab912ad</vt:lpwstr>
  </property>
  <property fmtid="{D5CDD505-2E9C-101B-9397-08002B2CF9AE}" pid="5" name="MSIP_Label_ba1a4512-8026-4a73-bfb7-8d52c1779a3a_SetBy">
    <vt:lpwstr>Phat.Doan@imail.org</vt:lpwstr>
  </property>
  <property fmtid="{D5CDD505-2E9C-101B-9397-08002B2CF9AE}" pid="6" name="MSIP_Label_ba1a4512-8026-4a73-bfb7-8d52c1779a3a_SetDate">
    <vt:lpwstr>2017-10-03T09:42:45.4359898-06:00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