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77282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FE4DE-1310-45D2-AFFF-22B367F98A3F}" type="datetimeFigureOut">
              <a:rPr lang="en-US" smtClean="0"/>
              <a:t>24/9/2023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312150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244219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887406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388885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2771592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044694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2386789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237385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83725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4DE-1310-45D2-AFFF-22B367F98A3F}" type="datetimeFigureOut">
              <a:rPr lang="en-US" smtClean="0"/>
              <a:t>24/9/2023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39096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FE4DE-1310-45D2-AFFF-22B367F98A3F}" type="datetimeFigureOut">
              <a:rPr lang="en-US" smtClean="0"/>
              <a:t>24/9/2023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54766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FE4DE-1310-45D2-AFFF-22B367F98A3F}" type="datetimeFigureOut">
              <a:rPr lang="en-US" smtClean="0"/>
              <a:t>24/9/2023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415280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AFE4DE-1310-45D2-AFFF-22B367F98A3F}" type="datetimeFigureOut">
              <a:rPr lang="en-US" smtClean="0"/>
              <a:t>24/9/2023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0049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E4DE-1310-45D2-AFFF-22B367F98A3F}" type="datetimeFigureOut">
              <a:rPr lang="en-US" smtClean="0"/>
              <a:t>24/9/2023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357036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FE4DE-1310-45D2-AFFF-22B367F98A3F}" type="datetimeFigureOut">
              <a:rPr lang="en-US" smtClean="0"/>
              <a:t>24/9/2023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357569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AFE4DE-1310-45D2-AFFF-22B367F98A3F}" type="datetimeFigureOut">
              <a:rPr lang="en-US" smtClean="0"/>
              <a:t>24/9/2023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83494-9B4B-4A5D-AB94-E63BBC8836D8}" type="slidenum">
              <a:rPr lang="en-US" smtClean="0"/>
              <a:t>‹#›</a:t>
            </a:fld>
            <a:endParaRPr lang="en-US"/>
          </a:p>
        </p:txBody>
      </p:sp>
    </p:spTree>
    <p:extLst>
      <p:ext uri="{BB962C8B-B14F-4D97-AF65-F5344CB8AC3E}">
        <p14:creationId xmlns:p14="http://schemas.microsoft.com/office/powerpoint/2010/main" val="184033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AFE4DE-1310-45D2-AFFF-22B367F98A3F}" type="datetimeFigureOut">
              <a:rPr lang="en-US" smtClean="0"/>
              <a:t>24/9/2023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083494-9B4B-4A5D-AB94-E63BBC8836D8}" type="slidenum">
              <a:rPr lang="en-US" smtClean="0"/>
              <a:t>‹#›</a:t>
            </a:fld>
            <a:endParaRPr lang="en-US"/>
          </a:p>
        </p:txBody>
      </p:sp>
    </p:spTree>
    <p:extLst>
      <p:ext uri="{BB962C8B-B14F-4D97-AF65-F5344CB8AC3E}">
        <p14:creationId xmlns:p14="http://schemas.microsoft.com/office/powerpoint/2010/main" val="2734609666"/>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D0E1-A096-B8C6-2EF1-FA1AC174D9DD}"/>
              </a:ext>
            </a:extLst>
          </p:cNvPr>
          <p:cNvSpPr>
            <a:spLocks noGrp="1"/>
          </p:cNvSpPr>
          <p:nvPr>
            <p:ph type="ctrTitle"/>
          </p:nvPr>
        </p:nvSpPr>
        <p:spPr>
          <a:xfrm>
            <a:off x="2120995" y="3303493"/>
            <a:ext cx="9947635" cy="993429"/>
          </a:xfrm>
        </p:spPr>
        <p:txBody>
          <a:bodyPr>
            <a:noAutofit/>
          </a:bodyPr>
          <a:lstStyle/>
          <a:p>
            <a:r>
              <a:rPr lang="en-US" sz="5800" b="1" i="0">
                <a:solidFill>
                  <a:srgbClr val="333333"/>
                </a:solidFill>
                <a:effectLst/>
                <a:latin typeface="Calibri" panose="020F0502020204030204" pitchFamily="34" charset="0"/>
                <a:ea typeface="Calibri" panose="020F0502020204030204" pitchFamily="34" charset="0"/>
                <a:cs typeface="Calibri" panose="020F0502020204030204" pitchFamily="34" charset="0"/>
              </a:rPr>
              <a:t>View encapsulation in Angular</a:t>
            </a:r>
            <a:endParaRPr lang="en-US" sz="5800" b="1">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AEF7DB7-1883-6771-3508-755C9F303B2D}"/>
              </a:ext>
            </a:extLst>
          </p:cNvPr>
          <p:cNvSpPr>
            <a:spLocks noGrp="1"/>
          </p:cNvSpPr>
          <p:nvPr>
            <p:ph type="subTitle" idx="1"/>
          </p:nvPr>
        </p:nvSpPr>
        <p:spPr>
          <a:xfrm>
            <a:off x="9096866" y="5957042"/>
            <a:ext cx="2971764" cy="406051"/>
          </a:xfrm>
        </p:spPr>
        <p:txBody>
          <a:bodyPr>
            <a:normAutofit lnSpcReduction="10000"/>
          </a:bodyPr>
          <a:lstStyle/>
          <a:p>
            <a:r>
              <a:rPr lang="en-US" b="1" i="0">
                <a:solidFill>
                  <a:srgbClr val="242938"/>
                </a:solidFill>
                <a:effectLst/>
                <a:latin typeface="Calibri" panose="020F0502020204030204" pitchFamily="34" charset="0"/>
                <a:ea typeface="Calibri" panose="020F0502020204030204" pitchFamily="34" charset="0"/>
                <a:cs typeface="Calibri" panose="020F0502020204030204" pitchFamily="34" charset="0"/>
              </a:rPr>
              <a:t>Presenter: Vu Ngoc Phat</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DA751EB-2F1B-E1D5-D2F4-7BB7CA95C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819" y="-677251"/>
            <a:ext cx="3516198" cy="3516198"/>
          </a:xfrm>
          <a:prstGeom prst="rect">
            <a:avLst/>
          </a:prstGeom>
        </p:spPr>
      </p:pic>
    </p:spTree>
    <p:extLst>
      <p:ext uri="{BB962C8B-B14F-4D97-AF65-F5344CB8AC3E}">
        <p14:creationId xmlns:p14="http://schemas.microsoft.com/office/powerpoint/2010/main" val="359087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8774-4F2F-A294-26DB-DBA96BB654FA}"/>
              </a:ext>
            </a:extLst>
          </p:cNvPr>
          <p:cNvSpPr>
            <a:spLocks noGrp="1"/>
          </p:cNvSpPr>
          <p:nvPr>
            <p:ph type="title"/>
          </p:nvPr>
        </p:nvSpPr>
        <p:spPr>
          <a:xfrm>
            <a:off x="1466382" y="2362200"/>
            <a:ext cx="10018713" cy="1752599"/>
          </a:xfrm>
        </p:spPr>
        <p:txBody>
          <a:bodyPr>
            <a:normAutofit/>
          </a:bodyPr>
          <a:lstStyle/>
          <a:p>
            <a:r>
              <a:rPr lang="en-US" sz="5000" b="1">
                <a:latin typeface="Calibri" panose="020F0502020204030204" pitchFamily="34" charset="0"/>
                <a:ea typeface="Calibri" panose="020F0502020204030204" pitchFamily="34" charset="0"/>
                <a:cs typeface="Calibri" panose="020F0502020204030204" pitchFamily="34" charset="0"/>
              </a:rPr>
              <a:t>THANK YOU FOR LISTENING!</a:t>
            </a:r>
          </a:p>
        </p:txBody>
      </p:sp>
    </p:spTree>
    <p:extLst>
      <p:ext uri="{BB962C8B-B14F-4D97-AF65-F5344CB8AC3E}">
        <p14:creationId xmlns:p14="http://schemas.microsoft.com/office/powerpoint/2010/main" val="109929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5D65-3FAB-BFB0-5B83-1C8726B01592}"/>
              </a:ext>
            </a:extLst>
          </p:cNvPr>
          <p:cNvSpPr>
            <a:spLocks noGrp="1"/>
          </p:cNvSpPr>
          <p:nvPr>
            <p:ph type="title"/>
          </p:nvPr>
        </p:nvSpPr>
        <p:spPr>
          <a:xfrm>
            <a:off x="3737317" y="442273"/>
            <a:ext cx="5199293" cy="624526"/>
          </a:xfrm>
        </p:spPr>
        <p:txBody>
          <a:bodyPr>
            <a:noAutofit/>
          </a:bodyPr>
          <a:lstStyle/>
          <a:p>
            <a:r>
              <a:rPr lang="en-US" b="1" i="0">
                <a:solidFill>
                  <a:srgbClr val="000000"/>
                </a:solidFill>
                <a:effectLst/>
                <a:latin typeface="Calibri" panose="020F0502020204030204" pitchFamily="34" charset="0"/>
                <a:ea typeface="Calibri" panose="020F0502020204030204" pitchFamily="34" charset="0"/>
                <a:cs typeface="Calibri" panose="020F0502020204030204" pitchFamily="34" charset="0"/>
              </a:rPr>
              <a:t>Table of Contents</a:t>
            </a: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E602980-7E71-9EC5-E207-14270E0E94E2}"/>
              </a:ext>
            </a:extLst>
          </p:cNvPr>
          <p:cNvSpPr>
            <a:spLocks noGrp="1"/>
          </p:cNvSpPr>
          <p:nvPr>
            <p:ph idx="1"/>
          </p:nvPr>
        </p:nvSpPr>
        <p:spPr>
          <a:xfrm>
            <a:off x="1475346" y="1226270"/>
            <a:ext cx="10018713" cy="4405460"/>
          </a:xfrm>
        </p:spPr>
        <p:txBody>
          <a:bodyPr>
            <a:normAutofit/>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What is View Encapsulation?</a:t>
            </a:r>
          </a:p>
          <a:p>
            <a:pPr marL="457200" lvl="1" indent="0">
              <a:buNone/>
            </a:pPr>
            <a:r>
              <a:rPr lang="en-US" sz="2400" i="0">
                <a:effectLst/>
                <a:latin typeface="Calibri" panose="020F0502020204030204" pitchFamily="34" charset="0"/>
                <a:ea typeface="Calibri" panose="020F0502020204030204" pitchFamily="34" charset="0"/>
                <a:cs typeface="Calibri" panose="020F0502020204030204" pitchFamily="34" charset="0"/>
              </a:rPr>
              <a:t>Adding View Encapsulation to components</a:t>
            </a:r>
            <a:endParaRPr lang="en-US" sz="240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i="0">
                <a:effectLst/>
                <a:latin typeface="Calibri" panose="020F0502020204030204" pitchFamily="34" charset="0"/>
                <a:ea typeface="Calibri" panose="020F0502020204030204" pitchFamily="34" charset="0"/>
                <a:cs typeface="Calibri" panose="020F0502020204030204" pitchFamily="34" charset="0"/>
              </a:rPr>
              <a:t>View</a:t>
            </a:r>
            <a:r>
              <a:rPr lang="en-US">
                <a:latin typeface="Calibri" panose="020F0502020204030204" pitchFamily="34" charset="0"/>
                <a:ea typeface="Calibri" panose="020F0502020204030204" pitchFamily="34" charset="0"/>
                <a:cs typeface="Calibri" panose="020F0502020204030204" pitchFamily="34" charset="0"/>
              </a:rPr>
              <a:t>Encapsulation.None</a:t>
            </a:r>
          </a:p>
          <a:p>
            <a:pPr marL="0" indent="0">
              <a:buNone/>
            </a:pPr>
            <a:r>
              <a:rPr lang="en-US" i="0">
                <a:effectLst/>
                <a:latin typeface="Calibri" panose="020F0502020204030204" pitchFamily="34" charset="0"/>
                <a:ea typeface="Calibri" panose="020F0502020204030204" pitchFamily="34" charset="0"/>
                <a:cs typeface="Calibri" panose="020F0502020204030204" pitchFamily="34" charset="0"/>
              </a:rPr>
              <a:t>View</a:t>
            </a:r>
            <a:r>
              <a:rPr lang="en-US">
                <a:latin typeface="Calibri" panose="020F0502020204030204" pitchFamily="34" charset="0"/>
                <a:ea typeface="Calibri" panose="020F0502020204030204" pitchFamily="34" charset="0"/>
                <a:cs typeface="Calibri" panose="020F0502020204030204" pitchFamily="34" charset="0"/>
              </a:rPr>
              <a:t>Encapsulation.Emulated</a:t>
            </a:r>
          </a:p>
          <a:p>
            <a:pPr marL="0" indent="0">
              <a:buNone/>
            </a:pPr>
            <a:r>
              <a:rPr lang="en-US" i="0">
                <a:effectLst/>
                <a:latin typeface="Calibri" panose="020F0502020204030204" pitchFamily="34" charset="0"/>
                <a:ea typeface="Calibri" panose="020F0502020204030204" pitchFamily="34" charset="0"/>
                <a:cs typeface="Calibri" panose="020F0502020204030204" pitchFamily="34" charset="0"/>
              </a:rPr>
              <a:t>View</a:t>
            </a:r>
            <a:r>
              <a:rPr lang="en-US">
                <a:latin typeface="Calibri" panose="020F0502020204030204" pitchFamily="34" charset="0"/>
                <a:ea typeface="Calibri" panose="020F0502020204030204" pitchFamily="34" charset="0"/>
                <a:cs typeface="Calibri" panose="020F0502020204030204" pitchFamily="34" charset="0"/>
              </a:rPr>
              <a:t>Encapsulation.ShadowDom</a:t>
            </a:r>
          </a:p>
          <a:p>
            <a:pPr marL="457200" lvl="1" indent="0">
              <a:buNone/>
            </a:pPr>
            <a:r>
              <a:rPr lang="en-US" sz="2400" i="0">
                <a:effectLst/>
                <a:latin typeface="Calibri" panose="020F0502020204030204" pitchFamily="34" charset="0"/>
                <a:ea typeface="Calibri" panose="020F0502020204030204" pitchFamily="34" charset="0"/>
                <a:cs typeface="Calibri" panose="020F0502020204030204" pitchFamily="34" charset="0"/>
              </a:rPr>
              <a:t>Shadow dom terminology</a:t>
            </a:r>
            <a:endParaRPr lang="en-US" sz="2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137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5E86-6609-E2BA-037B-D734F2951B97}"/>
              </a:ext>
            </a:extLst>
          </p:cNvPr>
          <p:cNvSpPr>
            <a:spLocks noGrp="1"/>
          </p:cNvSpPr>
          <p:nvPr>
            <p:ph type="title"/>
          </p:nvPr>
        </p:nvSpPr>
        <p:spPr>
          <a:xfrm>
            <a:off x="1484310" y="304800"/>
            <a:ext cx="9620436" cy="1290919"/>
          </a:xfrm>
        </p:spPr>
        <p:txBody>
          <a:bodyPr>
            <a:noAutofit/>
          </a:bodyPr>
          <a:lstStyle/>
          <a:p>
            <a:r>
              <a:rPr lang="en-US" b="1" i="0">
                <a:effectLst/>
                <a:latin typeface="Calibri" panose="020F0502020204030204" pitchFamily="34" charset="0"/>
                <a:ea typeface="Calibri" panose="020F0502020204030204" pitchFamily="34" charset="0"/>
                <a:cs typeface="Calibri" panose="020F0502020204030204" pitchFamily="34" charset="0"/>
              </a:rPr>
              <a:t>What is View Encapsulation?</a:t>
            </a:r>
            <a:br>
              <a:rPr lang="en-US" b="1" i="0">
                <a:effectLst/>
                <a:latin typeface="Calibri" panose="020F0502020204030204" pitchFamily="34" charset="0"/>
                <a:ea typeface="Calibri" panose="020F0502020204030204" pitchFamily="34" charset="0"/>
                <a:cs typeface="Calibri" panose="020F0502020204030204" pitchFamily="34" charset="0"/>
              </a:rPr>
            </a:b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E7EE43-4DC8-D8DC-2215-C11A3C76D905}"/>
              </a:ext>
            </a:extLst>
          </p:cNvPr>
          <p:cNvSpPr>
            <a:spLocks noGrp="1"/>
          </p:cNvSpPr>
          <p:nvPr>
            <p:ph idx="1"/>
          </p:nvPr>
        </p:nvSpPr>
        <p:spPr>
          <a:xfrm>
            <a:off x="1294135" y="1595720"/>
            <a:ext cx="10018713" cy="1362634"/>
          </a:xfrm>
        </p:spPr>
        <p:txBody>
          <a:bodyPr>
            <a:normAutofit/>
          </a:bodyPr>
          <a:lstStyle/>
          <a:p>
            <a:pPr marL="0" indent="0">
              <a:buNone/>
            </a:pPr>
            <a:r>
              <a:rPr lang="en-US" i="0">
                <a:solidFill>
                  <a:srgbClr val="000000"/>
                </a:solidFill>
                <a:effectLst/>
                <a:latin typeface="Calibri" panose="020F0502020204030204" pitchFamily="34" charset="0"/>
                <a:ea typeface="Calibri" panose="020F0502020204030204" pitchFamily="34" charset="0"/>
                <a:cs typeface="Calibri" panose="020F0502020204030204" pitchFamily="34" charset="0"/>
              </a:rPr>
              <a:t>The View Encapsulation in Angular is a strategy that determines how angular hides (encapsulates) the styles defined in the component from bleeding over to the other parts of the application.</a:t>
            </a:r>
          </a:p>
        </p:txBody>
      </p:sp>
      <p:sp>
        <p:nvSpPr>
          <p:cNvPr id="4" name="Content Placeholder 2">
            <a:extLst>
              <a:ext uri="{FF2B5EF4-FFF2-40B4-BE49-F238E27FC236}">
                <a16:creationId xmlns:a16="http://schemas.microsoft.com/office/drawing/2014/main" id="{BA32499B-90F2-D44D-05D4-56A68290E568}"/>
              </a:ext>
            </a:extLst>
          </p:cNvPr>
          <p:cNvSpPr txBox="1">
            <a:spLocks/>
          </p:cNvSpPr>
          <p:nvPr/>
        </p:nvSpPr>
        <p:spPr>
          <a:xfrm>
            <a:off x="1294135" y="3204884"/>
            <a:ext cx="10018713" cy="290008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fontAlgn="base">
              <a:buNone/>
            </a:pPr>
            <a:r>
              <a:rPr lang="en-US" b="0" i="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following three strategies are provided by Angular to determine how styles are applied.</a:t>
            </a:r>
          </a:p>
          <a:p>
            <a:pPr algn="l" fontAlgn="base">
              <a:buFont typeface="Arial" panose="020B0604020202020204" pitchFamily="34" charset="0"/>
              <a:buChar char="•"/>
            </a:pPr>
            <a:r>
              <a:rPr lang="en-US" b="0" i="0">
                <a:solidFill>
                  <a:srgbClr val="000000"/>
                </a:solidFill>
                <a:effectLst/>
                <a:latin typeface="Calibri" panose="020F0502020204030204" pitchFamily="34" charset="0"/>
                <a:ea typeface="Calibri" panose="020F0502020204030204" pitchFamily="34" charset="0"/>
                <a:cs typeface="Calibri" panose="020F0502020204030204" pitchFamily="34" charset="0"/>
              </a:rPr>
              <a:t>ViewEncapsulation.None</a:t>
            </a:r>
          </a:p>
          <a:p>
            <a:pPr algn="l" fontAlgn="base">
              <a:buFont typeface="Arial" panose="020B0604020202020204" pitchFamily="34" charset="0"/>
              <a:buChar char="•"/>
            </a:pPr>
            <a:r>
              <a:rPr lang="en-US" b="0" i="0">
                <a:solidFill>
                  <a:srgbClr val="000000"/>
                </a:solidFill>
                <a:effectLst/>
                <a:latin typeface="Calibri" panose="020F0502020204030204" pitchFamily="34" charset="0"/>
                <a:ea typeface="Calibri" panose="020F0502020204030204" pitchFamily="34" charset="0"/>
                <a:cs typeface="Calibri" panose="020F0502020204030204" pitchFamily="34" charset="0"/>
              </a:rPr>
              <a:t>ViewEncapsulation.Emulated</a:t>
            </a:r>
          </a:p>
          <a:p>
            <a:pPr algn="l" fontAlgn="base">
              <a:buFont typeface="Arial" panose="020B0604020202020204" pitchFamily="34" charset="0"/>
              <a:buChar char="•"/>
            </a:pPr>
            <a:r>
              <a:rPr lang="en-US" b="0" i="0">
                <a:solidFill>
                  <a:srgbClr val="000000"/>
                </a:solidFill>
                <a:effectLst/>
                <a:latin typeface="Calibri" panose="020F0502020204030204" pitchFamily="34" charset="0"/>
                <a:ea typeface="Calibri" panose="020F0502020204030204" pitchFamily="34" charset="0"/>
                <a:cs typeface="Calibri" panose="020F0502020204030204" pitchFamily="34" charset="0"/>
              </a:rPr>
              <a:t>ViewEncapsulation.ShadowDOM</a:t>
            </a:r>
          </a:p>
          <a:p>
            <a:pPr marL="0" indent="0">
              <a:buFont typeface="Arial"/>
              <a:buNone/>
            </a:pPr>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4A1B-A6B5-3956-78F0-4C5034D8EE64}"/>
              </a:ext>
            </a:extLst>
          </p:cNvPr>
          <p:cNvSpPr>
            <a:spLocks noGrp="1"/>
          </p:cNvSpPr>
          <p:nvPr>
            <p:ph type="title"/>
          </p:nvPr>
        </p:nvSpPr>
        <p:spPr>
          <a:xfrm>
            <a:off x="1484309" y="398932"/>
            <a:ext cx="10018713" cy="1187824"/>
          </a:xfrm>
        </p:spPr>
        <p:txBody>
          <a:bodyPr>
            <a:noAutofit/>
          </a:bodyPr>
          <a:lstStyle/>
          <a:p>
            <a:r>
              <a:rPr lang="en-US" b="1" i="0">
                <a:effectLst/>
                <a:latin typeface="Calibri" panose="020F0502020204030204" pitchFamily="34" charset="0"/>
                <a:ea typeface="Calibri" panose="020F0502020204030204" pitchFamily="34" charset="0"/>
                <a:cs typeface="Calibri" panose="020F0502020204030204" pitchFamily="34" charset="0"/>
              </a:rPr>
              <a:t>Adding View Encapsulation to components</a:t>
            </a:r>
            <a:br>
              <a:rPr lang="en-US" b="1" i="0">
                <a:effectLst/>
                <a:latin typeface="Montserrat" panose="00000500000000000000" pitchFamily="2" charset="0"/>
              </a:rPr>
            </a:br>
            <a:endParaRPr lang="en-US"/>
          </a:p>
        </p:txBody>
      </p:sp>
      <p:sp>
        <p:nvSpPr>
          <p:cNvPr id="3" name="Content Placeholder 2">
            <a:extLst>
              <a:ext uri="{FF2B5EF4-FFF2-40B4-BE49-F238E27FC236}">
                <a16:creationId xmlns:a16="http://schemas.microsoft.com/office/drawing/2014/main" id="{3E2F38CE-12E2-A0DA-D6D5-79F6090C0B64}"/>
              </a:ext>
            </a:extLst>
          </p:cNvPr>
          <p:cNvSpPr>
            <a:spLocks noGrp="1"/>
          </p:cNvSpPr>
          <p:nvPr>
            <p:ph idx="1"/>
          </p:nvPr>
        </p:nvSpPr>
        <p:spPr>
          <a:xfrm>
            <a:off x="1484310" y="1586756"/>
            <a:ext cx="10018713" cy="1039904"/>
          </a:xfrm>
        </p:spPr>
        <p:txBody>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The Encapsulation methods are added using the encapsulation metadata of the @Component decorator as shown below</a:t>
            </a:r>
          </a:p>
        </p:txBody>
      </p:sp>
      <p:sp>
        <p:nvSpPr>
          <p:cNvPr id="6" name="TextBox 5">
            <a:extLst>
              <a:ext uri="{FF2B5EF4-FFF2-40B4-BE49-F238E27FC236}">
                <a16:creationId xmlns:a16="http://schemas.microsoft.com/office/drawing/2014/main" id="{4104BF22-1AB2-DCDB-4AEE-B3D6244E8A17}"/>
              </a:ext>
            </a:extLst>
          </p:cNvPr>
          <p:cNvSpPr txBox="1"/>
          <p:nvPr/>
        </p:nvSpPr>
        <p:spPr>
          <a:xfrm>
            <a:off x="2214282" y="2929263"/>
            <a:ext cx="6759388" cy="2031325"/>
          </a:xfrm>
          <a:prstGeom prst="rect">
            <a:avLst/>
          </a:prstGeom>
          <a:noFill/>
        </p:spPr>
        <p:txBody>
          <a:bodyPr wrap="square">
            <a:spAutoFit/>
          </a:bodyPr>
          <a:lstStyle/>
          <a:p>
            <a:pPr algn="l" fontAlgn="base"/>
            <a:r>
              <a:rPr lang="en-US" b="0" i="0">
                <a:solidFill>
                  <a:srgbClr val="333333"/>
                </a:solidFill>
                <a:effectLst/>
                <a:latin typeface="inherit"/>
              </a:rPr>
              <a:t>@</a:t>
            </a:r>
            <a:r>
              <a:rPr lang="en-US" b="0" i="0">
                <a:solidFill>
                  <a:srgbClr val="008080"/>
                </a:solidFill>
                <a:effectLst/>
                <a:latin typeface="inherit"/>
              </a:rPr>
              <a:t>Component</a:t>
            </a:r>
            <a:r>
              <a:rPr lang="en-US" b="0" i="0">
                <a:solidFill>
                  <a:srgbClr val="333333"/>
                </a:solidFill>
                <a:effectLst/>
                <a:latin typeface="inherit"/>
              </a:rPr>
              <a:t>({</a:t>
            </a:r>
            <a:endParaRPr lang="en-US" b="0" i="0">
              <a:solidFill>
                <a:srgbClr val="000000"/>
              </a:solidFill>
              <a:effectLst/>
              <a:latin typeface="Verdana" panose="020B0604030504040204" pitchFamily="34" charset="0"/>
            </a:endParaRPr>
          </a:p>
          <a:p>
            <a:pPr algn="l" fontAlgn="base"/>
            <a:r>
              <a:rPr lang="en-US" b="0" i="0">
                <a:solidFill>
                  <a:srgbClr val="006FE0"/>
                </a:solidFill>
                <a:effectLst/>
                <a:latin typeface="inherit"/>
              </a:rPr>
              <a:t>  </a:t>
            </a:r>
            <a:r>
              <a:rPr lang="en-US" b="0" i="0">
                <a:solidFill>
                  <a:srgbClr val="000000"/>
                </a:solidFill>
                <a:effectLst/>
                <a:latin typeface="inherit"/>
              </a:rPr>
              <a:t>template</a:t>
            </a:r>
            <a:r>
              <a:rPr lang="en-US" b="0" i="0">
                <a:solidFill>
                  <a:srgbClr val="333333"/>
                </a:solidFill>
                <a:effectLst/>
                <a:latin typeface="inherit"/>
              </a:rPr>
              <a:t>:</a:t>
            </a:r>
            <a:r>
              <a:rPr lang="en-US" b="0" i="0">
                <a:solidFill>
                  <a:srgbClr val="006FE0"/>
                </a:solidFill>
                <a:effectLst/>
                <a:latin typeface="inherit"/>
              </a:rPr>
              <a:t> </a:t>
            </a:r>
            <a:r>
              <a:rPr lang="en-US" b="0" i="0">
                <a:solidFill>
                  <a:srgbClr val="333333"/>
                </a:solidFill>
                <a:effectLst/>
                <a:latin typeface="inherit"/>
              </a:rPr>
              <a:t>`</a:t>
            </a:r>
            <a:r>
              <a:rPr lang="en-US" b="0" i="0">
                <a:solidFill>
                  <a:srgbClr val="006FE0"/>
                </a:solidFill>
                <a:effectLst/>
                <a:latin typeface="inherit"/>
              </a:rPr>
              <a:t>&lt;</a:t>
            </a:r>
            <a:r>
              <a:rPr lang="en-US" b="0" i="0">
                <a:solidFill>
                  <a:srgbClr val="000000"/>
                </a:solidFill>
                <a:effectLst/>
                <a:latin typeface="inherit"/>
              </a:rPr>
              <a:t>p</a:t>
            </a:r>
            <a:r>
              <a:rPr lang="en-US" b="0" i="0">
                <a:solidFill>
                  <a:srgbClr val="006FE0"/>
                </a:solidFill>
                <a:effectLst/>
                <a:latin typeface="inherit"/>
              </a:rPr>
              <a:t>&gt;</a:t>
            </a:r>
            <a:r>
              <a:rPr lang="en-US" b="1" i="0">
                <a:solidFill>
                  <a:srgbClr val="000000"/>
                </a:solidFill>
                <a:effectLst/>
                <a:latin typeface="inherit"/>
              </a:rPr>
              <a:t>Using</a:t>
            </a:r>
            <a:r>
              <a:rPr lang="en-US" b="0" i="0">
                <a:solidFill>
                  <a:srgbClr val="006FE0"/>
                </a:solidFill>
                <a:effectLst/>
                <a:latin typeface="inherit"/>
              </a:rPr>
              <a:t> </a:t>
            </a:r>
            <a:r>
              <a:rPr lang="en-US" b="0" i="0">
                <a:solidFill>
                  <a:srgbClr val="000000"/>
                </a:solidFill>
                <a:effectLst/>
                <a:latin typeface="inherit"/>
              </a:rPr>
              <a:t>Emulator</a:t>
            </a:r>
            <a:r>
              <a:rPr lang="en-US" b="0" i="0">
                <a:solidFill>
                  <a:srgbClr val="006FE0"/>
                </a:solidFill>
                <a:effectLst/>
                <a:latin typeface="inherit"/>
              </a:rPr>
              <a:t>&lt;</a:t>
            </a:r>
            <a:r>
              <a:rPr lang="en-US" b="0" i="0">
                <a:solidFill>
                  <a:srgbClr val="000000"/>
                </a:solidFill>
                <a:effectLst/>
                <a:latin typeface="Verdana" panose="020B0604030504040204" pitchFamily="34" charset="0"/>
              </a:rPr>
              <a:t>/</a:t>
            </a:r>
            <a:r>
              <a:rPr lang="en-US" b="0" i="0">
                <a:solidFill>
                  <a:srgbClr val="000000"/>
                </a:solidFill>
                <a:effectLst/>
                <a:latin typeface="inherit"/>
              </a:rPr>
              <a:t>p</a:t>
            </a:r>
            <a:r>
              <a:rPr lang="en-US" b="0" i="0">
                <a:solidFill>
                  <a:srgbClr val="006FE0"/>
                </a:solidFill>
                <a:effectLst/>
                <a:latin typeface="inherit"/>
              </a:rPr>
              <a:t>&gt;</a:t>
            </a:r>
            <a:r>
              <a:rPr lang="en-US" b="0" i="0">
                <a:solidFill>
                  <a:srgbClr val="333333"/>
                </a:solidFill>
                <a:effectLst/>
                <a:latin typeface="inherit"/>
              </a:rPr>
              <a:t>`,</a:t>
            </a:r>
            <a:endParaRPr lang="en-US" b="0" i="0">
              <a:solidFill>
                <a:srgbClr val="000000"/>
              </a:solidFill>
              <a:effectLst/>
              <a:latin typeface="Verdana" panose="020B0604030504040204" pitchFamily="34" charset="0"/>
            </a:endParaRPr>
          </a:p>
          <a:p>
            <a:pPr algn="l" fontAlgn="base"/>
            <a:r>
              <a:rPr lang="en-US" b="0" i="0">
                <a:solidFill>
                  <a:srgbClr val="006FE0"/>
                </a:solidFill>
                <a:effectLst/>
                <a:latin typeface="inherit"/>
              </a:rPr>
              <a:t>  </a:t>
            </a:r>
            <a:r>
              <a:rPr lang="en-US" b="0" i="0">
                <a:solidFill>
                  <a:srgbClr val="000000"/>
                </a:solidFill>
                <a:effectLst/>
                <a:latin typeface="inherit"/>
              </a:rPr>
              <a:t>styles</a:t>
            </a:r>
            <a:r>
              <a:rPr lang="en-US" b="0" i="0">
                <a:solidFill>
                  <a:srgbClr val="333333"/>
                </a:solidFill>
                <a:effectLst/>
                <a:latin typeface="inherit"/>
              </a:rPr>
              <a:t>:</a:t>
            </a:r>
            <a:r>
              <a:rPr lang="en-US" b="0" i="0">
                <a:solidFill>
                  <a:srgbClr val="006FE0"/>
                </a:solidFill>
                <a:effectLst/>
                <a:latin typeface="inherit"/>
              </a:rPr>
              <a:t> </a:t>
            </a:r>
            <a:r>
              <a:rPr lang="en-US" b="0" i="0">
                <a:solidFill>
                  <a:srgbClr val="333333"/>
                </a:solidFill>
                <a:effectLst/>
                <a:latin typeface="inherit"/>
              </a:rPr>
              <a:t>[</a:t>
            </a:r>
            <a:r>
              <a:rPr lang="en-US" b="0" i="0">
                <a:solidFill>
                  <a:srgbClr val="DD1144"/>
                </a:solidFill>
                <a:effectLst/>
                <a:latin typeface="inherit"/>
              </a:rPr>
              <a:t>'p { color:red}'</a:t>
            </a:r>
            <a:r>
              <a:rPr lang="en-US" b="0" i="0">
                <a:solidFill>
                  <a:srgbClr val="333333"/>
                </a:solidFill>
                <a:effectLst/>
                <a:latin typeface="inherit"/>
              </a:rPr>
              <a:t>],</a:t>
            </a:r>
            <a:endParaRPr lang="en-US" b="0" i="0">
              <a:solidFill>
                <a:srgbClr val="000000"/>
              </a:solidFill>
              <a:effectLst/>
              <a:latin typeface="Verdana" panose="020B0604030504040204" pitchFamily="34" charset="0"/>
            </a:endParaRPr>
          </a:p>
          <a:p>
            <a:pPr algn="l" fontAlgn="base"/>
            <a:r>
              <a:rPr lang="en-US" b="0" i="0">
                <a:solidFill>
                  <a:srgbClr val="006FE0"/>
                </a:solidFill>
                <a:effectLst/>
                <a:latin typeface="inherit"/>
              </a:rPr>
              <a:t>  </a:t>
            </a:r>
            <a:r>
              <a:rPr lang="en-US" b="0" i="0">
                <a:solidFill>
                  <a:srgbClr val="000000"/>
                </a:solidFill>
                <a:effectLst/>
                <a:latin typeface="inherit"/>
              </a:rPr>
              <a:t>encapsulation</a:t>
            </a:r>
            <a:r>
              <a:rPr lang="en-US" b="0" i="0">
                <a:solidFill>
                  <a:srgbClr val="333333"/>
                </a:solidFill>
                <a:effectLst/>
                <a:latin typeface="inherit"/>
              </a:rPr>
              <a:t>:</a:t>
            </a:r>
            <a:r>
              <a:rPr lang="en-US" b="0" i="0">
                <a:solidFill>
                  <a:srgbClr val="006FE0"/>
                </a:solidFill>
                <a:effectLst/>
                <a:latin typeface="inherit"/>
              </a:rPr>
              <a:t> </a:t>
            </a:r>
            <a:r>
              <a:rPr lang="en-US" b="0" i="0">
                <a:solidFill>
                  <a:srgbClr val="000000"/>
                </a:solidFill>
                <a:effectLst/>
                <a:latin typeface="inherit"/>
              </a:rPr>
              <a:t>ViewEncapsulation</a:t>
            </a:r>
            <a:r>
              <a:rPr lang="en-US" b="0" i="0">
                <a:solidFill>
                  <a:srgbClr val="333333"/>
                </a:solidFill>
                <a:effectLst/>
                <a:latin typeface="inherit"/>
              </a:rPr>
              <a:t>.</a:t>
            </a:r>
            <a:r>
              <a:rPr lang="en-US" b="0" i="0">
                <a:solidFill>
                  <a:srgbClr val="000000"/>
                </a:solidFill>
                <a:effectLst/>
                <a:latin typeface="inherit"/>
              </a:rPr>
              <a:t>Emulated</a:t>
            </a:r>
            <a:r>
              <a:rPr lang="en-US" b="0" i="0">
                <a:solidFill>
                  <a:srgbClr val="006FE0"/>
                </a:solidFill>
                <a:effectLst/>
                <a:latin typeface="inherit"/>
              </a:rPr>
              <a:t>     </a:t>
            </a:r>
            <a:r>
              <a:rPr lang="en-US" b="0" i="1">
                <a:solidFill>
                  <a:srgbClr val="999999"/>
                </a:solidFill>
                <a:effectLst/>
                <a:latin typeface="inherit"/>
              </a:rPr>
              <a:t>//This is default</a:t>
            </a:r>
            <a:endParaRPr lang="en-US" b="0" i="0">
              <a:solidFill>
                <a:srgbClr val="000000"/>
              </a:solidFill>
              <a:effectLst/>
              <a:latin typeface="Verdana" panose="020B0604030504040204" pitchFamily="34" charset="0"/>
            </a:endParaRPr>
          </a:p>
          <a:p>
            <a:pPr algn="l" fontAlgn="base"/>
            <a:r>
              <a:rPr lang="en-US" b="0" i="1">
                <a:solidFill>
                  <a:srgbClr val="999999"/>
                </a:solidFill>
                <a:effectLst/>
                <a:latin typeface="inherit"/>
              </a:rPr>
              <a:t>//encapsulation: ViewEncapsulation.None</a:t>
            </a:r>
            <a:endParaRPr lang="en-US" b="0" i="0">
              <a:solidFill>
                <a:srgbClr val="000000"/>
              </a:solidFill>
              <a:effectLst/>
              <a:latin typeface="Verdana" panose="020B0604030504040204" pitchFamily="34" charset="0"/>
            </a:endParaRPr>
          </a:p>
          <a:p>
            <a:pPr algn="l" fontAlgn="base"/>
            <a:r>
              <a:rPr lang="en-US" b="0" i="1">
                <a:solidFill>
                  <a:srgbClr val="999999"/>
                </a:solidFill>
                <a:effectLst/>
                <a:latin typeface="inherit"/>
              </a:rPr>
              <a:t>//encapsulation: ViewEncapsulation.ShadowDOM</a:t>
            </a:r>
            <a:endParaRPr lang="en-US" b="0" i="0">
              <a:solidFill>
                <a:srgbClr val="000000"/>
              </a:solidFill>
              <a:effectLst/>
              <a:latin typeface="Verdana" panose="020B0604030504040204" pitchFamily="34" charset="0"/>
            </a:endParaRPr>
          </a:p>
          <a:p>
            <a:pPr algn="l" fontAlgn="base"/>
            <a:r>
              <a:rPr lang="en-US" b="0" i="0">
                <a:solidFill>
                  <a:srgbClr val="333333"/>
                </a:solidFill>
                <a:effectLst/>
                <a:latin typeface="inherit"/>
              </a:rPr>
              <a:t>})</a:t>
            </a:r>
            <a:endParaRPr lang="en-US" b="0" i="0">
              <a:solidFill>
                <a:srgbClr val="000000"/>
              </a:solidFill>
              <a:effectLst/>
              <a:latin typeface="Verdana" panose="020B0604030504040204" pitchFamily="34" charset="0"/>
            </a:endParaRPr>
          </a:p>
        </p:txBody>
      </p:sp>
      <p:sp>
        <p:nvSpPr>
          <p:cNvPr id="8" name="Content Placeholder 2">
            <a:extLst>
              <a:ext uri="{FF2B5EF4-FFF2-40B4-BE49-F238E27FC236}">
                <a16:creationId xmlns:a16="http://schemas.microsoft.com/office/drawing/2014/main" id="{DD9DF19A-3DDC-974A-2423-E6C7FE56CA26}"/>
              </a:ext>
            </a:extLst>
          </p:cNvPr>
          <p:cNvSpPr txBox="1">
            <a:spLocks/>
          </p:cNvSpPr>
          <p:nvPr/>
        </p:nvSpPr>
        <p:spPr>
          <a:xfrm>
            <a:off x="1582921" y="5121953"/>
            <a:ext cx="10018713" cy="103990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8595504-3465-2266-AD89-72BBF1332090}"/>
              </a:ext>
            </a:extLst>
          </p:cNvPr>
          <p:cNvSpPr txBox="1"/>
          <p:nvPr/>
        </p:nvSpPr>
        <p:spPr>
          <a:xfrm>
            <a:off x="1582921" y="5457239"/>
            <a:ext cx="9273338" cy="461665"/>
          </a:xfrm>
          <a:prstGeom prst="rect">
            <a:avLst/>
          </a:prstGeom>
          <a:noFill/>
        </p:spPr>
        <p:txBody>
          <a:bodyPr wrap="square">
            <a:spAutoFit/>
          </a:bodyPr>
          <a:lstStyle/>
          <a:p>
            <a:r>
              <a:rPr lang="en-US" sz="2400" b="1" i="1">
                <a:latin typeface="Calibri" panose="020F0502020204030204" pitchFamily="34" charset="0"/>
                <a:ea typeface="Calibri" panose="020F0502020204030204" pitchFamily="34" charset="0"/>
                <a:cs typeface="Calibri" panose="020F0502020204030204" pitchFamily="34" charset="0"/>
              </a:rPr>
              <a:t>Note:</a:t>
            </a:r>
            <a:r>
              <a:rPr lang="en-US" sz="2400">
                <a:latin typeface="Calibri" panose="020F0502020204030204" pitchFamily="34" charset="0"/>
                <a:ea typeface="Calibri" panose="020F0502020204030204" pitchFamily="34" charset="0"/>
                <a:cs typeface="Calibri" panose="020F0502020204030204" pitchFamily="34" charset="0"/>
              </a:rPr>
              <a:t> ViewEncapsulation.Emulated is the default encapsulation method.</a:t>
            </a:r>
          </a:p>
        </p:txBody>
      </p:sp>
    </p:spTree>
    <p:extLst>
      <p:ext uri="{BB962C8B-B14F-4D97-AF65-F5344CB8AC3E}">
        <p14:creationId xmlns:p14="http://schemas.microsoft.com/office/powerpoint/2010/main" val="262145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BE06-381C-20B6-F82E-914C78DA41D7}"/>
              </a:ext>
            </a:extLst>
          </p:cNvPr>
          <p:cNvSpPr>
            <a:spLocks noGrp="1"/>
          </p:cNvSpPr>
          <p:nvPr>
            <p:ph type="title"/>
          </p:nvPr>
        </p:nvSpPr>
        <p:spPr>
          <a:xfrm>
            <a:off x="2604899" y="365312"/>
            <a:ext cx="7668654" cy="766482"/>
          </a:xfrm>
        </p:spPr>
        <p:txBody>
          <a:bodyPr/>
          <a:lstStyle/>
          <a:p>
            <a:r>
              <a:rPr lang="en-US" b="1">
                <a:latin typeface="Calibri" panose="020F0502020204030204" pitchFamily="34" charset="0"/>
                <a:ea typeface="Calibri" panose="020F0502020204030204" pitchFamily="34" charset="0"/>
                <a:cs typeface="Calibri" panose="020F0502020204030204" pitchFamily="34" charset="0"/>
              </a:rPr>
              <a:t>ViewEncapsulation.None</a:t>
            </a:r>
          </a:p>
        </p:txBody>
      </p:sp>
      <p:sp>
        <p:nvSpPr>
          <p:cNvPr id="3" name="Content Placeholder 2">
            <a:extLst>
              <a:ext uri="{FF2B5EF4-FFF2-40B4-BE49-F238E27FC236}">
                <a16:creationId xmlns:a16="http://schemas.microsoft.com/office/drawing/2014/main" id="{F12A4FAF-C249-3F3C-B85F-AB76EAB9621E}"/>
              </a:ext>
            </a:extLst>
          </p:cNvPr>
          <p:cNvSpPr>
            <a:spLocks noGrp="1"/>
          </p:cNvSpPr>
          <p:nvPr>
            <p:ph idx="1"/>
          </p:nvPr>
        </p:nvSpPr>
        <p:spPr>
          <a:xfrm>
            <a:off x="1278123" y="1573305"/>
            <a:ext cx="10322206" cy="1855695"/>
          </a:xfrm>
        </p:spPr>
        <p:txBody>
          <a:bodyPr>
            <a:normAutofit/>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Angular does not apply any sort of view encapsulation meaning that any styles specified for the component are actually globally applied and can affect any HTML element present within the application. This mode is essentially the same as including the styles into the HTML itself.</a:t>
            </a:r>
          </a:p>
        </p:txBody>
      </p:sp>
      <p:sp>
        <p:nvSpPr>
          <p:cNvPr id="5" name="Content Placeholder 2">
            <a:extLst>
              <a:ext uri="{FF2B5EF4-FFF2-40B4-BE49-F238E27FC236}">
                <a16:creationId xmlns:a16="http://schemas.microsoft.com/office/drawing/2014/main" id="{43960F36-934D-2C68-D9D0-987F4A3FA080}"/>
              </a:ext>
            </a:extLst>
          </p:cNvPr>
          <p:cNvSpPr txBox="1">
            <a:spLocks/>
          </p:cNvSpPr>
          <p:nvPr/>
        </p:nvSpPr>
        <p:spPr>
          <a:xfrm>
            <a:off x="1278123" y="3574676"/>
            <a:ext cx="10322206" cy="177053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a:latin typeface="Calibri" panose="020F0502020204030204" pitchFamily="34" charset="0"/>
                <a:ea typeface="Calibri" panose="020F0502020204030204" pitchFamily="34" charset="0"/>
                <a:cs typeface="Calibri" panose="020F0502020204030204" pitchFamily="34" charset="0"/>
              </a:rPr>
              <a:t>The important points are</a:t>
            </a:r>
          </a:p>
          <a:p>
            <a:r>
              <a:rPr lang="en-US">
                <a:latin typeface="Calibri" panose="020F0502020204030204" pitchFamily="34" charset="0"/>
                <a:ea typeface="Calibri" panose="020F0502020204030204" pitchFamily="34" charset="0"/>
                <a:cs typeface="Calibri" panose="020F0502020204030204" pitchFamily="34" charset="0"/>
              </a:rPr>
              <a:t>The styles defined in the component affect the other components</a:t>
            </a:r>
          </a:p>
          <a:p>
            <a:r>
              <a:rPr lang="en-US">
                <a:latin typeface="Calibri" panose="020F0502020204030204" pitchFamily="34" charset="0"/>
                <a:ea typeface="Calibri" panose="020F0502020204030204" pitchFamily="34" charset="0"/>
                <a:cs typeface="Calibri" panose="020F0502020204030204" pitchFamily="34" charset="0"/>
              </a:rPr>
              <a:t>The global styles affect the element styles in the component</a:t>
            </a:r>
          </a:p>
        </p:txBody>
      </p:sp>
    </p:spTree>
    <p:extLst>
      <p:ext uri="{BB962C8B-B14F-4D97-AF65-F5344CB8AC3E}">
        <p14:creationId xmlns:p14="http://schemas.microsoft.com/office/powerpoint/2010/main" val="117858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8AF3-3A1C-C4B7-376A-101A68983849}"/>
              </a:ext>
            </a:extLst>
          </p:cNvPr>
          <p:cNvSpPr>
            <a:spLocks noGrp="1"/>
          </p:cNvSpPr>
          <p:nvPr>
            <p:ph type="title"/>
          </p:nvPr>
        </p:nvSpPr>
        <p:spPr>
          <a:xfrm>
            <a:off x="3384829" y="497541"/>
            <a:ext cx="6619783" cy="658906"/>
          </a:xfrm>
        </p:spPr>
        <p:txBody>
          <a:bodyPr>
            <a:normAutofit fontScale="90000"/>
          </a:bodyPr>
          <a:lstStyle/>
          <a:p>
            <a:r>
              <a:rPr lang="en-US" sz="4400" b="1">
                <a:latin typeface="Calibri" panose="020F0502020204030204" pitchFamily="34" charset="0"/>
                <a:ea typeface="Calibri" panose="020F0502020204030204" pitchFamily="34" charset="0"/>
                <a:cs typeface="Calibri" panose="020F0502020204030204" pitchFamily="34" charset="0"/>
              </a:rPr>
              <a:t>ViewEncapsulation</a:t>
            </a:r>
            <a:r>
              <a:rPr lang="en-US" b="1">
                <a:latin typeface="Calibri" panose="020F0502020204030204" pitchFamily="34" charset="0"/>
                <a:ea typeface="Calibri" panose="020F0502020204030204" pitchFamily="34" charset="0"/>
                <a:cs typeface="Calibri" panose="020F0502020204030204" pitchFamily="34" charset="0"/>
              </a:rPr>
              <a:t>.Emulated</a:t>
            </a:r>
          </a:p>
        </p:txBody>
      </p:sp>
      <p:sp>
        <p:nvSpPr>
          <p:cNvPr id="3" name="Content Placeholder 2">
            <a:extLst>
              <a:ext uri="{FF2B5EF4-FFF2-40B4-BE49-F238E27FC236}">
                <a16:creationId xmlns:a16="http://schemas.microsoft.com/office/drawing/2014/main" id="{688AF24B-D27B-7983-B9CB-3CB5D0C46786}"/>
              </a:ext>
            </a:extLst>
          </p:cNvPr>
          <p:cNvSpPr>
            <a:spLocks noGrp="1"/>
          </p:cNvSpPr>
          <p:nvPr>
            <p:ph idx="1"/>
          </p:nvPr>
        </p:nvSpPr>
        <p:spPr>
          <a:xfrm>
            <a:off x="1287086" y="1535205"/>
            <a:ext cx="10018713" cy="1689849"/>
          </a:xfrm>
        </p:spPr>
        <p:txBody>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Angular modifies the component's CSS selectors so that they are only applied to the component's view and do not affect other elements in the application, emulating Shadow DOM behavior.</a:t>
            </a:r>
          </a:p>
        </p:txBody>
      </p:sp>
      <p:sp>
        <p:nvSpPr>
          <p:cNvPr id="6" name="Content Placeholder 2">
            <a:extLst>
              <a:ext uri="{FF2B5EF4-FFF2-40B4-BE49-F238E27FC236}">
                <a16:creationId xmlns:a16="http://schemas.microsoft.com/office/drawing/2014/main" id="{62BA71A5-37A8-AD6D-23A8-357DC9CCD0AC}"/>
              </a:ext>
            </a:extLst>
          </p:cNvPr>
          <p:cNvSpPr txBox="1">
            <a:spLocks/>
          </p:cNvSpPr>
          <p:nvPr/>
        </p:nvSpPr>
        <p:spPr>
          <a:xfrm>
            <a:off x="1271072" y="3632947"/>
            <a:ext cx="9649855" cy="2138083"/>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2800">
                <a:latin typeface="Calibri" panose="020F0502020204030204" pitchFamily="34" charset="0"/>
                <a:ea typeface="Calibri" panose="020F0502020204030204" pitchFamily="34" charset="0"/>
                <a:cs typeface="Calibri" panose="020F0502020204030204" pitchFamily="34" charset="0"/>
              </a:rPr>
              <a:t>The important points are</a:t>
            </a:r>
          </a:p>
          <a:p>
            <a:pPr algn="l" fontAlgn="base"/>
            <a:r>
              <a:rPr lang="en-US" sz="2800" b="0" i="0">
                <a:solidFill>
                  <a:srgbClr val="000000"/>
                </a:solidFill>
                <a:effectLst/>
                <a:latin typeface="Calibri" panose="020F0502020204030204" pitchFamily="34" charset="0"/>
                <a:ea typeface="Calibri" panose="020F0502020204030204" pitchFamily="34" charset="0"/>
                <a:cs typeface="Calibri" panose="020F0502020204030204" pitchFamily="34" charset="0"/>
              </a:rPr>
              <a:t>This strategy isolates the component styles. They do not bleed out to other components.</a:t>
            </a:r>
          </a:p>
          <a:p>
            <a:pPr algn="l" fontAlgn="base"/>
            <a:r>
              <a:rPr lang="en-US" sz="2800" b="0" i="0">
                <a:solidFill>
                  <a:srgbClr val="000000"/>
                </a:solidFill>
                <a:effectLst/>
                <a:latin typeface="Calibri" panose="020F0502020204030204" pitchFamily="34" charset="0"/>
                <a:ea typeface="Calibri" panose="020F0502020204030204" pitchFamily="34" charset="0"/>
                <a:cs typeface="Calibri" panose="020F0502020204030204" pitchFamily="34" charset="0"/>
              </a:rPr>
              <a:t>The global styles may affect the element styles in the component</a:t>
            </a:r>
          </a:p>
          <a:p>
            <a:pPr fontAlgn="base"/>
            <a:r>
              <a:rPr lang="en-US" sz="2800" b="0" i="0">
                <a:solidFill>
                  <a:srgbClr val="000000"/>
                </a:solidFill>
                <a:effectLst/>
                <a:latin typeface="Calibri" panose="020F0502020204030204" pitchFamily="34" charset="0"/>
                <a:ea typeface="Calibri" panose="020F0502020204030204" pitchFamily="34" charset="0"/>
                <a:cs typeface="Calibri" panose="020F0502020204030204" pitchFamily="34" charset="0"/>
              </a:rPr>
              <a:t>The Angular adds the attributes to the styles and marks up</a:t>
            </a:r>
          </a:p>
          <a:p>
            <a:pPr algn="l" fontAlgn="base"/>
            <a:endParaRPr lang="en-US" sz="2400" b="0" i="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566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B3CA-5E08-5611-9C35-564B053E115D}"/>
              </a:ext>
            </a:extLst>
          </p:cNvPr>
          <p:cNvSpPr>
            <a:spLocks noGrp="1"/>
          </p:cNvSpPr>
          <p:nvPr>
            <p:ph type="title"/>
          </p:nvPr>
        </p:nvSpPr>
        <p:spPr>
          <a:xfrm>
            <a:off x="2622830" y="685801"/>
            <a:ext cx="7946560" cy="578224"/>
          </a:xfrm>
        </p:spPr>
        <p:txBody>
          <a:bodyPr>
            <a:noAutofit/>
          </a:bodyPr>
          <a:lstStyle/>
          <a:p>
            <a:r>
              <a:rPr lang="en-US" b="1"/>
              <a:t>ViewEncapsulation.ShadowDOM</a:t>
            </a:r>
          </a:p>
        </p:txBody>
      </p:sp>
      <p:sp>
        <p:nvSpPr>
          <p:cNvPr id="3" name="Content Placeholder 2">
            <a:extLst>
              <a:ext uri="{FF2B5EF4-FFF2-40B4-BE49-F238E27FC236}">
                <a16:creationId xmlns:a16="http://schemas.microsoft.com/office/drawing/2014/main" id="{F32BA674-ED1F-A8F6-2B58-38A0A702DAC4}"/>
              </a:ext>
            </a:extLst>
          </p:cNvPr>
          <p:cNvSpPr>
            <a:spLocks noGrp="1"/>
          </p:cNvSpPr>
          <p:nvPr>
            <p:ph idx="1"/>
          </p:nvPr>
        </p:nvSpPr>
        <p:spPr>
          <a:xfrm>
            <a:off x="1421555" y="1707776"/>
            <a:ext cx="10018713" cy="1474695"/>
          </a:xfrm>
        </p:spPr>
        <p:txBody>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The Shadow DOM is a scoped sub-tree of the DOM. It is attached to an element (called shadow host) of the DOM tree. The shadow dom does not appear as a child node of the shadow host when you traverse the main DOM.</a:t>
            </a:r>
          </a:p>
        </p:txBody>
      </p:sp>
      <p:sp>
        <p:nvSpPr>
          <p:cNvPr id="4" name="Content Placeholder 2">
            <a:extLst>
              <a:ext uri="{FF2B5EF4-FFF2-40B4-BE49-F238E27FC236}">
                <a16:creationId xmlns:a16="http://schemas.microsoft.com/office/drawing/2014/main" id="{117D2E26-A3D4-1975-8196-5005EA4D2454}"/>
              </a:ext>
            </a:extLst>
          </p:cNvPr>
          <p:cNvSpPr txBox="1">
            <a:spLocks/>
          </p:cNvSpPr>
          <p:nvPr/>
        </p:nvSpPr>
        <p:spPr>
          <a:xfrm>
            <a:off x="1421556" y="3626223"/>
            <a:ext cx="10018713" cy="19274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The browser keeps the shadow DOM separate from the main DOM. The rendering of the Shadow dom and the main DOM happens separately. The browser flattens them together before displaying them to the user. The feature, state &amp; style of the Shadow DOM stays private and are not affected by the main DOM. Hence it achieves true encapsulation.</a:t>
            </a:r>
          </a:p>
        </p:txBody>
      </p:sp>
    </p:spTree>
    <p:extLst>
      <p:ext uri="{BB962C8B-B14F-4D97-AF65-F5344CB8AC3E}">
        <p14:creationId xmlns:p14="http://schemas.microsoft.com/office/powerpoint/2010/main" val="8086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0612-F99D-5290-4A2C-5B965747031F}"/>
              </a:ext>
            </a:extLst>
          </p:cNvPr>
          <p:cNvSpPr>
            <a:spLocks noGrp="1"/>
          </p:cNvSpPr>
          <p:nvPr>
            <p:ph type="title"/>
          </p:nvPr>
        </p:nvSpPr>
        <p:spPr>
          <a:xfrm>
            <a:off x="1484310" y="542365"/>
            <a:ext cx="10018713" cy="820271"/>
          </a:xfrm>
        </p:spPr>
        <p:txBody>
          <a:bodyPr/>
          <a:lstStyle/>
          <a:p>
            <a:r>
              <a:rPr lang="en-US" b="1">
                <a:latin typeface="Calibri" panose="020F0502020204030204" pitchFamily="34" charset="0"/>
                <a:ea typeface="Calibri" panose="020F0502020204030204" pitchFamily="34" charset="0"/>
                <a:cs typeface="Calibri" panose="020F0502020204030204" pitchFamily="34" charset="0"/>
              </a:rPr>
              <a:t>Shadow dom terminology</a:t>
            </a:r>
          </a:p>
        </p:txBody>
      </p:sp>
      <p:pic>
        <p:nvPicPr>
          <p:cNvPr id="7" name="Content Placeholder 6">
            <a:extLst>
              <a:ext uri="{FF2B5EF4-FFF2-40B4-BE49-F238E27FC236}">
                <a16:creationId xmlns:a16="http://schemas.microsoft.com/office/drawing/2014/main" id="{8F569257-85F4-4FAD-C8B8-B37D70F2223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832308" y="1668556"/>
            <a:ext cx="8324704" cy="382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98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0612-F99D-5290-4A2C-5B965747031F}"/>
              </a:ext>
            </a:extLst>
          </p:cNvPr>
          <p:cNvSpPr>
            <a:spLocks noGrp="1"/>
          </p:cNvSpPr>
          <p:nvPr>
            <p:ph type="title"/>
          </p:nvPr>
        </p:nvSpPr>
        <p:spPr>
          <a:xfrm>
            <a:off x="1484309" y="258383"/>
            <a:ext cx="10018713" cy="820271"/>
          </a:xfrm>
        </p:spPr>
        <p:txBody>
          <a:bodyPr/>
          <a:lstStyle/>
          <a:p>
            <a:r>
              <a:rPr lang="en-US" b="1">
                <a:latin typeface="Calibri" panose="020F0502020204030204" pitchFamily="34" charset="0"/>
                <a:ea typeface="Calibri" panose="020F0502020204030204" pitchFamily="34" charset="0"/>
                <a:cs typeface="Calibri" panose="020F0502020204030204" pitchFamily="34" charset="0"/>
              </a:rPr>
              <a:t>Shadow dom terminology</a:t>
            </a:r>
          </a:p>
        </p:txBody>
      </p:sp>
      <p:sp>
        <p:nvSpPr>
          <p:cNvPr id="3" name="Content Placeholder 2">
            <a:extLst>
              <a:ext uri="{FF2B5EF4-FFF2-40B4-BE49-F238E27FC236}">
                <a16:creationId xmlns:a16="http://schemas.microsoft.com/office/drawing/2014/main" id="{E5E3F569-7025-15AA-E2E1-74A810E11957}"/>
              </a:ext>
            </a:extLst>
          </p:cNvPr>
          <p:cNvSpPr>
            <a:spLocks noGrp="1"/>
          </p:cNvSpPr>
          <p:nvPr>
            <p:ph idx="1"/>
          </p:nvPr>
        </p:nvSpPr>
        <p:spPr>
          <a:xfrm>
            <a:off x="1484309" y="1193961"/>
            <a:ext cx="9300232" cy="1223682"/>
          </a:xfrm>
        </p:spPr>
        <p:txBody>
          <a:bodyPr>
            <a:normAutofit/>
          </a:bodyPr>
          <a:lstStyle/>
          <a:p>
            <a:pPr marL="0" indent="0">
              <a:buNone/>
            </a:pPr>
            <a:r>
              <a:rPr lang="en-US" sz="2000">
                <a:latin typeface="Calibri" panose="020F0502020204030204" pitchFamily="34" charset="0"/>
                <a:ea typeface="Calibri" panose="020F0502020204030204" pitchFamily="34" charset="0"/>
                <a:cs typeface="Calibri" panose="020F0502020204030204" pitchFamily="34" charset="0"/>
              </a:rPr>
              <a:t>The app-shadowdom is the CSS selector in the ViewShadowdomComponent. We used it in our app-component.html. The Angular renders component as shadow dom and attaches it to the app-shadowdom selector. Hence, we call the element as Shadow host</a:t>
            </a:r>
          </a:p>
        </p:txBody>
      </p:sp>
      <p:sp>
        <p:nvSpPr>
          <p:cNvPr id="8" name="Content Placeholder 2">
            <a:extLst>
              <a:ext uri="{FF2B5EF4-FFF2-40B4-BE49-F238E27FC236}">
                <a16:creationId xmlns:a16="http://schemas.microsoft.com/office/drawing/2014/main" id="{AEC1F7C3-237C-9E34-CB64-B7B2BD90112B}"/>
              </a:ext>
            </a:extLst>
          </p:cNvPr>
          <p:cNvSpPr txBox="1">
            <a:spLocks/>
          </p:cNvSpPr>
          <p:nvPr/>
        </p:nvSpPr>
        <p:spPr>
          <a:xfrm>
            <a:off x="1412591" y="3429000"/>
            <a:ext cx="9640891" cy="17436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34E1E44-E6FF-F9FD-E327-6CD5C99C4B31}"/>
              </a:ext>
            </a:extLst>
          </p:cNvPr>
          <p:cNvSpPr txBox="1"/>
          <p:nvPr/>
        </p:nvSpPr>
        <p:spPr>
          <a:xfrm>
            <a:off x="1484309" y="2530725"/>
            <a:ext cx="9192655" cy="707886"/>
          </a:xfrm>
          <a:prstGeom prst="rect">
            <a:avLst/>
          </a:prstGeom>
          <a:noFill/>
        </p:spPr>
        <p:txBody>
          <a:bodyPr wrap="square">
            <a:spAutoFit/>
          </a:bodyPr>
          <a:lstStyle/>
          <a:p>
            <a:r>
              <a:rPr lang="en-US" sz="2000">
                <a:latin typeface="Calibri" panose="020F0502020204030204" pitchFamily="34" charset="0"/>
                <a:ea typeface="Calibri" panose="020F0502020204030204" pitchFamily="34" charset="0"/>
                <a:cs typeface="Calibri" panose="020F0502020204030204" pitchFamily="34" charset="0"/>
              </a:rPr>
              <a:t>The Shadow DOM starts from #shadow-root element. Hence, we call this element as shadow root. The Angular injects the component into the shadow root.</a:t>
            </a:r>
          </a:p>
        </p:txBody>
      </p:sp>
      <p:sp>
        <p:nvSpPr>
          <p:cNvPr id="15" name="TextBox 14">
            <a:extLst>
              <a:ext uri="{FF2B5EF4-FFF2-40B4-BE49-F238E27FC236}">
                <a16:creationId xmlns:a16="http://schemas.microsoft.com/office/drawing/2014/main" id="{31776819-9288-182D-F458-20E5560B900B}"/>
              </a:ext>
            </a:extLst>
          </p:cNvPr>
          <p:cNvSpPr txBox="1"/>
          <p:nvPr/>
        </p:nvSpPr>
        <p:spPr>
          <a:xfrm>
            <a:off x="1484309" y="3351693"/>
            <a:ext cx="9120937" cy="707886"/>
          </a:xfrm>
          <a:prstGeom prst="rect">
            <a:avLst/>
          </a:prstGeom>
          <a:noFill/>
        </p:spPr>
        <p:txBody>
          <a:bodyPr wrap="square">
            <a:spAutoFit/>
          </a:bodyPr>
          <a:lstStyle/>
          <a:p>
            <a:r>
              <a:rPr lang="en-US" sz="2000">
                <a:latin typeface="Calibri" panose="020F0502020204030204" pitchFamily="34" charset="0"/>
                <a:ea typeface="Calibri" panose="020F0502020204030204" pitchFamily="34" charset="0"/>
                <a:cs typeface="Calibri" panose="020F0502020204030204" pitchFamily="34" charset="0"/>
              </a:rPr>
              <a:t>The Shadow boundary starts from the #shadow-root. The browser encapsulates everything inside this element including the node #shadow-root</a:t>
            </a:r>
          </a:p>
        </p:txBody>
      </p:sp>
      <p:sp>
        <p:nvSpPr>
          <p:cNvPr id="17" name="TextBox 16">
            <a:extLst>
              <a:ext uri="{FF2B5EF4-FFF2-40B4-BE49-F238E27FC236}">
                <a16:creationId xmlns:a16="http://schemas.microsoft.com/office/drawing/2014/main" id="{4F40CD4C-F06C-69A5-E98D-A7C7CBD520F5}"/>
              </a:ext>
            </a:extLst>
          </p:cNvPr>
          <p:cNvSpPr txBox="1"/>
          <p:nvPr/>
        </p:nvSpPr>
        <p:spPr>
          <a:xfrm>
            <a:off x="1484309" y="4212172"/>
            <a:ext cx="9224682" cy="1754326"/>
          </a:xfrm>
          <a:prstGeom prst="rect">
            <a:avLst/>
          </a:prstGeom>
          <a:noFill/>
        </p:spPr>
        <p:txBody>
          <a:bodyPr wrap="square">
            <a:spAutoFit/>
          </a:bodyPr>
          <a:lstStyle/>
          <a:p>
            <a:pPr algn="l" fontAlgn="base"/>
            <a:r>
              <a:rPr lang="en-US" b="0" i="0">
                <a:solidFill>
                  <a:srgbClr val="000000"/>
                </a:solidFill>
                <a:effectLst/>
                <a:latin typeface="Source Sans Pro" panose="020B0503030403020204" pitchFamily="34" charset="0"/>
              </a:rPr>
              <a:t>The shadow dom archives the true encapsulation. It truly isolates the component from the styles from the other parts of the app.</a:t>
            </a:r>
          </a:p>
          <a:p>
            <a:pPr algn="l" fontAlgn="base"/>
            <a:endParaRPr lang="en-US" b="0" i="0">
              <a:solidFill>
                <a:srgbClr val="000000"/>
              </a:solidFill>
              <a:effectLst/>
              <a:latin typeface="Source Sans Pro" panose="020B0503030403020204" pitchFamily="34" charset="0"/>
            </a:endParaRPr>
          </a:p>
          <a:p>
            <a:pPr algn="l" fontAlgn="base"/>
            <a:r>
              <a:rPr lang="en-US" b="0" i="0">
                <a:solidFill>
                  <a:srgbClr val="000000"/>
                </a:solidFill>
                <a:effectLst/>
                <a:latin typeface="Source Sans Pro" panose="020B0503030403020204" pitchFamily="34" charset="0"/>
              </a:rPr>
              <a:t>The styles from the parent component &amp; sibling components are still injected into the shadow dom. </a:t>
            </a:r>
            <a:r>
              <a:rPr lang="en-US">
                <a:solidFill>
                  <a:srgbClr val="000000"/>
                </a:solidFill>
                <a:latin typeface="Source Sans Pro" panose="020B0503030403020204" pitchFamily="34" charset="0"/>
              </a:rPr>
              <a:t>B</a:t>
            </a:r>
            <a:r>
              <a:rPr lang="en-US" b="0" i="0">
                <a:solidFill>
                  <a:srgbClr val="000000"/>
                </a:solidFill>
                <a:effectLst/>
                <a:latin typeface="Source Sans Pro" panose="020B0503030403020204" pitchFamily="34" charset="0"/>
              </a:rPr>
              <a:t>ut that is an angular feature. The angular wants the component to share the parent &amp; sibling styles. Without this the component may look out of place with the other component</a:t>
            </a:r>
          </a:p>
        </p:txBody>
      </p:sp>
    </p:spTree>
    <p:extLst>
      <p:ext uri="{BB962C8B-B14F-4D97-AF65-F5344CB8AC3E}">
        <p14:creationId xmlns:p14="http://schemas.microsoft.com/office/powerpoint/2010/main" val="4175723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118</TotalTime>
  <Words>621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Corbel</vt:lpstr>
      <vt:lpstr>inherit</vt:lpstr>
      <vt:lpstr>Montserrat</vt:lpstr>
      <vt:lpstr>Source Sans Pro</vt:lpstr>
      <vt:lpstr>Verdana</vt:lpstr>
      <vt:lpstr>Parallax</vt:lpstr>
      <vt:lpstr>View encapsulation in Angular</vt:lpstr>
      <vt:lpstr>Table of Contents</vt:lpstr>
      <vt:lpstr>What is View Encapsulation? </vt:lpstr>
      <vt:lpstr>Adding View Encapsulation to components </vt:lpstr>
      <vt:lpstr>ViewEncapsulation.None</vt:lpstr>
      <vt:lpstr>ViewEncapsulation.Emulated</vt:lpstr>
      <vt:lpstr>ViewEncapsulation.ShadowDOM</vt:lpstr>
      <vt:lpstr>Shadow dom terminology</vt:lpstr>
      <vt:lpstr>Shadow dom terminology</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encapsulation in Angular</dc:title>
  <dc:creator>Phat Vu</dc:creator>
  <cp:lastModifiedBy>Phat Vu</cp:lastModifiedBy>
  <cp:revision>3</cp:revision>
  <dcterms:created xsi:type="dcterms:W3CDTF">2023-09-24T13:44:12Z</dcterms:created>
  <dcterms:modified xsi:type="dcterms:W3CDTF">2023-09-24T15:43:08Z</dcterms:modified>
</cp:coreProperties>
</file>