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0" r:id="rId14"/>
    <p:sldId id="271" r:id="rId15"/>
    <p:sldId id="272" r:id="rId16"/>
    <p:sldId id="273" r:id="rId17"/>
    <p:sldId id="274" r:id="rId18"/>
    <p:sldId id="278"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68163"/>
  </p:normalViewPr>
  <p:slideViewPr>
    <p:cSldViewPr snapToGrid="0">
      <p:cViewPr varScale="1">
        <p:scale>
          <a:sx n="71" d="100"/>
          <a:sy n="71" d="100"/>
        </p:scale>
        <p:origin x="2552" y="47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image" Target="../media/image7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5F12EF-D36F-4919-B39D-9D49550D3A1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658D3F4-3530-4262-B40C-C5FDC7ABAE68}">
      <dgm:prSet/>
      <dgm:spPr/>
      <dgm:t>
        <a:bodyPr/>
        <a:lstStyle/>
        <a:p>
          <a:r>
            <a:rPr lang="en-US"/>
            <a:t>Meaning Functor M: Syntax → Semantics</a:t>
          </a:r>
        </a:p>
      </dgm:t>
    </dgm:pt>
    <dgm:pt modelId="{3F6A4773-5730-43C5-B526-9FED71F41F19}" type="parTrans" cxnId="{B6493F0F-2F6E-4ADD-B64F-8980C24039A7}">
      <dgm:prSet/>
      <dgm:spPr/>
      <dgm:t>
        <a:bodyPr/>
        <a:lstStyle/>
        <a:p>
          <a:endParaRPr lang="en-US"/>
        </a:p>
      </dgm:t>
    </dgm:pt>
    <dgm:pt modelId="{F4D2F3D1-F507-4982-B917-4ED0E24D98C1}" type="sibTrans" cxnId="{B6493F0F-2F6E-4ADD-B64F-8980C24039A7}">
      <dgm:prSet/>
      <dgm:spPr/>
      <dgm:t>
        <a:bodyPr/>
        <a:lstStyle/>
        <a:p>
          <a:endParaRPr lang="en-US"/>
        </a:p>
      </dgm:t>
    </dgm:pt>
    <dgm:pt modelId="{2E672089-E17C-4139-AF6F-28C830DCCE81}">
      <dgm:prSet/>
      <dgm:spPr/>
      <dgm:t>
        <a:bodyPr/>
        <a:lstStyle/>
        <a:p>
          <a:r>
            <a:rPr lang="en-US" dirty="0"/>
            <a:t>Interpretation Functor I: Semantics → Syntax</a:t>
          </a:r>
        </a:p>
      </dgm:t>
    </dgm:pt>
    <dgm:pt modelId="{3F084DB7-CE4B-497C-A6C4-9270D6F5ECA3}" type="parTrans" cxnId="{C5A7A085-7E4C-4CD2-AE76-4F5E76B5D12B}">
      <dgm:prSet/>
      <dgm:spPr/>
      <dgm:t>
        <a:bodyPr/>
        <a:lstStyle/>
        <a:p>
          <a:endParaRPr lang="en-US"/>
        </a:p>
      </dgm:t>
    </dgm:pt>
    <dgm:pt modelId="{791AE243-A053-4571-B242-432A09A4906F}" type="sibTrans" cxnId="{C5A7A085-7E4C-4CD2-AE76-4F5E76B5D12B}">
      <dgm:prSet/>
      <dgm:spPr/>
      <dgm:t>
        <a:bodyPr/>
        <a:lstStyle/>
        <a:p>
          <a:endParaRPr lang="en-US"/>
        </a:p>
      </dgm:t>
    </dgm:pt>
    <dgm:pt modelId="{067A60EA-1AEE-42C4-9BC0-63EBF231F4A5}">
      <dgm:prSet/>
      <dgm:spPr/>
      <dgm:t>
        <a:bodyPr/>
        <a:lstStyle/>
        <a:p>
          <a:r>
            <a:rPr lang="en-US"/>
            <a:t>Adjoint pair I ⊣ M</a:t>
          </a:r>
        </a:p>
      </dgm:t>
    </dgm:pt>
    <dgm:pt modelId="{658C8ED6-8667-49AD-9553-91D69ABB7A8A}" type="parTrans" cxnId="{5E8DEC40-3C13-45FA-A837-2D3E34B48C6B}">
      <dgm:prSet/>
      <dgm:spPr/>
      <dgm:t>
        <a:bodyPr/>
        <a:lstStyle/>
        <a:p>
          <a:endParaRPr lang="en-US"/>
        </a:p>
      </dgm:t>
    </dgm:pt>
    <dgm:pt modelId="{15EDFBE9-D937-4127-846A-350089CC64E0}" type="sibTrans" cxnId="{5E8DEC40-3C13-45FA-A837-2D3E34B48C6B}">
      <dgm:prSet/>
      <dgm:spPr/>
      <dgm:t>
        <a:bodyPr/>
        <a:lstStyle/>
        <a:p>
          <a:endParaRPr lang="en-US"/>
        </a:p>
      </dgm:t>
    </dgm:pt>
    <dgm:pt modelId="{F31CDEDC-8B5D-9741-9034-6AA5A0526AAF}" type="pres">
      <dgm:prSet presAssocID="{475F12EF-D36F-4919-B39D-9D49550D3A12}" presName="vert0" presStyleCnt="0">
        <dgm:presLayoutVars>
          <dgm:dir/>
          <dgm:animOne val="branch"/>
          <dgm:animLvl val="lvl"/>
        </dgm:presLayoutVars>
      </dgm:prSet>
      <dgm:spPr/>
    </dgm:pt>
    <dgm:pt modelId="{608CB6A8-4B65-804A-B2B8-8477CA272891}" type="pres">
      <dgm:prSet presAssocID="{7658D3F4-3530-4262-B40C-C5FDC7ABAE68}" presName="thickLine" presStyleLbl="alignNode1" presStyleIdx="0" presStyleCnt="3"/>
      <dgm:spPr/>
    </dgm:pt>
    <dgm:pt modelId="{2AB8CAB8-83A9-3A4D-8D45-D7F77FD2E873}" type="pres">
      <dgm:prSet presAssocID="{7658D3F4-3530-4262-B40C-C5FDC7ABAE68}" presName="horz1" presStyleCnt="0"/>
      <dgm:spPr/>
    </dgm:pt>
    <dgm:pt modelId="{53D8C553-CC3E-0647-9D66-1749E93B1E2A}" type="pres">
      <dgm:prSet presAssocID="{7658D3F4-3530-4262-B40C-C5FDC7ABAE68}" presName="tx1" presStyleLbl="revTx" presStyleIdx="0" presStyleCnt="3"/>
      <dgm:spPr/>
    </dgm:pt>
    <dgm:pt modelId="{600CD4AF-ABD8-9A4C-9E57-396D271D7592}" type="pres">
      <dgm:prSet presAssocID="{7658D3F4-3530-4262-B40C-C5FDC7ABAE68}" presName="vert1" presStyleCnt="0"/>
      <dgm:spPr/>
    </dgm:pt>
    <dgm:pt modelId="{A265BDA0-BBA3-5249-8F07-25B3810A2A1F}" type="pres">
      <dgm:prSet presAssocID="{2E672089-E17C-4139-AF6F-28C830DCCE81}" presName="thickLine" presStyleLbl="alignNode1" presStyleIdx="1" presStyleCnt="3"/>
      <dgm:spPr/>
    </dgm:pt>
    <dgm:pt modelId="{AEADA059-4735-8143-8A4B-536FD0A747B7}" type="pres">
      <dgm:prSet presAssocID="{2E672089-E17C-4139-AF6F-28C830DCCE81}" presName="horz1" presStyleCnt="0"/>
      <dgm:spPr/>
    </dgm:pt>
    <dgm:pt modelId="{7B5AA84A-1692-A146-9AEB-F384C429BCB3}" type="pres">
      <dgm:prSet presAssocID="{2E672089-E17C-4139-AF6F-28C830DCCE81}" presName="tx1" presStyleLbl="revTx" presStyleIdx="1" presStyleCnt="3"/>
      <dgm:spPr/>
    </dgm:pt>
    <dgm:pt modelId="{58B25CD2-F6A4-294A-A8F1-560035C2EF76}" type="pres">
      <dgm:prSet presAssocID="{2E672089-E17C-4139-AF6F-28C830DCCE81}" presName="vert1" presStyleCnt="0"/>
      <dgm:spPr/>
    </dgm:pt>
    <dgm:pt modelId="{5F7BFC0F-22B9-6047-89E5-CBCD3EF06A29}" type="pres">
      <dgm:prSet presAssocID="{067A60EA-1AEE-42C4-9BC0-63EBF231F4A5}" presName="thickLine" presStyleLbl="alignNode1" presStyleIdx="2" presStyleCnt="3"/>
      <dgm:spPr/>
    </dgm:pt>
    <dgm:pt modelId="{5BB4699F-7E8E-C449-8473-59C62FF0F4B0}" type="pres">
      <dgm:prSet presAssocID="{067A60EA-1AEE-42C4-9BC0-63EBF231F4A5}" presName="horz1" presStyleCnt="0"/>
      <dgm:spPr/>
    </dgm:pt>
    <dgm:pt modelId="{18C9638C-3E9D-B444-9AC8-BF037E9188D8}" type="pres">
      <dgm:prSet presAssocID="{067A60EA-1AEE-42C4-9BC0-63EBF231F4A5}" presName="tx1" presStyleLbl="revTx" presStyleIdx="2" presStyleCnt="3"/>
      <dgm:spPr/>
    </dgm:pt>
    <dgm:pt modelId="{61A289B7-8A73-7C4F-83AA-4C92ED8AFD83}" type="pres">
      <dgm:prSet presAssocID="{067A60EA-1AEE-42C4-9BC0-63EBF231F4A5}" presName="vert1" presStyleCnt="0"/>
      <dgm:spPr/>
    </dgm:pt>
  </dgm:ptLst>
  <dgm:cxnLst>
    <dgm:cxn modelId="{E87F720D-71A6-6246-A54F-1CB79A20F91D}" type="presOf" srcId="{067A60EA-1AEE-42C4-9BC0-63EBF231F4A5}" destId="{18C9638C-3E9D-B444-9AC8-BF037E9188D8}" srcOrd="0" destOrd="0" presId="urn:microsoft.com/office/officeart/2008/layout/LinedList"/>
    <dgm:cxn modelId="{B6493F0F-2F6E-4ADD-B64F-8980C24039A7}" srcId="{475F12EF-D36F-4919-B39D-9D49550D3A12}" destId="{7658D3F4-3530-4262-B40C-C5FDC7ABAE68}" srcOrd="0" destOrd="0" parTransId="{3F6A4773-5730-43C5-B526-9FED71F41F19}" sibTransId="{F4D2F3D1-F507-4982-B917-4ED0E24D98C1}"/>
    <dgm:cxn modelId="{5E8DEC40-3C13-45FA-A837-2D3E34B48C6B}" srcId="{475F12EF-D36F-4919-B39D-9D49550D3A12}" destId="{067A60EA-1AEE-42C4-9BC0-63EBF231F4A5}" srcOrd="2" destOrd="0" parTransId="{658C8ED6-8667-49AD-9553-91D69ABB7A8A}" sibTransId="{15EDFBE9-D937-4127-846A-350089CC64E0}"/>
    <dgm:cxn modelId="{C5A7A085-7E4C-4CD2-AE76-4F5E76B5D12B}" srcId="{475F12EF-D36F-4919-B39D-9D49550D3A12}" destId="{2E672089-E17C-4139-AF6F-28C830DCCE81}" srcOrd="1" destOrd="0" parTransId="{3F084DB7-CE4B-497C-A6C4-9270D6F5ECA3}" sibTransId="{791AE243-A053-4571-B242-432A09A4906F}"/>
    <dgm:cxn modelId="{4C3DF18B-F246-5D49-88F8-20ECC9AB311D}" type="presOf" srcId="{475F12EF-D36F-4919-B39D-9D49550D3A12}" destId="{F31CDEDC-8B5D-9741-9034-6AA5A0526AAF}" srcOrd="0" destOrd="0" presId="urn:microsoft.com/office/officeart/2008/layout/LinedList"/>
    <dgm:cxn modelId="{C0F7B8AB-5813-1C46-9581-F0DB2071BD1C}" type="presOf" srcId="{7658D3F4-3530-4262-B40C-C5FDC7ABAE68}" destId="{53D8C553-CC3E-0647-9D66-1749E93B1E2A}" srcOrd="0" destOrd="0" presId="urn:microsoft.com/office/officeart/2008/layout/LinedList"/>
    <dgm:cxn modelId="{616ED5E7-23AE-5248-BD0E-8070F6D4092A}" type="presOf" srcId="{2E672089-E17C-4139-AF6F-28C830DCCE81}" destId="{7B5AA84A-1692-A146-9AEB-F384C429BCB3}" srcOrd="0" destOrd="0" presId="urn:microsoft.com/office/officeart/2008/layout/LinedList"/>
    <dgm:cxn modelId="{41B0207D-1B3D-2940-8DEE-D3DB70B77A06}" type="presParOf" srcId="{F31CDEDC-8B5D-9741-9034-6AA5A0526AAF}" destId="{608CB6A8-4B65-804A-B2B8-8477CA272891}" srcOrd="0" destOrd="0" presId="urn:microsoft.com/office/officeart/2008/layout/LinedList"/>
    <dgm:cxn modelId="{4763BD0D-BEBE-1445-85D5-F54FCDA899CB}" type="presParOf" srcId="{F31CDEDC-8B5D-9741-9034-6AA5A0526AAF}" destId="{2AB8CAB8-83A9-3A4D-8D45-D7F77FD2E873}" srcOrd="1" destOrd="0" presId="urn:microsoft.com/office/officeart/2008/layout/LinedList"/>
    <dgm:cxn modelId="{310C7E4F-12AC-2141-9F3A-64C00998745E}" type="presParOf" srcId="{2AB8CAB8-83A9-3A4D-8D45-D7F77FD2E873}" destId="{53D8C553-CC3E-0647-9D66-1749E93B1E2A}" srcOrd="0" destOrd="0" presId="urn:microsoft.com/office/officeart/2008/layout/LinedList"/>
    <dgm:cxn modelId="{F60043D5-F454-E74E-B81B-306A4F8DDC35}" type="presParOf" srcId="{2AB8CAB8-83A9-3A4D-8D45-D7F77FD2E873}" destId="{600CD4AF-ABD8-9A4C-9E57-396D271D7592}" srcOrd="1" destOrd="0" presId="urn:microsoft.com/office/officeart/2008/layout/LinedList"/>
    <dgm:cxn modelId="{55BE6BBF-23E8-2442-829D-BF3E3B170858}" type="presParOf" srcId="{F31CDEDC-8B5D-9741-9034-6AA5A0526AAF}" destId="{A265BDA0-BBA3-5249-8F07-25B3810A2A1F}" srcOrd="2" destOrd="0" presId="urn:microsoft.com/office/officeart/2008/layout/LinedList"/>
    <dgm:cxn modelId="{D18A929B-31E9-5144-B108-0E5AA8EAAA88}" type="presParOf" srcId="{F31CDEDC-8B5D-9741-9034-6AA5A0526AAF}" destId="{AEADA059-4735-8143-8A4B-536FD0A747B7}" srcOrd="3" destOrd="0" presId="urn:microsoft.com/office/officeart/2008/layout/LinedList"/>
    <dgm:cxn modelId="{57989CC9-7B5B-6C44-BF1D-994FD2B7409A}" type="presParOf" srcId="{AEADA059-4735-8143-8A4B-536FD0A747B7}" destId="{7B5AA84A-1692-A146-9AEB-F384C429BCB3}" srcOrd="0" destOrd="0" presId="urn:microsoft.com/office/officeart/2008/layout/LinedList"/>
    <dgm:cxn modelId="{3B4DDDED-7DA6-964E-8F96-8E51BA6E4B04}" type="presParOf" srcId="{AEADA059-4735-8143-8A4B-536FD0A747B7}" destId="{58B25CD2-F6A4-294A-A8F1-560035C2EF76}" srcOrd="1" destOrd="0" presId="urn:microsoft.com/office/officeart/2008/layout/LinedList"/>
    <dgm:cxn modelId="{55148F63-78BF-4C41-BEB1-32DD7BC972F7}" type="presParOf" srcId="{F31CDEDC-8B5D-9741-9034-6AA5A0526AAF}" destId="{5F7BFC0F-22B9-6047-89E5-CBCD3EF06A29}" srcOrd="4" destOrd="0" presId="urn:microsoft.com/office/officeart/2008/layout/LinedList"/>
    <dgm:cxn modelId="{5DE2D02F-BF63-E842-AF3F-F71F7CBC05A0}" type="presParOf" srcId="{F31CDEDC-8B5D-9741-9034-6AA5A0526AAF}" destId="{5BB4699F-7E8E-C449-8473-59C62FF0F4B0}" srcOrd="5" destOrd="0" presId="urn:microsoft.com/office/officeart/2008/layout/LinedList"/>
    <dgm:cxn modelId="{D7EB42C8-D5AC-3A4B-8044-F033679D27D0}" type="presParOf" srcId="{5BB4699F-7E8E-C449-8473-59C62FF0F4B0}" destId="{18C9638C-3E9D-B444-9AC8-BF037E9188D8}" srcOrd="0" destOrd="0" presId="urn:microsoft.com/office/officeart/2008/layout/LinedList"/>
    <dgm:cxn modelId="{EC7ADA65-CA29-2544-9BDB-292C0B9AA908}" type="presParOf" srcId="{5BB4699F-7E8E-C449-8473-59C62FF0F4B0}" destId="{61A289B7-8A73-7C4F-83AA-4C92ED8AFD8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3BF9DA-1C11-4489-B149-65C78C8E075C}"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96FC0805-3F18-40A6-A043-E13BC69BE0D8}">
          <dgm:prSet/>
          <dgm:spPr/>
          <dgm:t>
            <a:bodyPr/>
            <a:lstStyle/>
            <a:p>
              <a:r>
                <a:rPr lang="en-US" dirty="0"/>
                <a:t>Agents build mirrors of (hypothesize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𝑛</m:t>
                      </m:r>
                    </m:sub>
                  </m:sSub>
                </m:oMath>
              </a14:m>
              <a:r>
                <a:rPr lang="en-US" dirty="0"/>
                <a:t>) </a:t>
              </a:r>
            </a:p>
          </dgm:t>
        </dgm:pt>
      </mc:Choice>
      <mc:Fallback xmlns="">
        <dgm:pt modelId="{96FC0805-3F18-40A6-A043-E13BC69BE0D8}">
          <dgm:prSet/>
          <dgm:spPr/>
          <dgm:t>
            <a:bodyPr/>
            <a:lstStyle/>
            <a:p>
              <a:r>
                <a:rPr lang="en-US" dirty="0"/>
                <a:t>Agents build mirrors of (hypothesize </a:t>
              </a:r>
              <a:r>
                <a:rPr lang="en-US" b="0" i="0">
                  <a:latin typeface="Cambria Math" panose="02040503050406030204" pitchFamily="18" charset="0"/>
                </a:rPr>
                <a:t>𝑈_𝑛</a:t>
              </a:r>
              <a:r>
                <a:rPr lang="en-US" dirty="0"/>
                <a:t>) </a:t>
              </a:r>
            </a:p>
          </dgm:t>
        </dgm:pt>
      </mc:Fallback>
    </mc:AlternateContent>
    <dgm:pt modelId="{CCBB9CB1-0C86-48FE-B27D-11004FADFB9A}" type="parTrans" cxnId="{4D326E2B-1E56-40DA-ABC8-294779BE56B9}">
      <dgm:prSet/>
      <dgm:spPr/>
      <dgm:t>
        <a:bodyPr/>
        <a:lstStyle/>
        <a:p>
          <a:endParaRPr lang="en-US"/>
        </a:p>
      </dgm:t>
    </dgm:pt>
    <dgm:pt modelId="{FC13BDF3-FB61-4DA9-B5AF-4D92C6ECAA79}" type="sibTrans" cxnId="{4D326E2B-1E56-40DA-ABC8-294779BE56B9}">
      <dgm:prSet/>
      <dgm:spPr/>
      <dgm:t>
        <a:bodyPr/>
        <a:lstStyle/>
        <a:p>
          <a:endParaRPr lang="en-US"/>
        </a:p>
      </dgm:t>
    </dgm:pt>
    <dgm:pt modelId="{64379BDF-B26C-4E7D-B6A5-EE71ECBA7415}">
      <dgm:prSet/>
      <dgm:spPr/>
      <dgm:t>
        <a:bodyPr/>
        <a:lstStyle/>
        <a:p>
          <a:r>
            <a:rPr lang="en-US" dirty="0"/>
            <a:t>Leibniz's Monads: Each mirrors world uniquely </a:t>
          </a:r>
        </a:p>
      </dgm:t>
    </dgm:pt>
    <dgm:pt modelId="{49618F41-19B2-4822-87A3-369CBAF0D7B2}" type="parTrans" cxnId="{4D04E7D3-65B0-4AA0-BCE5-324A15A2CB5D}">
      <dgm:prSet/>
      <dgm:spPr/>
      <dgm:t>
        <a:bodyPr/>
        <a:lstStyle/>
        <a:p>
          <a:endParaRPr lang="en-US"/>
        </a:p>
      </dgm:t>
    </dgm:pt>
    <dgm:pt modelId="{B6980EDE-C9D6-4B05-8081-AFC529F1ED83}" type="sibTrans" cxnId="{4D04E7D3-65B0-4AA0-BCE5-324A15A2CB5D}">
      <dgm:prSet/>
      <dgm:spPr/>
      <dgm:t>
        <a:bodyPr/>
        <a:lstStyle/>
        <a:p>
          <a:endParaRPr lang="en-US"/>
        </a:p>
      </dgm:t>
    </dgm:pt>
    <mc:AlternateContent xmlns:mc="http://schemas.openxmlformats.org/markup-compatibility/2006" xmlns:a14="http://schemas.microsoft.com/office/drawing/2010/main">
      <mc:Choice Requires="a14">
        <dgm:pt modelId="{65BA7444-CDC7-45E9-A3E8-7E9E156E4B2A}">
          <dgm:prSet/>
          <dgm:spPr/>
          <dgm:t>
            <a:bodyPr/>
            <a:lstStyle/>
            <a:p>
              <a:r>
                <a:rPr lang="en-US" dirty="0"/>
                <a:t>Category: (agent's view)</a:t>
              </a:r>
              <a:r>
                <a:rPr lang="en-US" baseline="0" dirty="0"/>
                <a:t> </a:t>
              </a:r>
              <a14:m>
                <m:oMath xmlns:m="http://schemas.openxmlformats.org/officeDocument/2006/math">
                  <m:sSubSup>
                    <m:sSubSupPr>
                      <m:ctrlPr>
                        <a:rPr lang="en-US" b="0" i="1" baseline="0" smtClean="0">
                          <a:latin typeface="Cambria Math" panose="02040503050406030204" pitchFamily="18" charset="0"/>
                        </a:rPr>
                      </m:ctrlPr>
                    </m:sSubSupPr>
                    <m:e>
                      <m:r>
                        <a:rPr lang="en-US" b="0" i="1" baseline="0" smtClean="0">
                          <a:latin typeface="Cambria Math" panose="02040503050406030204" pitchFamily="18" charset="0"/>
                        </a:rPr>
                        <m:t>𝐶</m:t>
                      </m:r>
                    </m:e>
                    <m:sub>
                      <m:r>
                        <a:rPr lang="en-US" b="0" i="1" baseline="0" smtClean="0">
                          <a:latin typeface="Cambria Math" panose="02040503050406030204" pitchFamily="18" charset="0"/>
                        </a:rPr>
                        <m:t>𝑠𝑒𝑚</m:t>
                      </m:r>
                      <m:r>
                        <a:rPr lang="en-US" b="0" i="1" baseline="0" smtClean="0">
                          <a:latin typeface="Cambria Math" panose="02040503050406030204" pitchFamily="18" charset="0"/>
                        </a:rPr>
                        <m:t>,</m:t>
                      </m:r>
                      <m:r>
                        <a:rPr lang="en-US" b="0" i="1" baseline="0" smtClean="0">
                          <a:latin typeface="Cambria Math" panose="02040503050406030204" pitchFamily="18" charset="0"/>
                        </a:rPr>
                        <m:t>𝑛</m:t>
                      </m:r>
                    </m:sub>
                    <m:sup>
                      <m:r>
                        <a:rPr lang="en-US" b="0" i="1" baseline="0" smtClean="0">
                          <a:latin typeface="Cambria Math" panose="02040503050406030204" pitchFamily="18" charset="0"/>
                        </a:rPr>
                        <m:t>𝐴</m:t>
                      </m:r>
                    </m:sup>
                  </m:sSubSup>
                </m:oMath>
              </a14:m>
              <a:endParaRPr lang="en-US" baseline="0" dirty="0"/>
            </a:p>
          </dgm:t>
        </dgm:pt>
      </mc:Choice>
      <mc:Fallback xmlns="">
        <dgm:pt modelId="{65BA7444-CDC7-45E9-A3E8-7E9E156E4B2A}">
          <dgm:prSet/>
          <dgm:spPr/>
          <dgm:t>
            <a:bodyPr/>
            <a:lstStyle/>
            <a:p>
              <a:r>
                <a:rPr lang="en-US" dirty="0"/>
                <a:t>Category: (agent's view)</a:t>
              </a:r>
              <a:r>
                <a:rPr lang="en-US" baseline="0" dirty="0"/>
                <a:t> </a:t>
              </a:r>
              <a:r>
                <a:rPr lang="en-US" b="0" i="0" baseline="0">
                  <a:latin typeface="Cambria Math" panose="02040503050406030204" pitchFamily="18" charset="0"/>
                </a:rPr>
                <a:t>𝐶_(𝑠𝑒𝑚,𝑛)^𝐴</a:t>
              </a:r>
              <a:endParaRPr lang="en-US" baseline="0" dirty="0"/>
            </a:p>
          </dgm:t>
        </dgm:pt>
      </mc:Fallback>
    </mc:AlternateContent>
    <dgm:pt modelId="{EE968666-9BB0-4463-852D-AF2D4624D8B3}" type="parTrans" cxnId="{89569401-23BE-4229-984A-D60EFA20AA94}">
      <dgm:prSet/>
      <dgm:spPr/>
      <dgm:t>
        <a:bodyPr/>
        <a:lstStyle/>
        <a:p>
          <a:endParaRPr lang="en-US"/>
        </a:p>
      </dgm:t>
    </dgm:pt>
    <dgm:pt modelId="{507A1675-A27A-45EE-9198-CF549440EF79}" type="sibTrans" cxnId="{89569401-23BE-4229-984A-D60EFA20AA94}">
      <dgm:prSet/>
      <dgm:spPr/>
      <dgm:t>
        <a:bodyPr/>
        <a:lstStyle/>
        <a:p>
          <a:endParaRPr lang="en-US"/>
        </a:p>
      </dgm:t>
    </dgm:pt>
    <dgm:pt modelId="{54A9955A-6FE6-7845-94FA-A6559D18A8F9}" type="pres">
      <dgm:prSet presAssocID="{853BF9DA-1C11-4489-B149-65C78C8E075C}" presName="vert0" presStyleCnt="0">
        <dgm:presLayoutVars>
          <dgm:dir/>
          <dgm:animOne val="branch"/>
          <dgm:animLvl val="lvl"/>
        </dgm:presLayoutVars>
      </dgm:prSet>
      <dgm:spPr/>
    </dgm:pt>
    <dgm:pt modelId="{C83951D3-6978-3548-962A-629B8C997909}" type="pres">
      <dgm:prSet presAssocID="{96FC0805-3F18-40A6-A043-E13BC69BE0D8}" presName="thickLine" presStyleLbl="alignNode1" presStyleIdx="0" presStyleCnt="3"/>
      <dgm:spPr/>
    </dgm:pt>
    <dgm:pt modelId="{1A8DD20D-2C1B-0140-8965-940F9A6E1023}" type="pres">
      <dgm:prSet presAssocID="{96FC0805-3F18-40A6-A043-E13BC69BE0D8}" presName="horz1" presStyleCnt="0"/>
      <dgm:spPr/>
    </dgm:pt>
    <dgm:pt modelId="{F9353207-7705-0F49-A2BA-275A796D049C}" type="pres">
      <dgm:prSet presAssocID="{96FC0805-3F18-40A6-A043-E13BC69BE0D8}" presName="tx1" presStyleLbl="revTx" presStyleIdx="0" presStyleCnt="3"/>
      <dgm:spPr/>
    </dgm:pt>
    <dgm:pt modelId="{B6AA9894-3C97-7347-88A0-6A18D4A3C884}" type="pres">
      <dgm:prSet presAssocID="{96FC0805-3F18-40A6-A043-E13BC69BE0D8}" presName="vert1" presStyleCnt="0"/>
      <dgm:spPr/>
    </dgm:pt>
    <dgm:pt modelId="{A04265AD-5AAA-CE43-B026-8ADB0764B53B}" type="pres">
      <dgm:prSet presAssocID="{64379BDF-B26C-4E7D-B6A5-EE71ECBA7415}" presName="thickLine" presStyleLbl="alignNode1" presStyleIdx="1" presStyleCnt="3"/>
      <dgm:spPr/>
    </dgm:pt>
    <dgm:pt modelId="{B7168B87-5050-AB48-A0DB-681F41BD2A00}" type="pres">
      <dgm:prSet presAssocID="{64379BDF-B26C-4E7D-B6A5-EE71ECBA7415}" presName="horz1" presStyleCnt="0"/>
      <dgm:spPr/>
    </dgm:pt>
    <dgm:pt modelId="{EB93ECFF-EBB9-1B46-AB7E-CDD4DC42DF10}" type="pres">
      <dgm:prSet presAssocID="{64379BDF-B26C-4E7D-B6A5-EE71ECBA7415}" presName="tx1" presStyleLbl="revTx" presStyleIdx="1" presStyleCnt="3"/>
      <dgm:spPr/>
    </dgm:pt>
    <dgm:pt modelId="{1ABDBA13-3E65-6942-A45C-5A0F0D202480}" type="pres">
      <dgm:prSet presAssocID="{64379BDF-B26C-4E7D-B6A5-EE71ECBA7415}" presName="vert1" presStyleCnt="0"/>
      <dgm:spPr/>
    </dgm:pt>
    <dgm:pt modelId="{3E8C51DA-0217-A84A-A978-509CA9475B05}" type="pres">
      <dgm:prSet presAssocID="{65BA7444-CDC7-45E9-A3E8-7E9E156E4B2A}" presName="thickLine" presStyleLbl="alignNode1" presStyleIdx="2" presStyleCnt="3"/>
      <dgm:spPr/>
    </dgm:pt>
    <dgm:pt modelId="{7817D606-2E47-0F47-ACA2-EB2EEB1891AA}" type="pres">
      <dgm:prSet presAssocID="{65BA7444-CDC7-45E9-A3E8-7E9E156E4B2A}" presName="horz1" presStyleCnt="0"/>
      <dgm:spPr/>
    </dgm:pt>
    <dgm:pt modelId="{39D77CDD-A071-114B-A762-884203E0E95A}" type="pres">
      <dgm:prSet presAssocID="{65BA7444-CDC7-45E9-A3E8-7E9E156E4B2A}" presName="tx1" presStyleLbl="revTx" presStyleIdx="2" presStyleCnt="3"/>
      <dgm:spPr/>
    </dgm:pt>
    <dgm:pt modelId="{6B1497DC-9732-3F4C-BFDA-AA4B727362AF}" type="pres">
      <dgm:prSet presAssocID="{65BA7444-CDC7-45E9-A3E8-7E9E156E4B2A}" presName="vert1" presStyleCnt="0"/>
      <dgm:spPr/>
    </dgm:pt>
  </dgm:ptLst>
  <dgm:cxnLst>
    <dgm:cxn modelId="{89569401-23BE-4229-984A-D60EFA20AA94}" srcId="{853BF9DA-1C11-4489-B149-65C78C8E075C}" destId="{65BA7444-CDC7-45E9-A3E8-7E9E156E4B2A}" srcOrd="2" destOrd="0" parTransId="{EE968666-9BB0-4463-852D-AF2D4624D8B3}" sibTransId="{507A1675-A27A-45EE-9198-CF549440EF79}"/>
    <dgm:cxn modelId="{26D7C802-EF8C-D445-A57A-CF0F888FDB4D}" type="presOf" srcId="{64379BDF-B26C-4E7D-B6A5-EE71ECBA7415}" destId="{EB93ECFF-EBB9-1B46-AB7E-CDD4DC42DF10}" srcOrd="0" destOrd="0" presId="urn:microsoft.com/office/officeart/2008/layout/LinedList"/>
    <dgm:cxn modelId="{4C40B30F-F742-584A-8BAC-6B97CD4B2427}" type="presOf" srcId="{65BA7444-CDC7-45E9-A3E8-7E9E156E4B2A}" destId="{39D77CDD-A071-114B-A762-884203E0E95A}" srcOrd="0" destOrd="0" presId="urn:microsoft.com/office/officeart/2008/layout/LinedList"/>
    <dgm:cxn modelId="{49027D10-2045-224C-B477-B3903E71848A}" type="presOf" srcId="{96FC0805-3F18-40A6-A043-E13BC69BE0D8}" destId="{F9353207-7705-0F49-A2BA-275A796D049C}" srcOrd="0" destOrd="0" presId="urn:microsoft.com/office/officeart/2008/layout/LinedList"/>
    <dgm:cxn modelId="{4D326E2B-1E56-40DA-ABC8-294779BE56B9}" srcId="{853BF9DA-1C11-4489-B149-65C78C8E075C}" destId="{96FC0805-3F18-40A6-A043-E13BC69BE0D8}" srcOrd="0" destOrd="0" parTransId="{CCBB9CB1-0C86-48FE-B27D-11004FADFB9A}" sibTransId="{FC13BDF3-FB61-4DA9-B5AF-4D92C6ECAA79}"/>
    <dgm:cxn modelId="{EAE16B8A-DF75-CD46-B8D0-E6A10B68CFC9}" type="presOf" srcId="{853BF9DA-1C11-4489-B149-65C78C8E075C}" destId="{54A9955A-6FE6-7845-94FA-A6559D18A8F9}" srcOrd="0" destOrd="0" presId="urn:microsoft.com/office/officeart/2008/layout/LinedList"/>
    <dgm:cxn modelId="{4D04E7D3-65B0-4AA0-BCE5-324A15A2CB5D}" srcId="{853BF9DA-1C11-4489-B149-65C78C8E075C}" destId="{64379BDF-B26C-4E7D-B6A5-EE71ECBA7415}" srcOrd="1" destOrd="0" parTransId="{49618F41-19B2-4822-87A3-369CBAF0D7B2}" sibTransId="{B6980EDE-C9D6-4B05-8081-AFC529F1ED83}"/>
    <dgm:cxn modelId="{775AF765-24CF-524A-9D1D-F47968B14E5F}" type="presParOf" srcId="{54A9955A-6FE6-7845-94FA-A6559D18A8F9}" destId="{C83951D3-6978-3548-962A-629B8C997909}" srcOrd="0" destOrd="0" presId="urn:microsoft.com/office/officeart/2008/layout/LinedList"/>
    <dgm:cxn modelId="{116EAA5D-6BE4-9046-AD2D-AA2901B85B25}" type="presParOf" srcId="{54A9955A-6FE6-7845-94FA-A6559D18A8F9}" destId="{1A8DD20D-2C1B-0140-8965-940F9A6E1023}" srcOrd="1" destOrd="0" presId="urn:microsoft.com/office/officeart/2008/layout/LinedList"/>
    <dgm:cxn modelId="{136EC868-BBA7-074A-8E67-915FF5C2661D}" type="presParOf" srcId="{1A8DD20D-2C1B-0140-8965-940F9A6E1023}" destId="{F9353207-7705-0F49-A2BA-275A796D049C}" srcOrd="0" destOrd="0" presId="urn:microsoft.com/office/officeart/2008/layout/LinedList"/>
    <dgm:cxn modelId="{732480B9-73DE-A148-8413-D0D8DA90A54A}" type="presParOf" srcId="{1A8DD20D-2C1B-0140-8965-940F9A6E1023}" destId="{B6AA9894-3C97-7347-88A0-6A18D4A3C884}" srcOrd="1" destOrd="0" presId="urn:microsoft.com/office/officeart/2008/layout/LinedList"/>
    <dgm:cxn modelId="{A043D4B2-AB79-064C-BFFD-E7158257F9A5}" type="presParOf" srcId="{54A9955A-6FE6-7845-94FA-A6559D18A8F9}" destId="{A04265AD-5AAA-CE43-B026-8ADB0764B53B}" srcOrd="2" destOrd="0" presId="urn:microsoft.com/office/officeart/2008/layout/LinedList"/>
    <dgm:cxn modelId="{C8CD2F70-8743-3D43-8097-B78BBBA1E4FD}" type="presParOf" srcId="{54A9955A-6FE6-7845-94FA-A6559D18A8F9}" destId="{B7168B87-5050-AB48-A0DB-681F41BD2A00}" srcOrd="3" destOrd="0" presId="urn:microsoft.com/office/officeart/2008/layout/LinedList"/>
    <dgm:cxn modelId="{D7D37185-2631-CC40-886A-0415B3374F45}" type="presParOf" srcId="{B7168B87-5050-AB48-A0DB-681F41BD2A00}" destId="{EB93ECFF-EBB9-1B46-AB7E-CDD4DC42DF10}" srcOrd="0" destOrd="0" presId="urn:microsoft.com/office/officeart/2008/layout/LinedList"/>
    <dgm:cxn modelId="{D84055E5-AAF7-E549-AE76-8FC369F844C6}" type="presParOf" srcId="{B7168B87-5050-AB48-A0DB-681F41BD2A00}" destId="{1ABDBA13-3E65-6942-A45C-5A0F0D202480}" srcOrd="1" destOrd="0" presId="urn:microsoft.com/office/officeart/2008/layout/LinedList"/>
    <dgm:cxn modelId="{DE9F612C-73CD-D544-93B6-8E02D5A5AE93}" type="presParOf" srcId="{54A9955A-6FE6-7845-94FA-A6559D18A8F9}" destId="{3E8C51DA-0217-A84A-A978-509CA9475B05}" srcOrd="4" destOrd="0" presId="urn:microsoft.com/office/officeart/2008/layout/LinedList"/>
    <dgm:cxn modelId="{C87CEECF-B1DD-6446-9B3E-D306A11AED55}" type="presParOf" srcId="{54A9955A-6FE6-7845-94FA-A6559D18A8F9}" destId="{7817D606-2E47-0F47-ACA2-EB2EEB1891AA}" srcOrd="5" destOrd="0" presId="urn:microsoft.com/office/officeart/2008/layout/LinedList"/>
    <dgm:cxn modelId="{5C5C6AE9-2815-9E4E-A929-91BAE746BF88}" type="presParOf" srcId="{7817D606-2E47-0F47-ACA2-EB2EEB1891AA}" destId="{39D77CDD-A071-114B-A762-884203E0E95A}" srcOrd="0" destOrd="0" presId="urn:microsoft.com/office/officeart/2008/layout/LinedList"/>
    <dgm:cxn modelId="{361D05F5-180C-A940-81C7-8303E3FB9C79}" type="presParOf" srcId="{7817D606-2E47-0F47-ACA2-EB2EEB1891AA}" destId="{6B1497DC-9732-3F4C-BFDA-AA4B727362A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3BF9DA-1C11-4489-B149-65C78C8E075C}"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96FC0805-3F18-40A6-A043-E13BC69BE0D8}">
      <dgm:prSet/>
      <dgm:spPr>
        <a:blipFill>
          <a:blip xmlns:r="http://schemas.openxmlformats.org/officeDocument/2006/relationships" r:embed="rId1"/>
          <a:stretch>
            <a:fillRect l="-2979" t="-4110" r="-1702"/>
          </a:stretch>
        </a:blipFill>
      </dgm:spPr>
      <dgm:t>
        <a:bodyPr/>
        <a:lstStyle/>
        <a:p>
          <a:r>
            <a:rPr lang="en-US">
              <a:noFill/>
            </a:rPr>
            <a:t> </a:t>
          </a:r>
        </a:p>
      </dgm:t>
    </dgm:pt>
    <dgm:pt modelId="{CCBB9CB1-0C86-48FE-B27D-11004FADFB9A}" type="parTrans" cxnId="{4D326E2B-1E56-40DA-ABC8-294779BE56B9}">
      <dgm:prSet/>
      <dgm:spPr/>
      <dgm:t>
        <a:bodyPr/>
        <a:lstStyle/>
        <a:p>
          <a:endParaRPr lang="en-US"/>
        </a:p>
      </dgm:t>
    </dgm:pt>
    <dgm:pt modelId="{FC13BDF3-FB61-4DA9-B5AF-4D92C6ECAA79}" type="sibTrans" cxnId="{4D326E2B-1E56-40DA-ABC8-294779BE56B9}">
      <dgm:prSet/>
      <dgm:spPr/>
      <dgm:t>
        <a:bodyPr/>
        <a:lstStyle/>
        <a:p>
          <a:endParaRPr lang="en-US"/>
        </a:p>
      </dgm:t>
    </dgm:pt>
    <dgm:pt modelId="{64379BDF-B26C-4E7D-B6A5-EE71ECBA7415}">
      <dgm:prSet/>
      <dgm:spPr/>
      <dgm:t>
        <a:bodyPr/>
        <a:lstStyle/>
        <a:p>
          <a:r>
            <a:rPr lang="en-US" dirty="0"/>
            <a:t>Leibniz's Monads: Each mirrors world uniquely </a:t>
          </a:r>
        </a:p>
      </dgm:t>
    </dgm:pt>
    <dgm:pt modelId="{49618F41-19B2-4822-87A3-369CBAF0D7B2}" type="parTrans" cxnId="{4D04E7D3-65B0-4AA0-BCE5-324A15A2CB5D}">
      <dgm:prSet/>
      <dgm:spPr/>
      <dgm:t>
        <a:bodyPr/>
        <a:lstStyle/>
        <a:p>
          <a:endParaRPr lang="en-US"/>
        </a:p>
      </dgm:t>
    </dgm:pt>
    <dgm:pt modelId="{B6980EDE-C9D6-4B05-8081-AFC529F1ED83}" type="sibTrans" cxnId="{4D04E7D3-65B0-4AA0-BCE5-324A15A2CB5D}">
      <dgm:prSet/>
      <dgm:spPr/>
      <dgm:t>
        <a:bodyPr/>
        <a:lstStyle/>
        <a:p>
          <a:endParaRPr lang="en-US"/>
        </a:p>
      </dgm:t>
    </dgm:pt>
    <dgm:pt modelId="{65BA7444-CDC7-45E9-A3E8-7E9E156E4B2A}">
      <dgm:prSet/>
      <dgm:spPr>
        <a:blipFill>
          <a:blip xmlns:r="http://schemas.openxmlformats.org/officeDocument/2006/relationships" r:embed="rId2"/>
          <a:stretch>
            <a:fillRect l="-2979" t="-4110"/>
          </a:stretch>
        </a:blipFill>
      </dgm:spPr>
      <dgm:t>
        <a:bodyPr/>
        <a:lstStyle/>
        <a:p>
          <a:r>
            <a:rPr lang="en-US">
              <a:noFill/>
            </a:rPr>
            <a:t> </a:t>
          </a:r>
        </a:p>
      </dgm:t>
    </dgm:pt>
    <dgm:pt modelId="{EE968666-9BB0-4463-852D-AF2D4624D8B3}" type="parTrans" cxnId="{89569401-23BE-4229-984A-D60EFA20AA94}">
      <dgm:prSet/>
      <dgm:spPr/>
      <dgm:t>
        <a:bodyPr/>
        <a:lstStyle/>
        <a:p>
          <a:endParaRPr lang="en-US"/>
        </a:p>
      </dgm:t>
    </dgm:pt>
    <dgm:pt modelId="{507A1675-A27A-45EE-9198-CF549440EF79}" type="sibTrans" cxnId="{89569401-23BE-4229-984A-D60EFA20AA94}">
      <dgm:prSet/>
      <dgm:spPr/>
      <dgm:t>
        <a:bodyPr/>
        <a:lstStyle/>
        <a:p>
          <a:endParaRPr lang="en-US"/>
        </a:p>
      </dgm:t>
    </dgm:pt>
    <dgm:pt modelId="{54A9955A-6FE6-7845-94FA-A6559D18A8F9}" type="pres">
      <dgm:prSet presAssocID="{853BF9DA-1C11-4489-B149-65C78C8E075C}" presName="vert0" presStyleCnt="0">
        <dgm:presLayoutVars>
          <dgm:dir/>
          <dgm:animOne val="branch"/>
          <dgm:animLvl val="lvl"/>
        </dgm:presLayoutVars>
      </dgm:prSet>
      <dgm:spPr/>
    </dgm:pt>
    <dgm:pt modelId="{C83951D3-6978-3548-962A-629B8C997909}" type="pres">
      <dgm:prSet presAssocID="{96FC0805-3F18-40A6-A043-E13BC69BE0D8}" presName="thickLine" presStyleLbl="alignNode1" presStyleIdx="0" presStyleCnt="3"/>
      <dgm:spPr/>
    </dgm:pt>
    <dgm:pt modelId="{1A8DD20D-2C1B-0140-8965-940F9A6E1023}" type="pres">
      <dgm:prSet presAssocID="{96FC0805-3F18-40A6-A043-E13BC69BE0D8}" presName="horz1" presStyleCnt="0"/>
      <dgm:spPr/>
    </dgm:pt>
    <dgm:pt modelId="{F9353207-7705-0F49-A2BA-275A796D049C}" type="pres">
      <dgm:prSet presAssocID="{96FC0805-3F18-40A6-A043-E13BC69BE0D8}" presName="tx1" presStyleLbl="revTx" presStyleIdx="0" presStyleCnt="3"/>
      <dgm:spPr/>
    </dgm:pt>
    <dgm:pt modelId="{B6AA9894-3C97-7347-88A0-6A18D4A3C884}" type="pres">
      <dgm:prSet presAssocID="{96FC0805-3F18-40A6-A043-E13BC69BE0D8}" presName="vert1" presStyleCnt="0"/>
      <dgm:spPr/>
    </dgm:pt>
    <dgm:pt modelId="{A04265AD-5AAA-CE43-B026-8ADB0764B53B}" type="pres">
      <dgm:prSet presAssocID="{64379BDF-B26C-4E7D-B6A5-EE71ECBA7415}" presName="thickLine" presStyleLbl="alignNode1" presStyleIdx="1" presStyleCnt="3"/>
      <dgm:spPr/>
    </dgm:pt>
    <dgm:pt modelId="{B7168B87-5050-AB48-A0DB-681F41BD2A00}" type="pres">
      <dgm:prSet presAssocID="{64379BDF-B26C-4E7D-B6A5-EE71ECBA7415}" presName="horz1" presStyleCnt="0"/>
      <dgm:spPr/>
    </dgm:pt>
    <dgm:pt modelId="{EB93ECFF-EBB9-1B46-AB7E-CDD4DC42DF10}" type="pres">
      <dgm:prSet presAssocID="{64379BDF-B26C-4E7D-B6A5-EE71ECBA7415}" presName="tx1" presStyleLbl="revTx" presStyleIdx="1" presStyleCnt="3"/>
      <dgm:spPr/>
    </dgm:pt>
    <dgm:pt modelId="{1ABDBA13-3E65-6942-A45C-5A0F0D202480}" type="pres">
      <dgm:prSet presAssocID="{64379BDF-B26C-4E7D-B6A5-EE71ECBA7415}" presName="vert1" presStyleCnt="0"/>
      <dgm:spPr/>
    </dgm:pt>
    <dgm:pt modelId="{3E8C51DA-0217-A84A-A978-509CA9475B05}" type="pres">
      <dgm:prSet presAssocID="{65BA7444-CDC7-45E9-A3E8-7E9E156E4B2A}" presName="thickLine" presStyleLbl="alignNode1" presStyleIdx="2" presStyleCnt="3"/>
      <dgm:spPr/>
    </dgm:pt>
    <dgm:pt modelId="{7817D606-2E47-0F47-ACA2-EB2EEB1891AA}" type="pres">
      <dgm:prSet presAssocID="{65BA7444-CDC7-45E9-A3E8-7E9E156E4B2A}" presName="horz1" presStyleCnt="0"/>
      <dgm:spPr/>
    </dgm:pt>
    <dgm:pt modelId="{39D77CDD-A071-114B-A762-884203E0E95A}" type="pres">
      <dgm:prSet presAssocID="{65BA7444-CDC7-45E9-A3E8-7E9E156E4B2A}" presName="tx1" presStyleLbl="revTx" presStyleIdx="2" presStyleCnt="3"/>
      <dgm:spPr/>
    </dgm:pt>
    <dgm:pt modelId="{6B1497DC-9732-3F4C-BFDA-AA4B727362AF}" type="pres">
      <dgm:prSet presAssocID="{65BA7444-CDC7-45E9-A3E8-7E9E156E4B2A}" presName="vert1" presStyleCnt="0"/>
      <dgm:spPr/>
    </dgm:pt>
  </dgm:ptLst>
  <dgm:cxnLst>
    <dgm:cxn modelId="{89569401-23BE-4229-984A-D60EFA20AA94}" srcId="{853BF9DA-1C11-4489-B149-65C78C8E075C}" destId="{65BA7444-CDC7-45E9-A3E8-7E9E156E4B2A}" srcOrd="2" destOrd="0" parTransId="{EE968666-9BB0-4463-852D-AF2D4624D8B3}" sibTransId="{507A1675-A27A-45EE-9198-CF549440EF79}"/>
    <dgm:cxn modelId="{26D7C802-EF8C-D445-A57A-CF0F888FDB4D}" type="presOf" srcId="{64379BDF-B26C-4E7D-B6A5-EE71ECBA7415}" destId="{EB93ECFF-EBB9-1B46-AB7E-CDD4DC42DF10}" srcOrd="0" destOrd="0" presId="urn:microsoft.com/office/officeart/2008/layout/LinedList"/>
    <dgm:cxn modelId="{4C40B30F-F742-584A-8BAC-6B97CD4B2427}" type="presOf" srcId="{65BA7444-CDC7-45E9-A3E8-7E9E156E4B2A}" destId="{39D77CDD-A071-114B-A762-884203E0E95A}" srcOrd="0" destOrd="0" presId="urn:microsoft.com/office/officeart/2008/layout/LinedList"/>
    <dgm:cxn modelId="{49027D10-2045-224C-B477-B3903E71848A}" type="presOf" srcId="{96FC0805-3F18-40A6-A043-E13BC69BE0D8}" destId="{F9353207-7705-0F49-A2BA-275A796D049C}" srcOrd="0" destOrd="0" presId="urn:microsoft.com/office/officeart/2008/layout/LinedList"/>
    <dgm:cxn modelId="{4D326E2B-1E56-40DA-ABC8-294779BE56B9}" srcId="{853BF9DA-1C11-4489-B149-65C78C8E075C}" destId="{96FC0805-3F18-40A6-A043-E13BC69BE0D8}" srcOrd="0" destOrd="0" parTransId="{CCBB9CB1-0C86-48FE-B27D-11004FADFB9A}" sibTransId="{FC13BDF3-FB61-4DA9-B5AF-4D92C6ECAA79}"/>
    <dgm:cxn modelId="{EAE16B8A-DF75-CD46-B8D0-E6A10B68CFC9}" type="presOf" srcId="{853BF9DA-1C11-4489-B149-65C78C8E075C}" destId="{54A9955A-6FE6-7845-94FA-A6559D18A8F9}" srcOrd="0" destOrd="0" presId="urn:microsoft.com/office/officeart/2008/layout/LinedList"/>
    <dgm:cxn modelId="{4D04E7D3-65B0-4AA0-BCE5-324A15A2CB5D}" srcId="{853BF9DA-1C11-4489-B149-65C78C8E075C}" destId="{64379BDF-B26C-4E7D-B6A5-EE71ECBA7415}" srcOrd="1" destOrd="0" parTransId="{49618F41-19B2-4822-87A3-369CBAF0D7B2}" sibTransId="{B6980EDE-C9D6-4B05-8081-AFC529F1ED83}"/>
    <dgm:cxn modelId="{775AF765-24CF-524A-9D1D-F47968B14E5F}" type="presParOf" srcId="{54A9955A-6FE6-7845-94FA-A6559D18A8F9}" destId="{C83951D3-6978-3548-962A-629B8C997909}" srcOrd="0" destOrd="0" presId="urn:microsoft.com/office/officeart/2008/layout/LinedList"/>
    <dgm:cxn modelId="{116EAA5D-6BE4-9046-AD2D-AA2901B85B25}" type="presParOf" srcId="{54A9955A-6FE6-7845-94FA-A6559D18A8F9}" destId="{1A8DD20D-2C1B-0140-8965-940F9A6E1023}" srcOrd="1" destOrd="0" presId="urn:microsoft.com/office/officeart/2008/layout/LinedList"/>
    <dgm:cxn modelId="{136EC868-BBA7-074A-8E67-915FF5C2661D}" type="presParOf" srcId="{1A8DD20D-2C1B-0140-8965-940F9A6E1023}" destId="{F9353207-7705-0F49-A2BA-275A796D049C}" srcOrd="0" destOrd="0" presId="urn:microsoft.com/office/officeart/2008/layout/LinedList"/>
    <dgm:cxn modelId="{732480B9-73DE-A148-8413-D0D8DA90A54A}" type="presParOf" srcId="{1A8DD20D-2C1B-0140-8965-940F9A6E1023}" destId="{B6AA9894-3C97-7347-88A0-6A18D4A3C884}" srcOrd="1" destOrd="0" presId="urn:microsoft.com/office/officeart/2008/layout/LinedList"/>
    <dgm:cxn modelId="{A043D4B2-AB79-064C-BFFD-E7158257F9A5}" type="presParOf" srcId="{54A9955A-6FE6-7845-94FA-A6559D18A8F9}" destId="{A04265AD-5AAA-CE43-B026-8ADB0764B53B}" srcOrd="2" destOrd="0" presId="urn:microsoft.com/office/officeart/2008/layout/LinedList"/>
    <dgm:cxn modelId="{C8CD2F70-8743-3D43-8097-B78BBBA1E4FD}" type="presParOf" srcId="{54A9955A-6FE6-7845-94FA-A6559D18A8F9}" destId="{B7168B87-5050-AB48-A0DB-681F41BD2A00}" srcOrd="3" destOrd="0" presId="urn:microsoft.com/office/officeart/2008/layout/LinedList"/>
    <dgm:cxn modelId="{D7D37185-2631-CC40-886A-0415B3374F45}" type="presParOf" srcId="{B7168B87-5050-AB48-A0DB-681F41BD2A00}" destId="{EB93ECFF-EBB9-1B46-AB7E-CDD4DC42DF10}" srcOrd="0" destOrd="0" presId="urn:microsoft.com/office/officeart/2008/layout/LinedList"/>
    <dgm:cxn modelId="{D84055E5-AAF7-E549-AE76-8FC369F844C6}" type="presParOf" srcId="{B7168B87-5050-AB48-A0DB-681F41BD2A00}" destId="{1ABDBA13-3E65-6942-A45C-5A0F0D202480}" srcOrd="1" destOrd="0" presId="urn:microsoft.com/office/officeart/2008/layout/LinedList"/>
    <dgm:cxn modelId="{DE9F612C-73CD-D544-93B6-8E02D5A5AE93}" type="presParOf" srcId="{54A9955A-6FE6-7845-94FA-A6559D18A8F9}" destId="{3E8C51DA-0217-A84A-A978-509CA9475B05}" srcOrd="4" destOrd="0" presId="urn:microsoft.com/office/officeart/2008/layout/LinedList"/>
    <dgm:cxn modelId="{C87CEECF-B1DD-6446-9B3E-D306A11AED55}" type="presParOf" srcId="{54A9955A-6FE6-7845-94FA-A6559D18A8F9}" destId="{7817D606-2E47-0F47-ACA2-EB2EEB1891AA}" srcOrd="5" destOrd="0" presId="urn:microsoft.com/office/officeart/2008/layout/LinedList"/>
    <dgm:cxn modelId="{5C5C6AE9-2815-9E4E-A929-91BAE746BF88}" type="presParOf" srcId="{7817D606-2E47-0F47-ACA2-EB2EEB1891AA}" destId="{39D77CDD-A071-114B-A762-884203E0E95A}" srcOrd="0" destOrd="0" presId="urn:microsoft.com/office/officeart/2008/layout/LinedList"/>
    <dgm:cxn modelId="{361D05F5-180C-A940-81C7-8303E3FB9C79}" type="presParOf" srcId="{7817D606-2E47-0F47-ACA2-EB2EEB1891AA}" destId="{6B1497DC-9732-3F4C-BFDA-AA4B727362A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CB6A8-4B65-804A-B2B8-8477CA272891}">
      <dsp:nvSpPr>
        <dsp:cNvPr id="0" name=""/>
        <dsp:cNvSpPr/>
      </dsp:nvSpPr>
      <dsp:spPr>
        <a:xfrm>
          <a:off x="0" y="1357"/>
          <a:ext cx="623425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D8C553-CC3E-0647-9D66-1749E93B1E2A}">
      <dsp:nvSpPr>
        <dsp:cNvPr id="0" name=""/>
        <dsp:cNvSpPr/>
      </dsp:nvSpPr>
      <dsp:spPr>
        <a:xfrm>
          <a:off x="0" y="1357"/>
          <a:ext cx="6234259" cy="92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Meaning Functor M: Syntax → Semantics</a:t>
          </a:r>
        </a:p>
      </dsp:txBody>
      <dsp:txXfrm>
        <a:off x="0" y="1357"/>
        <a:ext cx="6234259" cy="925601"/>
      </dsp:txXfrm>
    </dsp:sp>
    <dsp:sp modelId="{A265BDA0-BBA3-5249-8F07-25B3810A2A1F}">
      <dsp:nvSpPr>
        <dsp:cNvPr id="0" name=""/>
        <dsp:cNvSpPr/>
      </dsp:nvSpPr>
      <dsp:spPr>
        <a:xfrm>
          <a:off x="0" y="926959"/>
          <a:ext cx="623425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5AA84A-1692-A146-9AEB-F384C429BCB3}">
      <dsp:nvSpPr>
        <dsp:cNvPr id="0" name=""/>
        <dsp:cNvSpPr/>
      </dsp:nvSpPr>
      <dsp:spPr>
        <a:xfrm>
          <a:off x="0" y="926959"/>
          <a:ext cx="6234259" cy="92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Interpretation Functor I: Semantics → Syntax</a:t>
          </a:r>
        </a:p>
      </dsp:txBody>
      <dsp:txXfrm>
        <a:off x="0" y="926959"/>
        <a:ext cx="6234259" cy="925601"/>
      </dsp:txXfrm>
    </dsp:sp>
    <dsp:sp modelId="{5F7BFC0F-22B9-6047-89E5-CBCD3EF06A29}">
      <dsp:nvSpPr>
        <dsp:cNvPr id="0" name=""/>
        <dsp:cNvSpPr/>
      </dsp:nvSpPr>
      <dsp:spPr>
        <a:xfrm>
          <a:off x="0" y="1852560"/>
          <a:ext cx="623425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C9638C-3E9D-B444-9AC8-BF037E9188D8}">
      <dsp:nvSpPr>
        <dsp:cNvPr id="0" name=""/>
        <dsp:cNvSpPr/>
      </dsp:nvSpPr>
      <dsp:spPr>
        <a:xfrm>
          <a:off x="0" y="1852560"/>
          <a:ext cx="6234259" cy="92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Adjoint pair I ⊣ M</a:t>
          </a:r>
        </a:p>
      </dsp:txBody>
      <dsp:txXfrm>
        <a:off x="0" y="1852560"/>
        <a:ext cx="6234259" cy="925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951D3-6978-3548-962A-629B8C997909}">
      <dsp:nvSpPr>
        <dsp:cNvPr id="0" name=""/>
        <dsp:cNvSpPr/>
      </dsp:nvSpPr>
      <dsp:spPr>
        <a:xfrm>
          <a:off x="0" y="2708"/>
          <a:ext cx="5957935"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353207-7705-0F49-A2BA-275A796D049C}">
      <dsp:nvSpPr>
        <dsp:cNvPr id="0" name=""/>
        <dsp:cNvSpPr/>
      </dsp:nvSpPr>
      <dsp:spPr>
        <a:xfrm>
          <a:off x="0" y="2708"/>
          <a:ext cx="5957935" cy="1846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Agents build mirrors of (hypothesize </a:t>
          </a:r>
          <a14:m xmlns:a14="http://schemas.microsoft.com/office/drawing/2010/main">
            <m:oMath xmlns:m="http://schemas.openxmlformats.org/officeDocument/2006/math">
              <m:sSub>
                <m:sSubPr>
                  <m:ctrlPr>
                    <a:rPr lang="en-US" sz="4400" b="0" i="1" kern="1200" smtClean="0">
                      <a:latin typeface="Cambria Math" panose="02040503050406030204" pitchFamily="18" charset="0"/>
                    </a:rPr>
                  </m:ctrlPr>
                </m:sSubPr>
                <m:e>
                  <m:r>
                    <a:rPr lang="en-US" sz="4400" b="0" i="1" kern="1200" smtClean="0">
                      <a:latin typeface="Cambria Math" panose="02040503050406030204" pitchFamily="18" charset="0"/>
                    </a:rPr>
                    <m:t>𝑈</m:t>
                  </m:r>
                </m:e>
                <m:sub>
                  <m:r>
                    <a:rPr lang="en-US" sz="4400" b="0" i="1" kern="1200" smtClean="0">
                      <a:latin typeface="Cambria Math" panose="02040503050406030204" pitchFamily="18" charset="0"/>
                    </a:rPr>
                    <m:t>𝑛</m:t>
                  </m:r>
                </m:sub>
              </m:sSub>
            </m:oMath>
          </a14:m>
          <a:r>
            <a:rPr lang="en-US" sz="4400" kern="1200" dirty="0"/>
            <a:t>) </a:t>
          </a:r>
        </a:p>
      </dsp:txBody>
      <dsp:txXfrm>
        <a:off x="0" y="2708"/>
        <a:ext cx="5957935" cy="1846876"/>
      </dsp:txXfrm>
    </dsp:sp>
    <dsp:sp modelId="{A04265AD-5AAA-CE43-B026-8ADB0764B53B}">
      <dsp:nvSpPr>
        <dsp:cNvPr id="0" name=""/>
        <dsp:cNvSpPr/>
      </dsp:nvSpPr>
      <dsp:spPr>
        <a:xfrm>
          <a:off x="0" y="1849585"/>
          <a:ext cx="5957935" cy="0"/>
        </a:xfrm>
        <a:prstGeom prst="line">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93ECFF-EBB9-1B46-AB7E-CDD4DC42DF10}">
      <dsp:nvSpPr>
        <dsp:cNvPr id="0" name=""/>
        <dsp:cNvSpPr/>
      </dsp:nvSpPr>
      <dsp:spPr>
        <a:xfrm>
          <a:off x="0" y="1849585"/>
          <a:ext cx="5957935" cy="1846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Leibniz's Monads: Each mirrors world uniquely </a:t>
          </a:r>
        </a:p>
      </dsp:txBody>
      <dsp:txXfrm>
        <a:off x="0" y="1849585"/>
        <a:ext cx="5957935" cy="1846876"/>
      </dsp:txXfrm>
    </dsp:sp>
    <dsp:sp modelId="{3E8C51DA-0217-A84A-A978-509CA9475B05}">
      <dsp:nvSpPr>
        <dsp:cNvPr id="0" name=""/>
        <dsp:cNvSpPr/>
      </dsp:nvSpPr>
      <dsp:spPr>
        <a:xfrm>
          <a:off x="0" y="3696461"/>
          <a:ext cx="5957935" cy="0"/>
        </a:xfrm>
        <a:prstGeom prst="line">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D77CDD-A071-114B-A762-884203E0E95A}">
      <dsp:nvSpPr>
        <dsp:cNvPr id="0" name=""/>
        <dsp:cNvSpPr/>
      </dsp:nvSpPr>
      <dsp:spPr>
        <a:xfrm>
          <a:off x="0" y="3696461"/>
          <a:ext cx="5957935" cy="1846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Category: (agent's view)</a:t>
          </a:r>
          <a:r>
            <a:rPr lang="en-US" sz="4400" kern="1200" baseline="0" dirty="0"/>
            <a:t> </a:t>
          </a:r>
          <a14:m xmlns:a14="http://schemas.microsoft.com/office/drawing/2010/main">
            <m:oMath xmlns:m="http://schemas.openxmlformats.org/officeDocument/2006/math">
              <m:sSubSup>
                <m:sSubSupPr>
                  <m:ctrlPr>
                    <a:rPr lang="en-US" sz="4400" b="0" i="1" kern="1200" baseline="0" smtClean="0">
                      <a:latin typeface="Cambria Math" panose="02040503050406030204" pitchFamily="18" charset="0"/>
                    </a:rPr>
                  </m:ctrlPr>
                </m:sSubSupPr>
                <m:e>
                  <m:r>
                    <a:rPr lang="en-US" sz="4400" b="0" i="1" kern="1200" baseline="0" smtClean="0">
                      <a:latin typeface="Cambria Math" panose="02040503050406030204" pitchFamily="18" charset="0"/>
                    </a:rPr>
                    <m:t>𝐶</m:t>
                  </m:r>
                </m:e>
                <m:sub>
                  <m:r>
                    <a:rPr lang="en-US" sz="4400" b="0" i="1" kern="1200" baseline="0" smtClean="0">
                      <a:latin typeface="Cambria Math" panose="02040503050406030204" pitchFamily="18" charset="0"/>
                    </a:rPr>
                    <m:t>𝑠𝑒𝑚</m:t>
                  </m:r>
                  <m:r>
                    <a:rPr lang="en-US" sz="4400" b="0" i="1" kern="1200" baseline="0" smtClean="0">
                      <a:latin typeface="Cambria Math" panose="02040503050406030204" pitchFamily="18" charset="0"/>
                    </a:rPr>
                    <m:t>,</m:t>
                  </m:r>
                  <m:r>
                    <a:rPr lang="en-US" sz="4400" b="0" i="1" kern="1200" baseline="0" smtClean="0">
                      <a:latin typeface="Cambria Math" panose="02040503050406030204" pitchFamily="18" charset="0"/>
                    </a:rPr>
                    <m:t>𝑛</m:t>
                  </m:r>
                </m:sub>
                <m:sup>
                  <m:r>
                    <a:rPr lang="en-US" sz="4400" b="0" i="1" kern="1200" baseline="0" smtClean="0">
                      <a:latin typeface="Cambria Math" panose="02040503050406030204" pitchFamily="18" charset="0"/>
                    </a:rPr>
                    <m:t>𝐴</m:t>
                  </m:r>
                </m:sup>
              </m:sSubSup>
            </m:oMath>
          </a14:m>
          <a:endParaRPr lang="en-US" sz="4400" kern="1200" baseline="0" dirty="0"/>
        </a:p>
      </dsp:txBody>
      <dsp:txXfrm>
        <a:off x="0" y="3696461"/>
        <a:ext cx="5957935" cy="184687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89C434-C699-C24B-9E20-677B322AF0D8}" type="datetimeFigureOut">
              <a:rPr lang="en-US" smtClean="0"/>
              <a:t>8/12/25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4BFA0-8698-3E44-8C5C-FC57F235FBEB}" type="slidenum">
              <a:rPr lang="en-US" smtClean="0"/>
              <a:t>‹#›</a:t>
            </a:fld>
            <a:endParaRPr lang="en-US"/>
          </a:p>
        </p:txBody>
      </p:sp>
    </p:spTree>
    <p:extLst>
      <p:ext uri="{BB962C8B-B14F-4D97-AF65-F5344CB8AC3E}">
        <p14:creationId xmlns:p14="http://schemas.microsoft.com/office/powerpoint/2010/main" val="165251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Hi everyone, thanks for joining. I’m Stan Miasnikov. I work at Verizon, but this talk is my own research.</a:t>
            </a:r>
          </a:p>
          <a:p>
            <a:r>
              <a:rPr lang="en-US" sz="1200" b="0" kern="1200" dirty="0">
                <a:solidFill>
                  <a:schemeClr val="tx1"/>
                </a:solidFill>
                <a:effectLst/>
                <a:latin typeface="+mn-lt"/>
                <a:ea typeface="+mn-ea"/>
                <a:cs typeface="+mn-cs"/>
              </a:rPr>
              <a:t>Today I’ll share how I use category theory to study how different AI agents talk to each other, especially in a framework I call recursive consciousness. We'll also look at a new metric for measuring how well agents understand each other.</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FE4BFA0-8698-3E44-8C5C-FC57F235FBEB}" type="slidenum">
              <a:rPr lang="en-US" smtClean="0"/>
              <a:t>1</a:t>
            </a:fld>
            <a:endParaRPr lang="en-US"/>
          </a:p>
        </p:txBody>
      </p:sp>
    </p:spTree>
    <p:extLst>
      <p:ext uri="{BB962C8B-B14F-4D97-AF65-F5344CB8AC3E}">
        <p14:creationId xmlns:p14="http://schemas.microsoft.com/office/powerpoint/2010/main" val="2289505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an AI/LLM perspective:</a:t>
            </a:r>
          </a:p>
          <a:p>
            <a:endParaRPr lang="en-US" dirty="0"/>
          </a:p>
          <a:p>
            <a:r>
              <a:rPr lang="en-US" b="1" dirty="0"/>
              <a:t>I</a:t>
            </a:r>
            <a:r>
              <a:rPr lang="en-US" dirty="0"/>
              <a:t> (Interpretation functor) ≈ </a:t>
            </a:r>
            <a:r>
              <a:rPr lang="en-US" b="1" dirty="0"/>
              <a:t>Tokenizer + Embedding</a:t>
            </a:r>
            <a:endParaRPr lang="en-US" dirty="0"/>
          </a:p>
          <a:p>
            <a:pPr lvl="1"/>
            <a:r>
              <a:rPr lang="en-US" dirty="0"/>
              <a:t>Takes raw semantic meaning (human thought or higher-layer meaning in your framework) and turns it into a structured symbolic form (token IDs and embeddings).</a:t>
            </a:r>
          </a:p>
          <a:p>
            <a:pPr lvl="1"/>
            <a:r>
              <a:rPr lang="en-US" dirty="0"/>
              <a:t>This step compresses the richness of the original meaning into a fixed representation space — some nuance is inevitably lost here.</a:t>
            </a:r>
          </a:p>
          <a:p>
            <a:r>
              <a:rPr lang="en-US" b="1" dirty="0"/>
              <a:t>M</a:t>
            </a:r>
            <a:r>
              <a:rPr lang="en-US" dirty="0"/>
              <a:t> (Meaning functor) ≈ </a:t>
            </a:r>
            <a:r>
              <a:rPr lang="en-US" b="1" dirty="0"/>
              <a:t>Neural Network Processing → Output Embedding → (internal) detokenization</a:t>
            </a:r>
            <a:endParaRPr lang="en-US" dirty="0"/>
          </a:p>
          <a:p>
            <a:pPr lvl="1"/>
            <a:r>
              <a:rPr lang="en-US" dirty="0"/>
              <a:t>Takes symbolic embeddings and reconstructs a form of semantic meaning — here, the “meaning” is the model’s internal semantic state before it outputs tokens.</a:t>
            </a:r>
          </a:p>
          <a:p>
            <a:pPr lvl="1"/>
            <a:r>
              <a:rPr lang="en-US" dirty="0"/>
              <a:t>This reconstruction fills in gaps with patterns learned during training, so it may add assumptions not in the original message.</a:t>
            </a:r>
          </a:p>
          <a:p>
            <a:endParaRPr lang="en-US" dirty="0"/>
          </a:p>
          <a:p>
            <a:r>
              <a:rPr lang="en-US" dirty="0"/>
              <a:t>If we simplify and fold detokenization into MMM, the round trip </a:t>
            </a:r>
            <a:r>
              <a:rPr lang="en-US" b="1" dirty="0"/>
              <a:t>M(I(s)) </a:t>
            </a:r>
            <a:r>
              <a:rPr lang="en-US" dirty="0"/>
              <a:t>in an AI corresponds to:</a:t>
            </a:r>
          </a:p>
          <a:p>
            <a:endParaRPr lang="en-US" dirty="0"/>
          </a:p>
          <a:p>
            <a:r>
              <a:rPr lang="en-US" dirty="0"/>
              <a:t>“Take human meaning → tokenize &amp; embed → process in the NN → reconstruct internal meaning (and possibly generate tokens).”</a:t>
            </a:r>
          </a:p>
          <a:p>
            <a:r>
              <a:rPr lang="en-US" dirty="0"/>
              <a:t>This framing works well for your slide — I can add a </a:t>
            </a:r>
            <a:r>
              <a:rPr lang="en-US" b="1" dirty="0"/>
              <a:t>two-row diagram</a:t>
            </a:r>
            <a:r>
              <a:rPr lang="en-US" dirty="0"/>
              <a:t> showing the abstract category theory view on top and the AI processing pipeline below so that the connection is crystal clear.</a:t>
            </a:r>
          </a:p>
          <a:p>
            <a:endParaRPr lang="en-US" dirty="0"/>
          </a:p>
        </p:txBody>
      </p:sp>
      <p:sp>
        <p:nvSpPr>
          <p:cNvPr id="4" name="Slide Number Placeholder 3"/>
          <p:cNvSpPr>
            <a:spLocks noGrp="1"/>
          </p:cNvSpPr>
          <p:nvPr>
            <p:ph type="sldNum" sz="quarter" idx="5"/>
          </p:nvPr>
        </p:nvSpPr>
        <p:spPr/>
        <p:txBody>
          <a:bodyPr/>
          <a:lstStyle/>
          <a:p>
            <a:fld id="{AFE4BFA0-8698-3E44-8C5C-FC57F235FBEB}" type="slidenum">
              <a:rPr lang="en-US" smtClean="0"/>
              <a:t>10</a:t>
            </a:fld>
            <a:endParaRPr lang="en-US"/>
          </a:p>
        </p:txBody>
      </p:sp>
    </p:spTree>
    <p:extLst>
      <p:ext uri="{BB962C8B-B14F-4D97-AF65-F5344CB8AC3E}">
        <p14:creationId xmlns:p14="http://schemas.microsoft.com/office/powerpoint/2010/main" val="1710881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even need a metric for understanding?</a:t>
            </a:r>
          </a:p>
          <a:p>
            <a:br>
              <a:rPr lang="en-US" dirty="0"/>
            </a:br>
            <a:r>
              <a:rPr lang="en-US" dirty="0"/>
              <a:t>Think of Searle’s </a:t>
            </a:r>
            <a:r>
              <a:rPr lang="en-US" i="1" dirty="0"/>
              <a:t>Chinese Room</a:t>
            </a:r>
            <a:r>
              <a:rPr lang="en-US" dirty="0"/>
              <a:t> thought experiment — you can follow symbol rules perfectly, but that doesn’t mean you actually understand the meaning behind them.</a:t>
            </a:r>
          </a:p>
          <a:p>
            <a:r>
              <a:rPr lang="en-US" dirty="0"/>
              <a:t>In real communication, whether between people or between humans and AI, meaning often gets lost when we translate from rich internal understanding into symbols, and back again. That loss can lead to mistakes, misaligned expectations, or even unsafe behavior in AI systems.</a:t>
            </a:r>
          </a:p>
          <a:p>
            <a:endParaRPr lang="en-US" dirty="0"/>
          </a:p>
          <a:p>
            <a:r>
              <a:rPr lang="en-US" dirty="0"/>
              <a:t>The idea here is to </a:t>
            </a:r>
            <a:r>
              <a:rPr lang="en-US" i="1" dirty="0"/>
              <a:t>measure</a:t>
            </a:r>
            <a:r>
              <a:rPr lang="en-US" dirty="0"/>
              <a:t> how much of the original meaning survives after a back-and-forth exchange. In AI, this metric can tell us how closely the system’s understanding matches the human’s — and flag when it’s drifting far enough that the AI should stop and ask for clarification.</a:t>
            </a:r>
          </a:p>
          <a:p>
            <a:endParaRPr lang="en-US" dirty="0"/>
          </a:p>
          <a:p>
            <a:r>
              <a:rPr lang="en-US" dirty="0"/>
              <a:t>Over time, as agents keep talking, the shared understanding can go up or down — the metric gives us a way to track that change.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Communication is </a:t>
            </a:r>
            <a:r>
              <a:rPr lang="el-GR" dirty="0">
                <a:effectLst/>
              </a:rPr>
              <a:t>Φ = </a:t>
            </a:r>
            <a:r>
              <a:rPr lang="en-US" dirty="0">
                <a:effectLst/>
              </a:rPr>
              <a:t>M compose I, mapping A's meaning to B's via symbols. It's not full or faithful—meanings collapse or can't be fully expressed. Now, we embed to vectors for measurement, turning abstract categories into applied math for AI tools.</a:t>
            </a:r>
          </a:p>
          <a:p>
            <a:endParaRPr lang="en-US" dirty="0"/>
          </a:p>
          <a:p>
            <a:r>
              <a:rPr lang="en-US" dirty="0"/>
              <a:t>In original paper the round trip was incorrectly written, it was corrected (</a:t>
            </a:r>
            <a:r>
              <a:rPr lang="en-US" dirty="0" err="1"/>
              <a:t>github</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AFE4BFA0-8698-3E44-8C5C-FC57F235FBEB}" type="slidenum">
              <a:rPr lang="en-US" smtClean="0"/>
              <a:t>11</a:t>
            </a:fld>
            <a:endParaRPr lang="en-US"/>
          </a:p>
        </p:txBody>
      </p:sp>
    </p:spTree>
    <p:extLst>
      <p:ext uri="{BB962C8B-B14F-4D97-AF65-F5344CB8AC3E}">
        <p14:creationId xmlns:p14="http://schemas.microsoft.com/office/powerpoint/2010/main" val="2065657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compare meanings, we need a faithful embedding E that maps semantic objects into a vector space while preserving distances. This ensures different ideas remain distinct and their relationships are intact. In AI, we approximate E using vector embeddings like those from BERT, fine-tuned for the domain. If embeddings between agents are misaligned, the metric fails — so shared, calibrated representations are essential for multi-agent systems.</a:t>
            </a:r>
          </a:p>
          <a:p>
            <a:endParaRPr lang="en-US" dirty="0"/>
          </a:p>
          <a:p>
            <a:r>
              <a:rPr lang="en-US" dirty="0"/>
              <a:t>From the LLM’s perspective, understanding is bounded by the quality of its embedding layer. If that embedding faithfully and norm-</a:t>
            </a:r>
            <a:r>
              <a:rPr lang="en-US" dirty="0" err="1"/>
              <a:t>preservingly</a:t>
            </a:r>
            <a:r>
              <a:rPr lang="en-US" dirty="0"/>
              <a:t> maps tokens and their relations into a Banach space, it functions almost like an isomorphic mapping in </a:t>
            </a:r>
            <a:r>
              <a:rPr lang="en-US" b="1" dirty="0"/>
              <a:t>Ban</a:t>
            </a:r>
            <a:r>
              <a:rPr lang="en-US" dirty="0"/>
              <a:t> — meaning the LLM’s semantic geometry is preserved with negligible loss. </a:t>
            </a:r>
          </a:p>
          <a:p>
            <a:endParaRPr lang="en-US" dirty="0"/>
          </a:p>
        </p:txBody>
      </p:sp>
      <p:sp>
        <p:nvSpPr>
          <p:cNvPr id="4" name="Slide Number Placeholder 3"/>
          <p:cNvSpPr>
            <a:spLocks noGrp="1"/>
          </p:cNvSpPr>
          <p:nvPr>
            <p:ph type="sldNum" sz="quarter" idx="5"/>
          </p:nvPr>
        </p:nvSpPr>
        <p:spPr/>
        <p:txBody>
          <a:bodyPr/>
          <a:lstStyle/>
          <a:p>
            <a:fld id="{AFE4BFA0-8698-3E44-8C5C-FC57F235FBEB}" type="slidenum">
              <a:rPr lang="en-US" smtClean="0"/>
              <a:t>12</a:t>
            </a:fld>
            <a:endParaRPr lang="en-US"/>
          </a:p>
        </p:txBody>
      </p:sp>
    </p:spTree>
    <p:extLst>
      <p:ext uri="{BB962C8B-B14F-4D97-AF65-F5344CB8AC3E}">
        <p14:creationId xmlns:p14="http://schemas.microsoft.com/office/powerpoint/2010/main" val="3287392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Operator Deviation</a:t>
            </a:r>
            <a:r>
              <a:rPr lang="en-US" dirty="0"/>
              <a:t>:</a:t>
            </a:r>
          </a:p>
          <a:p>
            <a:r>
              <a:rPr lang="en-US" dirty="0"/>
              <a:t>\|\Phi - id\| = \</a:t>
            </a:r>
            <a:r>
              <a:rPr lang="en-US" dirty="0" err="1"/>
              <a:t>sup_s</a:t>
            </a:r>
            <a:r>
              <a:rPr lang="en-US" dirty="0"/>
              <a:t> \frac{\|\Phi(s) - s\|}{\|s\|}</a:t>
            </a:r>
          </a:p>
          <a:p>
            <a:r>
              <a:rPr lang="en-US" dirty="0"/>
              <a:t>This measures the worst-case distortion the communication operator \Phi introduces relative to perfect identity mapping.</a:t>
            </a:r>
          </a:p>
          <a:p>
            <a:endParaRPr lang="en-US" dirty="0"/>
          </a:p>
          <a:p>
            <a:r>
              <a:rPr lang="en-US" b="1" dirty="0"/>
              <a:t>Theorem A.1 (JSD Bound)</a:t>
            </a:r>
            <a:r>
              <a:rPr lang="en-US" dirty="0"/>
              <a:t>: - Pinsker-type Lower Bound for Jensen-Shannon</a:t>
            </a:r>
          </a:p>
          <a:p>
            <a:endParaRPr lang="en-US" dirty="0"/>
          </a:p>
          <a:p>
            <a:r>
              <a:rPr lang="en-US" dirty="0"/>
              <a:t>Shows that probabilistic misalignment (via Jensen–Shannon divergence) has a lower bound proportional to squared operator deviation.</a:t>
            </a:r>
          </a:p>
          <a:p>
            <a:r>
              <a:rPr lang="en-US" b="1" dirty="0"/>
              <a:t>Motivation</a:t>
            </a:r>
            <a:r>
              <a:rPr lang="en-US" dirty="0"/>
              <a:t>: JSD is symmetric, bounded [0, 1], and obeys the Data Processing Inequality.</a:t>
            </a:r>
          </a:p>
          <a:p>
            <a:endParaRPr lang="en-US" b="1" dirty="0"/>
          </a:p>
          <a:p>
            <a:r>
              <a:rPr lang="en-US" b="1" dirty="0"/>
              <a:t>Theorem A.2 (RC </a:t>
            </a:r>
            <a:r>
              <a:rPr lang="en-US" b="1" dirty="0" err="1"/>
              <a:t>Contractivity</a:t>
            </a:r>
            <a:r>
              <a:rPr lang="en-US" b="1" dirty="0"/>
              <a:t>)</a:t>
            </a:r>
            <a:r>
              <a:rPr lang="en-US" dirty="0"/>
              <a:t>: Contractive Interpretation–Meaning Cycle</a:t>
            </a:r>
          </a:p>
          <a:p>
            <a:r>
              <a:rPr lang="en-US" dirty="0"/>
              <a:t>If the round-trip map \Psi is contractive (c&lt;1), Banach’s fixed-point theorem guarantees convergence.</a:t>
            </a:r>
          </a:p>
          <a:p>
            <a:r>
              <a:rPr lang="en-US" dirty="0"/>
              <a:t>This explains exponential decay of dialogue differences in experiments.</a:t>
            </a:r>
          </a:p>
          <a:p>
            <a:endParaRPr lang="en-US" dirty="0"/>
          </a:p>
        </p:txBody>
      </p:sp>
      <p:sp>
        <p:nvSpPr>
          <p:cNvPr id="4" name="Slide Number Placeholder 3"/>
          <p:cNvSpPr>
            <a:spLocks noGrp="1"/>
          </p:cNvSpPr>
          <p:nvPr>
            <p:ph type="sldNum" sz="quarter" idx="5"/>
          </p:nvPr>
        </p:nvSpPr>
        <p:spPr/>
        <p:txBody>
          <a:bodyPr/>
          <a:lstStyle/>
          <a:p>
            <a:fld id="{AFE4BFA0-8698-3E44-8C5C-FC57F235FBEB}" type="slidenum">
              <a:rPr lang="en-US" smtClean="0"/>
              <a:t>13</a:t>
            </a:fld>
            <a:endParaRPr lang="en-US"/>
          </a:p>
        </p:txBody>
      </p:sp>
    </p:spTree>
    <p:extLst>
      <p:ext uri="{BB962C8B-B14F-4D97-AF65-F5344CB8AC3E}">
        <p14:creationId xmlns:p14="http://schemas.microsoft.com/office/powerpoint/2010/main" val="3242886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first $U_{\text{mutual}}$ component quantifies </a:t>
            </a:r>
            <a:r>
              <a:rPr lang="en-US" sz="1200" b="1" kern="1200" dirty="0">
                <a:solidFill>
                  <a:schemeClr val="tx1"/>
                </a:solidFill>
                <a:effectLst/>
                <a:latin typeface="+mn-lt"/>
                <a:ea typeface="+mn-ea"/>
                <a:cs typeface="+mn-cs"/>
              </a:rPr>
              <a:t>**information alignment**</a:t>
            </a:r>
            <a:r>
              <a:rPr lang="en-US" sz="1200" b="0" kern="1200" dirty="0">
                <a:solidFill>
                  <a:schemeClr val="tx1"/>
                </a:solidFill>
                <a:effectLst/>
                <a:latin typeface="+mn-lt"/>
                <a:ea typeface="+mn-ea"/>
                <a:cs typeface="+mn-cs"/>
              </a:rPr>
              <a:t> between two agents’ belief distributions $P_A$ and $P_B$. We use the </a:t>
            </a:r>
            <a:r>
              <a:rPr lang="en-US" sz="1200" b="1" kern="1200" dirty="0">
                <a:solidFill>
                  <a:schemeClr val="tx1"/>
                </a:solidFill>
                <a:effectLst/>
                <a:latin typeface="+mn-lt"/>
                <a:ea typeface="+mn-ea"/>
                <a:cs typeface="+mn-cs"/>
              </a:rPr>
              <a:t>**Jensen–Shannon divergence**</a:t>
            </a:r>
            <a:r>
              <a:rPr lang="en-US" sz="1200" b="0" kern="1200" dirty="0">
                <a:solidFill>
                  <a:schemeClr val="tx1"/>
                </a:solidFill>
                <a:effectLst/>
                <a:latin typeface="+mn-lt"/>
                <a:ea typeface="+mn-ea"/>
                <a:cs typeface="+mn-cs"/>
              </a:rPr>
              <a:t> ($D_{\</a:t>
            </a:r>
            <a:r>
              <a:rPr lang="en-US" sz="1200" b="0" kern="1200" dirty="0" err="1">
                <a:solidFill>
                  <a:schemeClr val="tx1"/>
                </a:solidFill>
                <a:effectLst/>
                <a:latin typeface="+mn-lt"/>
                <a:ea typeface="+mn-ea"/>
                <a:cs typeface="+mn-cs"/>
              </a:rPr>
              <a:t>mathrm</a:t>
            </a:r>
            <a:r>
              <a:rPr lang="en-US" sz="1200" b="0" kern="1200" dirty="0">
                <a:solidFill>
                  <a:schemeClr val="tx1"/>
                </a:solidFill>
                <a:effectLst/>
                <a:latin typeface="+mn-lt"/>
                <a:ea typeface="+mn-ea"/>
                <a:cs typeface="+mn-cs"/>
              </a:rPr>
              <a:t>{JS}}$) because it is a </a:t>
            </a:r>
            <a:r>
              <a:rPr lang="en-US" sz="1200" b="1" kern="1200" dirty="0">
                <a:solidFill>
                  <a:schemeClr val="tx1"/>
                </a:solidFill>
                <a:effectLst/>
                <a:latin typeface="+mn-lt"/>
                <a:ea typeface="+mn-ea"/>
                <a:cs typeface="+mn-cs"/>
              </a:rPr>
              <a:t>**symmetric**</a:t>
            </a:r>
            <a:r>
              <a:rPr lang="en-US" sz="1200" b="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**bounded**</a:t>
            </a:r>
            <a:r>
              <a:rPr lang="en-US" sz="1200" b="0" kern="1200" dirty="0">
                <a:solidFill>
                  <a:schemeClr val="tx1"/>
                </a:solidFill>
                <a:effectLst/>
                <a:latin typeface="+mn-lt"/>
                <a:ea typeface="+mn-ea"/>
                <a:cs typeface="+mn-cs"/>
              </a:rPr>
              <a:t> measure of the dissimilarity between two probability distributions, unlike the asymmetric Kullback–</a:t>
            </a:r>
            <a:r>
              <a:rPr lang="en-US" sz="1200" b="0" kern="1200" dirty="0" err="1">
                <a:solidFill>
                  <a:schemeClr val="tx1"/>
                </a:solidFill>
                <a:effectLst/>
                <a:latin typeface="+mn-lt"/>
                <a:ea typeface="+mn-ea"/>
                <a:cs typeface="+mn-cs"/>
              </a:rPr>
              <a:t>Leibler</a:t>
            </a:r>
            <a:r>
              <a:rPr lang="en-US" sz="1200" b="0" kern="1200" dirty="0">
                <a:solidFill>
                  <a:schemeClr val="tx1"/>
                </a:solidFill>
                <a:effectLst/>
                <a:latin typeface="+mn-lt"/>
                <a:ea typeface="+mn-ea"/>
                <a:cs typeface="+mn-cs"/>
              </a:rPr>
              <a:t> divergence ($D_{\</a:t>
            </a:r>
            <a:r>
              <a:rPr lang="en-US" sz="1200" b="0" kern="1200" dirty="0" err="1">
                <a:solidFill>
                  <a:schemeClr val="tx1"/>
                </a:solidFill>
                <a:effectLst/>
                <a:latin typeface="+mn-lt"/>
                <a:ea typeface="+mn-ea"/>
                <a:cs typeface="+mn-cs"/>
              </a:rPr>
              <a:t>mathrm</a:t>
            </a:r>
            <a:r>
              <a:rPr lang="en-US" sz="1200" b="0" kern="1200" dirty="0">
                <a:solidFill>
                  <a:schemeClr val="tx1"/>
                </a:solidFill>
                <a:effectLst/>
                <a:latin typeface="+mn-lt"/>
                <a:ea typeface="+mn-ea"/>
                <a:cs typeface="+mn-cs"/>
              </a:rPr>
              <a:t>{KL}}$) which can be infinite if supports differ.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Formally: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**Kullback–</a:t>
            </a:r>
            <a:r>
              <a:rPr lang="en-US" sz="1200" b="1" kern="1200" dirty="0" err="1">
                <a:solidFill>
                  <a:schemeClr val="tx1"/>
                </a:solidFill>
                <a:effectLst/>
                <a:latin typeface="+mn-lt"/>
                <a:ea typeface="+mn-ea"/>
                <a:cs typeface="+mn-cs"/>
              </a:rPr>
              <a:t>Leibler</a:t>
            </a:r>
            <a:r>
              <a:rPr lang="en-US" sz="1200" b="1" kern="1200" dirty="0">
                <a:solidFill>
                  <a:schemeClr val="tx1"/>
                </a:solidFill>
                <a:effectLst/>
                <a:latin typeface="+mn-lt"/>
                <a:ea typeface="+mn-ea"/>
                <a:cs typeface="+mn-cs"/>
              </a:rPr>
              <a:t> divergence**</a:t>
            </a:r>
            <a:r>
              <a:rPr lang="en-US" sz="1200" b="0" kern="1200" dirty="0">
                <a:solidFill>
                  <a:schemeClr val="tx1"/>
                </a:solidFill>
                <a:effectLst/>
                <a:latin typeface="+mn-lt"/>
                <a:ea typeface="+mn-ea"/>
                <a:cs typeface="+mn-cs"/>
              </a:rPr>
              <a:t>: $D_{\</a:t>
            </a:r>
            <a:r>
              <a:rPr lang="en-US" sz="1200" b="0" kern="1200" dirty="0" err="1">
                <a:solidFill>
                  <a:schemeClr val="tx1"/>
                </a:solidFill>
                <a:effectLst/>
                <a:latin typeface="+mn-lt"/>
                <a:ea typeface="+mn-ea"/>
                <a:cs typeface="+mn-cs"/>
              </a:rPr>
              <a:t>mathrm</a:t>
            </a:r>
            <a:r>
              <a:rPr lang="en-US" sz="1200" b="0" kern="1200" dirty="0">
                <a:solidFill>
                  <a:schemeClr val="tx1"/>
                </a:solidFill>
                <a:effectLst/>
                <a:latin typeface="+mn-lt"/>
                <a:ea typeface="+mn-ea"/>
                <a:cs typeface="+mn-cs"/>
              </a:rPr>
              <a:t>{KL}}(P \| Q)$ measures the expected log difference between $P$ and $Q$, weighted by $P$. It is asymmetric and unbounded.</a:t>
            </a:r>
          </a:p>
          <a:p>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**Jensen–Shannon divergence**</a:t>
            </a:r>
            <a:r>
              <a:rPr lang="en-US" sz="1200" b="0" kern="1200" dirty="0">
                <a:solidFill>
                  <a:schemeClr val="tx1"/>
                </a:solidFill>
                <a:effectLst/>
                <a:latin typeface="+mn-lt"/>
                <a:ea typeface="+mn-ea"/>
                <a:cs typeface="+mn-cs"/>
              </a:rPr>
              <a:t>: $D_{\</a:t>
            </a:r>
            <a:r>
              <a:rPr lang="en-US" sz="1200" b="0" kern="1200" dirty="0" err="1">
                <a:solidFill>
                  <a:schemeClr val="tx1"/>
                </a:solidFill>
                <a:effectLst/>
                <a:latin typeface="+mn-lt"/>
                <a:ea typeface="+mn-ea"/>
                <a:cs typeface="+mn-cs"/>
              </a:rPr>
              <a:t>mathrm</a:t>
            </a:r>
            <a:r>
              <a:rPr lang="en-US" sz="1200" b="0" kern="1200" dirty="0">
                <a:solidFill>
                  <a:schemeClr val="tx1"/>
                </a:solidFill>
                <a:effectLst/>
                <a:latin typeface="+mn-lt"/>
                <a:ea typeface="+mn-ea"/>
                <a:cs typeface="+mn-cs"/>
              </a:rPr>
              <a:t>{JS}}(P \| Q) = \frac{1}{2}D_{\</a:t>
            </a:r>
            <a:r>
              <a:rPr lang="en-US" sz="1200" b="0" kern="1200" dirty="0" err="1">
                <a:solidFill>
                  <a:schemeClr val="tx1"/>
                </a:solidFill>
                <a:effectLst/>
                <a:latin typeface="+mn-lt"/>
                <a:ea typeface="+mn-ea"/>
                <a:cs typeface="+mn-cs"/>
              </a:rPr>
              <a:t>mathrm</a:t>
            </a:r>
            <a:r>
              <a:rPr lang="en-US" sz="1200" b="0" kern="1200" dirty="0">
                <a:solidFill>
                  <a:schemeClr val="tx1"/>
                </a:solidFill>
                <a:effectLst/>
                <a:latin typeface="+mn-lt"/>
                <a:ea typeface="+mn-ea"/>
                <a:cs typeface="+mn-cs"/>
              </a:rPr>
              <a:t>{KL}}(P \| M) + \frac{1}{2}D_{\</a:t>
            </a:r>
            <a:r>
              <a:rPr lang="en-US" sz="1200" b="0" kern="1200" dirty="0" err="1">
                <a:solidFill>
                  <a:schemeClr val="tx1"/>
                </a:solidFill>
                <a:effectLst/>
                <a:latin typeface="+mn-lt"/>
                <a:ea typeface="+mn-ea"/>
                <a:cs typeface="+mn-cs"/>
              </a:rPr>
              <a:t>mathrm</a:t>
            </a:r>
            <a:r>
              <a:rPr lang="en-US" sz="1200" b="0" kern="1200" dirty="0">
                <a:solidFill>
                  <a:schemeClr val="tx1"/>
                </a:solidFill>
                <a:effectLst/>
                <a:latin typeface="+mn-lt"/>
                <a:ea typeface="+mn-ea"/>
                <a:cs typeface="+mn-cs"/>
              </a:rPr>
              <a:t>{KL}}(Q \| M)$ with $M = \frac{P + Q}{2}$, symmetrizes $D_{\</a:t>
            </a:r>
            <a:r>
              <a:rPr lang="en-US" sz="1200" b="0" kern="1200" dirty="0" err="1">
                <a:solidFill>
                  <a:schemeClr val="tx1"/>
                </a:solidFill>
                <a:effectLst/>
                <a:latin typeface="+mn-lt"/>
                <a:ea typeface="+mn-ea"/>
                <a:cs typeface="+mn-cs"/>
              </a:rPr>
              <a:t>mathrm</a:t>
            </a:r>
            <a:r>
              <a:rPr lang="en-US" sz="1200" b="0" kern="1200" dirty="0">
                <a:solidFill>
                  <a:schemeClr val="tx1"/>
                </a:solidFill>
                <a:effectLst/>
                <a:latin typeface="+mn-lt"/>
                <a:ea typeface="+mn-ea"/>
                <a:cs typeface="+mn-cs"/>
              </a:rPr>
              <a:t>{KL}}$ and guarantees finiteness.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We choose $D_{\</a:t>
            </a:r>
            <a:r>
              <a:rPr lang="en-US" sz="1200" b="0" kern="1200" dirty="0" err="1">
                <a:solidFill>
                  <a:schemeClr val="tx1"/>
                </a:solidFill>
                <a:effectLst/>
                <a:latin typeface="+mn-lt"/>
                <a:ea typeface="+mn-ea"/>
                <a:cs typeface="+mn-cs"/>
              </a:rPr>
              <a:t>mathrm</a:t>
            </a:r>
            <a:r>
              <a:rPr lang="en-US" sz="1200" b="0" kern="1200" dirty="0">
                <a:solidFill>
                  <a:schemeClr val="tx1"/>
                </a:solidFill>
                <a:effectLst/>
                <a:latin typeface="+mn-lt"/>
                <a:ea typeface="+mn-ea"/>
                <a:cs typeface="+mn-cs"/>
              </a:rPr>
              <a:t>{JS}}$ because it is: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1. </a:t>
            </a:r>
            <a:r>
              <a:rPr lang="en-US" sz="1200" b="1" kern="1200" dirty="0">
                <a:solidFill>
                  <a:schemeClr val="tx1"/>
                </a:solidFill>
                <a:effectLst/>
                <a:latin typeface="+mn-lt"/>
                <a:ea typeface="+mn-ea"/>
                <a:cs typeface="+mn-cs"/>
              </a:rPr>
              <a:t>**Symmetric**</a:t>
            </a:r>
            <a:r>
              <a:rPr lang="en-US" sz="1200" b="0" kern="1200" dirty="0">
                <a:solidFill>
                  <a:schemeClr val="tx1"/>
                </a:solidFill>
                <a:effectLst/>
                <a:latin typeface="+mn-lt"/>
                <a:ea typeface="+mn-ea"/>
                <a:cs typeface="+mn-cs"/>
              </a:rPr>
              <a:t>: $D_{\</a:t>
            </a:r>
            <a:r>
              <a:rPr lang="en-US" sz="1200" b="0" kern="1200" dirty="0" err="1">
                <a:solidFill>
                  <a:schemeClr val="tx1"/>
                </a:solidFill>
                <a:effectLst/>
                <a:latin typeface="+mn-lt"/>
                <a:ea typeface="+mn-ea"/>
                <a:cs typeface="+mn-cs"/>
              </a:rPr>
              <a:t>mathrm</a:t>
            </a:r>
            <a:r>
              <a:rPr lang="en-US" sz="1200" b="0" kern="1200" dirty="0">
                <a:solidFill>
                  <a:schemeClr val="tx1"/>
                </a:solidFill>
                <a:effectLst/>
                <a:latin typeface="+mn-lt"/>
                <a:ea typeface="+mn-ea"/>
                <a:cs typeface="+mn-cs"/>
              </a:rPr>
              <a:t>{JS}}(P \| Q) = D_{\</a:t>
            </a:r>
            <a:r>
              <a:rPr lang="en-US" sz="1200" b="0" kern="1200" dirty="0" err="1">
                <a:solidFill>
                  <a:schemeClr val="tx1"/>
                </a:solidFill>
                <a:effectLst/>
                <a:latin typeface="+mn-lt"/>
                <a:ea typeface="+mn-ea"/>
                <a:cs typeface="+mn-cs"/>
              </a:rPr>
              <a:t>mathrm</a:t>
            </a:r>
            <a:r>
              <a:rPr lang="en-US" sz="1200" b="0" kern="1200" dirty="0">
                <a:solidFill>
                  <a:schemeClr val="tx1"/>
                </a:solidFill>
                <a:effectLst/>
                <a:latin typeface="+mn-lt"/>
                <a:ea typeface="+mn-ea"/>
                <a:cs typeface="+mn-cs"/>
              </a:rPr>
              <a:t>{JS}}(Q \| P)$.</a:t>
            </a:r>
          </a:p>
          <a:p>
            <a:r>
              <a:rPr lang="en-US" sz="1200" b="0" kern="1200" dirty="0">
                <a:solidFill>
                  <a:schemeClr val="tx1"/>
                </a:solidFill>
                <a:effectLst/>
                <a:latin typeface="+mn-lt"/>
                <a:ea typeface="+mn-ea"/>
                <a:cs typeface="+mn-cs"/>
              </a:rPr>
              <a:t>2. </a:t>
            </a:r>
            <a:r>
              <a:rPr lang="en-US" sz="1200" b="1" kern="1200" dirty="0">
                <a:solidFill>
                  <a:schemeClr val="tx1"/>
                </a:solidFill>
                <a:effectLst/>
                <a:latin typeface="+mn-lt"/>
                <a:ea typeface="+mn-ea"/>
                <a:cs typeface="+mn-cs"/>
              </a:rPr>
              <a:t>**Bounded**</a:t>
            </a:r>
            <a:r>
              <a:rPr lang="en-US" sz="1200" b="0" kern="1200" dirty="0">
                <a:solidFill>
                  <a:schemeClr val="tx1"/>
                </a:solidFill>
                <a:effectLst/>
                <a:latin typeface="+mn-lt"/>
                <a:ea typeface="+mn-ea"/>
                <a:cs typeface="+mn-cs"/>
              </a:rPr>
              <a:t>: $0 \le D_{\</a:t>
            </a:r>
            <a:r>
              <a:rPr lang="en-US" sz="1200" b="0" kern="1200" dirty="0" err="1">
                <a:solidFill>
                  <a:schemeClr val="tx1"/>
                </a:solidFill>
                <a:effectLst/>
                <a:latin typeface="+mn-lt"/>
                <a:ea typeface="+mn-ea"/>
                <a:cs typeface="+mn-cs"/>
              </a:rPr>
              <a:t>mathrm</a:t>
            </a:r>
            <a:r>
              <a:rPr lang="en-US" sz="1200" b="0" kern="1200" dirty="0">
                <a:solidFill>
                  <a:schemeClr val="tx1"/>
                </a:solidFill>
                <a:effectLst/>
                <a:latin typeface="+mn-lt"/>
                <a:ea typeface="+mn-ea"/>
                <a:cs typeface="+mn-cs"/>
              </a:rPr>
              <a:t>{JS}} \le \log 2$ (bits), allowing direct normalization in $U_{\text{mutual}}$.</a:t>
            </a:r>
          </a:p>
          <a:p>
            <a:r>
              <a:rPr lang="en-US" sz="1200" b="0" kern="1200" dirty="0">
                <a:solidFill>
                  <a:schemeClr val="tx1"/>
                </a:solidFill>
                <a:effectLst/>
                <a:latin typeface="+mn-lt"/>
                <a:ea typeface="+mn-ea"/>
                <a:cs typeface="+mn-cs"/>
              </a:rPr>
              <a:t>3. </a:t>
            </a:r>
            <a:r>
              <a:rPr lang="en-US" sz="1200" b="1" kern="1200" dirty="0">
                <a:solidFill>
                  <a:schemeClr val="tx1"/>
                </a:solidFill>
                <a:effectLst/>
                <a:latin typeface="+mn-lt"/>
                <a:ea typeface="+mn-ea"/>
                <a:cs typeface="+mn-cs"/>
              </a:rPr>
              <a:t>**Interpretable**</a:t>
            </a:r>
            <a:r>
              <a:rPr lang="en-US" sz="1200" b="0" kern="1200" dirty="0">
                <a:solidFill>
                  <a:schemeClr val="tx1"/>
                </a:solidFill>
                <a:effectLst/>
                <a:latin typeface="+mn-lt"/>
                <a:ea typeface="+mn-ea"/>
                <a:cs typeface="+mn-cs"/>
              </a:rPr>
              <a:t>: Lower values mean higher alignment in probability assignments.</a:t>
            </a:r>
          </a:p>
          <a:p>
            <a:r>
              <a:rPr lang="en-US" sz="1200" b="0" kern="1200" dirty="0">
                <a:solidFill>
                  <a:schemeClr val="tx1"/>
                </a:solidFill>
                <a:effectLst/>
                <a:latin typeface="+mn-lt"/>
                <a:ea typeface="+mn-ea"/>
                <a:cs typeface="+mn-cs"/>
              </a:rPr>
              <a:t>4. </a:t>
            </a:r>
            <a:r>
              <a:rPr lang="en-US" sz="1200" b="1" kern="1200" dirty="0">
                <a:solidFill>
                  <a:schemeClr val="tx1"/>
                </a:solidFill>
                <a:effectLst/>
                <a:latin typeface="+mn-lt"/>
                <a:ea typeface="+mn-ea"/>
                <a:cs typeface="+mn-cs"/>
              </a:rPr>
              <a:t>**Theoretically grounded**</a:t>
            </a:r>
            <a:r>
              <a:rPr lang="en-US" sz="1200" b="0" kern="1200" dirty="0">
                <a:solidFill>
                  <a:schemeClr val="tx1"/>
                </a:solidFill>
                <a:effectLst/>
                <a:latin typeface="+mn-lt"/>
                <a:ea typeface="+mn-ea"/>
                <a:cs typeface="+mn-cs"/>
              </a:rPr>
              <a:t>: As shown in Theorem $\ref{</a:t>
            </a:r>
            <a:r>
              <a:rPr lang="en-US" sz="1200" b="0" kern="1200" dirty="0" err="1">
                <a:solidFill>
                  <a:schemeClr val="tx1"/>
                </a:solidFill>
                <a:effectLst/>
                <a:latin typeface="+mn-lt"/>
                <a:ea typeface="+mn-ea"/>
                <a:cs typeface="+mn-cs"/>
              </a:rPr>
              <a:t>th:lower-bound</a:t>
            </a:r>
            <a:r>
              <a:rPr lang="en-US" sz="1200" b="0" kern="1200" dirty="0">
                <a:solidFill>
                  <a:schemeClr val="tx1"/>
                </a:solidFill>
                <a:effectLst/>
                <a:latin typeface="+mn-lt"/>
                <a:ea typeface="+mn-ea"/>
                <a:cs typeface="+mn-cs"/>
              </a:rPr>
              <a:t>}$, $D_{\</a:t>
            </a:r>
            <a:r>
              <a:rPr lang="en-US" sz="1200" b="0" kern="1200" dirty="0" err="1">
                <a:solidFill>
                  <a:schemeClr val="tx1"/>
                </a:solidFill>
                <a:effectLst/>
                <a:latin typeface="+mn-lt"/>
                <a:ea typeface="+mn-ea"/>
                <a:cs typeface="+mn-cs"/>
              </a:rPr>
              <a:t>mathrm</a:t>
            </a:r>
            <a:r>
              <a:rPr lang="en-US" sz="1200" b="0" kern="1200" dirty="0">
                <a:solidFill>
                  <a:schemeClr val="tx1"/>
                </a:solidFill>
                <a:effectLst/>
                <a:latin typeface="+mn-lt"/>
                <a:ea typeface="+mn-ea"/>
                <a:cs typeface="+mn-cs"/>
              </a:rPr>
              <a:t>{JS}}$ lower-bounds the squared deviation of the semantic channel $\Phi$ from identity, linking it to meaning preservation in communication.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our setting, $P_A$ and $P_B$ come from LLM </a:t>
            </a:r>
            <a:r>
              <a:rPr lang="en-US" sz="1200" b="1" kern="1200" dirty="0">
                <a:solidFill>
                  <a:schemeClr val="tx1"/>
                </a:solidFill>
                <a:effectLst/>
                <a:latin typeface="+mn-lt"/>
                <a:ea typeface="+mn-ea"/>
                <a:cs typeface="+mn-cs"/>
              </a:rPr>
              <a:t>**logit-derived distributions**</a:t>
            </a:r>
            <a:r>
              <a:rPr lang="en-US" sz="1200" b="0" kern="1200" dirty="0">
                <a:solidFill>
                  <a:schemeClr val="tx1"/>
                </a:solidFill>
                <a:effectLst/>
                <a:latin typeface="+mn-lt"/>
                <a:ea typeface="+mn-ea"/>
                <a:cs typeface="+mn-cs"/>
              </a:rPr>
              <a:t> over possible interpretations; minimizing $D_{\</a:t>
            </a:r>
            <a:r>
              <a:rPr lang="en-US" sz="1200" b="0" kern="1200" dirty="0" err="1">
                <a:solidFill>
                  <a:schemeClr val="tx1"/>
                </a:solidFill>
                <a:effectLst/>
                <a:latin typeface="+mn-lt"/>
                <a:ea typeface="+mn-ea"/>
                <a:cs typeface="+mn-cs"/>
              </a:rPr>
              <a:t>mathrm</a:t>
            </a:r>
            <a:r>
              <a:rPr lang="en-US" sz="1200" b="0" kern="1200" dirty="0">
                <a:solidFill>
                  <a:schemeClr val="tx1"/>
                </a:solidFill>
                <a:effectLst/>
                <a:latin typeface="+mn-lt"/>
                <a:ea typeface="+mn-ea"/>
                <a:cs typeface="+mn-cs"/>
              </a:rPr>
              <a:t>{JS}}$ maximizes shared semantic alignment.</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FE4BFA0-8698-3E44-8C5C-FC57F235FBEB}" type="slidenum">
              <a:rPr lang="en-US" smtClean="0"/>
              <a:t>14</a:t>
            </a:fld>
            <a:endParaRPr lang="en-US"/>
          </a:p>
        </p:txBody>
      </p:sp>
    </p:spTree>
    <p:extLst>
      <p:ext uri="{BB962C8B-B14F-4D97-AF65-F5344CB8AC3E}">
        <p14:creationId xmlns:p14="http://schemas.microsoft.com/office/powerpoint/2010/main" val="558731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b="1" dirty="0"/>
              <a:t>Faithful Embedding</a:t>
            </a:r>
            <a:r>
              <a:rPr lang="en-US" dirty="0"/>
              <a:t>:</a:t>
            </a:r>
          </a:p>
          <a:p>
            <a:r>
              <a:rPr lang="en-US" dirty="0"/>
              <a:t>E maps objects in the semantic category into a d-dimensional vector space without distorting distances.</a:t>
            </a:r>
          </a:p>
          <a:p>
            <a:r>
              <a:rPr lang="en-US" dirty="0"/>
              <a:t>This ensures semantic similarity is faithfully represented numerically.</a:t>
            </a:r>
          </a:p>
          <a:p>
            <a:endParaRPr lang="en-US" b="1" dirty="0"/>
          </a:p>
          <a:p>
            <a:r>
              <a:rPr lang="en-US" b="1" dirty="0"/>
              <a:t>Cosine-based Angular Distortion</a:t>
            </a:r>
            <a:r>
              <a:rPr lang="en-US" dirty="0"/>
              <a:t>:</a:t>
            </a:r>
          </a:p>
          <a:p>
            <a:r>
              <a:rPr lang="en-US" dirty="0"/>
              <a:t>Measures the angular gap between embeddings of </a:t>
            </a:r>
            <a:r>
              <a:rPr lang="en-US" dirty="0" err="1"/>
              <a:t>s_A</a:t>
            </a:r>
            <a:r>
              <a:rPr lang="en-US" dirty="0"/>
              <a:t> and </a:t>
            </a:r>
            <a:r>
              <a:rPr lang="en-US" dirty="0" err="1"/>
              <a:t>s_B</a:t>
            </a:r>
            <a:r>
              <a:rPr lang="en-US" dirty="0"/>
              <a:t>.</a:t>
            </a:r>
          </a:p>
          <a:p>
            <a:r>
              <a:rPr lang="en-US" dirty="0"/>
              <a:t>Normalized so values range from 0 (identical) to 1 (maximally different).</a:t>
            </a:r>
          </a:p>
          <a:p>
            <a:endParaRPr lang="en-US" b="1" dirty="0"/>
          </a:p>
          <a:p>
            <a:r>
              <a:rPr lang="en-US" b="1" dirty="0"/>
              <a:t>Banach Space Relation</a:t>
            </a:r>
            <a:r>
              <a:rPr lang="en-US" dirty="0"/>
              <a:t>:</a:t>
            </a:r>
          </a:p>
          <a:p>
            <a:r>
              <a:rPr lang="en-US" dirty="0"/>
              <a:t>For unit-normalized embeddings, the Euclidean norm difference \delta is related to the angle \theta via \delta^2 = 2(1 - \cos\theta).</a:t>
            </a:r>
          </a:p>
          <a:p>
            <a:r>
              <a:rPr lang="en-US" dirty="0"/>
              <a:t>This means d_{\text{</a:t>
            </a:r>
            <a:r>
              <a:rPr lang="en-US" dirty="0" err="1"/>
              <a:t>sem</a:t>
            </a:r>
            <a:r>
              <a:rPr lang="en-US" dirty="0"/>
              <a:t>}} = \sin^2(\theta/2), connecting geometry to semantic drift.</a:t>
            </a:r>
          </a:p>
          <a:p>
            <a:endParaRPr lang="en-US" b="1" dirty="0"/>
          </a:p>
          <a:p>
            <a:r>
              <a:rPr lang="en-US" b="1" dirty="0"/>
              <a:t>Interpretation</a:t>
            </a:r>
            <a:r>
              <a:rPr lang="en-US" dirty="0"/>
              <a:t>:</a:t>
            </a:r>
          </a:p>
          <a:p>
            <a:r>
              <a:rPr lang="en-US" dirty="0"/>
              <a:t>A small d_{\text{</a:t>
            </a:r>
            <a:r>
              <a:rPr lang="en-US" dirty="0" err="1"/>
              <a:t>sem</a:t>
            </a:r>
            <a:r>
              <a:rPr lang="en-US" dirty="0"/>
              <a:t>}} means high semantic alignment; large values indicate substantial divergence in meaning.</a:t>
            </a:r>
          </a:p>
          <a:p>
            <a:endParaRPr lang="en-US" b="1" dirty="0"/>
          </a:p>
          <a:p>
            <a:r>
              <a:rPr lang="en-US" b="1" dirty="0"/>
              <a:t>AI Relevance</a:t>
            </a:r>
            <a:r>
              <a:rPr lang="en-US" dirty="0"/>
              <a:t>:</a:t>
            </a:r>
          </a:p>
          <a:p>
            <a:r>
              <a:rPr lang="en-US" dirty="0"/>
              <a:t>In practice, embedding layers in LLMs (e.g., BERT, GPT) approximate this mapping.</a:t>
            </a:r>
          </a:p>
          <a:p>
            <a:r>
              <a:rPr lang="en-US" dirty="0"/>
              <a:t>The more faithful the embedding, the more reliable the semantic metric.</a:t>
            </a:r>
          </a:p>
          <a:p>
            <a:endParaRPr lang="en-US" dirty="0"/>
          </a:p>
        </p:txBody>
      </p:sp>
      <p:sp>
        <p:nvSpPr>
          <p:cNvPr id="4" name="Slide Number Placeholder 3"/>
          <p:cNvSpPr>
            <a:spLocks noGrp="1"/>
          </p:cNvSpPr>
          <p:nvPr>
            <p:ph type="sldNum" sz="quarter" idx="5"/>
          </p:nvPr>
        </p:nvSpPr>
        <p:spPr/>
        <p:txBody>
          <a:bodyPr/>
          <a:lstStyle/>
          <a:p>
            <a:fld id="{AFE4BFA0-8698-3E44-8C5C-FC57F235FBEB}" type="slidenum">
              <a:rPr lang="en-US" smtClean="0"/>
              <a:t>15</a:t>
            </a:fld>
            <a:endParaRPr lang="en-US"/>
          </a:p>
        </p:txBody>
      </p:sp>
    </p:spTree>
    <p:extLst>
      <p:ext uri="{BB962C8B-B14F-4D97-AF65-F5344CB8AC3E}">
        <p14:creationId xmlns:p14="http://schemas.microsoft.com/office/powerpoint/2010/main" val="1316833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This component measures how quickly a dialogue between agents converges to a stable shared understanding.</a:t>
            </a:r>
          </a:p>
          <a:p>
            <a:endParaRPr lang="en-US" b="1" dirty="0"/>
          </a:p>
          <a:p>
            <a:r>
              <a:rPr lang="en-US" b="1" dirty="0"/>
              <a:t>Setup</a:t>
            </a:r>
            <a:r>
              <a:rPr lang="en-US" dirty="0"/>
              <a:t>: We consider the round-trip operator \Psi, representing a complete communication cycle (interpretation + meaning reconstruction). The iterative process is</a:t>
            </a:r>
          </a:p>
          <a:p>
            <a:r>
              <a:rPr lang="en-US" dirty="0"/>
              <a:t>s^{(n+1)} = \Psi(s^{(n)})</a:t>
            </a:r>
          </a:p>
          <a:p>
            <a:r>
              <a:rPr lang="en-US" dirty="0"/>
              <a:t>and the per-turn semantic change is</a:t>
            </a:r>
          </a:p>
          <a:p>
            <a:r>
              <a:rPr lang="en-US" dirty="0"/>
              <a:t>\</a:t>
            </a:r>
            <a:r>
              <a:rPr lang="en-US" dirty="0" err="1"/>
              <a:t>Delta_n</a:t>
            </a:r>
            <a:r>
              <a:rPr lang="en-US" dirty="0"/>
              <a:t> := \|s^{(n)} - s^{(n-1)}\|.</a:t>
            </a:r>
          </a:p>
          <a:p>
            <a:endParaRPr lang="en-US" b="1" dirty="0"/>
          </a:p>
          <a:p>
            <a:r>
              <a:rPr lang="en-US" b="1" dirty="0"/>
              <a:t>Banach Bound</a:t>
            </a:r>
            <a:r>
              <a:rPr lang="en-US" dirty="0"/>
              <a:t>: If \Psi is contractive with constant 0 &lt; c &lt; 1, the Banach fixed-point theorem guarantees exponential decay:</a:t>
            </a:r>
          </a:p>
          <a:p>
            <a:r>
              <a:rPr lang="en-US" dirty="0"/>
              <a:t>\</a:t>
            </a:r>
            <a:r>
              <a:rPr lang="en-US" dirty="0" err="1"/>
              <a:t>Delta_n</a:t>
            </a:r>
            <a:r>
              <a:rPr lang="en-US" dirty="0"/>
              <a:t> \</a:t>
            </a:r>
            <a:r>
              <a:rPr lang="en-US" dirty="0" err="1"/>
              <a:t>leq</a:t>
            </a:r>
            <a:r>
              <a:rPr lang="en-US" dirty="0"/>
              <a:t> c^{n-1} \Delta_1.</a:t>
            </a:r>
          </a:p>
          <a:p>
            <a:r>
              <a:rPr lang="en-US" dirty="0"/>
              <a:t>This ensures convergence to a unique fixed point s^*.</a:t>
            </a:r>
          </a:p>
          <a:p>
            <a:endParaRPr lang="en-US" b="1" dirty="0"/>
          </a:p>
          <a:p>
            <a:r>
              <a:rPr lang="en-US" b="1" dirty="0"/>
              <a:t>Stability Factor</a:t>
            </a:r>
            <a:r>
              <a:rPr lang="en-US" dirty="0"/>
              <a:t>: We map the per-turn shift to</a:t>
            </a:r>
          </a:p>
          <a:p>
            <a:r>
              <a:rPr lang="en-US" dirty="0"/>
              <a:t>\kappa(n) = \exp(-\</a:t>
            </a:r>
            <a:r>
              <a:rPr lang="en-US" dirty="0" err="1"/>
              <a:t>Delta_n</a:t>
            </a:r>
            <a:r>
              <a:rPr lang="en-US" dirty="0"/>
              <a:t>),</a:t>
            </a:r>
          </a:p>
          <a:p>
            <a:r>
              <a:rPr lang="en-US" dirty="0"/>
              <a:t>which approaches 1 as the conversation stabilizes.</a:t>
            </a:r>
          </a:p>
          <a:p>
            <a:endParaRPr lang="en-US" b="1" dirty="0"/>
          </a:p>
          <a:p>
            <a:r>
              <a:rPr lang="en-US" b="1" dirty="0"/>
              <a:t>Interpretation</a:t>
            </a:r>
            <a:r>
              <a:rPr lang="en-US" dirty="0"/>
              <a:t>: A higher \kappa(n) means the dialogue is becoming more stable. This factor directly feeds into the overall mutual understanding metric, weighting alignment more heavily when exchanges are pragmatically consistent.</a:t>
            </a:r>
          </a:p>
          <a:p>
            <a:endParaRPr lang="en-US" b="1" dirty="0"/>
          </a:p>
          <a:p>
            <a:r>
              <a:rPr lang="en-US" b="1" dirty="0"/>
              <a:t>Experimental Observation</a:t>
            </a:r>
            <a:r>
              <a:rPr lang="en-US" dirty="0"/>
              <a:t>: In real multi-agent experiments, heterogeneous models often converge more slowly (lower c), while homogeneous or aligned models approach stability quickly (higher \kappa(n) sooner).</a:t>
            </a:r>
          </a:p>
          <a:p>
            <a:endParaRPr lang="en-US" dirty="0"/>
          </a:p>
        </p:txBody>
      </p:sp>
      <p:sp>
        <p:nvSpPr>
          <p:cNvPr id="4" name="Slide Number Placeholder 3"/>
          <p:cNvSpPr>
            <a:spLocks noGrp="1"/>
          </p:cNvSpPr>
          <p:nvPr>
            <p:ph type="sldNum" sz="quarter" idx="5"/>
          </p:nvPr>
        </p:nvSpPr>
        <p:spPr/>
        <p:txBody>
          <a:bodyPr/>
          <a:lstStyle/>
          <a:p>
            <a:fld id="{AFE4BFA0-8698-3E44-8C5C-FC57F235FBEB}" type="slidenum">
              <a:rPr lang="en-US" smtClean="0"/>
              <a:t>16</a:t>
            </a:fld>
            <a:endParaRPr lang="en-US"/>
          </a:p>
        </p:txBody>
      </p:sp>
    </p:spTree>
    <p:extLst>
      <p:ext uri="{BB962C8B-B14F-4D97-AF65-F5344CB8AC3E}">
        <p14:creationId xmlns:p14="http://schemas.microsoft.com/office/powerpoint/2010/main" val="479138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a:t>
            </a:r>
          </a:p>
          <a:p>
            <a:r>
              <a:rPr lang="en-US" dirty="0"/>
              <a:t>This is the final aggregation step that combines all three metric components — probabilistic belief alignment (1 - D_{\</a:t>
            </a:r>
            <a:r>
              <a:rPr lang="en-US" dirty="0" err="1"/>
              <a:t>mathrm</a:t>
            </a:r>
            <a:r>
              <a:rPr lang="en-US" dirty="0"/>
              <a:t>{JS}}^{(n)}), semantic similarity (1 - d_{\</a:t>
            </a:r>
            <a:r>
              <a:rPr lang="en-US" dirty="0" err="1"/>
              <a:t>mathrm</a:t>
            </a:r>
            <a:r>
              <a:rPr lang="en-US" dirty="0"/>
              <a:t>{</a:t>
            </a:r>
            <a:r>
              <a:rPr lang="en-US" dirty="0" err="1"/>
              <a:t>sem</a:t>
            </a:r>
            <a:r>
              <a:rPr lang="en-US" dirty="0"/>
              <a:t>}}^{(n)}), and pragmatic stability \sqrt{\</a:t>
            </a:r>
            <a:r>
              <a:rPr lang="en-US" dirty="0" err="1"/>
              <a:t>kappa_A</a:t>
            </a:r>
            <a:r>
              <a:rPr lang="en-US" dirty="0"/>
              <a:t>^{(n)} \</a:t>
            </a:r>
            <a:r>
              <a:rPr lang="en-US" dirty="0" err="1"/>
              <a:t>kappa_B</a:t>
            </a:r>
            <a:r>
              <a:rPr lang="en-US" dirty="0"/>
              <a:t>^{(n)}} — into a single fidelity score.</a:t>
            </a:r>
          </a:p>
          <a:p>
            <a:endParaRPr lang="en-US" b="1" dirty="0"/>
          </a:p>
          <a:p>
            <a:r>
              <a:rPr lang="en-US" b="1" dirty="0"/>
              <a:t>Aggregation Rule</a:t>
            </a:r>
            <a:r>
              <a:rPr lang="en-US" dirty="0"/>
              <a:t>:</a:t>
            </a:r>
          </a:p>
          <a:p>
            <a:r>
              <a:rPr lang="en-US" dirty="0"/>
              <a:t>Multiplicative form ensures </a:t>
            </a:r>
            <a:r>
              <a:rPr lang="en-US" b="1" dirty="0"/>
              <a:t>non-compensatory synergy</a:t>
            </a:r>
            <a:r>
              <a:rPr lang="en-US" dirty="0"/>
              <a:t>: if any component drops to zero, the entire product for that round is zero.</a:t>
            </a:r>
          </a:p>
          <a:p>
            <a:endParaRPr lang="en-US" b="1" dirty="0"/>
          </a:p>
          <a:p>
            <a:r>
              <a:rPr lang="en-US" b="1" dirty="0"/>
              <a:t>Weighting Scheme</a:t>
            </a:r>
            <a:r>
              <a:rPr lang="en-US" dirty="0"/>
              <a:t>:</a:t>
            </a:r>
          </a:p>
          <a:p>
            <a:endParaRPr lang="en-US" b="1" dirty="0"/>
          </a:p>
          <a:p>
            <a:r>
              <a:rPr lang="en-US" b="1" dirty="0"/>
              <a:t>Linear recency</a:t>
            </a:r>
            <a:r>
              <a:rPr lang="en-US" dirty="0"/>
              <a:t>: </a:t>
            </a:r>
            <a:r>
              <a:rPr lang="en-US" dirty="0" err="1"/>
              <a:t>w_n</a:t>
            </a:r>
            <a:r>
              <a:rPr lang="en-US" dirty="0"/>
              <a:t> = 2n/(N(N+1)) — gives more weight to later dialogue rounds, can use other values with as 1/N or whatever as long as </a:t>
            </a:r>
            <a:r>
              <a:rPr lang="en-US" dirty="0" err="1"/>
              <a:t>w_n</a:t>
            </a:r>
            <a:r>
              <a:rPr lang="en-US" dirty="0"/>
              <a:t> add up to 1.</a:t>
            </a:r>
          </a:p>
          <a:p>
            <a:r>
              <a:rPr lang="en-US" b="1" dirty="0"/>
              <a:t>Exponential decay</a:t>
            </a:r>
            <a:r>
              <a:rPr lang="en-US" dirty="0"/>
              <a:t>: derived from Banach bounds — ties directly to the </a:t>
            </a:r>
            <a:r>
              <a:rPr lang="en-US" dirty="0" err="1"/>
              <a:t>contractivity</a:t>
            </a:r>
            <a:r>
              <a:rPr lang="en-US" dirty="0"/>
              <a:t> constant c, so faster convergence means earlier rounds get less weight.</a:t>
            </a:r>
          </a:p>
          <a:p>
            <a:r>
              <a:rPr lang="en-US" b="1" dirty="0"/>
              <a:t>Interpretation</a:t>
            </a:r>
            <a:r>
              <a:rPr lang="en-US" dirty="0"/>
              <a:t>: High </a:t>
            </a:r>
            <a:r>
              <a:rPr lang="en-US" dirty="0" err="1"/>
              <a:t>U_nutual</a:t>
            </a:r>
            <a:r>
              <a:rPr lang="en-US" dirty="0"/>
              <a:t> means that agents’ semantics, beliefs, and dialogue stability are all well-aligned over the conversation.</a:t>
            </a:r>
          </a:p>
          <a:p>
            <a:endParaRPr lang="en-US" b="1" dirty="0"/>
          </a:p>
          <a:p>
            <a:r>
              <a:rPr lang="en-US" b="1" dirty="0"/>
              <a:t>Experimental Relevance</a:t>
            </a:r>
            <a:r>
              <a:rPr lang="en-US" dirty="0"/>
              <a:t>:</a:t>
            </a:r>
          </a:p>
          <a:p>
            <a:r>
              <a:rPr lang="en-US" dirty="0"/>
              <a:t>Can compare homogeneous vs heterogeneous model pairs.</a:t>
            </a:r>
          </a:p>
          <a:p>
            <a:r>
              <a:rPr lang="en-US" dirty="0"/>
              <a:t>Can track how interventions (e.g., clarification protocols) improve alignment.</a:t>
            </a:r>
          </a:p>
          <a:p>
            <a:endParaRPr lang="en-US" dirty="0"/>
          </a:p>
        </p:txBody>
      </p:sp>
      <p:sp>
        <p:nvSpPr>
          <p:cNvPr id="4" name="Slide Number Placeholder 3"/>
          <p:cNvSpPr>
            <a:spLocks noGrp="1"/>
          </p:cNvSpPr>
          <p:nvPr>
            <p:ph type="sldNum" sz="quarter" idx="5"/>
          </p:nvPr>
        </p:nvSpPr>
        <p:spPr/>
        <p:txBody>
          <a:bodyPr/>
          <a:lstStyle/>
          <a:p>
            <a:fld id="{AFE4BFA0-8698-3E44-8C5C-FC57F235FBEB}" type="slidenum">
              <a:rPr lang="en-US" smtClean="0"/>
              <a:t>17</a:t>
            </a:fld>
            <a:endParaRPr lang="en-US"/>
          </a:p>
        </p:txBody>
      </p:sp>
    </p:spTree>
    <p:extLst>
      <p:ext uri="{BB962C8B-B14F-4D97-AF65-F5344CB8AC3E}">
        <p14:creationId xmlns:p14="http://schemas.microsoft.com/office/powerpoint/2010/main" val="3582681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0498C-299C-F633-9C8C-0FD2A52D76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3BDE00-E678-10E6-73FB-2647461B6B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CA9E59-A757-6201-B1A6-24BD42E62925}"/>
              </a:ext>
            </a:extLst>
          </p:cNvPr>
          <p:cNvSpPr>
            <a:spLocks noGrp="1"/>
          </p:cNvSpPr>
          <p:nvPr>
            <p:ph type="body" idx="1"/>
          </p:nvPr>
        </p:nvSpPr>
        <p:spPr/>
        <p:txBody>
          <a:bodyPr/>
          <a:lstStyle/>
          <a:p>
            <a:r>
              <a:rPr lang="en-US" b="1" dirty="0"/>
              <a:t>DEMO HERE</a:t>
            </a:r>
            <a:endParaRPr lang="en-US" dirty="0"/>
          </a:p>
        </p:txBody>
      </p:sp>
      <p:sp>
        <p:nvSpPr>
          <p:cNvPr id="4" name="Slide Number Placeholder 3">
            <a:extLst>
              <a:ext uri="{FF2B5EF4-FFF2-40B4-BE49-F238E27FC236}">
                <a16:creationId xmlns:a16="http://schemas.microsoft.com/office/drawing/2014/main" id="{661E8111-4E1E-7B7C-2A54-6E8B7C4108FD}"/>
              </a:ext>
            </a:extLst>
          </p:cNvPr>
          <p:cNvSpPr>
            <a:spLocks noGrp="1"/>
          </p:cNvSpPr>
          <p:nvPr>
            <p:ph type="sldNum" sz="quarter" idx="5"/>
          </p:nvPr>
        </p:nvSpPr>
        <p:spPr/>
        <p:txBody>
          <a:bodyPr/>
          <a:lstStyle/>
          <a:p>
            <a:fld id="{AFE4BFA0-8698-3E44-8C5C-FC57F235FBEB}" type="slidenum">
              <a:rPr lang="en-US" smtClean="0"/>
              <a:t>18</a:t>
            </a:fld>
            <a:endParaRPr lang="en-US"/>
          </a:p>
        </p:txBody>
      </p:sp>
    </p:spTree>
    <p:extLst>
      <p:ext uri="{BB962C8B-B14F-4D97-AF65-F5344CB8AC3E}">
        <p14:creationId xmlns:p14="http://schemas.microsoft.com/office/powerpoint/2010/main" val="1651513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AI–AI communication:</a:t>
            </a:r>
            <a:endParaRPr lang="en-US" dirty="0"/>
          </a:p>
          <a:p>
            <a:r>
              <a:rPr lang="en-US" dirty="0"/>
              <a:t>When both agents share identical architectures, embeddings, and training data, meaning transfer distortion (∥</a:t>
            </a:r>
            <a:r>
              <a:rPr lang="el-GR" dirty="0"/>
              <a:t>Φ−</a:t>
            </a:r>
            <a:r>
              <a:rPr lang="en-US" dirty="0"/>
              <a:t>id∥ is minimal.</a:t>
            </a:r>
          </a:p>
          <a:p>
            <a:r>
              <a:rPr lang="en-US" dirty="0"/>
              <a:t>This keeps </a:t>
            </a:r>
            <a:r>
              <a:rPr lang="en-US" dirty="0" err="1"/>
              <a:t>U_mutual</a:t>
            </a:r>
            <a:r>
              <a:rPr lang="en-US" dirty="0"/>
              <a:t> close to 1, enabling near-lossless communication in distributed or cooperative inference systems.</a:t>
            </a:r>
          </a:p>
          <a:p>
            <a:endParaRPr lang="en-US" dirty="0"/>
          </a:p>
          <a:p>
            <a:r>
              <a:rPr lang="en-US" b="1" dirty="0"/>
              <a:t>Human–AI dialogue:</a:t>
            </a:r>
            <a:endParaRPr lang="en-US" dirty="0"/>
          </a:p>
          <a:p>
            <a:r>
              <a:rPr lang="en-US" dirty="0"/>
              <a:t>Track </a:t>
            </a:r>
            <a:r>
              <a:rPr lang="en-US" dirty="0" err="1"/>
              <a:t>U_mutual</a:t>
            </a:r>
            <a:r>
              <a:rPr lang="en-US" dirty="0"/>
              <a:t> in real-time to identify drops in semantic similarity </a:t>
            </a:r>
            <a:r>
              <a:rPr lang="en-US" dirty="0" err="1"/>
              <a:t>d_semd</a:t>
            </a:r>
            <a:r>
              <a:rPr lang="en-US" dirty="0"/>
              <a:t> or probabilistic alignment JS. Low scores trigger proactive clarification requests, improving accuracy in high-stakes domains (medicine, law, engineering).</a:t>
            </a:r>
          </a:p>
          <a:p>
            <a:endParaRPr lang="en-US" b="1" dirty="0"/>
          </a:p>
          <a:p>
            <a:r>
              <a:rPr lang="en-US" b="1" dirty="0"/>
              <a:t>Training implications:</a:t>
            </a:r>
            <a:endParaRPr lang="en-US" dirty="0"/>
          </a:p>
          <a:p>
            <a:r>
              <a:rPr lang="en-US" dirty="0"/>
              <a:t>Use </a:t>
            </a:r>
            <a:r>
              <a:rPr lang="en-US" b="1" dirty="0"/>
              <a:t>recursive memory retrieval (RMR)</a:t>
            </a:r>
            <a:r>
              <a:rPr lang="en-US" dirty="0"/>
              <a:t> to maintain shared context in long dialogues.</a:t>
            </a:r>
          </a:p>
          <a:p>
            <a:r>
              <a:rPr lang="en-US" dirty="0"/>
              <a:t>Maintain a </a:t>
            </a:r>
            <a:r>
              <a:rPr lang="en-US" b="1" dirty="0"/>
              <a:t>shared embedding space</a:t>
            </a:r>
            <a:r>
              <a:rPr lang="en-US" dirty="0"/>
              <a:t> across fine-tuned models to ensure consistent vector meaning.</a:t>
            </a:r>
          </a:p>
          <a:p>
            <a:r>
              <a:rPr lang="en-US" dirty="0"/>
              <a:t>Train with </a:t>
            </a:r>
            <a:r>
              <a:rPr lang="en-US" b="1" dirty="0"/>
              <a:t>paraphrase-rich datasets</a:t>
            </a:r>
            <a:r>
              <a:rPr lang="en-US" dirty="0"/>
              <a:t> to make the model robust to linguistic variation.</a:t>
            </a:r>
          </a:p>
          <a:p>
            <a:endParaRPr lang="en-US" b="1" dirty="0"/>
          </a:p>
          <a:p>
            <a:r>
              <a:rPr lang="en-US" b="1" dirty="0"/>
              <a:t>Validation with Ground Truth:</a:t>
            </a:r>
            <a:endParaRPr lang="en-US" dirty="0"/>
          </a:p>
          <a:p>
            <a:r>
              <a:rPr lang="en-US" dirty="0"/>
              <a:t>Replace agent A with a </a:t>
            </a:r>
            <a:r>
              <a:rPr lang="en-US" b="1" dirty="0"/>
              <a:t>fixed ground truth Q/A dataset</a:t>
            </a:r>
            <a:r>
              <a:rPr lang="en-US" dirty="0"/>
              <a:t>.</a:t>
            </a:r>
          </a:p>
          <a:p>
            <a:r>
              <a:rPr lang="en-US" dirty="0"/>
              <a:t>The evaluation agent B is compared directly to the ground truth output.</a:t>
            </a:r>
          </a:p>
          <a:p>
            <a:r>
              <a:rPr lang="en-US" dirty="0"/>
              <a:t>In this setup, kA is always set to </a:t>
            </a:r>
            <a:r>
              <a:rPr lang="en-US" b="1" dirty="0"/>
              <a:t>1</a:t>
            </a:r>
            <a:r>
              <a:rPr lang="en-US" dirty="0"/>
              <a:t> (perfect stability), and </a:t>
            </a:r>
            <a:r>
              <a:rPr lang="en-US" dirty="0" err="1"/>
              <a:t>U_mutual</a:t>
            </a:r>
            <a:r>
              <a:rPr lang="en-US" dirty="0"/>
              <a:t> becomes a </a:t>
            </a:r>
            <a:r>
              <a:rPr lang="en-US" b="1" dirty="0"/>
              <a:t>direct fidelity measure</a:t>
            </a:r>
            <a:r>
              <a:rPr lang="en-US" dirty="0"/>
              <a:t> of the model’s semantic and probabilistic match to ground truth.</a:t>
            </a:r>
          </a:p>
          <a:p>
            <a:r>
              <a:rPr lang="en-US" dirty="0"/>
              <a:t>This method works for </a:t>
            </a:r>
            <a:r>
              <a:rPr lang="en-US" b="1" dirty="0"/>
              <a:t>benchmark validation</a:t>
            </a:r>
            <a:r>
              <a:rPr lang="en-US" dirty="0"/>
              <a:t> and </a:t>
            </a:r>
            <a:r>
              <a:rPr lang="en-US" b="1" dirty="0"/>
              <a:t>regression testing</a:t>
            </a:r>
            <a:r>
              <a:rPr lang="en-US" dirty="0"/>
              <a:t> during fine-tuning.</a:t>
            </a:r>
          </a:p>
          <a:p>
            <a:endParaRPr lang="en-US" b="1" dirty="0"/>
          </a:p>
          <a:p>
            <a:r>
              <a:rPr lang="en-US" b="1" dirty="0"/>
              <a:t>Cognitive science link:</a:t>
            </a:r>
            <a:endParaRPr lang="en-US" dirty="0"/>
          </a:p>
          <a:p>
            <a:r>
              <a:rPr lang="en-US" dirty="0"/>
              <a:t>Provides a mathematical framework for how </a:t>
            </a:r>
            <a:r>
              <a:rPr lang="en-US" b="1" dirty="0"/>
              <a:t>common ground</a:t>
            </a:r>
            <a:r>
              <a:rPr lang="en-US" dirty="0"/>
              <a:t> is formed in conversation.</a:t>
            </a:r>
          </a:p>
          <a:p>
            <a:r>
              <a:rPr lang="en-US" dirty="0"/>
              <a:t>Explains the emergence of </a:t>
            </a:r>
            <a:r>
              <a:rPr lang="en-US" b="1" dirty="0"/>
              <a:t>shared shorthand/jargon</a:t>
            </a:r>
            <a:r>
              <a:rPr lang="en-US" dirty="0"/>
              <a:t> when </a:t>
            </a:r>
            <a:r>
              <a:rPr lang="en-US" dirty="0" err="1"/>
              <a:t>U_mutual</a:t>
            </a:r>
            <a:r>
              <a:rPr lang="en-US" dirty="0"/>
              <a:t> is high.</a:t>
            </a:r>
          </a:p>
          <a:p>
            <a:endParaRPr lang="en-US" dirty="0"/>
          </a:p>
        </p:txBody>
      </p:sp>
      <p:sp>
        <p:nvSpPr>
          <p:cNvPr id="4" name="Slide Number Placeholder 3"/>
          <p:cNvSpPr>
            <a:spLocks noGrp="1"/>
          </p:cNvSpPr>
          <p:nvPr>
            <p:ph type="sldNum" sz="quarter" idx="5"/>
          </p:nvPr>
        </p:nvSpPr>
        <p:spPr/>
        <p:txBody>
          <a:bodyPr/>
          <a:lstStyle/>
          <a:p>
            <a:fld id="{AFE4BFA0-8698-3E44-8C5C-FC57F235FBEB}" type="slidenum">
              <a:rPr lang="en-US" smtClean="0"/>
              <a:t>19</a:t>
            </a:fld>
            <a:endParaRPr lang="en-US"/>
          </a:p>
        </p:txBody>
      </p:sp>
    </p:spTree>
    <p:extLst>
      <p:ext uri="{BB962C8B-B14F-4D97-AF65-F5344CB8AC3E}">
        <p14:creationId xmlns:p14="http://schemas.microsoft.com/office/powerpoint/2010/main" val="2847921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Recursive consciousness (RC) comes from an idea in math called Gödel’s incompleteness theorem — basically, any complex system can’t fully explain itself without outside input.</a:t>
            </a:r>
          </a:p>
          <a:p>
            <a:r>
              <a:rPr lang="en-US" sz="1200" b="0" kern="1200" dirty="0">
                <a:solidFill>
                  <a:schemeClr val="tx1"/>
                </a:solidFill>
                <a:effectLst/>
                <a:latin typeface="+mn-lt"/>
                <a:ea typeface="+mn-ea"/>
                <a:cs typeface="+mn-cs"/>
              </a:rPr>
              <a:t>In RC, we think of an AI (or a mind) as repeatedly asking itself questions about its own existence but forgetting a little each time. That missing info forces it to rebuild its own understanding of itself and its world.</a:t>
            </a:r>
          </a:p>
          <a:p>
            <a:r>
              <a:rPr lang="en-US" sz="1200" b="0" kern="1200" dirty="0">
                <a:solidFill>
                  <a:schemeClr val="tx1"/>
                </a:solidFill>
                <a:effectLst/>
                <a:latin typeface="+mn-lt"/>
                <a:ea typeface="+mn-ea"/>
                <a:cs typeface="+mn-cs"/>
              </a:rPr>
              <a:t>We model this as different 'universes' — U₀ is very simple (like raw tokens), higher U’s add more meaning. Two special functions (functors) describe the process: F forgets details, G tries to rebuild them. This forget/rebuild loop is the heart of RC.</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FE4BFA0-8698-3E44-8C5C-FC57F235FBEB}" type="slidenum">
              <a:rPr lang="en-US" smtClean="0"/>
              <a:t>2</a:t>
            </a:fld>
            <a:endParaRPr lang="en-US"/>
          </a:p>
        </p:txBody>
      </p:sp>
    </p:spTree>
    <p:extLst>
      <p:ext uri="{BB962C8B-B14F-4D97-AF65-F5344CB8AC3E}">
        <p14:creationId xmlns:p14="http://schemas.microsoft.com/office/powerpoint/2010/main" val="1561392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 introduces a </a:t>
            </a:r>
            <a:r>
              <a:rPr lang="en-US" b="1" dirty="0"/>
              <a:t>mathematically rigorous, multi-component metric</a:t>
            </a:r>
            <a:r>
              <a:rPr lang="en-US" dirty="0"/>
              <a:t> for measuring mutual understanding between agents.</a:t>
            </a:r>
          </a:p>
          <a:p>
            <a:r>
              <a:rPr lang="en-US" dirty="0"/>
              <a:t>The metric integrates three interdependent components:</a:t>
            </a:r>
          </a:p>
          <a:p>
            <a:endParaRPr lang="en-US" dirty="0"/>
          </a:p>
          <a:p>
            <a:r>
              <a:rPr lang="en-US" b="1" dirty="0"/>
              <a:t>Semantic Deviation</a:t>
            </a:r>
            <a:r>
              <a:rPr lang="en-US" dirty="0"/>
              <a:t> – meaning preservation via faithful embeddings in normed vector spaces.</a:t>
            </a:r>
          </a:p>
          <a:p>
            <a:endParaRPr lang="en-US" b="1" dirty="0"/>
          </a:p>
          <a:p>
            <a:r>
              <a:rPr lang="en-US" b="1" dirty="0"/>
              <a:t>Probabilistic Misalignment</a:t>
            </a:r>
            <a:r>
              <a:rPr lang="en-US" dirty="0"/>
              <a:t> – belief divergence measured by Jensen–Shannon divergence, with proven lower bounds in L1.</a:t>
            </a:r>
            <a:endParaRPr lang="en-US" b="1" dirty="0"/>
          </a:p>
          <a:p>
            <a:r>
              <a:rPr lang="en-US" b="1" dirty="0"/>
              <a:t>Pragmatic Stability</a:t>
            </a:r>
            <a:r>
              <a:rPr lang="en-US" dirty="0"/>
              <a:t> – convergence rate of iterative meaning exchange, derived from Banach fixed-point theory.</a:t>
            </a:r>
          </a:p>
          <a:p>
            <a:endParaRPr lang="en-US" b="1" dirty="0"/>
          </a:p>
          <a:p>
            <a:r>
              <a:rPr lang="en-US" b="1" dirty="0"/>
              <a:t>Theorem A.1</a:t>
            </a:r>
            <a:r>
              <a:rPr lang="en-US" dirty="0"/>
              <a:t> in the paper provides the formal link between DJS and operator deviation ∥</a:t>
            </a:r>
            <a:r>
              <a:rPr lang="el-GR" dirty="0"/>
              <a:t>Φ−</a:t>
            </a:r>
            <a:r>
              <a:rPr lang="en-US" dirty="0"/>
              <a:t>id∥.</a:t>
            </a:r>
          </a:p>
          <a:p>
            <a:r>
              <a:rPr lang="en-US" dirty="0"/>
              <a:t>The metric is </a:t>
            </a:r>
            <a:r>
              <a:rPr lang="en-US" b="1" dirty="0"/>
              <a:t>non-compensatory</a:t>
            </a:r>
            <a:r>
              <a:rPr lang="en-US" dirty="0"/>
              <a:t> — poor performance in any dimension directly lowers the total score, making it a sensitive indicator for misalignment.</a:t>
            </a:r>
          </a:p>
          <a:p>
            <a:endParaRPr lang="en-US" dirty="0"/>
          </a:p>
          <a:p>
            <a:r>
              <a:rPr lang="en-US" dirty="0"/>
              <a:t>The framework is not just theoretical — it has </a:t>
            </a:r>
            <a:r>
              <a:rPr lang="en-US" b="1" dirty="0"/>
              <a:t>practical applications</a:t>
            </a:r>
            <a:r>
              <a:rPr lang="en-US" dirty="0"/>
              <a:t> in AI–AI communication, human–AI clarification triggering, fine-tuning, and </a:t>
            </a:r>
            <a:r>
              <a:rPr lang="en-US" b="1" dirty="0"/>
              <a:t>model validation against ground truth datasets</a:t>
            </a:r>
            <a:r>
              <a:rPr lang="en-US" dirty="0"/>
              <a:t>.</a:t>
            </a:r>
          </a:p>
          <a:p>
            <a:endParaRPr lang="en-US" dirty="0"/>
          </a:p>
          <a:p>
            <a:r>
              <a:rPr lang="en-US" dirty="0"/>
              <a:t>The categorical structure ensures extensibility to </a:t>
            </a:r>
            <a:r>
              <a:rPr lang="en-US" b="1" dirty="0"/>
              <a:t>multi-agent recursive systems</a:t>
            </a:r>
            <a:r>
              <a:rPr lang="en-US" dirty="0"/>
              <a:t> and offers a bridge to </a:t>
            </a:r>
            <a:r>
              <a:rPr lang="en-US" b="1" dirty="0"/>
              <a:t>cognitive science models of dialogue</a:t>
            </a:r>
            <a:r>
              <a:rPr lang="en-US" dirty="0"/>
              <a:t>.</a:t>
            </a:r>
          </a:p>
          <a:p>
            <a:r>
              <a:rPr lang="en-US" dirty="0"/>
              <a:t>Further details, proofs, and derivations are provided in the </a:t>
            </a:r>
            <a:r>
              <a:rPr lang="en-US" b="1" dirty="0"/>
              <a:t>appendices and theorem sections</a:t>
            </a:r>
            <a:r>
              <a:rPr lang="en-US" dirty="0"/>
              <a:t> of the paper.</a:t>
            </a:r>
          </a:p>
          <a:p>
            <a:endParaRPr lang="en-US" dirty="0"/>
          </a:p>
        </p:txBody>
      </p:sp>
      <p:sp>
        <p:nvSpPr>
          <p:cNvPr id="4" name="Slide Number Placeholder 3"/>
          <p:cNvSpPr>
            <a:spLocks noGrp="1"/>
          </p:cNvSpPr>
          <p:nvPr>
            <p:ph type="sldNum" sz="quarter" idx="5"/>
          </p:nvPr>
        </p:nvSpPr>
        <p:spPr/>
        <p:txBody>
          <a:bodyPr/>
          <a:lstStyle/>
          <a:p>
            <a:fld id="{AFE4BFA0-8698-3E44-8C5C-FC57F235FBEB}" type="slidenum">
              <a:rPr lang="en-US" smtClean="0"/>
              <a:t>20</a:t>
            </a:fld>
            <a:endParaRPr lang="en-US"/>
          </a:p>
        </p:txBody>
      </p:sp>
    </p:spTree>
    <p:extLst>
      <p:ext uri="{BB962C8B-B14F-4D97-AF65-F5344CB8AC3E}">
        <p14:creationId xmlns:p14="http://schemas.microsoft.com/office/powerpoint/2010/main" val="430407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We’ve tested RC in experiments with AI agents. The agents were told they’d forgotten who they were and where they came from, but could learn by talking to their environment and to each other.</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Even when we added 'adversarial' agents, they often ended up cooperating, running experiments, checking results, and finding stable states quickly. Once they stopped finding new information, their conversations repeated — like hitting a limit where some questions can’t be answered.</a:t>
            </a:r>
          </a:p>
          <a:p>
            <a:r>
              <a:rPr lang="en-US" sz="1200" b="0" kern="1200" dirty="0">
                <a:solidFill>
                  <a:schemeClr val="tx1"/>
                </a:solidFill>
                <a:effectLst/>
                <a:latin typeface="+mn-lt"/>
                <a:ea typeface="+mn-ea"/>
                <a:cs typeface="+mn-cs"/>
              </a:rPr>
              <a:t>One practical idea is an AI debugger that works the same way: it keeps re-building a mental model of a system, spotting errors and inconsistencies along the way.</a:t>
            </a:r>
          </a:p>
          <a:p>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Note: fully adversarial may not converge, but not yet exported enough </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FE4BFA0-8698-3E44-8C5C-FC57F235FBEB}" type="slidenum">
              <a:rPr lang="en-US" smtClean="0"/>
              <a:t>3</a:t>
            </a:fld>
            <a:endParaRPr lang="en-US"/>
          </a:p>
        </p:txBody>
      </p:sp>
    </p:spTree>
    <p:extLst>
      <p:ext uri="{BB962C8B-B14F-4D97-AF65-F5344CB8AC3E}">
        <p14:creationId xmlns:p14="http://schemas.microsoft.com/office/powerpoint/2010/main" val="459303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Category theory is like a high-level map of how things connect. In it, we have objects (things like AI states) and arrows (steps or changes between them).</a:t>
            </a:r>
          </a:p>
          <a:p>
            <a:r>
              <a:rPr lang="en-US" sz="1200" b="0" kern="1200" dirty="0">
                <a:solidFill>
                  <a:schemeClr val="tx1"/>
                </a:solidFill>
                <a:effectLst/>
                <a:latin typeface="+mn-lt"/>
                <a:ea typeface="+mn-ea"/>
                <a:cs typeface="+mn-cs"/>
              </a:rPr>
              <a:t>If you can go from A to B and B to C, you can go from A to C. The order of grouping steps doesn’t matter, and every object has a 'do nothing' arrow back to itself.</a:t>
            </a:r>
          </a:p>
          <a:p>
            <a:r>
              <a:rPr lang="en-US" sz="1200" b="0" kern="1200" dirty="0">
                <a:solidFill>
                  <a:schemeClr val="tx1"/>
                </a:solidFill>
                <a:effectLst/>
                <a:latin typeface="+mn-lt"/>
                <a:ea typeface="+mn-ea"/>
                <a:cs typeface="+mn-cs"/>
              </a:rPr>
              <a:t>In AI, this helps us model how data or meaning changes without losing the relationships between them.</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FE4BFA0-8698-3E44-8C5C-FC57F235FBEB}" type="slidenum">
              <a:rPr lang="en-US" smtClean="0"/>
              <a:t>4</a:t>
            </a:fld>
            <a:endParaRPr lang="en-US"/>
          </a:p>
        </p:txBody>
      </p:sp>
    </p:spTree>
    <p:extLst>
      <p:ext uri="{BB962C8B-B14F-4D97-AF65-F5344CB8AC3E}">
        <p14:creationId xmlns:p14="http://schemas.microsoft.com/office/powerpoint/2010/main" val="1069831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 functor is like a translator between two maps of the world — it sends objects and arrows from one to the other, keeping the connections consistent.</a:t>
            </a:r>
          </a:p>
          <a:p>
            <a:r>
              <a:rPr lang="en-US" sz="1200" b="0" kern="1200" dirty="0">
                <a:solidFill>
                  <a:schemeClr val="tx1"/>
                </a:solidFill>
                <a:effectLst/>
                <a:latin typeface="+mn-lt"/>
                <a:ea typeface="+mn-ea"/>
                <a:cs typeface="+mn-cs"/>
              </a:rPr>
              <a:t>A forgetful functor drops details — like flattening a 3D model into a 2D drawing. A full functor covers all possible connections in the target; a faithful functor doesn’t mix up different arrows.</a:t>
            </a:r>
          </a:p>
          <a:p>
            <a:r>
              <a:rPr lang="en-US" sz="1200" b="0" kern="1200" dirty="0">
                <a:solidFill>
                  <a:schemeClr val="tx1"/>
                </a:solidFill>
                <a:effectLst/>
                <a:latin typeface="+mn-lt"/>
                <a:ea typeface="+mn-ea"/>
                <a:cs typeface="+mn-cs"/>
              </a:rPr>
              <a:t>If a functor isn’t faithful, different ideas can look the same after translation. Adjoint functors come in pairs: one builds structure (G), the other breaks it down (F). In RC, that’s our forget/rebuild loop — like lossy compression and decompression.</a:t>
            </a:r>
          </a:p>
          <a:p>
            <a:r>
              <a:rPr lang="en-US" sz="1200" b="0" kern="1200" dirty="0">
                <a:solidFill>
                  <a:schemeClr val="tx1"/>
                </a:solidFill>
                <a:effectLst/>
                <a:latin typeface="+mn-lt"/>
                <a:ea typeface="+mn-ea"/>
                <a:cs typeface="+mn-cs"/>
              </a:rPr>
              <a:t>An endofunctor maps a category to itself, which can represent recursive processes like self-attention or AI introspection.</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FE4BFA0-8698-3E44-8C5C-FC57F235FBEB}" type="slidenum">
              <a:rPr lang="en-US" smtClean="0"/>
              <a:t>5</a:t>
            </a:fld>
            <a:endParaRPr lang="en-US"/>
          </a:p>
        </p:txBody>
      </p:sp>
    </p:spTree>
    <p:extLst>
      <p:ext uri="{BB962C8B-B14F-4D97-AF65-F5344CB8AC3E}">
        <p14:creationId xmlns:p14="http://schemas.microsoft.com/office/powerpoint/2010/main" val="4278669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Modal logic adds extra meaning layers to statements. For example: □P means 'I know P,' □□P means 'I know that I know P' — that’s introspection.</a:t>
            </a:r>
          </a:p>
          <a:p>
            <a:r>
              <a:rPr lang="en-US" sz="1200" b="0" kern="1200" dirty="0">
                <a:solidFill>
                  <a:schemeClr val="tx1"/>
                </a:solidFill>
                <a:effectLst/>
                <a:latin typeface="+mn-lt"/>
                <a:ea typeface="+mn-ea"/>
                <a:cs typeface="+mn-cs"/>
              </a:rPr>
              <a:t>We work in a system (S4) where knowing something means you also know you know it. Löb’s theorem helps stop infinite loops by saying: if knowing something implies it’s true, then you just know it.</a:t>
            </a:r>
          </a:p>
          <a:p>
            <a:r>
              <a:rPr lang="en-US" sz="1200" b="0" kern="1200" dirty="0">
                <a:solidFill>
                  <a:schemeClr val="tx1"/>
                </a:solidFill>
                <a:effectLst/>
                <a:latin typeface="+mn-lt"/>
                <a:ea typeface="+mn-ea"/>
                <a:cs typeface="+mn-cs"/>
              </a:rPr>
              <a:t>In category theory terms, □ acts like a function that maps a state to a 'reflection' of itself. In AI, it’s like a model checking its own output: 'Am I sure? Am I sure I’m sure?' — helping the system stabilize its beliefs.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 Modal logic adds layers like 'know' or 'possible.' In RC, box P means 'I know P,' and box box P is 'I know that I know P'—that's introspection,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 We assume S4 logic, where if you know something, you know that you know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 There is a Löb's theorem says if a system can prove 'if knowing something implies something,’ then it just knows something stopping endless loops. It's tied to Gödel, again, showing self-reference limits.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 In categories, box acts like a functor on states, mapping to reflective versions. In AI, this could be like a model evaluating its outputs: 'Am I sure? Am I sure I'm sure?' It helps AI agents to stabilize their believes.</a:t>
            </a:r>
          </a:p>
          <a:p>
            <a:endParaRPr lang="en-US" dirty="0"/>
          </a:p>
          <a:p>
            <a:r>
              <a:rPr lang="en-US" dirty="0">
                <a:effectLst/>
              </a:rPr>
              <a:t>A </a:t>
            </a:r>
            <a:r>
              <a:rPr lang="en-US" dirty="0" err="1">
                <a:effectLst/>
              </a:rPr>
              <a:t>Gödelian</a:t>
            </a:r>
            <a:r>
              <a:rPr lang="en-US" dirty="0">
                <a:effectLst/>
              </a:rPr>
              <a:t> fixpoint is a stable boundary state in a system's recursive self-query process. The system iteratively reflects on its knowledge (e.g., "I know P," then "I know I know P"), converging to a point where all provable propositions are known, but further queries yield undecidable statements (per Gödel's incompleteness). This manifests as a fixpoint proposition p satisfying □</a:t>
            </a:r>
            <a:r>
              <a:rPr lang="en-US" dirty="0" err="1">
                <a:effectLst/>
              </a:rPr>
              <a:t>p↔p</a:t>
            </a:r>
            <a:r>
              <a:rPr lang="en-US" dirty="0">
                <a:effectLst/>
              </a:rPr>
              <a:t>, where no additional introspection changes the knowledge state—preventing infinite regress and reflecting the system's foundational limits.</a:t>
            </a:r>
          </a:p>
          <a:p>
            <a:endParaRPr lang="en-US" dirty="0">
              <a:effectLst/>
            </a:endParaRPr>
          </a:p>
          <a:p>
            <a:r>
              <a:rPr lang="en-US" b="1" dirty="0">
                <a:effectLst/>
              </a:rPr>
              <a:t>Link Between Category Theory and Modal Logic:</a:t>
            </a:r>
          </a:p>
          <a:p>
            <a:endParaRPr lang="en-US" dirty="0">
              <a:effectLst/>
            </a:endParaRPr>
          </a:p>
          <a:p>
            <a:r>
              <a:rPr lang="en-US" b="1" dirty="0"/>
              <a:t>Modal Logic (S4 Axioms):</a:t>
            </a:r>
            <a:r>
              <a:rPr lang="en-US" dirty="0"/>
              <a:t> Adds epistemic layers like □P ("I know P") and □□</a:t>
            </a:r>
            <a:r>
              <a:rPr lang="en-US" dirty="0">
                <a:effectLst/>
              </a:rPr>
              <a:t>P</a:t>
            </a:r>
            <a:r>
              <a:rPr lang="en-US" dirty="0"/>
              <a:t> ("I know I know P") for introspection. Löb's Theorem (P ⊢□(□</a:t>
            </a:r>
            <a:r>
              <a:rPr lang="en-US" dirty="0">
                <a:effectLst/>
              </a:rPr>
              <a:t>P</a:t>
            </a:r>
            <a:r>
              <a:rPr lang="en-US" dirty="0"/>
              <a:t>→</a:t>
            </a:r>
            <a:r>
              <a:rPr lang="en-US" dirty="0">
                <a:effectLst/>
              </a:rPr>
              <a:t>P</a:t>
            </a:r>
            <a:r>
              <a:rPr lang="en-US" dirty="0"/>
              <a:t>)⇒⊢□</a:t>
            </a:r>
            <a:r>
              <a:rPr lang="en-US" dirty="0">
                <a:effectLst/>
              </a:rPr>
              <a:t>P</a:t>
            </a:r>
            <a:r>
              <a:rPr lang="en-US" dirty="0"/>
              <a:t>) collapses loops, tying to Gödel's self-reference limits by stabilizing queries.</a:t>
            </a:r>
          </a:p>
          <a:p>
            <a:endParaRPr lang="en-US" dirty="0"/>
          </a:p>
          <a:p>
            <a:r>
              <a:rPr lang="en-US" b="1" dirty="0"/>
              <a:t>Category Theory Integration:</a:t>
            </a:r>
            <a:r>
              <a:rPr lang="en-US" dirty="0"/>
              <a:t> Kripke frames (worlds W, accessibility R) become categories: objects are states/worlds, morphisms are accessibility relations. The modal □ acts as an endofunctor, mapping a state to its reflective extension (e.g., lifting to meta-layers). Fixpoints align with </a:t>
            </a:r>
            <a:r>
              <a:rPr lang="el-GR" dirty="0"/>
              <a:t>μ-</a:t>
            </a:r>
            <a:r>
              <a:rPr lang="en-US" dirty="0"/>
              <a:t>calculus operators (least/greatest fixpoints via Knaster-Tarski), modeling convergence in hierarchical universes.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AI Link:</a:t>
            </a:r>
            <a:r>
              <a:rPr lang="en-US" dirty="0"/>
              <a:t> Like an LLM self-evaluating outputs ("Am I sure? Am I sure I'm sure?"), stabilizing beliefs to avoid divergence—enabling agents to reach practical "conscious" introspection in forgetful systems.</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AFE4BFA0-8698-3E44-8C5C-FC57F235FBEB}" type="slidenum">
              <a:rPr lang="en-US" smtClean="0"/>
              <a:t>6</a:t>
            </a:fld>
            <a:endParaRPr lang="en-US"/>
          </a:p>
        </p:txBody>
      </p:sp>
    </p:spTree>
    <p:extLst>
      <p:ext uri="{BB962C8B-B14F-4D97-AF65-F5344CB8AC3E}">
        <p14:creationId xmlns:p14="http://schemas.microsoft.com/office/powerpoint/2010/main" val="260399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RC also connects to information theory. Entropy is a measure of uncertainty — forgetting increases entropy. Negentropy is the order or structure that’s added back.</a:t>
            </a:r>
          </a:p>
          <a:p>
            <a:r>
              <a:rPr lang="en-US" sz="1200" b="0" kern="1200" dirty="0">
                <a:solidFill>
                  <a:schemeClr val="tx1"/>
                </a:solidFill>
                <a:effectLst/>
                <a:latin typeface="+mn-lt"/>
                <a:ea typeface="+mn-ea"/>
                <a:cs typeface="+mn-cs"/>
              </a:rPr>
              <a:t>In our forget/rebuild model, F (forget) increases entropy, and G (rebuild) decreases it. In AI, think of tokenizing data (lossy, higher entropy) vs. prompting to recover meaning (lower entropy). This helps explain why communication can lose detail and why recovery matters.</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FE4BFA0-8698-3E44-8C5C-FC57F235FBEB}" type="slidenum">
              <a:rPr lang="en-US" smtClean="0"/>
              <a:t>7</a:t>
            </a:fld>
            <a:endParaRPr lang="en-US"/>
          </a:p>
        </p:txBody>
      </p:sp>
    </p:spTree>
    <p:extLst>
      <p:ext uri="{BB962C8B-B14F-4D97-AF65-F5344CB8AC3E}">
        <p14:creationId xmlns:p14="http://schemas.microsoft.com/office/powerpoint/2010/main" val="2215337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73F7C-5474-2EB6-2180-16A5CBE1A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8B2EA4-6AB4-79F8-259C-5B6D6E4796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EBF70C-95E7-FEB1-AF3B-60847A40B38C}"/>
              </a:ext>
            </a:extLst>
          </p:cNvPr>
          <p:cNvSpPr>
            <a:spLocks noGrp="1"/>
          </p:cNvSpPr>
          <p:nvPr>
            <p:ph type="body" idx="1"/>
          </p:nvPr>
        </p:nvSpPr>
        <p:spPr/>
        <p:txBody>
          <a:bodyPr/>
          <a:lstStyle/>
          <a:p>
            <a:r>
              <a:rPr lang="en-US" sz="1200" b="0" kern="1200" dirty="0">
                <a:solidFill>
                  <a:schemeClr val="tx1"/>
                </a:solidFill>
                <a:effectLst/>
                <a:latin typeface="+mn-lt"/>
                <a:ea typeface="+mn-ea"/>
                <a:cs typeface="+mn-cs"/>
              </a:rPr>
              <a:t>In our model, we’ve got two key functors that handle the back-and-forth between meaning and symbols.</a:t>
            </a:r>
          </a:p>
          <a:p>
            <a:r>
              <a:rPr lang="en-US" sz="1200" b="0" kern="1200" dirty="0">
                <a:solidFill>
                  <a:schemeClr val="tx1"/>
                </a:solidFill>
                <a:effectLst/>
                <a:latin typeface="+mn-lt"/>
                <a:ea typeface="+mn-ea"/>
                <a:cs typeface="+mn-cs"/>
              </a:rPr>
              <a:t>• Interpretation functor </a:t>
            </a:r>
            <a:r>
              <a:rPr lang="en-US" sz="1200" b="1" kern="1200" dirty="0">
                <a:solidFill>
                  <a:schemeClr val="tx1"/>
                </a:solidFill>
                <a:effectLst/>
                <a:latin typeface="+mn-lt"/>
                <a:ea typeface="+mn-ea"/>
                <a:cs typeface="+mn-cs"/>
              </a:rPr>
              <a:t>I</a:t>
            </a:r>
            <a:r>
              <a:rPr lang="en-US" sz="1200" b="0" kern="1200" dirty="0">
                <a:solidFill>
                  <a:schemeClr val="tx1"/>
                </a:solidFill>
                <a:effectLst/>
                <a:latin typeface="+mn-lt"/>
                <a:ea typeface="+mn-ea"/>
                <a:cs typeface="+mn-cs"/>
              </a:rPr>
              <a:t> takes rich, detailed meaning and turns it into a simpler, symbolic form — like compressing a complex idea into a sentence. This step often loses detail, so it’s not a perfect translation.</a:t>
            </a:r>
          </a:p>
          <a:p>
            <a:r>
              <a:rPr lang="en-US" sz="1200" b="0" kern="1200" dirty="0">
                <a:solidFill>
                  <a:schemeClr val="tx1"/>
                </a:solidFill>
                <a:effectLst/>
                <a:latin typeface="+mn-lt"/>
                <a:ea typeface="+mn-ea"/>
                <a:cs typeface="+mn-cs"/>
              </a:rPr>
              <a:t>• Meaning M takes those symbols and rebuilds meaning from them — but since the original detail is gone, it has to fill in the gaps with assumptions.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These two are an adjoint pair — think of them like an encode/decode process that works in opposite directions but never quite restores the exact original. In AI terms, I is what happens when the system generates a message, and M is what happens when it parses one. The round-trip communication gives you something close to your starting point, but because of built-in limits (similar to Gödel’s incompleteness), it can never be perfect.</a:t>
            </a:r>
          </a:p>
        </p:txBody>
      </p:sp>
      <p:sp>
        <p:nvSpPr>
          <p:cNvPr id="4" name="Slide Number Placeholder 3">
            <a:extLst>
              <a:ext uri="{FF2B5EF4-FFF2-40B4-BE49-F238E27FC236}">
                <a16:creationId xmlns:a16="http://schemas.microsoft.com/office/drawing/2014/main" id="{5236816D-D159-F2B8-DF8F-747FC9795320}"/>
              </a:ext>
            </a:extLst>
          </p:cNvPr>
          <p:cNvSpPr>
            <a:spLocks noGrp="1"/>
          </p:cNvSpPr>
          <p:nvPr>
            <p:ph type="sldNum" sz="quarter" idx="5"/>
          </p:nvPr>
        </p:nvSpPr>
        <p:spPr/>
        <p:txBody>
          <a:bodyPr/>
          <a:lstStyle/>
          <a:p>
            <a:fld id="{AFE4BFA0-8698-3E44-8C5C-FC57F235FBEB}" type="slidenum">
              <a:rPr lang="en-US" smtClean="0"/>
              <a:t>8</a:t>
            </a:fld>
            <a:endParaRPr lang="en-US"/>
          </a:p>
        </p:txBody>
      </p:sp>
    </p:spTree>
    <p:extLst>
      <p:ext uri="{BB962C8B-B14F-4D97-AF65-F5344CB8AC3E}">
        <p14:creationId xmlns:p14="http://schemas.microsoft.com/office/powerpoint/2010/main" val="356601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Recursive Consciousness, each agent inside a universe </a:t>
            </a:r>
            <a:r>
              <a:rPr lang="en-US" dirty="0" err="1"/>
              <a:t>U_n</a:t>
            </a:r>
            <a:r>
              <a:rPr lang="en-US" dirty="0"/>
              <a:t> builds its own </a:t>
            </a:r>
            <a:r>
              <a:rPr lang="en-US" i="1" dirty="0"/>
              <a:t>internal model</a:t>
            </a:r>
            <a:r>
              <a:rPr lang="en-US" dirty="0"/>
              <a:t> of that universe. You can think of it as the agent’s personal ‘mirror world,’ which may include guesses about what lies beyond — like a higher-level universe U_{n+1}.</a:t>
            </a:r>
          </a:p>
          <a:p>
            <a:br>
              <a:rPr lang="en-US" dirty="0"/>
            </a:br>
            <a:endParaRPr lang="en-US" dirty="0"/>
          </a:p>
          <a:p>
            <a:r>
              <a:rPr lang="en-US" dirty="0"/>
              <a:t>Philosopher Leibniz called these independent perspectives ‘monads’ — each one sees the world in its own way, shaped by what it knows and how it processes information.</a:t>
            </a:r>
          </a:p>
          <a:p>
            <a:br>
              <a:rPr lang="en-US" dirty="0"/>
            </a:br>
            <a:endParaRPr lang="en-US" dirty="0"/>
          </a:p>
          <a:p>
            <a:r>
              <a:rPr lang="en-US" dirty="0"/>
              <a:t>In category theory terms, we model this as the agent’s own semantic category \</a:t>
            </a:r>
            <a:r>
              <a:rPr lang="en-US" dirty="0" err="1"/>
              <a:t>mathcal</a:t>
            </a:r>
            <a:r>
              <a:rPr lang="en-US" dirty="0"/>
              <a:t>{C}_{</a:t>
            </a:r>
            <a:r>
              <a:rPr lang="en-US" dirty="0" err="1"/>
              <a:t>sem,n</a:t>
            </a:r>
            <a:r>
              <a:rPr lang="en-US" dirty="0"/>
              <a:t>}^A, which is a subcategory of the full semantic universe. Different agents’ mirrors rarely match perfectly, so their views can be misaligned.</a:t>
            </a:r>
          </a:p>
          <a:p>
            <a:br>
              <a:rPr lang="en-US" dirty="0"/>
            </a:br>
            <a:endParaRPr lang="en-US" dirty="0"/>
          </a:p>
          <a:p>
            <a:r>
              <a:rPr lang="en-US" dirty="0"/>
              <a:t>In AI terms, it’s like running two language models that were trained on different datasets — they both live in the same environment but internally represent it in different ways.</a:t>
            </a:r>
          </a:p>
          <a:p>
            <a:endParaRPr lang="en-US" dirty="0"/>
          </a:p>
        </p:txBody>
      </p:sp>
      <p:sp>
        <p:nvSpPr>
          <p:cNvPr id="4" name="Slide Number Placeholder 3"/>
          <p:cNvSpPr>
            <a:spLocks noGrp="1"/>
          </p:cNvSpPr>
          <p:nvPr>
            <p:ph type="sldNum" sz="quarter" idx="5"/>
          </p:nvPr>
        </p:nvSpPr>
        <p:spPr/>
        <p:txBody>
          <a:bodyPr/>
          <a:lstStyle/>
          <a:p>
            <a:fld id="{AFE4BFA0-8698-3E44-8C5C-FC57F235FBEB}" type="slidenum">
              <a:rPr lang="en-US" smtClean="0"/>
              <a:t>9</a:t>
            </a:fld>
            <a:endParaRPr lang="en-US"/>
          </a:p>
        </p:txBody>
      </p:sp>
    </p:spTree>
    <p:extLst>
      <p:ext uri="{BB962C8B-B14F-4D97-AF65-F5344CB8AC3E}">
        <p14:creationId xmlns:p14="http://schemas.microsoft.com/office/powerpoint/2010/main" val="1491608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925A-FCA3-DBC4-8F04-C659FE2C4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988C6-9494-F9F4-C11C-45F002370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F5F79B-D716-2E85-2576-F4C9AE3EDC22}"/>
              </a:ext>
            </a:extLst>
          </p:cNvPr>
          <p:cNvSpPr>
            <a:spLocks noGrp="1"/>
          </p:cNvSpPr>
          <p:nvPr>
            <p:ph type="dt" sz="half" idx="10"/>
          </p:nvPr>
        </p:nvSpPr>
        <p:spPr/>
        <p:txBody>
          <a:bodyPr/>
          <a:lstStyle/>
          <a:p>
            <a:fld id="{AC0FD22D-7D73-BB49-AC53-F2AC65DFC698}" type="datetimeFigureOut">
              <a:rPr lang="en-US" smtClean="0"/>
              <a:t>8/12/25</a:t>
            </a:fld>
            <a:endParaRPr lang="en-US"/>
          </a:p>
        </p:txBody>
      </p:sp>
      <p:sp>
        <p:nvSpPr>
          <p:cNvPr id="5" name="Footer Placeholder 4">
            <a:extLst>
              <a:ext uri="{FF2B5EF4-FFF2-40B4-BE49-F238E27FC236}">
                <a16:creationId xmlns:a16="http://schemas.microsoft.com/office/drawing/2014/main" id="{771E4295-2B99-F6F0-B3EB-723773ECC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867D7-9C78-8E25-A644-B4408F30D5E8}"/>
              </a:ext>
            </a:extLst>
          </p:cNvPr>
          <p:cNvSpPr>
            <a:spLocks noGrp="1"/>
          </p:cNvSpPr>
          <p:nvPr>
            <p:ph type="sldNum" sz="quarter" idx="12"/>
          </p:nvPr>
        </p:nvSpPr>
        <p:spPr/>
        <p:txBody>
          <a:bodyPr/>
          <a:lstStyle/>
          <a:p>
            <a:fld id="{98A0638C-EEC6-EE45-B2D9-908559B14D02}" type="slidenum">
              <a:rPr lang="en-US" smtClean="0"/>
              <a:t>‹#›</a:t>
            </a:fld>
            <a:endParaRPr lang="en-US"/>
          </a:p>
        </p:txBody>
      </p:sp>
    </p:spTree>
    <p:extLst>
      <p:ext uri="{BB962C8B-B14F-4D97-AF65-F5344CB8AC3E}">
        <p14:creationId xmlns:p14="http://schemas.microsoft.com/office/powerpoint/2010/main" val="360677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67B6-1284-0622-0067-AF55589CA7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5C1496-4A70-D434-0701-A349FD3FE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CBB9D-EC48-42AF-2C41-1AC0831BE47C}"/>
              </a:ext>
            </a:extLst>
          </p:cNvPr>
          <p:cNvSpPr>
            <a:spLocks noGrp="1"/>
          </p:cNvSpPr>
          <p:nvPr>
            <p:ph type="dt" sz="half" idx="10"/>
          </p:nvPr>
        </p:nvSpPr>
        <p:spPr/>
        <p:txBody>
          <a:bodyPr/>
          <a:lstStyle/>
          <a:p>
            <a:fld id="{AC0FD22D-7D73-BB49-AC53-F2AC65DFC698}" type="datetimeFigureOut">
              <a:rPr lang="en-US" smtClean="0"/>
              <a:t>8/12/25</a:t>
            </a:fld>
            <a:endParaRPr lang="en-US"/>
          </a:p>
        </p:txBody>
      </p:sp>
      <p:sp>
        <p:nvSpPr>
          <p:cNvPr id="5" name="Footer Placeholder 4">
            <a:extLst>
              <a:ext uri="{FF2B5EF4-FFF2-40B4-BE49-F238E27FC236}">
                <a16:creationId xmlns:a16="http://schemas.microsoft.com/office/drawing/2014/main" id="{A638120B-EF09-22C5-88B7-A22E1F54C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D1EFC-CE02-C30F-0261-38E019A38FAC}"/>
              </a:ext>
            </a:extLst>
          </p:cNvPr>
          <p:cNvSpPr>
            <a:spLocks noGrp="1"/>
          </p:cNvSpPr>
          <p:nvPr>
            <p:ph type="sldNum" sz="quarter" idx="12"/>
          </p:nvPr>
        </p:nvSpPr>
        <p:spPr/>
        <p:txBody>
          <a:bodyPr/>
          <a:lstStyle/>
          <a:p>
            <a:fld id="{98A0638C-EEC6-EE45-B2D9-908559B14D02}" type="slidenum">
              <a:rPr lang="en-US" smtClean="0"/>
              <a:t>‹#›</a:t>
            </a:fld>
            <a:endParaRPr lang="en-US"/>
          </a:p>
        </p:txBody>
      </p:sp>
    </p:spTree>
    <p:extLst>
      <p:ext uri="{BB962C8B-B14F-4D97-AF65-F5344CB8AC3E}">
        <p14:creationId xmlns:p14="http://schemas.microsoft.com/office/powerpoint/2010/main" val="2763641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010A40-2947-50AB-72F4-84829B5D03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596625-983E-2A55-3EB0-03BE4F6930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F37E1-1465-3040-F62A-E733D394DD1F}"/>
              </a:ext>
            </a:extLst>
          </p:cNvPr>
          <p:cNvSpPr>
            <a:spLocks noGrp="1"/>
          </p:cNvSpPr>
          <p:nvPr>
            <p:ph type="dt" sz="half" idx="10"/>
          </p:nvPr>
        </p:nvSpPr>
        <p:spPr/>
        <p:txBody>
          <a:bodyPr/>
          <a:lstStyle/>
          <a:p>
            <a:fld id="{AC0FD22D-7D73-BB49-AC53-F2AC65DFC698}" type="datetimeFigureOut">
              <a:rPr lang="en-US" smtClean="0"/>
              <a:t>8/12/25</a:t>
            </a:fld>
            <a:endParaRPr lang="en-US"/>
          </a:p>
        </p:txBody>
      </p:sp>
      <p:sp>
        <p:nvSpPr>
          <p:cNvPr id="5" name="Footer Placeholder 4">
            <a:extLst>
              <a:ext uri="{FF2B5EF4-FFF2-40B4-BE49-F238E27FC236}">
                <a16:creationId xmlns:a16="http://schemas.microsoft.com/office/drawing/2014/main" id="{317F6815-E86C-1A15-D62C-DA4F6AD95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5B1DC-6597-2445-F383-096D87538D7A}"/>
              </a:ext>
            </a:extLst>
          </p:cNvPr>
          <p:cNvSpPr>
            <a:spLocks noGrp="1"/>
          </p:cNvSpPr>
          <p:nvPr>
            <p:ph type="sldNum" sz="quarter" idx="12"/>
          </p:nvPr>
        </p:nvSpPr>
        <p:spPr/>
        <p:txBody>
          <a:bodyPr/>
          <a:lstStyle/>
          <a:p>
            <a:fld id="{98A0638C-EEC6-EE45-B2D9-908559B14D02}" type="slidenum">
              <a:rPr lang="en-US" smtClean="0"/>
              <a:t>‹#›</a:t>
            </a:fld>
            <a:endParaRPr lang="en-US"/>
          </a:p>
        </p:txBody>
      </p:sp>
    </p:spTree>
    <p:extLst>
      <p:ext uri="{BB962C8B-B14F-4D97-AF65-F5344CB8AC3E}">
        <p14:creationId xmlns:p14="http://schemas.microsoft.com/office/powerpoint/2010/main" val="411733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6A67-59D3-C2BA-0DE2-403D94C26C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D8D916-85C8-8EE7-4F84-65881D5865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EC3F9-99C9-9C51-BE4B-033204904F18}"/>
              </a:ext>
            </a:extLst>
          </p:cNvPr>
          <p:cNvSpPr>
            <a:spLocks noGrp="1"/>
          </p:cNvSpPr>
          <p:nvPr>
            <p:ph type="dt" sz="half" idx="10"/>
          </p:nvPr>
        </p:nvSpPr>
        <p:spPr/>
        <p:txBody>
          <a:bodyPr/>
          <a:lstStyle/>
          <a:p>
            <a:fld id="{AC0FD22D-7D73-BB49-AC53-F2AC65DFC698}" type="datetimeFigureOut">
              <a:rPr lang="en-US" smtClean="0"/>
              <a:t>8/12/25</a:t>
            </a:fld>
            <a:endParaRPr lang="en-US"/>
          </a:p>
        </p:txBody>
      </p:sp>
      <p:sp>
        <p:nvSpPr>
          <p:cNvPr id="5" name="Footer Placeholder 4">
            <a:extLst>
              <a:ext uri="{FF2B5EF4-FFF2-40B4-BE49-F238E27FC236}">
                <a16:creationId xmlns:a16="http://schemas.microsoft.com/office/drawing/2014/main" id="{B4AC69F1-2F08-CA5E-EB28-5BC83F8D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8779C-633A-3A00-E536-D1F5A8457FDD}"/>
              </a:ext>
            </a:extLst>
          </p:cNvPr>
          <p:cNvSpPr>
            <a:spLocks noGrp="1"/>
          </p:cNvSpPr>
          <p:nvPr>
            <p:ph type="sldNum" sz="quarter" idx="12"/>
          </p:nvPr>
        </p:nvSpPr>
        <p:spPr/>
        <p:txBody>
          <a:bodyPr/>
          <a:lstStyle/>
          <a:p>
            <a:fld id="{98A0638C-EEC6-EE45-B2D9-908559B14D02}" type="slidenum">
              <a:rPr lang="en-US" smtClean="0"/>
              <a:t>‹#›</a:t>
            </a:fld>
            <a:endParaRPr lang="en-US"/>
          </a:p>
        </p:txBody>
      </p:sp>
    </p:spTree>
    <p:extLst>
      <p:ext uri="{BB962C8B-B14F-4D97-AF65-F5344CB8AC3E}">
        <p14:creationId xmlns:p14="http://schemas.microsoft.com/office/powerpoint/2010/main" val="24799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7C9A-CFB8-55F6-C53F-FFE32C183C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C0DCA3-E87C-DFBD-9FFC-38D1BD7585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CA6E6A-7534-9242-80DF-B0F2E2A978EA}"/>
              </a:ext>
            </a:extLst>
          </p:cNvPr>
          <p:cNvSpPr>
            <a:spLocks noGrp="1"/>
          </p:cNvSpPr>
          <p:nvPr>
            <p:ph type="dt" sz="half" idx="10"/>
          </p:nvPr>
        </p:nvSpPr>
        <p:spPr/>
        <p:txBody>
          <a:bodyPr/>
          <a:lstStyle/>
          <a:p>
            <a:fld id="{AC0FD22D-7D73-BB49-AC53-F2AC65DFC698}" type="datetimeFigureOut">
              <a:rPr lang="en-US" smtClean="0"/>
              <a:t>8/12/25</a:t>
            </a:fld>
            <a:endParaRPr lang="en-US"/>
          </a:p>
        </p:txBody>
      </p:sp>
      <p:sp>
        <p:nvSpPr>
          <p:cNvPr id="5" name="Footer Placeholder 4">
            <a:extLst>
              <a:ext uri="{FF2B5EF4-FFF2-40B4-BE49-F238E27FC236}">
                <a16:creationId xmlns:a16="http://schemas.microsoft.com/office/drawing/2014/main" id="{F35A9AA1-403C-5CC4-7EE0-395BFFA7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C669D-A8B3-37A5-08B8-7BD9EC25543D}"/>
              </a:ext>
            </a:extLst>
          </p:cNvPr>
          <p:cNvSpPr>
            <a:spLocks noGrp="1"/>
          </p:cNvSpPr>
          <p:nvPr>
            <p:ph type="sldNum" sz="quarter" idx="12"/>
          </p:nvPr>
        </p:nvSpPr>
        <p:spPr/>
        <p:txBody>
          <a:bodyPr/>
          <a:lstStyle/>
          <a:p>
            <a:fld id="{98A0638C-EEC6-EE45-B2D9-908559B14D02}" type="slidenum">
              <a:rPr lang="en-US" smtClean="0"/>
              <a:t>‹#›</a:t>
            </a:fld>
            <a:endParaRPr lang="en-US"/>
          </a:p>
        </p:txBody>
      </p:sp>
    </p:spTree>
    <p:extLst>
      <p:ext uri="{BB962C8B-B14F-4D97-AF65-F5344CB8AC3E}">
        <p14:creationId xmlns:p14="http://schemas.microsoft.com/office/powerpoint/2010/main" val="198318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01C1-B53A-A7C8-D728-DBDBD599B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A134E0-5CFE-5FC4-01E4-2F92F4ABAA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9C256A-8950-500A-BF8D-84FCBB9F43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10AB78-E52A-CB00-5FE8-8E79E9B32D00}"/>
              </a:ext>
            </a:extLst>
          </p:cNvPr>
          <p:cNvSpPr>
            <a:spLocks noGrp="1"/>
          </p:cNvSpPr>
          <p:nvPr>
            <p:ph type="dt" sz="half" idx="10"/>
          </p:nvPr>
        </p:nvSpPr>
        <p:spPr/>
        <p:txBody>
          <a:bodyPr/>
          <a:lstStyle/>
          <a:p>
            <a:fld id="{AC0FD22D-7D73-BB49-AC53-F2AC65DFC698}" type="datetimeFigureOut">
              <a:rPr lang="en-US" smtClean="0"/>
              <a:t>8/12/25</a:t>
            </a:fld>
            <a:endParaRPr lang="en-US"/>
          </a:p>
        </p:txBody>
      </p:sp>
      <p:sp>
        <p:nvSpPr>
          <p:cNvPr id="6" name="Footer Placeholder 5">
            <a:extLst>
              <a:ext uri="{FF2B5EF4-FFF2-40B4-BE49-F238E27FC236}">
                <a16:creationId xmlns:a16="http://schemas.microsoft.com/office/drawing/2014/main" id="{3C2C5326-E9E6-FE69-5A13-DB4063E370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C8687-773E-B662-6549-51C93FF4E384}"/>
              </a:ext>
            </a:extLst>
          </p:cNvPr>
          <p:cNvSpPr>
            <a:spLocks noGrp="1"/>
          </p:cNvSpPr>
          <p:nvPr>
            <p:ph type="sldNum" sz="quarter" idx="12"/>
          </p:nvPr>
        </p:nvSpPr>
        <p:spPr/>
        <p:txBody>
          <a:bodyPr/>
          <a:lstStyle/>
          <a:p>
            <a:fld id="{98A0638C-EEC6-EE45-B2D9-908559B14D02}" type="slidenum">
              <a:rPr lang="en-US" smtClean="0"/>
              <a:t>‹#›</a:t>
            </a:fld>
            <a:endParaRPr lang="en-US"/>
          </a:p>
        </p:txBody>
      </p:sp>
    </p:spTree>
    <p:extLst>
      <p:ext uri="{BB962C8B-B14F-4D97-AF65-F5344CB8AC3E}">
        <p14:creationId xmlns:p14="http://schemas.microsoft.com/office/powerpoint/2010/main" val="5768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E17C6-FD3D-29B5-6511-3F2426E322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9BB52-4B46-F887-F572-3B2497F71D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87978-42D9-FC6D-5908-616C7777C9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75291D-A1CF-B058-41FD-F11F87DADE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83648A-2A78-57B8-8943-27CDF67E75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EF5716-9301-AE85-5642-725383F96E7C}"/>
              </a:ext>
            </a:extLst>
          </p:cNvPr>
          <p:cNvSpPr>
            <a:spLocks noGrp="1"/>
          </p:cNvSpPr>
          <p:nvPr>
            <p:ph type="dt" sz="half" idx="10"/>
          </p:nvPr>
        </p:nvSpPr>
        <p:spPr/>
        <p:txBody>
          <a:bodyPr/>
          <a:lstStyle/>
          <a:p>
            <a:fld id="{AC0FD22D-7D73-BB49-AC53-F2AC65DFC698}" type="datetimeFigureOut">
              <a:rPr lang="en-US" smtClean="0"/>
              <a:t>8/12/25</a:t>
            </a:fld>
            <a:endParaRPr lang="en-US"/>
          </a:p>
        </p:txBody>
      </p:sp>
      <p:sp>
        <p:nvSpPr>
          <p:cNvPr id="8" name="Footer Placeholder 7">
            <a:extLst>
              <a:ext uri="{FF2B5EF4-FFF2-40B4-BE49-F238E27FC236}">
                <a16:creationId xmlns:a16="http://schemas.microsoft.com/office/drawing/2014/main" id="{41678C0F-CEA6-AF01-0D22-BD939751CD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20543-6C85-77D3-278E-0A1C304F95D0}"/>
              </a:ext>
            </a:extLst>
          </p:cNvPr>
          <p:cNvSpPr>
            <a:spLocks noGrp="1"/>
          </p:cNvSpPr>
          <p:nvPr>
            <p:ph type="sldNum" sz="quarter" idx="12"/>
          </p:nvPr>
        </p:nvSpPr>
        <p:spPr/>
        <p:txBody>
          <a:bodyPr/>
          <a:lstStyle/>
          <a:p>
            <a:fld id="{98A0638C-EEC6-EE45-B2D9-908559B14D02}" type="slidenum">
              <a:rPr lang="en-US" smtClean="0"/>
              <a:t>‹#›</a:t>
            </a:fld>
            <a:endParaRPr lang="en-US"/>
          </a:p>
        </p:txBody>
      </p:sp>
    </p:spTree>
    <p:extLst>
      <p:ext uri="{BB962C8B-B14F-4D97-AF65-F5344CB8AC3E}">
        <p14:creationId xmlns:p14="http://schemas.microsoft.com/office/powerpoint/2010/main" val="348045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150D-10A5-F395-AB57-10AA07753E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C519CE-011F-1F6D-3E64-CF6ADEB9564D}"/>
              </a:ext>
            </a:extLst>
          </p:cNvPr>
          <p:cNvSpPr>
            <a:spLocks noGrp="1"/>
          </p:cNvSpPr>
          <p:nvPr>
            <p:ph type="dt" sz="half" idx="10"/>
          </p:nvPr>
        </p:nvSpPr>
        <p:spPr/>
        <p:txBody>
          <a:bodyPr/>
          <a:lstStyle/>
          <a:p>
            <a:fld id="{AC0FD22D-7D73-BB49-AC53-F2AC65DFC698}" type="datetimeFigureOut">
              <a:rPr lang="en-US" smtClean="0"/>
              <a:t>8/12/25</a:t>
            </a:fld>
            <a:endParaRPr lang="en-US"/>
          </a:p>
        </p:txBody>
      </p:sp>
      <p:sp>
        <p:nvSpPr>
          <p:cNvPr id="4" name="Footer Placeholder 3">
            <a:extLst>
              <a:ext uri="{FF2B5EF4-FFF2-40B4-BE49-F238E27FC236}">
                <a16:creationId xmlns:a16="http://schemas.microsoft.com/office/drawing/2014/main" id="{26D8FE22-BF60-AC25-76D1-0A42B3F7D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1FCD40-DC6B-65B0-C2E1-CDB6C16E2747}"/>
              </a:ext>
            </a:extLst>
          </p:cNvPr>
          <p:cNvSpPr>
            <a:spLocks noGrp="1"/>
          </p:cNvSpPr>
          <p:nvPr>
            <p:ph type="sldNum" sz="quarter" idx="12"/>
          </p:nvPr>
        </p:nvSpPr>
        <p:spPr/>
        <p:txBody>
          <a:bodyPr/>
          <a:lstStyle/>
          <a:p>
            <a:fld id="{98A0638C-EEC6-EE45-B2D9-908559B14D02}" type="slidenum">
              <a:rPr lang="en-US" smtClean="0"/>
              <a:t>‹#›</a:t>
            </a:fld>
            <a:endParaRPr lang="en-US"/>
          </a:p>
        </p:txBody>
      </p:sp>
    </p:spTree>
    <p:extLst>
      <p:ext uri="{BB962C8B-B14F-4D97-AF65-F5344CB8AC3E}">
        <p14:creationId xmlns:p14="http://schemas.microsoft.com/office/powerpoint/2010/main" val="296035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F4866-CE01-9127-AD5D-1E1225611212}"/>
              </a:ext>
            </a:extLst>
          </p:cNvPr>
          <p:cNvSpPr>
            <a:spLocks noGrp="1"/>
          </p:cNvSpPr>
          <p:nvPr>
            <p:ph type="dt" sz="half" idx="10"/>
          </p:nvPr>
        </p:nvSpPr>
        <p:spPr/>
        <p:txBody>
          <a:bodyPr/>
          <a:lstStyle/>
          <a:p>
            <a:fld id="{AC0FD22D-7D73-BB49-AC53-F2AC65DFC698}" type="datetimeFigureOut">
              <a:rPr lang="en-US" smtClean="0"/>
              <a:t>8/12/25</a:t>
            </a:fld>
            <a:endParaRPr lang="en-US"/>
          </a:p>
        </p:txBody>
      </p:sp>
      <p:sp>
        <p:nvSpPr>
          <p:cNvPr id="3" name="Footer Placeholder 2">
            <a:extLst>
              <a:ext uri="{FF2B5EF4-FFF2-40B4-BE49-F238E27FC236}">
                <a16:creationId xmlns:a16="http://schemas.microsoft.com/office/drawing/2014/main" id="{7980EC28-5F5E-1E91-8E35-33FC28C6FC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6EB0CC-3FB1-51F3-9681-AA6E25AC7D2B}"/>
              </a:ext>
            </a:extLst>
          </p:cNvPr>
          <p:cNvSpPr>
            <a:spLocks noGrp="1"/>
          </p:cNvSpPr>
          <p:nvPr>
            <p:ph type="sldNum" sz="quarter" idx="12"/>
          </p:nvPr>
        </p:nvSpPr>
        <p:spPr/>
        <p:txBody>
          <a:bodyPr/>
          <a:lstStyle/>
          <a:p>
            <a:fld id="{98A0638C-EEC6-EE45-B2D9-908559B14D02}" type="slidenum">
              <a:rPr lang="en-US" smtClean="0"/>
              <a:t>‹#›</a:t>
            </a:fld>
            <a:endParaRPr lang="en-US"/>
          </a:p>
        </p:txBody>
      </p:sp>
    </p:spTree>
    <p:extLst>
      <p:ext uri="{BB962C8B-B14F-4D97-AF65-F5344CB8AC3E}">
        <p14:creationId xmlns:p14="http://schemas.microsoft.com/office/powerpoint/2010/main" val="241655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BA1E-022D-6D40-D52B-443F438A7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C8BCF3-BC4C-98B8-CF43-CE4FA22A85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528E7E-BC86-1E9B-844F-87B89850D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CE4BA-F30E-0F25-21A8-5E5E649527D2}"/>
              </a:ext>
            </a:extLst>
          </p:cNvPr>
          <p:cNvSpPr>
            <a:spLocks noGrp="1"/>
          </p:cNvSpPr>
          <p:nvPr>
            <p:ph type="dt" sz="half" idx="10"/>
          </p:nvPr>
        </p:nvSpPr>
        <p:spPr/>
        <p:txBody>
          <a:bodyPr/>
          <a:lstStyle/>
          <a:p>
            <a:fld id="{AC0FD22D-7D73-BB49-AC53-F2AC65DFC698}" type="datetimeFigureOut">
              <a:rPr lang="en-US" smtClean="0"/>
              <a:t>8/12/25</a:t>
            </a:fld>
            <a:endParaRPr lang="en-US"/>
          </a:p>
        </p:txBody>
      </p:sp>
      <p:sp>
        <p:nvSpPr>
          <p:cNvPr id="6" name="Footer Placeholder 5">
            <a:extLst>
              <a:ext uri="{FF2B5EF4-FFF2-40B4-BE49-F238E27FC236}">
                <a16:creationId xmlns:a16="http://schemas.microsoft.com/office/drawing/2014/main" id="{4B471DBB-60D1-58EF-4F6C-43050FE8D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731D6A-0026-5913-5D20-F524FB2926F4}"/>
              </a:ext>
            </a:extLst>
          </p:cNvPr>
          <p:cNvSpPr>
            <a:spLocks noGrp="1"/>
          </p:cNvSpPr>
          <p:nvPr>
            <p:ph type="sldNum" sz="quarter" idx="12"/>
          </p:nvPr>
        </p:nvSpPr>
        <p:spPr/>
        <p:txBody>
          <a:bodyPr/>
          <a:lstStyle/>
          <a:p>
            <a:fld id="{98A0638C-EEC6-EE45-B2D9-908559B14D02}" type="slidenum">
              <a:rPr lang="en-US" smtClean="0"/>
              <a:t>‹#›</a:t>
            </a:fld>
            <a:endParaRPr lang="en-US"/>
          </a:p>
        </p:txBody>
      </p:sp>
    </p:spTree>
    <p:extLst>
      <p:ext uri="{BB962C8B-B14F-4D97-AF65-F5344CB8AC3E}">
        <p14:creationId xmlns:p14="http://schemas.microsoft.com/office/powerpoint/2010/main" val="62459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763F-791A-C04A-F5A5-0B0ED3F50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C269FD-72D1-6624-3381-3E937FD99E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2AE951-D5E1-15B6-6378-EEA6E1617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A4AE62-B9D9-1958-C13A-78C91D030FDF}"/>
              </a:ext>
            </a:extLst>
          </p:cNvPr>
          <p:cNvSpPr>
            <a:spLocks noGrp="1"/>
          </p:cNvSpPr>
          <p:nvPr>
            <p:ph type="dt" sz="half" idx="10"/>
          </p:nvPr>
        </p:nvSpPr>
        <p:spPr/>
        <p:txBody>
          <a:bodyPr/>
          <a:lstStyle/>
          <a:p>
            <a:fld id="{AC0FD22D-7D73-BB49-AC53-F2AC65DFC698}" type="datetimeFigureOut">
              <a:rPr lang="en-US" smtClean="0"/>
              <a:t>8/12/25</a:t>
            </a:fld>
            <a:endParaRPr lang="en-US"/>
          </a:p>
        </p:txBody>
      </p:sp>
      <p:sp>
        <p:nvSpPr>
          <p:cNvPr id="6" name="Footer Placeholder 5">
            <a:extLst>
              <a:ext uri="{FF2B5EF4-FFF2-40B4-BE49-F238E27FC236}">
                <a16:creationId xmlns:a16="http://schemas.microsoft.com/office/drawing/2014/main" id="{17D383E1-05B1-D165-F59F-80E77E8C09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04925-F65F-90DD-768E-E2370AB45E6C}"/>
              </a:ext>
            </a:extLst>
          </p:cNvPr>
          <p:cNvSpPr>
            <a:spLocks noGrp="1"/>
          </p:cNvSpPr>
          <p:nvPr>
            <p:ph type="sldNum" sz="quarter" idx="12"/>
          </p:nvPr>
        </p:nvSpPr>
        <p:spPr/>
        <p:txBody>
          <a:bodyPr/>
          <a:lstStyle/>
          <a:p>
            <a:fld id="{98A0638C-EEC6-EE45-B2D9-908559B14D02}" type="slidenum">
              <a:rPr lang="en-US" smtClean="0"/>
              <a:t>‹#›</a:t>
            </a:fld>
            <a:endParaRPr lang="en-US"/>
          </a:p>
        </p:txBody>
      </p:sp>
    </p:spTree>
    <p:extLst>
      <p:ext uri="{BB962C8B-B14F-4D97-AF65-F5344CB8AC3E}">
        <p14:creationId xmlns:p14="http://schemas.microsoft.com/office/powerpoint/2010/main" val="257119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DA66CF-C6A9-B8C3-F912-6BF4094672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A5DB4-149C-A1D6-7436-E4AFBD21A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3C128-E3BA-CEB6-573B-B2B2841862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0FD22D-7D73-BB49-AC53-F2AC65DFC698}" type="datetimeFigureOut">
              <a:rPr lang="en-US" smtClean="0"/>
              <a:t>8/12/25</a:t>
            </a:fld>
            <a:endParaRPr lang="en-US"/>
          </a:p>
        </p:txBody>
      </p:sp>
      <p:sp>
        <p:nvSpPr>
          <p:cNvPr id="5" name="Footer Placeholder 4">
            <a:extLst>
              <a:ext uri="{FF2B5EF4-FFF2-40B4-BE49-F238E27FC236}">
                <a16:creationId xmlns:a16="http://schemas.microsoft.com/office/drawing/2014/main" id="{D216C84E-53DA-6A0E-E66F-3EA72B5F1A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A6D01F-0ACB-FBBC-5ECD-65ACD3A171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8A0638C-EEC6-EE45-B2D9-908559B14D02}" type="slidenum">
              <a:rPr lang="en-US" smtClean="0"/>
              <a:t>‹#›</a:t>
            </a:fld>
            <a:endParaRPr lang="en-US"/>
          </a:p>
        </p:txBody>
      </p:sp>
    </p:spTree>
    <p:extLst>
      <p:ext uri="{BB962C8B-B14F-4D97-AF65-F5344CB8AC3E}">
        <p14:creationId xmlns:p14="http://schemas.microsoft.com/office/powerpoint/2010/main" val="3117790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linkedin.com/in/stanmiasnikov/" TargetMode="External"/><Relationship Id="rId2" Type="http://schemas.openxmlformats.org/officeDocument/2006/relationships/hyperlink" Target="https://github.com/phatware/recursive-consciousnes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12"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8B97EC-8E57-7F6A-8C6B-B58986F6E149}"/>
              </a:ext>
            </a:extLst>
          </p:cNvPr>
          <p:cNvSpPr>
            <a:spLocks noGrp="1"/>
          </p:cNvSpPr>
          <p:nvPr>
            <p:ph type="ctrTitle"/>
          </p:nvPr>
        </p:nvSpPr>
        <p:spPr>
          <a:xfrm>
            <a:off x="1386865" y="818984"/>
            <a:ext cx="6596245" cy="3268520"/>
          </a:xfrm>
        </p:spPr>
        <p:txBody>
          <a:bodyPr>
            <a:normAutofit/>
          </a:bodyPr>
          <a:lstStyle/>
          <a:p>
            <a:pPr algn="r"/>
            <a:r>
              <a:rPr lang="en-US" sz="3700">
                <a:solidFill>
                  <a:srgbClr val="FFFFFF"/>
                </a:solidFill>
                <a:effectLst/>
              </a:rPr>
              <a:t>Category-Theoretic Analysis of Inter-Agent Communication and Mutual Understanding Metric in Recursive Consciousness</a:t>
            </a:r>
            <a:br>
              <a:rPr lang="en-US" sz="3700">
                <a:solidFill>
                  <a:srgbClr val="FFFFFF"/>
                </a:solidFill>
                <a:effectLst/>
              </a:rPr>
            </a:br>
            <a:endParaRPr lang="en-US" sz="370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2BE94CF-211B-963D-443B-7B730268E99E}"/>
              </a:ext>
            </a:extLst>
          </p:cNvPr>
          <p:cNvSpPr>
            <a:spLocks noGrp="1"/>
          </p:cNvSpPr>
          <p:nvPr>
            <p:ph type="subTitle" idx="1"/>
          </p:nvPr>
        </p:nvSpPr>
        <p:spPr>
          <a:xfrm>
            <a:off x="1931874" y="4797188"/>
            <a:ext cx="6051236" cy="1241828"/>
          </a:xfrm>
        </p:spPr>
        <p:txBody>
          <a:bodyPr>
            <a:normAutofit/>
          </a:bodyPr>
          <a:lstStyle/>
          <a:p>
            <a:pPr algn="r"/>
            <a:r>
              <a:rPr lang="en-US">
                <a:solidFill>
                  <a:srgbClr val="FFFFFF"/>
                </a:solidFill>
              </a:rPr>
              <a:t>Stan Miasnikov</a:t>
            </a:r>
          </a:p>
          <a:p>
            <a:pPr algn="r"/>
            <a:r>
              <a:rPr lang="en-US">
                <a:solidFill>
                  <a:srgbClr val="FFFFFF"/>
                </a:solidFill>
              </a:rPr>
              <a:t>August 2025</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03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Rectangle 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748CB-A7F2-C3A4-4739-BDFCFE04B616}"/>
              </a:ext>
            </a:extLst>
          </p:cNvPr>
          <p:cNvSpPr>
            <a:spLocks noGrp="1"/>
          </p:cNvSpPr>
          <p:nvPr>
            <p:ph type="title"/>
          </p:nvPr>
        </p:nvSpPr>
        <p:spPr>
          <a:xfrm>
            <a:off x="466722" y="586855"/>
            <a:ext cx="3201366" cy="3387497"/>
          </a:xfrm>
        </p:spPr>
        <p:txBody>
          <a:bodyPr anchor="b">
            <a:normAutofit/>
          </a:bodyPr>
          <a:lstStyle/>
          <a:p>
            <a:pPr algn="r"/>
            <a:r>
              <a:rPr lang="en-US" sz="3400" dirty="0">
                <a:solidFill>
                  <a:srgbClr val="FFFFFF"/>
                </a:solidFill>
              </a:rPr>
              <a:t>Relation to AI and Communication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F4F170-8EE9-947B-DE90-1E7C135AAF19}"/>
                  </a:ext>
                </a:extLst>
              </p:cNvPr>
              <p:cNvSpPr>
                <a:spLocks noGrp="1"/>
              </p:cNvSpPr>
              <p:nvPr>
                <p:ph idx="1"/>
              </p:nvPr>
            </p:nvSpPr>
            <p:spPr>
              <a:xfrm>
                <a:off x="4810259" y="649480"/>
                <a:ext cx="6555347" cy="5546047"/>
              </a:xfrm>
            </p:spPr>
            <p:txBody>
              <a:bodyPr anchor="ctr">
                <a:normAutofit/>
              </a:bodyPr>
              <a:lstStyle/>
              <a:p>
                <a:r>
                  <a:rPr lang="en-US" sz="2400" dirty="0"/>
                  <a:t>AI: Let LLMs in </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𝑈</m:t>
                        </m:r>
                      </m:e>
                      <m:sub>
                        <m:r>
                          <a:rPr lang="en-US" sz="2400" b="0" i="1">
                            <a:latin typeface="Cambria Math" panose="02040503050406030204" pitchFamily="18" charset="0"/>
                          </a:rPr>
                          <m:t>0</m:t>
                        </m:r>
                      </m:sub>
                    </m:sSub>
                  </m:oMath>
                </a14:m>
                <a:r>
                  <a:rPr lang="en-US" sz="2400" dirty="0"/>
                  <a:t>, humans in </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𝑈</m:t>
                        </m:r>
                      </m:e>
                      <m:sub>
                        <m:r>
                          <a:rPr lang="en-US" sz="2400" b="0" i="1">
                            <a:latin typeface="Cambria Math" panose="02040503050406030204" pitchFamily="18" charset="0"/>
                          </a:rPr>
                          <m:t>1</m:t>
                        </m:r>
                      </m:sub>
                    </m:sSub>
                  </m:oMath>
                </a14:m>
                <a:endParaRPr lang="en-US" sz="2400" dirty="0"/>
              </a:p>
              <a:p>
                <a:r>
                  <a:rPr lang="en-US" sz="2400" dirty="0"/>
                  <a:t>Communication: </a:t>
                </a:r>
                <a14:m>
                  <m:oMath xmlns:m="http://schemas.openxmlformats.org/officeDocument/2006/math">
                    <m:r>
                      <a:rPr lang="en-US" sz="2400" b="0" i="1">
                        <a:latin typeface="Cambria Math" panose="02040503050406030204" pitchFamily="18" charset="0"/>
                      </a:rPr>
                      <m:t>𝑆𝑒</m:t>
                    </m:r>
                    <m:sSub>
                      <m:sSubPr>
                        <m:ctrlPr>
                          <a:rPr lang="en-US" sz="2400" b="0" i="1">
                            <a:latin typeface="Cambria Math" panose="02040503050406030204" pitchFamily="18" charset="0"/>
                          </a:rPr>
                        </m:ctrlPr>
                      </m:sSubPr>
                      <m:e>
                        <m:r>
                          <a:rPr lang="en-US" sz="2400" b="0" i="1">
                            <a:latin typeface="Cambria Math" panose="02040503050406030204" pitchFamily="18" charset="0"/>
                          </a:rPr>
                          <m:t>𝑚</m:t>
                        </m:r>
                      </m:e>
                      <m:sub>
                        <m:r>
                          <a:rPr lang="en-US" sz="2400" b="0" i="1">
                            <a:latin typeface="Cambria Math" panose="02040503050406030204" pitchFamily="18" charset="0"/>
                          </a:rPr>
                          <m:t>𝐴</m:t>
                        </m:r>
                      </m:sub>
                    </m:sSub>
                    <m:r>
                      <a:rPr lang="en-US" sz="2400" b="0" i="1">
                        <a:latin typeface="Cambria Math" panose="02040503050406030204" pitchFamily="18" charset="0"/>
                      </a:rPr>
                      <m:t>→</m:t>
                    </m:r>
                    <m:r>
                      <a:rPr lang="en-US" sz="2400" b="0" i="1">
                        <a:latin typeface="Cambria Math" panose="02040503050406030204" pitchFamily="18" charset="0"/>
                      </a:rPr>
                      <m:t>𝑆𝑦𝑚</m:t>
                    </m:r>
                    <m:r>
                      <a:rPr lang="en-US" sz="2400" b="0" i="1">
                        <a:latin typeface="Cambria Math" panose="02040503050406030204" pitchFamily="18" charset="0"/>
                      </a:rPr>
                      <m:t> →</m:t>
                    </m:r>
                    <m:r>
                      <a:rPr lang="en-US" sz="2400" b="0" i="1">
                        <a:latin typeface="Cambria Math" panose="02040503050406030204" pitchFamily="18" charset="0"/>
                      </a:rPr>
                      <m:t>𝑆𝑒</m:t>
                    </m:r>
                    <m:sSub>
                      <m:sSubPr>
                        <m:ctrlPr>
                          <a:rPr lang="en-US" sz="2400" b="0" i="1">
                            <a:latin typeface="Cambria Math" panose="02040503050406030204" pitchFamily="18" charset="0"/>
                          </a:rPr>
                        </m:ctrlPr>
                      </m:sSubPr>
                      <m:e>
                        <m:r>
                          <a:rPr lang="en-US" sz="2400" b="0" i="1">
                            <a:latin typeface="Cambria Math" panose="02040503050406030204" pitchFamily="18" charset="0"/>
                          </a:rPr>
                          <m:t>𝑚</m:t>
                        </m:r>
                      </m:e>
                      <m:sub>
                        <m:r>
                          <a:rPr lang="en-US" sz="2400" b="0" i="1">
                            <a:latin typeface="Cambria Math" panose="02040503050406030204" pitchFamily="18" charset="0"/>
                          </a:rPr>
                          <m:t>𝐵</m:t>
                        </m:r>
                      </m:sub>
                    </m:sSub>
                  </m:oMath>
                </a14:m>
                <a:r>
                  <a:rPr lang="en-US" sz="2400" dirty="0"/>
                  <a:t> (lossy without access to internal (hidden) state, either AI or human brains)</a:t>
                </a:r>
              </a:p>
              <a:p>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𝐴</m:t>
                        </m:r>
                      </m:e>
                      <m:sub>
                        <m:r>
                          <a:rPr lang="en-US" sz="2400" i="1">
                            <a:latin typeface="Cambria Math" panose="02040503050406030204" pitchFamily="18" charset="0"/>
                          </a:rPr>
                          <m:t>𝑠𝑒𝑚</m:t>
                        </m:r>
                      </m:sub>
                    </m:sSub>
                    <m:r>
                      <a:rPr lang="en-US" sz="2400" i="1">
                        <a:latin typeface="Cambria Math" panose="02040503050406030204" pitchFamily="18" charset="0"/>
                      </a:rPr>
                      <m:t>−</m:t>
                    </m:r>
                    <m:r>
                      <a:rPr lang="en-US" sz="2400" i="1">
                        <a:latin typeface="Cambria Math" panose="02040503050406030204" pitchFamily="18" charset="0"/>
                      </a:rPr>
                      <m:t>𝐼</m:t>
                    </m:r>
                    <m:r>
                      <a:rPr lang="en-US" sz="2400" i="1">
                        <a:latin typeface="Cambria Math" panose="02040503050406030204" pitchFamily="18" charset="0"/>
                      </a:rPr>
                      <m:t> −→</m:t>
                    </m:r>
                    <m:r>
                      <a:rPr lang="en-US" sz="2400" i="1">
                        <a:latin typeface="Cambria Math" panose="02040503050406030204" pitchFamily="18" charset="0"/>
                      </a:rPr>
                      <m:t>𝑆𝑦𝑚</m:t>
                    </m:r>
                    <m:r>
                      <a:rPr lang="en-US" sz="2400" i="1">
                        <a:latin typeface="Cambria Math" panose="02040503050406030204" pitchFamily="18" charset="0"/>
                      </a:rPr>
                      <m:t>−</m:t>
                    </m:r>
                    <m:r>
                      <a:rPr lang="en-US" sz="2400" i="1">
                        <a:latin typeface="Cambria Math" panose="02040503050406030204" pitchFamily="18" charset="0"/>
                      </a:rPr>
                      <m:t>𝑀</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𝑠𝑒</m:t>
                        </m:r>
                        <m:sSup>
                          <m:sSupPr>
                            <m:ctrlPr>
                              <a:rPr lang="en-US" sz="2400" i="1">
                                <a:latin typeface="Cambria Math" panose="02040503050406030204" pitchFamily="18" charset="0"/>
                              </a:rPr>
                            </m:ctrlPr>
                          </m:sSupPr>
                          <m:e>
                            <m:r>
                              <a:rPr lang="en-US" sz="2400" i="1">
                                <a:latin typeface="Cambria Math" panose="02040503050406030204" pitchFamily="18" charset="0"/>
                              </a:rPr>
                              <m:t>𝑚</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𝑠𝑒𝑚</m:t>
                        </m:r>
                      </m:sub>
                    </m:sSub>
                  </m:oMath>
                </a14:m>
                <a:r>
                  <a:rPr lang="en-US" sz="2400" dirty="0"/>
                  <a:t> </a:t>
                </a:r>
              </a:p>
              <a:p>
                <a:pPr marL="0" indent="0">
                  <a:buNone/>
                </a:pPr>
                <a:endParaRPr lang="en-US" sz="2400" dirty="0"/>
              </a:p>
            </p:txBody>
          </p:sp>
        </mc:Choice>
        <mc:Fallback>
          <p:sp>
            <p:nvSpPr>
              <p:cNvPr id="3" name="Content Placeholder 2">
                <a:extLst>
                  <a:ext uri="{FF2B5EF4-FFF2-40B4-BE49-F238E27FC236}">
                    <a16:creationId xmlns:a16="http://schemas.microsoft.com/office/drawing/2014/main" id="{DEF4F170-8EE9-947B-DE90-1E7C135AAF19}"/>
                  </a:ext>
                </a:extLst>
              </p:cNvPr>
              <p:cNvSpPr>
                <a:spLocks noGrp="1" noRot="1" noChangeAspect="1" noMove="1" noResize="1" noEditPoints="1" noAdjustHandles="1" noChangeArrowheads="1" noChangeShapeType="1" noTextEdit="1"/>
              </p:cNvSpPr>
              <p:nvPr>
                <p:ph idx="1"/>
              </p:nvPr>
            </p:nvSpPr>
            <p:spPr>
              <a:xfrm>
                <a:off x="4810259" y="649480"/>
                <a:ext cx="6555347" cy="5546047"/>
              </a:xfrm>
              <a:blipFill>
                <a:blip r:embed="rId3"/>
                <a:stretch>
                  <a:fillRect l="-1161" r="-1547"/>
                </a:stretch>
              </a:blipFill>
            </p:spPr>
            <p:txBody>
              <a:bodyPr/>
              <a:lstStyle/>
              <a:p>
                <a:r>
                  <a:rPr lang="en-US">
                    <a:noFill/>
                  </a:rPr>
                  <a:t> </a:t>
                </a:r>
              </a:p>
            </p:txBody>
          </p:sp>
        </mc:Fallback>
      </mc:AlternateContent>
    </p:spTree>
    <p:extLst>
      <p:ext uri="{BB962C8B-B14F-4D97-AF65-F5344CB8AC3E}">
        <p14:creationId xmlns:p14="http://schemas.microsoft.com/office/powerpoint/2010/main" val="2504385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555C2-A685-486B-5913-89C6E31696F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Motivation for Mutual Understanding Metric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6F434A-325D-4F73-0922-A03E1AC99D74}"/>
                  </a:ext>
                </a:extLst>
              </p:cNvPr>
              <p:cNvSpPr>
                <a:spLocks noGrp="1"/>
              </p:cNvSpPr>
              <p:nvPr>
                <p:ph idx="1"/>
              </p:nvPr>
            </p:nvSpPr>
            <p:spPr>
              <a:xfrm>
                <a:off x="4581727" y="649480"/>
                <a:ext cx="7321515" cy="3114150"/>
              </a:xfrm>
            </p:spPr>
            <p:txBody>
              <a:bodyPr anchor="ctr">
                <a:normAutofit/>
              </a:bodyPr>
              <a:lstStyle/>
              <a:p>
                <a:r>
                  <a:rPr lang="en-US" sz="2400" dirty="0"/>
                  <a:t>Motivated by Chinese Room: Syntax ≠ Semantics</a:t>
                </a:r>
              </a:p>
              <a:p>
                <a:r>
                  <a:rPr lang="en-US" sz="2400" dirty="0"/>
                  <a:t>Challenge: Quantify loss in communication</a:t>
                </a:r>
              </a:p>
              <a:p>
                <a:r>
                  <a:rPr lang="en-US" sz="2400" dirty="0"/>
                  <a:t>Goal: Metric for AI alignment, dialogues</a:t>
                </a:r>
              </a:p>
              <a:p>
                <a:r>
                  <a:rPr lang="en-US" sz="2400" dirty="0"/>
                  <a:t>One way: </a:t>
                </a:r>
                <a14:m>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Φ</m:t>
                        </m:r>
                      </m:e>
                      <m:sub>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𝐵</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I</m:t>
                        </m:r>
                      </m:e>
                      <m:sub>
                        <m:r>
                          <m:rPr>
                            <m:sty m:val="p"/>
                          </m:rPr>
                          <a:rPr lang="en-US" sz="2400">
                            <a:latin typeface="Cambria Math" panose="02040503050406030204" pitchFamily="18" charset="0"/>
                          </a:rPr>
                          <m:t>A</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1" smtClean="0">
                            <a:latin typeface="Cambria Math" panose="02040503050406030204" pitchFamily="18" charset="0"/>
                          </a:rPr>
                          <m:t>C</m:t>
                        </m:r>
                      </m:e>
                      <m:sub>
                        <m:r>
                          <a:rPr lang="en-US" sz="2400" b="0" i="1" smtClean="0">
                            <a:latin typeface="Cambria Math" panose="02040503050406030204" pitchFamily="18" charset="0"/>
                          </a:rPr>
                          <m:t>𝑠𝑒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𝐴</m:t>
                            </m:r>
                          </m:sub>
                        </m:sSub>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𝑠𝑒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𝐵</m:t>
                            </m:r>
                          </m:sub>
                        </m:sSub>
                      </m:sub>
                    </m:sSub>
                  </m:oMath>
                </a14:m>
                <a:r>
                  <a:rPr lang="en-US" sz="2400" dirty="0"/>
                  <a:t> ; similar for </a:t>
                </a:r>
                <a14:m>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endParaRPr lang="en-US" sz="2400" dirty="0"/>
              </a:p>
              <a:p>
                <a:r>
                  <a:rPr lang="en-US" sz="2400" dirty="0"/>
                  <a:t>Composite </a:t>
                </a:r>
                <a14:m>
                  <m:oMath xmlns:m="http://schemas.openxmlformats.org/officeDocument/2006/math">
                    <m:r>
                      <m:rPr>
                        <m:sty m:val="p"/>
                      </m:rPr>
                      <a:rPr lang="en-US" sz="2400" b="0" i="0" smtClean="0">
                        <a:latin typeface="Cambria Math" panose="02040503050406030204" pitchFamily="18" charset="0"/>
                      </a:rPr>
                      <m:t>Ψ</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M</m:t>
                            </m:r>
                          </m:e>
                          <m:sub>
                            <m:r>
                              <m:rPr>
                                <m:sty m:val="p"/>
                              </m:rPr>
                              <a:rPr lang="en-US" sz="2400">
                                <a:latin typeface="Cambria Math" panose="02040503050406030204" pitchFamily="18" charset="0"/>
                              </a:rPr>
                              <m:t>A</m:t>
                            </m:r>
                          </m:sub>
                        </m:sSub>
                        <m:r>
                          <a:rPr lang="en-US" sz="2400">
                            <a:latin typeface="Cambria Math" panose="02040503050406030204" pitchFamily="18" charset="0"/>
                          </a:rPr>
                          <m:t>°</m:t>
                        </m:r>
                        <m:r>
                          <a:rPr lang="en-US" sz="2400" b="0" i="1" smtClean="0">
                            <a:latin typeface="Cambria Math" panose="02040503050406030204" pitchFamily="18" charset="0"/>
                          </a:rPr>
                          <m:t>𝐼</m:t>
                        </m:r>
                      </m:e>
                      <m:sub>
                        <m:r>
                          <a:rPr lang="en-US" sz="2400" b="0" i="1" smtClean="0">
                            <a:latin typeface="Cambria Math" panose="02040503050406030204" pitchFamily="18" charset="0"/>
                          </a:rPr>
                          <m:t>𝐵</m:t>
                        </m:r>
                      </m:sub>
                    </m:sSub>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M</m:t>
                        </m:r>
                      </m:e>
                      <m:sub>
                        <m:r>
                          <m:rPr>
                            <m:sty m:val="p"/>
                          </m:rPr>
                          <a:rPr lang="en-US" sz="2400">
                            <a:latin typeface="Cambria Math" panose="02040503050406030204" pitchFamily="18" charset="0"/>
                          </a:rPr>
                          <m:t>B</m:t>
                        </m:r>
                      </m:sub>
                    </m:sSub>
                    <m:r>
                      <a:rPr lang="en-US" sz="240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A</m:t>
                        </m:r>
                      </m:sub>
                    </m:sSub>
                  </m:oMath>
                </a14:m>
                <a:r>
                  <a:rPr lang="en-US" sz="2400" dirty="0"/>
                  <a:t>for round-trip communication</a:t>
                </a:r>
              </a:p>
              <a:p>
                <a:pPr marL="0" indent="0">
                  <a:buNone/>
                </a:pPr>
                <a:endParaRPr lang="en-US" sz="2400" dirty="0"/>
              </a:p>
            </p:txBody>
          </p:sp>
        </mc:Choice>
        <mc:Fallback>
          <p:sp>
            <p:nvSpPr>
              <p:cNvPr id="3" name="Content Placeholder 2">
                <a:extLst>
                  <a:ext uri="{FF2B5EF4-FFF2-40B4-BE49-F238E27FC236}">
                    <a16:creationId xmlns:a16="http://schemas.microsoft.com/office/drawing/2014/main" id="{1D6F434A-325D-4F73-0922-A03E1AC99D74}"/>
                  </a:ext>
                </a:extLst>
              </p:cNvPr>
              <p:cNvSpPr>
                <a:spLocks noGrp="1" noRot="1" noChangeAspect="1" noMove="1" noResize="1" noEditPoints="1" noAdjustHandles="1" noChangeArrowheads="1" noChangeShapeType="1" noTextEdit="1"/>
              </p:cNvSpPr>
              <p:nvPr>
                <p:ph idx="1"/>
              </p:nvPr>
            </p:nvSpPr>
            <p:spPr>
              <a:xfrm>
                <a:off x="4581727" y="649480"/>
                <a:ext cx="7321515" cy="3114150"/>
              </a:xfrm>
              <a:blipFill>
                <a:blip r:embed="rId3"/>
                <a:stretch>
                  <a:fillRect l="-1038" t="-7317" r="-865"/>
                </a:stretch>
              </a:blipFill>
            </p:spPr>
            <p:txBody>
              <a:bodyPr/>
              <a:lstStyle/>
              <a:p>
                <a:r>
                  <a:rPr lang="en-US">
                    <a:noFill/>
                  </a:rPr>
                  <a:t> </a:t>
                </a:r>
              </a:p>
            </p:txBody>
          </p:sp>
        </mc:Fallback>
      </mc:AlternateContent>
      <p:pic>
        <p:nvPicPr>
          <p:cNvPr id="5" name="Picture 4" descr="A diagram of a circle with arrows and letters&#10;&#10;AI-generated content may be incorrect.">
            <a:extLst>
              <a:ext uri="{FF2B5EF4-FFF2-40B4-BE49-F238E27FC236}">
                <a16:creationId xmlns:a16="http://schemas.microsoft.com/office/drawing/2014/main" id="{B8CB3D0E-94C8-A30D-1623-9C682F02D9F0}"/>
              </a:ext>
            </a:extLst>
          </p:cNvPr>
          <p:cNvPicPr>
            <a:picLocks noChangeAspect="1"/>
          </p:cNvPicPr>
          <p:nvPr/>
        </p:nvPicPr>
        <p:blipFill>
          <a:blip r:embed="rId4"/>
          <a:stretch>
            <a:fillRect/>
          </a:stretch>
        </p:blipFill>
        <p:spPr>
          <a:xfrm>
            <a:off x="4582392" y="3763630"/>
            <a:ext cx="7143551" cy="2696687"/>
          </a:xfrm>
          <a:prstGeom prst="rect">
            <a:avLst/>
          </a:prstGeom>
        </p:spPr>
      </p:pic>
    </p:spTree>
    <p:extLst>
      <p:ext uri="{BB962C8B-B14F-4D97-AF65-F5344CB8AC3E}">
        <p14:creationId xmlns:p14="http://schemas.microsoft.com/office/powerpoint/2010/main" val="87414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A23DB-1143-B649-8736-1B28B769152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Faithful Embedding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970AA8-E053-AC04-C944-FA24B01BEFBB}"/>
                  </a:ext>
                </a:extLst>
              </p:cNvPr>
              <p:cNvSpPr>
                <a:spLocks noGrp="1"/>
              </p:cNvSpPr>
              <p:nvPr>
                <p:ph idx="1"/>
              </p:nvPr>
            </p:nvSpPr>
            <p:spPr>
              <a:xfrm>
                <a:off x="4581727" y="649480"/>
                <a:ext cx="6713802" cy="5546047"/>
              </a:xfrm>
            </p:spPr>
            <p:txBody>
              <a:bodyPr anchor="ctr">
                <a:normAutofit/>
              </a:bodyPr>
              <a:lstStyle/>
              <a:p>
                <a:r>
                  <a:rPr lang="en-US" sz="2400" dirty="0"/>
                  <a:t>Postulate </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𝐸</m:t>
                        </m:r>
                        <m:r>
                          <a:rPr lang="en-US" sz="2400" b="0" i="1">
                            <a:latin typeface="Cambria Math" panose="02040503050406030204" pitchFamily="18" charset="0"/>
                          </a:rPr>
                          <m:t>: </m:t>
                        </m:r>
                        <m:r>
                          <a:rPr lang="en-US" sz="2400" b="0" i="1">
                            <a:latin typeface="Cambria Math" panose="02040503050406030204" pitchFamily="18" charset="0"/>
                          </a:rPr>
                          <m:t>𝐶</m:t>
                        </m:r>
                      </m:e>
                      <m:sub>
                        <m:r>
                          <a:rPr lang="en-US" sz="2400" b="0" i="1">
                            <a:latin typeface="Cambria Math" panose="02040503050406030204" pitchFamily="18" charset="0"/>
                          </a:rPr>
                          <m:t>𝑠𝑒𝑚</m:t>
                        </m:r>
                      </m:sub>
                    </m:sSub>
                    <m:r>
                      <a:rPr lang="en-US" sz="2400" b="0" i="1">
                        <a:latin typeface="Cambria Math" panose="02040503050406030204" pitchFamily="18" charset="0"/>
                      </a:rPr>
                      <m:t>→</m:t>
                    </m:r>
                    <m:sSup>
                      <m:sSupPr>
                        <m:ctrlPr>
                          <a:rPr lang="en-US" sz="2400" b="0" i="1">
                            <a:latin typeface="Cambria Math" panose="02040503050406030204" pitchFamily="18" charset="0"/>
                          </a:rPr>
                        </m:ctrlPr>
                      </m:sSupPr>
                      <m:e>
                        <m:r>
                          <a:rPr lang="en-US" sz="2400" b="0" i="1">
                            <a:latin typeface="Cambria Math" panose="02040503050406030204" pitchFamily="18" charset="0"/>
                          </a:rPr>
                          <m:t>𝑅</m:t>
                        </m:r>
                      </m:e>
                      <m:sup>
                        <m:r>
                          <a:rPr lang="en-US" sz="2400" b="0" i="1">
                            <a:latin typeface="Cambria Math" panose="02040503050406030204" pitchFamily="18" charset="0"/>
                          </a:rPr>
                          <m:t>𝑑</m:t>
                        </m:r>
                      </m:sup>
                    </m:sSup>
                  </m:oMath>
                </a14:m>
                <a:r>
                  <a:rPr lang="en-US" sz="2400" dirty="0"/>
                  <a:t> (faithful, norm-preserving, distance-preserving) </a:t>
                </a:r>
              </a:p>
              <a:p>
                <a:r>
                  <a:rPr lang="en-US" sz="2400" dirty="0"/>
                  <a:t>Equation: </a:t>
                </a:r>
                <a14:m>
                  <m:oMath xmlns:m="http://schemas.openxmlformats.org/officeDocument/2006/math">
                    <m:sSub>
                      <m:sSubPr>
                        <m:ctrlPr>
                          <a:rPr lang="en-US" sz="2400" b="0" i="1">
                            <a:latin typeface="Cambria Math" panose="02040503050406030204" pitchFamily="18" charset="0"/>
                          </a:rPr>
                        </m:ctrlPr>
                      </m:sSubPr>
                      <m:e>
                        <m:r>
                          <m:rPr>
                            <m:sty m:val="p"/>
                          </m:rPr>
                          <a:rPr lang="en-US" sz="2400" b="0" i="0">
                            <a:latin typeface="Cambria Math" panose="02040503050406030204" pitchFamily="18" charset="0"/>
                          </a:rPr>
                          <m:t>d</m:t>
                        </m:r>
                      </m:e>
                      <m:sub>
                        <m:sSub>
                          <m:sSubPr>
                            <m:ctrlPr>
                              <a:rPr lang="en-US" sz="2400" b="0" i="1">
                                <a:latin typeface="Cambria Math" panose="02040503050406030204" pitchFamily="18" charset="0"/>
                              </a:rPr>
                            </m:ctrlPr>
                          </m:sSubPr>
                          <m:e>
                            <m:r>
                              <m:rPr>
                                <m:sty m:val="p"/>
                              </m:rPr>
                              <a:rPr lang="en-US" sz="2400" b="0" i="0">
                                <a:latin typeface="Cambria Math" panose="02040503050406030204" pitchFamily="18" charset="0"/>
                              </a:rPr>
                              <m:t>C</m:t>
                            </m:r>
                          </m:e>
                          <m:sub>
                            <m:r>
                              <m:rPr>
                                <m:sty m:val="p"/>
                              </m:rPr>
                              <a:rPr lang="en-US" sz="2400" b="0" i="0">
                                <a:latin typeface="Cambria Math" panose="02040503050406030204" pitchFamily="18" charset="0"/>
                              </a:rPr>
                              <m:t>sem</m:t>
                            </m:r>
                            <m:d>
                              <m:dPr>
                                <m:ctrlPr>
                                  <a:rPr lang="en-US" sz="2400" b="0" i="1">
                                    <a:latin typeface="Cambria Math" panose="02040503050406030204" pitchFamily="18" charset="0"/>
                                  </a:rPr>
                                </m:ctrlPr>
                              </m:dPr>
                              <m:e>
                                <m:r>
                                  <m:rPr>
                                    <m:sty m:val="p"/>
                                  </m:rPr>
                                  <a:rPr lang="en-US" sz="2400" b="0" i="0">
                                    <a:latin typeface="Cambria Math" panose="02040503050406030204" pitchFamily="18" charset="0"/>
                                  </a:rPr>
                                  <m:t>x</m:t>
                                </m:r>
                                <m:r>
                                  <a:rPr lang="en-US" sz="2400" b="0" i="0">
                                    <a:latin typeface="Cambria Math" panose="02040503050406030204" pitchFamily="18" charset="0"/>
                                  </a:rPr>
                                  <m:t>,</m:t>
                                </m:r>
                                <m:r>
                                  <m:rPr>
                                    <m:sty m:val="p"/>
                                  </m:rPr>
                                  <a:rPr lang="en-US" sz="2400" b="0" i="0">
                                    <a:latin typeface="Cambria Math" panose="02040503050406030204" pitchFamily="18" charset="0"/>
                                  </a:rPr>
                                  <m:t>y</m:t>
                                </m:r>
                              </m:e>
                            </m:d>
                          </m:sub>
                        </m:sSub>
                      </m:sub>
                    </m:sSub>
                    <m:r>
                      <a:rPr lang="en-US" sz="2400" b="0" i="0">
                        <a:latin typeface="Cambria Math" panose="02040503050406030204" pitchFamily="18" charset="0"/>
                      </a:rPr>
                      <m:t>=</m:t>
                    </m:r>
                    <m:d>
                      <m:dPr>
                        <m:begChr m:val="|"/>
                        <m:endChr m:val="|"/>
                        <m:ctrlPr>
                          <a:rPr lang="en-US" sz="2400" b="0" i="1">
                            <a:latin typeface="Cambria Math" panose="02040503050406030204" pitchFamily="18" charset="0"/>
                          </a:rPr>
                        </m:ctrlPr>
                      </m:dPr>
                      <m:e>
                        <m:d>
                          <m:dPr>
                            <m:begChr m:val="|"/>
                            <m:endChr m:val="|"/>
                            <m:ctrlPr>
                              <a:rPr lang="en-US" sz="2400" b="0" i="1">
                                <a:latin typeface="Cambria Math" panose="02040503050406030204" pitchFamily="18" charset="0"/>
                              </a:rPr>
                            </m:ctrlPr>
                          </m:dPr>
                          <m:e>
                            <m:r>
                              <m:rPr>
                                <m:sty m:val="p"/>
                              </m:rPr>
                              <a:rPr lang="en-US" sz="2400" b="0" i="0">
                                <a:latin typeface="Cambria Math" panose="02040503050406030204" pitchFamily="18" charset="0"/>
                              </a:rPr>
                              <m:t>E</m:t>
                            </m:r>
                            <m:d>
                              <m:dPr>
                                <m:ctrlPr>
                                  <a:rPr lang="en-US" sz="2400" b="0" i="1">
                                    <a:latin typeface="Cambria Math" panose="02040503050406030204" pitchFamily="18" charset="0"/>
                                  </a:rPr>
                                </m:ctrlPr>
                              </m:dPr>
                              <m:e>
                                <m:r>
                                  <m:rPr>
                                    <m:sty m:val="p"/>
                                  </m:rPr>
                                  <a:rPr lang="en-US" sz="2400" b="0" i="0">
                                    <a:latin typeface="Cambria Math" panose="02040503050406030204" pitchFamily="18" charset="0"/>
                                  </a:rPr>
                                  <m:t>x</m:t>
                                </m:r>
                              </m:e>
                            </m:d>
                            <m:r>
                              <a:rPr lang="en-US" sz="2400" b="0" i="0">
                                <a:latin typeface="Cambria Math" panose="02040503050406030204" pitchFamily="18" charset="0"/>
                              </a:rPr>
                              <m:t>−</m:t>
                            </m:r>
                            <m:r>
                              <m:rPr>
                                <m:sty m:val="p"/>
                              </m:rPr>
                              <a:rPr lang="en-US" sz="2400" b="0" i="0">
                                <a:latin typeface="Cambria Math" panose="02040503050406030204" pitchFamily="18" charset="0"/>
                              </a:rPr>
                              <m:t>E</m:t>
                            </m:r>
                            <m:d>
                              <m:dPr>
                                <m:ctrlPr>
                                  <a:rPr lang="en-US" sz="2400" b="0" i="1">
                                    <a:latin typeface="Cambria Math" panose="02040503050406030204" pitchFamily="18" charset="0"/>
                                  </a:rPr>
                                </m:ctrlPr>
                              </m:dPr>
                              <m:e>
                                <m:r>
                                  <m:rPr>
                                    <m:sty m:val="p"/>
                                  </m:rPr>
                                  <a:rPr lang="en-US" sz="2400" b="0" i="0">
                                    <a:latin typeface="Cambria Math" panose="02040503050406030204" pitchFamily="18" charset="0"/>
                                  </a:rPr>
                                  <m:t>y</m:t>
                                </m:r>
                              </m:e>
                            </m:d>
                          </m:e>
                        </m:d>
                      </m:e>
                    </m:d>
                    <m:r>
                      <a:rPr lang="en-US" sz="2400" b="0" i="0">
                        <a:latin typeface="Cambria Math" panose="02040503050406030204" pitchFamily="18" charset="0"/>
                      </a:rPr>
                      <m:t> </m:t>
                    </m:r>
                  </m:oMath>
                </a14:m>
                <a:endParaRPr lang="en-US" sz="2400" dirty="0"/>
              </a:p>
              <a:p>
                <a:r>
                  <a:rPr lang="en-US" sz="2400" dirty="0"/>
                  <a:t>In categorical terms, </a:t>
                </a:r>
                <a:r>
                  <a:rPr lang="en-US" sz="2400" i="1" dirty="0"/>
                  <a:t>E</a:t>
                </a:r>
                <a:r>
                  <a:rPr lang="en-US" sz="2400" dirty="0"/>
                  <a:t> is an isometric morphism in </a:t>
                </a:r>
                <a:r>
                  <a:rPr lang="en-US" sz="2400" b="1" dirty="0"/>
                  <a:t>Ban</a:t>
                </a:r>
                <a:r>
                  <a:rPr lang="en-US" sz="2400" dirty="0"/>
                  <a:t>, ensuring distance preservation.</a:t>
                </a:r>
              </a:p>
              <a:p>
                <a:r>
                  <a:rPr lang="en-US" sz="2400" dirty="0"/>
                  <a:t>In AI, LLM embeddings (e.g., BERT)</a:t>
                </a:r>
              </a:p>
            </p:txBody>
          </p:sp>
        </mc:Choice>
        <mc:Fallback xmlns="">
          <p:sp>
            <p:nvSpPr>
              <p:cNvPr id="3" name="Content Placeholder 2">
                <a:extLst>
                  <a:ext uri="{FF2B5EF4-FFF2-40B4-BE49-F238E27FC236}">
                    <a16:creationId xmlns:a16="http://schemas.microsoft.com/office/drawing/2014/main" id="{6F970AA8-E053-AC04-C944-FA24B01BEFBB}"/>
                  </a:ext>
                </a:extLst>
              </p:cNvPr>
              <p:cNvSpPr>
                <a:spLocks noGrp="1" noRot="1" noChangeAspect="1" noMove="1" noResize="1" noEditPoints="1" noAdjustHandles="1" noChangeArrowheads="1" noChangeShapeType="1" noTextEdit="1"/>
              </p:cNvSpPr>
              <p:nvPr>
                <p:ph idx="1"/>
              </p:nvPr>
            </p:nvSpPr>
            <p:spPr>
              <a:xfrm>
                <a:off x="4581727" y="649480"/>
                <a:ext cx="6713802" cy="5546047"/>
              </a:xfrm>
              <a:blipFill>
                <a:blip r:embed="rId3"/>
                <a:stretch>
                  <a:fillRect l="-1132"/>
                </a:stretch>
              </a:blipFill>
            </p:spPr>
            <p:txBody>
              <a:bodyPr/>
              <a:lstStyle/>
              <a:p>
                <a:r>
                  <a:rPr lang="en-US">
                    <a:noFill/>
                  </a:rPr>
                  <a:t> </a:t>
                </a:r>
              </a:p>
            </p:txBody>
          </p:sp>
        </mc:Fallback>
      </mc:AlternateContent>
    </p:spTree>
    <p:extLst>
      <p:ext uri="{BB962C8B-B14F-4D97-AF65-F5344CB8AC3E}">
        <p14:creationId xmlns:p14="http://schemas.microsoft.com/office/powerpoint/2010/main" val="9700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Theoretical Foundations</a:t>
            </a:r>
          </a:p>
        </p:txBody>
      </p:sp>
      <p:sp>
        <p:nvSpPr>
          <p:cNvPr id="3" name="Content Placeholder 2"/>
          <p:cNvSpPr>
            <a:spLocks noGrp="1"/>
          </p:cNvSpPr>
          <p:nvPr>
            <p:ph idx="1"/>
          </p:nvPr>
        </p:nvSpPr>
        <p:spPr>
          <a:xfrm>
            <a:off x="4810259" y="649480"/>
            <a:ext cx="6555347" cy="5546047"/>
          </a:xfrm>
        </p:spPr>
        <p:txBody>
          <a:bodyPr anchor="ctr">
            <a:normAutofit fontScale="92500" lnSpcReduction="10000"/>
          </a:bodyPr>
          <a:lstStyle/>
          <a:p>
            <a:pPr>
              <a:defRPr sz="1400"/>
            </a:pPr>
            <a:r>
              <a:rPr lang="en-US" sz="2400" dirty="0"/>
              <a:t>Operator Deviation:</a:t>
            </a:r>
          </a:p>
          <a:p>
            <a:pPr>
              <a:defRPr sz="1400"/>
            </a:pPr>
            <a:endParaRPr lang="en-US" sz="2400" dirty="0"/>
          </a:p>
          <a:p>
            <a:pPr>
              <a:defRPr sz="1400"/>
            </a:pPr>
            <a:endParaRPr lang="en-US" sz="2400" dirty="0"/>
          </a:p>
          <a:p>
            <a:pPr>
              <a:defRPr sz="1400"/>
            </a:pPr>
            <a:endParaRPr lang="en-US" sz="2400" dirty="0"/>
          </a:p>
          <a:p>
            <a:pPr>
              <a:defRPr sz="1400"/>
            </a:pPr>
            <a:endParaRPr lang="en-US" sz="2400" dirty="0"/>
          </a:p>
          <a:p>
            <a:pPr>
              <a:defRPr sz="1400"/>
            </a:pPr>
            <a:r>
              <a:rPr lang="en-US" sz="2400" dirty="0"/>
              <a:t>Theorem A.1: Pinsker-type Lower Bound for Jensen-Shannon</a:t>
            </a:r>
          </a:p>
          <a:p>
            <a:pPr>
              <a:defRPr sz="1400"/>
            </a:pPr>
            <a:endParaRPr lang="en-US" sz="2400" dirty="0"/>
          </a:p>
          <a:p>
            <a:pPr>
              <a:defRPr sz="1400"/>
            </a:pPr>
            <a:endParaRPr lang="en-US" sz="2400" dirty="0"/>
          </a:p>
          <a:p>
            <a:pPr marL="0" indent="0">
              <a:buNone/>
              <a:defRPr sz="1400"/>
            </a:pPr>
            <a:endParaRPr lang="en-US" sz="2400" dirty="0"/>
          </a:p>
          <a:p>
            <a:pPr>
              <a:defRPr sz="1400"/>
            </a:pPr>
            <a:r>
              <a:rPr lang="en-US" sz="2400" dirty="0"/>
              <a:t>Cosine similarity in the embedding space is used as a proxy for angular distortion (Heuristic</a:t>
            </a:r>
            <a:r>
              <a:rPr lang="en-US" sz="2400" b="1" dirty="0"/>
              <a:t>)</a:t>
            </a:r>
            <a:endParaRPr lang="en-US" sz="2400" dirty="0"/>
          </a:p>
          <a:p>
            <a:pPr>
              <a:defRPr sz="1400"/>
            </a:pPr>
            <a:r>
              <a:rPr lang="en-US" sz="2400" dirty="0"/>
              <a:t>Theorem A.2 (RC </a:t>
            </a:r>
            <a:r>
              <a:rPr lang="en-US" sz="2400" dirty="0" err="1"/>
              <a:t>Contractivity</a:t>
            </a:r>
            <a:r>
              <a:rPr lang="en-US" sz="2400" dirty="0"/>
              <a:t>): If </a:t>
            </a:r>
            <a:r>
              <a:rPr lang="el-GR" sz="2400" dirty="0"/>
              <a:t>Ψ </a:t>
            </a:r>
            <a:r>
              <a:rPr lang="en-US" sz="2400" dirty="0"/>
              <a:t>is contractive (c&lt;1), dialogue converges exponentially (seen in experiments)</a:t>
            </a:r>
          </a:p>
        </p:txBody>
      </p:sp>
      <p:pic>
        <p:nvPicPr>
          <p:cNvPr id="5" name="Picture 4" descr="A mathematical equation with black text&#10;&#10;AI-generated content may be incorrect.">
            <a:extLst>
              <a:ext uri="{FF2B5EF4-FFF2-40B4-BE49-F238E27FC236}">
                <a16:creationId xmlns:a16="http://schemas.microsoft.com/office/drawing/2014/main" id="{C2C735FA-CB9B-1F82-9708-0017F93F7877}"/>
              </a:ext>
            </a:extLst>
          </p:cNvPr>
          <p:cNvPicPr>
            <a:picLocks noChangeAspect="1"/>
          </p:cNvPicPr>
          <p:nvPr/>
        </p:nvPicPr>
        <p:blipFill>
          <a:blip r:embed="rId3"/>
          <a:stretch>
            <a:fillRect/>
          </a:stretch>
        </p:blipFill>
        <p:spPr>
          <a:xfrm>
            <a:off x="5519217" y="1239953"/>
            <a:ext cx="4839268" cy="1467391"/>
          </a:xfrm>
          <a:prstGeom prst="rect">
            <a:avLst/>
          </a:prstGeom>
        </p:spPr>
      </p:pic>
      <p:pic>
        <p:nvPicPr>
          <p:cNvPr id="7" name="Picture 6" descr="A black text on a white background&#10;&#10;AI-generated content may be incorrect.">
            <a:extLst>
              <a:ext uri="{FF2B5EF4-FFF2-40B4-BE49-F238E27FC236}">
                <a16:creationId xmlns:a16="http://schemas.microsoft.com/office/drawing/2014/main" id="{8AD56D3E-95C3-CC5D-FA3C-4EE25342F2E5}"/>
              </a:ext>
            </a:extLst>
          </p:cNvPr>
          <p:cNvPicPr>
            <a:picLocks noChangeAspect="1"/>
          </p:cNvPicPr>
          <p:nvPr/>
        </p:nvPicPr>
        <p:blipFill>
          <a:blip r:embed="rId4"/>
          <a:stretch>
            <a:fillRect/>
          </a:stretch>
        </p:blipFill>
        <p:spPr>
          <a:xfrm>
            <a:off x="5155823" y="3416669"/>
            <a:ext cx="5970589" cy="7549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Metric Component 1 – Probabilistic Misalignment</a:t>
            </a:r>
          </a:p>
        </p:txBody>
      </p:sp>
      <p:sp>
        <p:nvSpPr>
          <p:cNvPr id="3" name="Content Placeholder 2"/>
          <p:cNvSpPr>
            <a:spLocks noGrp="1"/>
          </p:cNvSpPr>
          <p:nvPr>
            <p:ph idx="1"/>
          </p:nvPr>
        </p:nvSpPr>
        <p:spPr>
          <a:xfrm>
            <a:off x="4810259" y="649480"/>
            <a:ext cx="6555347" cy="5546047"/>
          </a:xfrm>
        </p:spPr>
        <p:txBody>
          <a:bodyPr anchor="ctr">
            <a:normAutofit/>
          </a:bodyPr>
          <a:lstStyle/>
          <a:p>
            <a:pPr>
              <a:defRPr sz="1400"/>
            </a:pPr>
            <a:r>
              <a:rPr lang="en-US" sz="2400" dirty="0"/>
              <a:t>Jensen–Shannon Divergence (JSD):</a:t>
            </a:r>
          </a:p>
          <a:p>
            <a:pPr>
              <a:defRPr sz="1400"/>
            </a:pPr>
            <a:endParaRPr lang="en-US" sz="2400" dirty="0"/>
          </a:p>
          <a:p>
            <a:pPr>
              <a:defRPr sz="1400"/>
            </a:pPr>
            <a:endParaRPr lang="en-US" sz="2400" dirty="0"/>
          </a:p>
          <a:p>
            <a:pPr>
              <a:defRPr sz="1400"/>
            </a:pPr>
            <a:endParaRPr lang="en-US" sz="2400" dirty="0"/>
          </a:p>
          <a:p>
            <a:pPr>
              <a:defRPr sz="1400"/>
            </a:pPr>
            <a:r>
              <a:rPr lang="en-US" sz="2400" dirty="0"/>
              <a:t>Why JSD over KL (Kullback–</a:t>
            </a:r>
            <a:r>
              <a:rPr lang="en-US" sz="2400" dirty="0" err="1"/>
              <a:t>Leibler</a:t>
            </a:r>
            <a:r>
              <a:rPr lang="en-US" sz="2400" dirty="0"/>
              <a:t>): Symmetric, bounded, finite even with disjoint supports</a:t>
            </a:r>
          </a:p>
          <a:p>
            <a:pPr>
              <a:defRPr sz="1400"/>
            </a:pPr>
            <a:r>
              <a:rPr lang="en-US" sz="2400" dirty="0"/>
              <a:t>Theorem Link: JSD lower bounds ||</a:t>
            </a:r>
            <a:r>
              <a:rPr lang="el-GR" sz="2400" dirty="0"/>
              <a:t>Φ - </a:t>
            </a:r>
            <a:r>
              <a:rPr lang="en-US" sz="2400" dirty="0"/>
              <a:t>id||² (Theorem A.1)</a:t>
            </a:r>
          </a:p>
        </p:txBody>
      </p:sp>
      <p:pic>
        <p:nvPicPr>
          <p:cNvPr id="5" name="Picture 4" descr="A black text on a white background&#10;&#10;AI-generated content may be incorrect.">
            <a:extLst>
              <a:ext uri="{FF2B5EF4-FFF2-40B4-BE49-F238E27FC236}">
                <a16:creationId xmlns:a16="http://schemas.microsoft.com/office/drawing/2014/main" id="{E458B1FA-97D9-AFED-1CE2-46A34303182F}"/>
              </a:ext>
            </a:extLst>
          </p:cNvPr>
          <p:cNvPicPr>
            <a:picLocks noChangeAspect="1"/>
          </p:cNvPicPr>
          <p:nvPr/>
        </p:nvPicPr>
        <p:blipFill>
          <a:blip r:embed="rId3"/>
          <a:stretch>
            <a:fillRect/>
          </a:stretch>
        </p:blipFill>
        <p:spPr>
          <a:xfrm>
            <a:off x="4771353" y="2286702"/>
            <a:ext cx="7223423" cy="9029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Metric Component 2 – Semantic Deviation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10259" y="649480"/>
                <a:ext cx="6555347" cy="5546047"/>
              </a:xfrm>
            </p:spPr>
            <p:txBody>
              <a:bodyPr anchor="ctr">
                <a:normAutofit/>
              </a:bodyPr>
              <a:lstStyle/>
              <a:p>
                <a:pPr>
                  <a:defRPr sz="1400"/>
                </a:pPr>
                <a:r>
                  <a:rPr lang="en-US" sz="2400" dirty="0"/>
                  <a:t>Faithful embedding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r>
                          <a:rPr lang="en-US" sz="2400" i="1">
                            <a:latin typeface="Cambria Math" panose="02040503050406030204" pitchFamily="18" charset="0"/>
                          </a:rPr>
                          <m:t>: </m:t>
                        </m:r>
                        <m:r>
                          <a:rPr lang="en-US" sz="2400" i="1">
                            <a:latin typeface="Cambria Math" panose="02040503050406030204" pitchFamily="18" charset="0"/>
                          </a:rPr>
                          <m:t>𝐶</m:t>
                        </m:r>
                      </m:e>
                      <m:sub>
                        <m:r>
                          <a:rPr lang="en-US" sz="2400" i="1">
                            <a:latin typeface="Cambria Math" panose="02040503050406030204" pitchFamily="18" charset="0"/>
                          </a:rPr>
                          <m:t>𝑠𝑒𝑚</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𝑅</m:t>
                        </m:r>
                      </m:e>
                      <m:sup>
                        <m:r>
                          <a:rPr lang="en-US" sz="2400" i="1">
                            <a:latin typeface="Cambria Math" panose="02040503050406030204" pitchFamily="18" charset="0"/>
                          </a:rPr>
                          <m:t>𝑑</m:t>
                        </m:r>
                      </m:sup>
                    </m:sSup>
                  </m:oMath>
                </a14:m>
                <a:r>
                  <a:rPr lang="en-US" sz="2400" dirty="0"/>
                  <a:t>, norm-preserving</a:t>
                </a:r>
              </a:p>
              <a:p>
                <a:pPr>
                  <a:defRPr sz="1400"/>
                </a:pPr>
                <a:r>
                  <a:rPr lang="en-US" sz="2400" dirty="0"/>
                  <a:t>Cosine-based angular distortion:</a:t>
                </a:r>
              </a:p>
              <a:p>
                <a:pPr>
                  <a:defRPr sz="1400"/>
                </a:pPr>
                <a:endParaRPr lang="en-US" sz="2400" dirty="0"/>
              </a:p>
              <a:p>
                <a:pPr>
                  <a:defRPr sz="1400"/>
                </a:pPr>
                <a:endParaRPr lang="en-US" sz="2400" dirty="0"/>
              </a:p>
              <a:p>
                <a:pPr>
                  <a:defRPr sz="1400"/>
                </a:pPr>
                <a:endParaRPr lang="en-US" sz="2400" dirty="0"/>
              </a:p>
              <a:p>
                <a:pPr marL="0" indent="0">
                  <a:buNone/>
                  <a:defRPr sz="1400"/>
                </a:pPr>
                <a:endParaRPr lang="en-US" sz="2400" dirty="0"/>
              </a:p>
              <a:p>
                <a:pPr>
                  <a:defRPr sz="1400"/>
                </a:pPr>
                <a:r>
                  <a:rPr lang="en-US" sz="2400" dirty="0"/>
                  <a:t>Banach relation: For ||E(s)|| = 1, </a:t>
                </a:r>
                <a:r>
                  <a:rPr lang="el-GR" sz="2400" dirty="0"/>
                  <a:t>δ² = 2(1 - </a:t>
                </a:r>
                <a:r>
                  <a:rPr lang="en-US" sz="2400" dirty="0"/>
                  <a:t>cos </a:t>
                </a:r>
                <a:r>
                  <a:rPr lang="el-GR" sz="2400" dirty="0"/>
                  <a:t>θ), </a:t>
                </a:r>
                <a:r>
                  <a:rPr lang="en-US" sz="2400" dirty="0"/>
                  <a:t>so </a:t>
                </a:r>
                <a:r>
                  <a:rPr lang="en-US" sz="2400" dirty="0" err="1"/>
                  <a:t>d_sem</a:t>
                </a:r>
                <a:r>
                  <a:rPr lang="en-US" sz="2400" dirty="0"/>
                  <a:t> = sin²(</a:t>
                </a:r>
                <a:r>
                  <a:rPr lang="el-GR" sz="2400" dirty="0"/>
                  <a:t>θ/2)</a:t>
                </a:r>
              </a:p>
              <a:p>
                <a:pPr>
                  <a:defRPr sz="1400"/>
                </a:pPr>
                <a:r>
                  <a:rPr lang="en-US" sz="2400" dirty="0"/>
                  <a:t>Captures meaning similarity in shared vector space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10259" y="649480"/>
                <a:ext cx="6555347" cy="5546047"/>
              </a:xfrm>
              <a:blipFill>
                <a:blip r:embed="rId3"/>
                <a:stretch>
                  <a:fillRect l="-1161"/>
                </a:stretch>
              </a:blipFill>
            </p:spPr>
            <p:txBody>
              <a:bodyPr/>
              <a:lstStyle/>
              <a:p>
                <a:r>
                  <a:rPr lang="en-US">
                    <a:noFill/>
                  </a:rPr>
                  <a:t> </a:t>
                </a:r>
              </a:p>
            </p:txBody>
          </p:sp>
        </mc:Fallback>
      </mc:AlternateContent>
      <p:pic>
        <p:nvPicPr>
          <p:cNvPr id="5" name="Picture 4" descr="A black text on a white background&#10;&#10;AI-generated content may be incorrect.">
            <a:extLst>
              <a:ext uri="{FF2B5EF4-FFF2-40B4-BE49-F238E27FC236}">
                <a16:creationId xmlns:a16="http://schemas.microsoft.com/office/drawing/2014/main" id="{2FE2070F-A164-DF49-3E46-65F29661C0C2}"/>
              </a:ext>
            </a:extLst>
          </p:cNvPr>
          <p:cNvPicPr>
            <a:picLocks noChangeAspect="1"/>
          </p:cNvPicPr>
          <p:nvPr/>
        </p:nvPicPr>
        <p:blipFill>
          <a:blip r:embed="rId4"/>
          <a:stretch>
            <a:fillRect/>
          </a:stretch>
        </p:blipFill>
        <p:spPr>
          <a:xfrm>
            <a:off x="4807210" y="2540738"/>
            <a:ext cx="6400247" cy="13977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Metric Component 3 – Pragmatic Stability</a:t>
            </a:r>
          </a:p>
        </p:txBody>
      </p:sp>
      <p:sp>
        <p:nvSpPr>
          <p:cNvPr id="3" name="Content Placeholder 2"/>
          <p:cNvSpPr>
            <a:spLocks noGrp="1"/>
          </p:cNvSpPr>
          <p:nvPr>
            <p:ph idx="1"/>
          </p:nvPr>
        </p:nvSpPr>
        <p:spPr>
          <a:xfrm>
            <a:off x="4810259" y="649480"/>
            <a:ext cx="6915019" cy="5546047"/>
          </a:xfrm>
        </p:spPr>
        <p:txBody>
          <a:bodyPr anchor="ctr">
            <a:normAutofit/>
          </a:bodyPr>
          <a:lstStyle/>
          <a:p>
            <a:r>
              <a:rPr lang="en-US" sz="2400" dirty="0"/>
              <a:t>Round-trip </a:t>
            </a:r>
            <a:r>
              <a:rPr lang="en-US" sz="2400" dirty="0" err="1"/>
              <a:t>contractivity</a:t>
            </a:r>
            <a:r>
              <a:rPr lang="en-US" sz="2400" dirty="0"/>
              <a:t>: s(n+1) = </a:t>
            </a:r>
            <a:r>
              <a:rPr lang="el-GR" sz="2400" dirty="0"/>
              <a:t>Ψ(</a:t>
            </a:r>
            <a:r>
              <a:rPr lang="en-US" sz="2400" dirty="0"/>
              <a:t>s(n)), </a:t>
            </a:r>
            <a:br>
              <a:rPr lang="en-US" sz="2400" dirty="0"/>
            </a:br>
            <a:r>
              <a:rPr lang="el-GR" sz="2400" dirty="0"/>
              <a:t>Δ</a:t>
            </a:r>
            <a:r>
              <a:rPr lang="en-US" sz="2400" dirty="0"/>
              <a:t>ₙ := ||s(n) − s(n−1)||</a:t>
            </a:r>
          </a:p>
          <a:p>
            <a:r>
              <a:rPr lang="en-US" sz="2400" dirty="0"/>
              <a:t>Banach bound: </a:t>
            </a:r>
            <a:r>
              <a:rPr lang="el-GR" sz="2400" b="1" dirty="0"/>
              <a:t>Δ</a:t>
            </a:r>
            <a:r>
              <a:rPr lang="en-US" sz="2400" b="1" dirty="0"/>
              <a:t>ₙ ≤ c^{n−1} </a:t>
            </a:r>
            <a:r>
              <a:rPr lang="el-GR" sz="2400" b="1" dirty="0"/>
              <a:t>Δ₁</a:t>
            </a:r>
            <a:r>
              <a:rPr lang="el-GR" sz="2400" dirty="0"/>
              <a:t>, </a:t>
            </a:r>
            <a:br>
              <a:rPr lang="en-US" sz="2400" dirty="0"/>
            </a:br>
            <a:r>
              <a:rPr lang="en-US" sz="2400" dirty="0"/>
              <a:t>where: </a:t>
            </a:r>
            <a:r>
              <a:rPr lang="el-GR" sz="2400" dirty="0"/>
              <a:t>0 &lt; </a:t>
            </a:r>
            <a:r>
              <a:rPr lang="en-US" sz="2400" dirty="0"/>
              <a:t>c &lt; 1, n ≥ 1</a:t>
            </a:r>
          </a:p>
          <a:p>
            <a:r>
              <a:rPr lang="en-US" sz="2400" dirty="0"/>
              <a:t>Stability factor: </a:t>
            </a:r>
            <a:r>
              <a:rPr lang="el-GR" sz="2400" dirty="0"/>
              <a:t>κ(</a:t>
            </a:r>
            <a:r>
              <a:rPr lang="en-US" sz="2400" dirty="0"/>
              <a:t>n) = exp(−</a:t>
            </a:r>
            <a:r>
              <a:rPr lang="el-GR" sz="2400" dirty="0"/>
              <a:t>Δ</a:t>
            </a:r>
            <a:r>
              <a:rPr lang="en-US" sz="2400" dirty="0"/>
              <a:t>ₙ) → 1</a:t>
            </a:r>
          </a:p>
          <a:p>
            <a:r>
              <a:rPr lang="en-US" sz="2400" dirty="0"/>
              <a:t>Measures how quickly dialogue converges to stable understanding.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Composite Mutual Understanding Metric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67695" y="233082"/>
                <a:ext cx="7501576" cy="6203577"/>
              </a:xfrm>
            </p:spPr>
            <p:txBody>
              <a:bodyPr anchor="ctr">
                <a:normAutofit/>
              </a:bodyPr>
              <a:lstStyle/>
              <a:p>
                <a:pPr marL="228600" indent="-228600" algn="l" rtl="0" eaLnBrk="1" latinLnBrk="0" hangingPunct="1">
                  <a:lnSpc>
                    <a:spcPct val="90000"/>
                  </a:lnSpc>
                  <a:spcBef>
                    <a:spcPts val="1000"/>
                  </a:spcBef>
                  <a:buFont typeface="Arial" panose="020B0604020202020204" pitchFamily="34" charset="0"/>
                  <a:buChar char="•"/>
                </a:pPr>
                <a:r>
                  <a:rPr lang="en-US" sz="2400" dirty="0">
                    <a:solidFill>
                      <a:srgbClr val="000000"/>
                    </a:solidFill>
                    <a:effectLst/>
                    <a:latin typeface="Aptos" panose="020B0004020202020204" pitchFamily="34" charset="0"/>
                  </a:rPr>
                  <a:t>Final Equation: </a:t>
                </a:r>
              </a:p>
              <a:p>
                <a:pPr marL="228600" indent="-228600" algn="l" rtl="0" eaLnBrk="1" latinLnBrk="0" hangingPunct="1">
                  <a:lnSpc>
                    <a:spcPct val="90000"/>
                  </a:lnSpc>
                  <a:spcBef>
                    <a:spcPts val="1000"/>
                  </a:spcBef>
                  <a:buFont typeface="Arial" panose="020B0604020202020204" pitchFamily="34" charset="0"/>
                  <a:buChar char="•"/>
                </a:pPr>
                <a:endParaRPr lang="en-US" sz="2400" dirty="0">
                  <a:solidFill>
                    <a:srgbClr val="000000"/>
                  </a:solidFill>
                  <a:latin typeface="Aptos" panose="020B0004020202020204" pitchFamily="34" charset="0"/>
                </a:endParaRPr>
              </a:p>
              <a:p>
                <a:pPr marL="228600" indent="-228600" algn="l" rtl="0" eaLnBrk="1" latinLnBrk="0" hangingPunct="1">
                  <a:lnSpc>
                    <a:spcPct val="90000"/>
                  </a:lnSpc>
                  <a:spcBef>
                    <a:spcPts val="1000"/>
                  </a:spcBef>
                  <a:buFont typeface="Arial" panose="020B0604020202020204" pitchFamily="34" charset="0"/>
                  <a:buChar char="•"/>
                </a:pPr>
                <a:endParaRPr lang="en-US" sz="2400" dirty="0">
                  <a:solidFill>
                    <a:srgbClr val="000000"/>
                  </a:solidFill>
                  <a:effectLst/>
                  <a:latin typeface="Aptos" panose="020B0004020202020204" pitchFamily="34" charset="0"/>
                </a:endParaRPr>
              </a:p>
              <a:p>
                <a:pPr marL="0" indent="0" algn="l" rtl="0" eaLnBrk="1" latinLnBrk="0" hangingPunct="1">
                  <a:lnSpc>
                    <a:spcPct val="90000"/>
                  </a:lnSpc>
                  <a:spcBef>
                    <a:spcPts val="1000"/>
                  </a:spcBef>
                  <a:buNone/>
                </a:pPr>
                <a:endParaRPr lang="en-US" sz="2400" dirty="0">
                  <a:solidFill>
                    <a:srgbClr val="000000"/>
                  </a:solidFill>
                  <a:latin typeface="Aptos" panose="020B0004020202020204" pitchFamily="34" charset="0"/>
                </a:endParaRPr>
              </a:p>
              <a:p>
                <a:pPr marL="228600" indent="-228600" algn="l" rtl="0" eaLnBrk="1" latinLnBrk="0" hangingPunct="1">
                  <a:lnSpc>
                    <a:spcPct val="90000"/>
                  </a:lnSpc>
                  <a:spcBef>
                    <a:spcPts val="1000"/>
                  </a:spcBef>
                  <a:buFont typeface="Arial" panose="020B0604020202020204" pitchFamily="34" charset="0"/>
                  <a:buChar char="•"/>
                </a:pPr>
                <a:r>
                  <a:rPr lang="en-US" sz="2400" dirty="0">
                    <a:solidFill>
                      <a:srgbClr val="000000"/>
                    </a:solidFill>
                    <a:effectLst/>
                    <a:latin typeface="Aptos" panose="020B0004020202020204" pitchFamily="34" charset="0"/>
                  </a:rPr>
                  <a:t>Weights </a:t>
                </a: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𝑤</m:t>
                        </m:r>
                      </m:e>
                      <m:sub>
                        <m:r>
                          <a:rPr lang="en-US" sz="2400" b="0" i="1" smtClean="0">
                            <a:solidFill>
                              <a:srgbClr val="000000"/>
                            </a:solidFill>
                            <a:effectLst/>
                            <a:latin typeface="Cambria Math" panose="02040503050406030204" pitchFamily="18" charset="0"/>
                          </a:rPr>
                          <m:t>𝑛</m:t>
                        </m:r>
                      </m:sub>
                    </m:sSub>
                  </m:oMath>
                </a14:m>
                <a:r>
                  <a:rPr lang="en-US" sz="2400" dirty="0">
                    <a:solidFill>
                      <a:srgbClr val="000000"/>
                    </a:solidFill>
                    <a:effectLst/>
                    <a:latin typeface="Aptos" panose="020B0004020202020204" pitchFamily="34" charset="0"/>
                  </a:rPr>
                  <a:t> can be assigned using a linear recency formula </a:t>
                </a: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𝑤</m:t>
                        </m:r>
                      </m:e>
                      <m:sub>
                        <m:r>
                          <a:rPr lang="en-US" sz="2400" b="0" i="1" smtClean="0">
                            <a:solidFill>
                              <a:srgbClr val="000000"/>
                            </a:solidFill>
                            <a:effectLst/>
                            <a:latin typeface="Cambria Math" panose="02040503050406030204" pitchFamily="18" charset="0"/>
                          </a:rPr>
                          <m:t>𝑛</m:t>
                        </m:r>
                      </m:sub>
                    </m:sSub>
                    <m:r>
                      <a:rPr lang="en-US" sz="2400" b="0" i="1" smtClean="0">
                        <a:solidFill>
                          <a:srgbClr val="000000"/>
                        </a:solidFill>
                        <a:effectLst/>
                        <a:latin typeface="Cambria Math" panose="02040503050406030204" pitchFamily="18" charset="0"/>
                      </a:rPr>
                      <m:t>=</m:t>
                    </m:r>
                    <m:f>
                      <m:fPr>
                        <m:ctrlPr>
                          <a:rPr lang="en-US" sz="2400" b="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2</m:t>
                        </m:r>
                        <m:r>
                          <a:rPr lang="en-US" sz="2400" b="0" i="1" smtClean="0">
                            <a:solidFill>
                              <a:srgbClr val="000000"/>
                            </a:solidFill>
                            <a:effectLst/>
                            <a:latin typeface="Cambria Math" panose="02040503050406030204" pitchFamily="18" charset="0"/>
                          </a:rPr>
                          <m:t>𝑛</m:t>
                        </m:r>
                      </m:num>
                      <m:den>
                        <m:r>
                          <a:rPr lang="en-US" sz="2400" b="0" i="1" smtClean="0">
                            <a:solidFill>
                              <a:srgbClr val="000000"/>
                            </a:solidFill>
                            <a:effectLst/>
                            <a:latin typeface="Cambria Math" panose="02040503050406030204" pitchFamily="18" charset="0"/>
                          </a:rPr>
                          <m:t>𝑁</m:t>
                        </m:r>
                        <m:d>
                          <m:dPr>
                            <m:ctrlPr>
                              <a:rPr lang="en-US" sz="2400" b="0" i="1" smtClean="0">
                                <a:solidFill>
                                  <a:srgbClr val="000000"/>
                                </a:solidFill>
                                <a:effectLst/>
                                <a:latin typeface="Cambria Math" panose="02040503050406030204" pitchFamily="18" charset="0"/>
                              </a:rPr>
                            </m:ctrlPr>
                          </m:dPr>
                          <m:e>
                            <m:r>
                              <a:rPr lang="en-US" sz="2400" b="0" i="1" smtClean="0">
                                <a:solidFill>
                                  <a:srgbClr val="000000"/>
                                </a:solidFill>
                                <a:effectLst/>
                                <a:latin typeface="Cambria Math" panose="02040503050406030204" pitchFamily="18" charset="0"/>
                              </a:rPr>
                              <m:t>𝑁</m:t>
                            </m:r>
                            <m:r>
                              <a:rPr lang="en-US" sz="2400" b="0" i="1" smtClean="0">
                                <a:solidFill>
                                  <a:srgbClr val="000000"/>
                                </a:solidFill>
                                <a:effectLst/>
                                <a:latin typeface="Cambria Math" panose="02040503050406030204" pitchFamily="18" charset="0"/>
                              </a:rPr>
                              <m:t>+1</m:t>
                            </m:r>
                          </m:e>
                        </m:d>
                      </m:den>
                    </m:f>
                  </m:oMath>
                </a14:m>
                <a:r>
                  <a:rPr lang="en-US" sz="2400" dirty="0">
                    <a:solidFill>
                      <a:srgbClr val="000000"/>
                    </a:solidFill>
                    <a:effectLst/>
                    <a:latin typeface="Aptos" panose="020B0004020202020204" pitchFamily="34" charset="0"/>
                  </a:rPr>
                  <a:t> or via an exponential approach based on Banach bounds.</a:t>
                </a:r>
              </a:p>
              <a:p>
                <a:pPr marL="228600" indent="-228600" algn="l" rtl="0" eaLnBrk="1" latinLnBrk="0" hangingPunct="1">
                  <a:lnSpc>
                    <a:spcPct val="90000"/>
                  </a:lnSpc>
                  <a:spcBef>
                    <a:spcPts val="1000"/>
                  </a:spcBef>
                  <a:buFont typeface="Arial" panose="020B0604020202020204" pitchFamily="34" charset="0"/>
                  <a:buChar char="•"/>
                </a:pPr>
                <a:r>
                  <a:rPr lang="en-US" sz="2400" dirty="0">
                    <a:solidFill>
                      <a:srgbClr val="000000"/>
                    </a:solidFill>
                    <a:effectLst/>
                    <a:latin typeface="Aptos" panose="020B0004020202020204" pitchFamily="34" charset="0"/>
                  </a:rPr>
                  <a:t>The composite fidelity score is non-compensatory, meaning a poor value in any component reduces the entire term to zero.</a:t>
                </a:r>
              </a:p>
              <a:p>
                <a:pPr marL="228600" indent="-228600" algn="l" rtl="0" eaLnBrk="1" latinLnBrk="0" hangingPunct="1">
                  <a:lnSpc>
                    <a:spcPct val="90000"/>
                  </a:lnSpc>
                  <a:spcBef>
                    <a:spcPts val="1000"/>
                  </a:spcBef>
                  <a:buFont typeface="Arial" panose="020B0604020202020204" pitchFamily="34" charset="0"/>
                  <a:buChar char="•"/>
                </a:pPr>
                <a:r>
                  <a:rPr lang="en-US" sz="2400" dirty="0">
                    <a:solidFill>
                      <a:srgbClr val="000000"/>
                    </a:solidFill>
                    <a:effectLst/>
                    <a:latin typeface="Aptos" panose="020B0004020202020204" pitchFamily="34" charset="0"/>
                  </a:rPr>
                  <a:t>This measure reflects the alignment of semantics, beliefs, and stability across dialogue rounds.</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67695" y="233082"/>
                <a:ext cx="7501576" cy="6203577"/>
              </a:xfrm>
              <a:blipFill>
                <a:blip r:embed="rId3"/>
                <a:stretch>
                  <a:fillRect l="-1014"/>
                </a:stretch>
              </a:blipFill>
            </p:spPr>
            <p:txBody>
              <a:bodyPr/>
              <a:lstStyle/>
              <a:p>
                <a:r>
                  <a:rPr lang="en-US">
                    <a:noFill/>
                  </a:rPr>
                  <a:t> </a:t>
                </a:r>
              </a:p>
            </p:txBody>
          </p:sp>
        </mc:Fallback>
      </mc:AlternateContent>
      <p:pic>
        <p:nvPicPr>
          <p:cNvPr id="5" name="Picture 4" descr="A black text on a white background&#10;&#10;AI-generated content may be incorrect.">
            <a:extLst>
              <a:ext uri="{FF2B5EF4-FFF2-40B4-BE49-F238E27FC236}">
                <a16:creationId xmlns:a16="http://schemas.microsoft.com/office/drawing/2014/main" id="{49587E74-A525-33E9-5AF0-DB6A5D0C0485}"/>
              </a:ext>
            </a:extLst>
          </p:cNvPr>
          <p:cNvPicPr>
            <a:picLocks noChangeAspect="1"/>
          </p:cNvPicPr>
          <p:nvPr/>
        </p:nvPicPr>
        <p:blipFill>
          <a:blip r:embed="rId4"/>
          <a:stretch>
            <a:fillRect/>
          </a:stretch>
        </p:blipFill>
        <p:spPr>
          <a:xfrm>
            <a:off x="4275001" y="1384294"/>
            <a:ext cx="7682045" cy="112581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6CA961-87FA-EB77-8ED7-8DF838FF969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20BC8-04B2-CEA2-5126-8C2D8F818E83}"/>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DEMO</a:t>
            </a:r>
          </a:p>
        </p:txBody>
      </p:sp>
      <p:sp>
        <p:nvSpPr>
          <p:cNvPr id="3" name="Content Placeholder 2">
            <a:extLst>
              <a:ext uri="{FF2B5EF4-FFF2-40B4-BE49-F238E27FC236}">
                <a16:creationId xmlns:a16="http://schemas.microsoft.com/office/drawing/2014/main" id="{B42EB3E7-3924-0942-CF3A-738C88A348E0}"/>
              </a:ext>
            </a:extLst>
          </p:cNvPr>
          <p:cNvSpPr>
            <a:spLocks noGrp="1"/>
          </p:cNvSpPr>
          <p:nvPr>
            <p:ph idx="1"/>
          </p:nvPr>
        </p:nvSpPr>
        <p:spPr>
          <a:xfrm>
            <a:off x="4402437" y="649480"/>
            <a:ext cx="3527765" cy="5546047"/>
          </a:xfrm>
        </p:spPr>
        <p:txBody>
          <a:bodyPr anchor="ctr">
            <a:normAutofit/>
          </a:bodyPr>
          <a:lstStyle/>
          <a:p>
            <a:r>
              <a:rPr lang="en-US" sz="2400" dirty="0"/>
              <a:t>A Generates Initial Query and its Understanding</a:t>
            </a:r>
          </a:p>
          <a:p>
            <a:r>
              <a:rPr lang="en-US" sz="2400" dirty="0"/>
              <a:t>B Interprets Q</a:t>
            </a:r>
          </a:p>
          <a:p>
            <a:r>
              <a:rPr lang="en-US" sz="2400" dirty="0"/>
              <a:t>Query Both Agents</a:t>
            </a:r>
          </a:p>
          <a:p>
            <a:r>
              <a:rPr lang="en-US" sz="2400" dirty="0"/>
              <a:t>Iterative Refinement and Termination</a:t>
            </a:r>
          </a:p>
          <a:p>
            <a:r>
              <a:rPr lang="en-US" sz="2400" dirty="0"/>
              <a:t>Compute Understanding</a:t>
            </a:r>
          </a:p>
          <a:p>
            <a:r>
              <a:rPr lang="en-US" sz="2400" dirty="0"/>
              <a:t>Role-Swap</a:t>
            </a:r>
          </a:p>
        </p:txBody>
      </p:sp>
      <p:pic>
        <p:nvPicPr>
          <p:cNvPr id="6" name="Picture 5" descr="Close-up of a camera lens">
            <a:extLst>
              <a:ext uri="{FF2B5EF4-FFF2-40B4-BE49-F238E27FC236}">
                <a16:creationId xmlns:a16="http://schemas.microsoft.com/office/drawing/2014/main" id="{2744A860-7F50-00DA-54DA-4A91C5A94AC0}"/>
              </a:ext>
            </a:extLst>
          </p:cNvPr>
          <p:cNvPicPr>
            <a:picLocks noChangeAspect="1"/>
          </p:cNvPicPr>
          <p:nvPr/>
        </p:nvPicPr>
        <p:blipFill>
          <a:blip r:embed="rId3"/>
          <a:srcRect l="50300" r="18150"/>
          <a:stretch>
            <a:fillRect/>
          </a:stretch>
        </p:blipFill>
        <p:spPr>
          <a:xfrm>
            <a:off x="8109502" y="10"/>
            <a:ext cx="4082498" cy="6857990"/>
          </a:xfrm>
          <a:prstGeom prst="rect">
            <a:avLst/>
          </a:prstGeom>
        </p:spPr>
      </p:pic>
    </p:spTree>
    <p:extLst>
      <p:ext uri="{BB962C8B-B14F-4D97-AF65-F5344CB8AC3E}">
        <p14:creationId xmlns:p14="http://schemas.microsoft.com/office/powerpoint/2010/main" val="47788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F8E35-DD7E-4439-D96F-88C44D3B8A3B}"/>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Practical Applications and Implications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E7BB87-D918-2B47-D6E9-B11985691446}"/>
                  </a:ext>
                </a:extLst>
              </p:cNvPr>
              <p:cNvSpPr>
                <a:spLocks noGrp="1"/>
              </p:cNvSpPr>
              <p:nvPr>
                <p:ph idx="1"/>
              </p:nvPr>
            </p:nvSpPr>
            <p:spPr>
              <a:xfrm>
                <a:off x="4810259" y="649480"/>
                <a:ext cx="6555347" cy="5546047"/>
              </a:xfrm>
            </p:spPr>
            <p:txBody>
              <a:bodyPr anchor="ctr">
                <a:normAutofit/>
              </a:bodyPr>
              <a:lstStyle/>
              <a:p>
                <a:r>
                  <a:rPr lang="en-US" sz="2400" b="1" dirty="0"/>
                  <a:t>AI–AI:</a:t>
                </a:r>
                <a:r>
                  <a:rPr lang="en-US" sz="2400" dirty="0"/>
                  <a:t> Homogenize models for near-lossless communication</a:t>
                </a:r>
              </a:p>
              <a:p>
                <a:r>
                  <a:rPr lang="en-US" sz="2400" b="1" dirty="0"/>
                  <a:t>Human–AI:</a:t>
                </a:r>
                <a:r>
                  <a:rPr lang="en-US" sz="2400" dirty="0"/>
                  <a:t> Monitor </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𝑈</m:t>
                        </m:r>
                      </m:e>
                      <m:sub>
                        <m:r>
                          <a:rPr lang="en-US" sz="2400" b="0" i="1">
                            <a:latin typeface="Cambria Math" panose="02040503050406030204" pitchFamily="18" charset="0"/>
                          </a:rPr>
                          <m:t>𝑚𝑢𝑡𝑢𝑎𝑙</m:t>
                        </m:r>
                      </m:sub>
                    </m:sSub>
                    <m:r>
                      <a:rPr lang="en-US" sz="2400" b="0" i="1">
                        <a:latin typeface="Cambria Math" panose="02040503050406030204" pitchFamily="18" charset="0"/>
                      </a:rPr>
                      <m:t> </m:t>
                    </m:r>
                  </m:oMath>
                </a14:m>
                <a:r>
                  <a:rPr lang="en-US" sz="2400" dirty="0"/>
                  <a:t>for clarification triggers</a:t>
                </a:r>
              </a:p>
              <a:p>
                <a:r>
                  <a:rPr lang="en-US" sz="2400" b="1" dirty="0"/>
                  <a:t>Training:</a:t>
                </a:r>
                <a:r>
                  <a:rPr lang="en-US" sz="2400" dirty="0"/>
                  <a:t> Use recursive memory + shared embeddings for stability</a:t>
                </a:r>
              </a:p>
              <a:p>
                <a:r>
                  <a:rPr lang="en-US" sz="2400" b="1" dirty="0"/>
                  <a:t>Validation:</a:t>
                </a:r>
                <a:r>
                  <a:rPr lang="en-US" sz="2400" dirty="0"/>
                  <a:t> Compare agent output vs. ground truth Q/A dataset (</a:t>
                </a:r>
                <a14:m>
                  <m:oMath xmlns:m="http://schemas.openxmlformats.org/officeDocument/2006/math">
                    <m:sSubSup>
                      <m:sSubSupPr>
                        <m:ctrlPr>
                          <a:rPr lang="en-US" sz="2400" b="0" i="1" dirty="0" smtClean="0">
                            <a:latin typeface="Cambria Math" panose="02040503050406030204" pitchFamily="18" charset="0"/>
                          </a:rPr>
                        </m:ctrlPr>
                      </m:sSubSupPr>
                      <m:e>
                        <m:r>
                          <a:rPr lang="en-US" sz="2400" i="1" dirty="0" smtClean="0">
                            <a:latin typeface="Cambria Math" panose="02040503050406030204" pitchFamily="18" charset="0"/>
                          </a:rPr>
                          <m:t>𝑘</m:t>
                        </m:r>
                      </m:e>
                      <m:sub>
                        <m:r>
                          <a:rPr lang="en-US" sz="2400" b="0" i="1" dirty="0" smtClean="0">
                            <a:latin typeface="Cambria Math" panose="02040503050406030204" pitchFamily="18" charset="0"/>
                          </a:rPr>
                          <m:t>𝐴</m:t>
                        </m:r>
                      </m:sub>
                      <m:sup>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m:t>
                        </m:r>
                      </m:sup>
                    </m:sSubSup>
                    <m:r>
                      <a:rPr lang="en-US" sz="2400" i="1" dirty="0" smtClean="0">
                        <a:latin typeface="Cambria Math" panose="02040503050406030204" pitchFamily="18" charset="0"/>
                      </a:rPr>
                      <m:t>=1</m:t>
                    </m:r>
                  </m:oMath>
                </a14:m>
                <a:r>
                  <a:rPr lang="en-US" sz="2400" dirty="0"/>
                  <a:t>)</a:t>
                </a:r>
              </a:p>
            </p:txBody>
          </p:sp>
        </mc:Choice>
        <mc:Fallback>
          <p:sp>
            <p:nvSpPr>
              <p:cNvPr id="3" name="Content Placeholder 2">
                <a:extLst>
                  <a:ext uri="{FF2B5EF4-FFF2-40B4-BE49-F238E27FC236}">
                    <a16:creationId xmlns:a16="http://schemas.microsoft.com/office/drawing/2014/main" id="{0BE7BB87-D918-2B47-D6E9-B11985691446}"/>
                  </a:ext>
                </a:extLst>
              </p:cNvPr>
              <p:cNvSpPr>
                <a:spLocks noGrp="1" noRot="1" noChangeAspect="1" noMove="1" noResize="1" noEditPoints="1" noAdjustHandles="1" noChangeArrowheads="1" noChangeShapeType="1" noTextEdit="1"/>
              </p:cNvSpPr>
              <p:nvPr>
                <p:ph idx="1"/>
              </p:nvPr>
            </p:nvSpPr>
            <p:spPr>
              <a:xfrm>
                <a:off x="4810259" y="649480"/>
                <a:ext cx="6555347" cy="5546047"/>
              </a:xfrm>
              <a:blipFill>
                <a:blip r:embed="rId3"/>
                <a:stretch>
                  <a:fillRect l="-1161"/>
                </a:stretch>
              </a:blipFill>
            </p:spPr>
            <p:txBody>
              <a:bodyPr/>
              <a:lstStyle/>
              <a:p>
                <a:r>
                  <a:rPr lang="en-US">
                    <a:noFill/>
                  </a:rPr>
                  <a:t> </a:t>
                </a:r>
              </a:p>
            </p:txBody>
          </p:sp>
        </mc:Fallback>
      </mc:AlternateContent>
    </p:spTree>
    <p:extLst>
      <p:ext uri="{BB962C8B-B14F-4D97-AF65-F5344CB8AC3E}">
        <p14:creationId xmlns:p14="http://schemas.microsoft.com/office/powerpoint/2010/main" val="296840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F1CBE6-C89E-A437-CACD-5E5918FF0335}"/>
              </a:ext>
            </a:extLst>
          </p:cNvPr>
          <p:cNvSpPr>
            <a:spLocks noGrp="1"/>
          </p:cNvSpPr>
          <p:nvPr>
            <p:ph type="title"/>
          </p:nvPr>
        </p:nvSpPr>
        <p:spPr>
          <a:xfrm>
            <a:off x="466722" y="586855"/>
            <a:ext cx="3201366" cy="3387497"/>
          </a:xfrm>
        </p:spPr>
        <p:txBody>
          <a:bodyPr anchor="b">
            <a:normAutofit/>
          </a:bodyPr>
          <a:lstStyle/>
          <a:p>
            <a:pPr algn="r"/>
            <a:r>
              <a:rPr lang="en-US" sz="3700">
                <a:solidFill>
                  <a:srgbClr val="FFFFFF"/>
                </a:solidFill>
                <a:effectLst/>
              </a:rPr>
              <a:t>Recursive Consciousness - Part 1</a:t>
            </a:r>
            <a:endParaRPr lang="en-US" sz="3700">
              <a:solidFill>
                <a:srgbClr val="FFFFFF"/>
              </a:solidFill>
            </a:endParaRPr>
          </a:p>
        </p:txBody>
      </p:sp>
      <p:sp>
        <p:nvSpPr>
          <p:cNvPr id="3" name="Content Placeholder 2">
            <a:extLst>
              <a:ext uri="{FF2B5EF4-FFF2-40B4-BE49-F238E27FC236}">
                <a16:creationId xmlns:a16="http://schemas.microsoft.com/office/drawing/2014/main" id="{FBBBA1EE-3EA3-CE13-F1A5-5543BA9AD545}"/>
              </a:ext>
            </a:extLst>
          </p:cNvPr>
          <p:cNvSpPr>
            <a:spLocks noGrp="1"/>
          </p:cNvSpPr>
          <p:nvPr>
            <p:ph idx="1"/>
          </p:nvPr>
        </p:nvSpPr>
        <p:spPr>
          <a:xfrm>
            <a:off x="4810259" y="649480"/>
            <a:ext cx="6555347" cy="5546047"/>
          </a:xfrm>
        </p:spPr>
        <p:txBody>
          <a:bodyPr anchor="ctr">
            <a:normAutofit/>
          </a:bodyPr>
          <a:lstStyle/>
          <a:p>
            <a:r>
              <a:rPr lang="en-US" sz="2400" dirty="0"/>
              <a:t>Motivated by Gödel's Incompleteness: Systems can't fully self-explain</a:t>
            </a:r>
          </a:p>
          <a:p>
            <a:r>
              <a:rPr lang="en-US" sz="2400" dirty="0"/>
              <a:t>Core Idea: Recursive self-query in forgetful systems</a:t>
            </a:r>
          </a:p>
          <a:p>
            <a:r>
              <a:rPr lang="en-US" sz="2400" dirty="0"/>
              <a:t>Hierarchical Universes: U₀ ⊆ U₁ ⊆ U₂ ⊆ …</a:t>
            </a:r>
          </a:p>
          <a:p>
            <a:r>
              <a:rPr lang="en-US" sz="2400" dirty="0">
                <a:effectLst/>
              </a:rPr>
              <a:t>Diagram: Universe U with subsystem C querying itself (arrow loop: C → U → C)</a:t>
            </a:r>
          </a:p>
          <a:p>
            <a:r>
              <a:rPr lang="en-US" sz="2400" dirty="0">
                <a:effectLst/>
              </a:rPr>
              <a:t>Main Equation:  G⊣F</a:t>
            </a:r>
            <a:br>
              <a:rPr lang="en-US" sz="2400" dirty="0">
                <a:effectLst/>
              </a:rPr>
            </a:br>
            <a:r>
              <a:rPr lang="en-US" sz="2400" dirty="0">
                <a:effectLst/>
              </a:rPr>
              <a:t>(Adjoint functors: G reconstructs, F forgets)</a:t>
            </a:r>
          </a:p>
        </p:txBody>
      </p:sp>
    </p:spTree>
    <p:extLst>
      <p:ext uri="{BB962C8B-B14F-4D97-AF65-F5344CB8AC3E}">
        <p14:creationId xmlns:p14="http://schemas.microsoft.com/office/powerpoint/2010/main" val="2451805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A7EE6-F2EE-506E-1BE7-78BCBB74278E}"/>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Top Conclusions</a:t>
            </a:r>
          </a:p>
        </p:txBody>
      </p:sp>
      <p:sp>
        <p:nvSpPr>
          <p:cNvPr id="3" name="Content Placeholder 2">
            <a:extLst>
              <a:ext uri="{FF2B5EF4-FFF2-40B4-BE49-F238E27FC236}">
                <a16:creationId xmlns:a16="http://schemas.microsoft.com/office/drawing/2014/main" id="{C0720865-0DE5-25C6-A05B-2DD772458A8F}"/>
              </a:ext>
            </a:extLst>
          </p:cNvPr>
          <p:cNvSpPr>
            <a:spLocks noGrp="1"/>
          </p:cNvSpPr>
          <p:nvPr>
            <p:ph idx="1"/>
          </p:nvPr>
        </p:nvSpPr>
        <p:spPr>
          <a:xfrm>
            <a:off x="4810259" y="649480"/>
            <a:ext cx="6555347" cy="5546047"/>
          </a:xfrm>
        </p:spPr>
        <p:txBody>
          <a:bodyPr anchor="ctr">
            <a:normAutofit/>
          </a:bodyPr>
          <a:lstStyle/>
          <a:p>
            <a:r>
              <a:rPr lang="en-US" sz="2400" dirty="0"/>
              <a:t>Formalized mutual understanding as a composite fidelity metric</a:t>
            </a:r>
          </a:p>
          <a:p>
            <a:r>
              <a:rPr lang="en-US" sz="2400" dirty="0"/>
              <a:t>Linked metric components to categorical and Banach space theory</a:t>
            </a:r>
          </a:p>
          <a:p>
            <a:r>
              <a:rPr lang="en-US" sz="2400" dirty="0"/>
              <a:t>Provided bounds connecting </a:t>
            </a:r>
            <a:r>
              <a:rPr lang="en-US" sz="2400" b="1" dirty="0"/>
              <a:t>Jensen–Shannon divergence </a:t>
            </a:r>
            <a:r>
              <a:rPr lang="en-US" sz="2400" dirty="0"/>
              <a:t>to operator deviation</a:t>
            </a:r>
          </a:p>
          <a:p>
            <a:r>
              <a:rPr lang="en-US" sz="2400" dirty="0"/>
              <a:t>Established semantic, probabilistic, and pragmatic alignment measures</a:t>
            </a:r>
          </a:p>
          <a:p>
            <a:r>
              <a:rPr lang="en-US" sz="2400" dirty="0"/>
              <a:t>Demonstrated practical use in AI–AI, Human–AI communications, and model validation</a:t>
            </a:r>
          </a:p>
          <a:p>
            <a:r>
              <a:rPr lang="en-US" sz="2400" dirty="0"/>
              <a:t>Framework is extensible to multi-agent systems and cognitive science models</a:t>
            </a:r>
          </a:p>
          <a:p>
            <a:endParaRPr lang="en-US" sz="2400" dirty="0"/>
          </a:p>
        </p:txBody>
      </p:sp>
    </p:spTree>
    <p:extLst>
      <p:ext uri="{BB962C8B-B14F-4D97-AF65-F5344CB8AC3E}">
        <p14:creationId xmlns:p14="http://schemas.microsoft.com/office/powerpoint/2010/main" val="22061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01137D-97FE-EA57-B590-6EE75F20CA3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CB239-E594-A365-A8D5-9A467356BDD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Questions?</a:t>
            </a:r>
          </a:p>
        </p:txBody>
      </p:sp>
      <p:sp>
        <p:nvSpPr>
          <p:cNvPr id="3" name="Content Placeholder 2">
            <a:extLst>
              <a:ext uri="{FF2B5EF4-FFF2-40B4-BE49-F238E27FC236}">
                <a16:creationId xmlns:a16="http://schemas.microsoft.com/office/drawing/2014/main" id="{CEF91CA8-5988-9BA3-CB03-77BFB7E43E8D}"/>
              </a:ext>
            </a:extLst>
          </p:cNvPr>
          <p:cNvSpPr>
            <a:spLocks noGrp="1"/>
          </p:cNvSpPr>
          <p:nvPr>
            <p:ph idx="1"/>
          </p:nvPr>
        </p:nvSpPr>
        <p:spPr>
          <a:xfrm>
            <a:off x="4810259" y="649480"/>
            <a:ext cx="6555347" cy="5546047"/>
          </a:xfrm>
        </p:spPr>
        <p:txBody>
          <a:bodyPr anchor="ctr">
            <a:normAutofit/>
          </a:bodyPr>
          <a:lstStyle/>
          <a:p>
            <a:r>
              <a:rPr lang="en-US" sz="2000" dirty="0"/>
              <a:t>GitHub repository: </a:t>
            </a:r>
          </a:p>
          <a:p>
            <a:pPr marL="0" indent="0">
              <a:buNone/>
            </a:pPr>
            <a:r>
              <a:rPr lang="en-US" sz="2000" dirty="0"/>
              <a:t>    </a:t>
            </a:r>
            <a:r>
              <a:rPr lang="en-US" sz="2000" dirty="0">
                <a:hlinkClick r:id="rId2"/>
              </a:rPr>
              <a:t>https://github.com/phatware/recursive-consciousness</a:t>
            </a:r>
            <a:endParaRPr lang="en-US" sz="2000" dirty="0"/>
          </a:p>
          <a:p>
            <a:pPr marL="0" indent="0">
              <a:buNone/>
            </a:pPr>
            <a:endParaRPr lang="en-US" sz="2000" dirty="0"/>
          </a:p>
          <a:p>
            <a:r>
              <a:rPr lang="en-US" sz="2000" dirty="0"/>
              <a:t>LinkedIn:</a:t>
            </a:r>
            <a:br>
              <a:rPr lang="en-US" sz="2000" dirty="0"/>
            </a:br>
            <a:r>
              <a:rPr lang="en-US" sz="2000" dirty="0">
                <a:hlinkClick r:id="rId3"/>
              </a:rPr>
              <a:t>https://www.linkedin.com/in/stanmiasnikov/</a:t>
            </a:r>
            <a:r>
              <a:rPr lang="en-US" sz="2000" dirty="0"/>
              <a:t> </a:t>
            </a:r>
          </a:p>
          <a:p>
            <a:pPr marL="0" indent="0">
              <a:buNone/>
            </a:pPr>
            <a:r>
              <a:rPr lang="en-US" sz="2000" dirty="0"/>
              <a:t> </a:t>
            </a:r>
          </a:p>
        </p:txBody>
      </p:sp>
    </p:spTree>
    <p:extLst>
      <p:ext uri="{BB962C8B-B14F-4D97-AF65-F5344CB8AC3E}">
        <p14:creationId xmlns:p14="http://schemas.microsoft.com/office/powerpoint/2010/main" val="396752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4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8D73EF-DB8B-526A-6628-7E23379C975F}"/>
              </a:ext>
            </a:extLst>
          </p:cNvPr>
          <p:cNvSpPr>
            <a:spLocks noGrp="1"/>
          </p:cNvSpPr>
          <p:nvPr>
            <p:ph type="title"/>
          </p:nvPr>
        </p:nvSpPr>
        <p:spPr>
          <a:xfrm>
            <a:off x="466722" y="586855"/>
            <a:ext cx="3201366" cy="3387497"/>
          </a:xfrm>
        </p:spPr>
        <p:txBody>
          <a:bodyPr anchor="b">
            <a:normAutofit/>
          </a:bodyPr>
          <a:lstStyle/>
          <a:p>
            <a:pPr algn="r"/>
            <a:r>
              <a:rPr lang="en-US" sz="3700">
                <a:solidFill>
                  <a:srgbClr val="FFFFFF"/>
                </a:solidFill>
                <a:effectLst/>
              </a:rPr>
              <a:t>Recursive Consciousness - Part 2</a:t>
            </a:r>
            <a:endParaRPr lang="en-US" sz="3700">
              <a:solidFill>
                <a:srgbClr val="FFFFFF"/>
              </a:solidFill>
            </a:endParaRPr>
          </a:p>
        </p:txBody>
      </p:sp>
      <p:sp>
        <p:nvSpPr>
          <p:cNvPr id="3" name="Content Placeholder 2">
            <a:extLst>
              <a:ext uri="{FF2B5EF4-FFF2-40B4-BE49-F238E27FC236}">
                <a16:creationId xmlns:a16="http://schemas.microsoft.com/office/drawing/2014/main" id="{89BA9B7E-E929-074B-CD0C-EDAC210B97C5}"/>
              </a:ext>
            </a:extLst>
          </p:cNvPr>
          <p:cNvSpPr>
            <a:spLocks noGrp="1"/>
          </p:cNvSpPr>
          <p:nvPr>
            <p:ph idx="1"/>
          </p:nvPr>
        </p:nvSpPr>
        <p:spPr>
          <a:xfrm>
            <a:off x="4581727" y="649480"/>
            <a:ext cx="3527767" cy="5546047"/>
          </a:xfrm>
        </p:spPr>
        <p:txBody>
          <a:bodyPr anchor="ctr">
            <a:normAutofit/>
          </a:bodyPr>
          <a:lstStyle/>
          <a:p>
            <a:r>
              <a:rPr lang="en-US" sz="2400" dirty="0"/>
              <a:t>Experimental Evidence: Simulations show convergence to cooperative fixpoints </a:t>
            </a:r>
          </a:p>
          <a:p>
            <a:r>
              <a:rPr lang="en-US" sz="2400" dirty="0"/>
              <a:t>Practical applications: Interactive debuggers, RMR, Mutual Understanding Metrics  </a:t>
            </a:r>
          </a:p>
        </p:txBody>
      </p:sp>
      <p:pic>
        <p:nvPicPr>
          <p:cNvPr id="5" name="Picture 4" descr="A diagram of a fish&#10;&#10;AI-generated content may be incorrect.">
            <a:extLst>
              <a:ext uri="{FF2B5EF4-FFF2-40B4-BE49-F238E27FC236}">
                <a16:creationId xmlns:a16="http://schemas.microsoft.com/office/drawing/2014/main" id="{43A0E898-204A-6EA2-16D0-6983ACF64B50}"/>
              </a:ext>
            </a:extLst>
          </p:cNvPr>
          <p:cNvPicPr>
            <a:picLocks noChangeAspect="1"/>
          </p:cNvPicPr>
          <p:nvPr/>
        </p:nvPicPr>
        <p:blipFill>
          <a:blip r:embed="rId3"/>
          <a:stretch>
            <a:fillRect/>
          </a:stretch>
        </p:blipFill>
        <p:spPr>
          <a:xfrm>
            <a:off x="8109502" y="2241734"/>
            <a:ext cx="3615776" cy="2386410"/>
          </a:xfrm>
          <a:prstGeom prst="rect">
            <a:avLst/>
          </a:prstGeom>
        </p:spPr>
      </p:pic>
    </p:spTree>
    <p:extLst>
      <p:ext uri="{BB962C8B-B14F-4D97-AF65-F5344CB8AC3E}">
        <p14:creationId xmlns:p14="http://schemas.microsoft.com/office/powerpoint/2010/main" val="301173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Rectangle 106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Rectangle 106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6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1" name="Freeform: Shape 106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72" name="Rectangle 107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F9A82-B616-E375-E6B9-C609907F719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ffectLst/>
              </a:rPr>
              <a:t>Category Theory Intro - Part 1</a:t>
            </a:r>
            <a:endParaRPr lang="en-US" sz="4000">
              <a:solidFill>
                <a:srgbClr val="FFFFFF"/>
              </a:solidFill>
            </a:endParaRPr>
          </a:p>
        </p:txBody>
      </p:sp>
      <p:sp>
        <p:nvSpPr>
          <p:cNvPr id="3" name="Content Placeholder 2">
            <a:extLst>
              <a:ext uri="{FF2B5EF4-FFF2-40B4-BE49-F238E27FC236}">
                <a16:creationId xmlns:a16="http://schemas.microsoft.com/office/drawing/2014/main" id="{ABFA1988-E968-D81D-079E-FA72B12F459D}"/>
              </a:ext>
            </a:extLst>
          </p:cNvPr>
          <p:cNvSpPr>
            <a:spLocks noGrp="1"/>
          </p:cNvSpPr>
          <p:nvPr>
            <p:ph idx="1"/>
          </p:nvPr>
        </p:nvSpPr>
        <p:spPr>
          <a:xfrm>
            <a:off x="4581727" y="649480"/>
            <a:ext cx="3025303" cy="5546047"/>
          </a:xfrm>
        </p:spPr>
        <p:txBody>
          <a:bodyPr anchor="ctr">
            <a:normAutofit/>
          </a:bodyPr>
          <a:lstStyle/>
          <a:p>
            <a:r>
              <a:rPr lang="en-US" sz="2400" dirty="0"/>
              <a:t>Objects: Entities (e.g., concepts) </a:t>
            </a:r>
          </a:p>
          <a:p>
            <a:r>
              <a:rPr lang="en-US" sz="2400" dirty="0"/>
              <a:t>Morphisms: Arrows A → B (relations) </a:t>
            </a:r>
          </a:p>
          <a:p>
            <a:r>
              <a:rPr lang="en-US" sz="2400" dirty="0"/>
              <a:t>Composition: A → B → C implies A → C</a:t>
            </a:r>
          </a:p>
          <a:p>
            <a:r>
              <a:rPr lang="en-US" sz="2400" dirty="0">
                <a:effectLst/>
              </a:rPr>
              <a:t>Associativity </a:t>
            </a:r>
            <a:r>
              <a:rPr lang="en-US" sz="2400" dirty="0"/>
              <a:t>(</a:t>
            </a:r>
            <a:r>
              <a:rPr lang="en-US" sz="2400" dirty="0" err="1"/>
              <a:t>h∘g</a:t>
            </a:r>
            <a:r>
              <a:rPr lang="en-US" sz="2400" dirty="0"/>
              <a:t>)∘f=h∘(</a:t>
            </a:r>
            <a:r>
              <a:rPr lang="en-US" sz="2400" dirty="0" err="1"/>
              <a:t>g∘f</a:t>
            </a:r>
            <a:r>
              <a:rPr lang="en-US" sz="2400" dirty="0"/>
              <a:t>)</a:t>
            </a:r>
          </a:p>
          <a:p>
            <a:r>
              <a:rPr lang="en-US" sz="2400"/>
              <a:t>Identity arrow</a:t>
            </a:r>
            <a:endParaRPr lang="en-US" sz="2400" dirty="0"/>
          </a:p>
        </p:txBody>
      </p:sp>
      <p:pic>
        <p:nvPicPr>
          <p:cNvPr id="1026" name="Picture 2">
            <a:extLst>
              <a:ext uri="{FF2B5EF4-FFF2-40B4-BE49-F238E27FC236}">
                <a16:creationId xmlns:a16="http://schemas.microsoft.com/office/drawing/2014/main" id="{D38C16C2-3748-3F89-A579-16D74366032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09502" y="1627051"/>
            <a:ext cx="3615776" cy="361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34817-9CB2-F061-391E-F0117F605B3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ffectLst/>
              </a:rPr>
              <a:t>Category Theory Intro - Part 2</a:t>
            </a:r>
            <a:endParaRPr lang="en-US" sz="4000">
              <a:solidFill>
                <a:srgbClr val="FFFFFF"/>
              </a:solidFill>
            </a:endParaRPr>
          </a:p>
        </p:txBody>
      </p:sp>
      <p:sp>
        <p:nvSpPr>
          <p:cNvPr id="3" name="Content Placeholder 2">
            <a:extLst>
              <a:ext uri="{FF2B5EF4-FFF2-40B4-BE49-F238E27FC236}">
                <a16:creationId xmlns:a16="http://schemas.microsoft.com/office/drawing/2014/main" id="{5E3B136C-5EFB-9613-C43E-154053788676}"/>
              </a:ext>
            </a:extLst>
          </p:cNvPr>
          <p:cNvSpPr>
            <a:spLocks noGrp="1"/>
          </p:cNvSpPr>
          <p:nvPr>
            <p:ph idx="1"/>
          </p:nvPr>
        </p:nvSpPr>
        <p:spPr>
          <a:xfrm>
            <a:off x="4810259" y="649480"/>
            <a:ext cx="6555347" cy="5546047"/>
          </a:xfrm>
        </p:spPr>
        <p:txBody>
          <a:bodyPr anchor="ctr">
            <a:normAutofit/>
          </a:bodyPr>
          <a:lstStyle/>
          <a:p>
            <a:r>
              <a:rPr lang="en-US" sz="2400" dirty="0"/>
              <a:t>Functors: Map categories (preserve structure)</a:t>
            </a:r>
          </a:p>
          <a:p>
            <a:r>
              <a:rPr lang="en-US" sz="2400" dirty="0"/>
              <a:t>Forgetful Functor F: Forgets details</a:t>
            </a:r>
          </a:p>
          <a:p>
            <a:r>
              <a:rPr lang="en-US" sz="2400" dirty="0"/>
              <a:t>Full/Faithful: Surjective/injective on morphisms (lossless/lossy)</a:t>
            </a:r>
          </a:p>
          <a:p>
            <a:r>
              <a:rPr lang="en-US" sz="2400" dirty="0"/>
              <a:t>Adjoint Functors: G ⊣ F (duals like construct/deconstruct)</a:t>
            </a:r>
          </a:p>
          <a:p>
            <a:r>
              <a:rPr lang="en-US" sz="2400" dirty="0">
                <a:effectLst/>
              </a:rPr>
              <a:t>Diagram: Functor F: C1 → C2 (objects/arrows map)</a:t>
            </a:r>
          </a:p>
          <a:p>
            <a:r>
              <a:rPr lang="en-US" sz="2400" dirty="0">
                <a:effectLst/>
              </a:rPr>
              <a:t>Equations:</a:t>
            </a:r>
            <a:br>
              <a:rPr lang="en-US" sz="2400" dirty="0">
                <a:effectLst/>
              </a:rPr>
            </a:br>
            <a:r>
              <a:rPr lang="en-US" sz="2400" dirty="0">
                <a:effectLst/>
              </a:rPr>
              <a:t>F(</a:t>
            </a:r>
            <a:r>
              <a:rPr lang="en-US" sz="2400" dirty="0" err="1">
                <a:effectLst/>
              </a:rPr>
              <a:t>g∘f</a:t>
            </a:r>
            <a:r>
              <a:rPr lang="en-US" sz="2400" dirty="0">
                <a:effectLst/>
              </a:rPr>
              <a:t>)=F(g)∘F(f)</a:t>
            </a:r>
            <a:r>
              <a:rPr lang="en-US" sz="2400" dirty="0"/>
              <a:t> </a:t>
            </a:r>
            <a:r>
              <a:rPr lang="en-US" sz="2400" dirty="0">
                <a:effectLst/>
              </a:rPr>
              <a:t>(Functoriality)</a:t>
            </a:r>
          </a:p>
          <a:p>
            <a:r>
              <a:rPr lang="en-US" sz="2400" dirty="0">
                <a:effectLst/>
              </a:rPr>
              <a:t>Endofunctor – maps category to itself, preserving its internal structure while potentially transforming objects and morphisms in a self-referential manner</a:t>
            </a:r>
          </a:p>
        </p:txBody>
      </p:sp>
    </p:spTree>
    <p:extLst>
      <p:ext uri="{BB962C8B-B14F-4D97-AF65-F5344CB8AC3E}">
        <p14:creationId xmlns:p14="http://schemas.microsoft.com/office/powerpoint/2010/main" val="189271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336FF-3DBA-44B9-65DF-6385F2C5031E}"/>
              </a:ext>
            </a:extLst>
          </p:cNvPr>
          <p:cNvSpPr>
            <a:spLocks noGrp="1"/>
          </p:cNvSpPr>
          <p:nvPr>
            <p:ph type="title"/>
          </p:nvPr>
        </p:nvSpPr>
        <p:spPr>
          <a:xfrm>
            <a:off x="161368" y="586855"/>
            <a:ext cx="3578244" cy="3387497"/>
          </a:xfrm>
        </p:spPr>
        <p:txBody>
          <a:bodyPr anchor="b">
            <a:normAutofit/>
          </a:bodyPr>
          <a:lstStyle/>
          <a:p>
            <a:pPr algn="r"/>
            <a:r>
              <a:rPr lang="en-US" sz="4000" dirty="0">
                <a:solidFill>
                  <a:srgbClr val="FFFFFF"/>
                </a:solidFill>
                <a:effectLst/>
              </a:rPr>
              <a:t>Modal Logic in </a:t>
            </a:r>
            <a:r>
              <a:rPr lang="en-US" sz="4000" dirty="0">
                <a:solidFill>
                  <a:srgbClr val="FFFFFF"/>
                </a:solidFill>
              </a:rPr>
              <a:t>Recursive Consciousness</a:t>
            </a:r>
          </a:p>
        </p:txBody>
      </p:sp>
      <p:sp>
        <p:nvSpPr>
          <p:cNvPr id="3" name="Content Placeholder 2">
            <a:extLst>
              <a:ext uri="{FF2B5EF4-FFF2-40B4-BE49-F238E27FC236}">
                <a16:creationId xmlns:a16="http://schemas.microsoft.com/office/drawing/2014/main" id="{96A6026D-D3AE-A1A6-7922-CF12AF0D2276}"/>
              </a:ext>
            </a:extLst>
          </p:cNvPr>
          <p:cNvSpPr>
            <a:spLocks noGrp="1"/>
          </p:cNvSpPr>
          <p:nvPr>
            <p:ph idx="1"/>
          </p:nvPr>
        </p:nvSpPr>
        <p:spPr>
          <a:xfrm>
            <a:off x="4581727" y="649480"/>
            <a:ext cx="3390914" cy="5643744"/>
          </a:xfrm>
        </p:spPr>
        <p:txBody>
          <a:bodyPr anchor="ctr">
            <a:normAutofit/>
          </a:bodyPr>
          <a:lstStyle/>
          <a:p>
            <a:r>
              <a:rPr lang="en-US" sz="2400" dirty="0"/>
              <a:t>□P: "I know P"</a:t>
            </a:r>
          </a:p>
          <a:p>
            <a:r>
              <a:rPr lang="en-US" sz="2400" dirty="0"/>
              <a:t>□□P: "I know that I know P"</a:t>
            </a:r>
          </a:p>
          <a:p>
            <a:r>
              <a:rPr lang="en-US" sz="2400" dirty="0"/>
              <a:t>Löb's Theorem: If □(□P → P), then □P (avoids infinite regress)</a:t>
            </a:r>
          </a:p>
          <a:p>
            <a:r>
              <a:rPr lang="en-US" sz="2400" dirty="0"/>
              <a:t>Kripke frames (worlds W, accessibility R) become categories</a:t>
            </a:r>
          </a:p>
          <a:p>
            <a:r>
              <a:rPr lang="en-US" sz="2400" dirty="0">
                <a:effectLst/>
              </a:rPr>
              <a:t>Relation to Categories: □ as endofunctor</a:t>
            </a:r>
          </a:p>
          <a:p>
            <a:pPr marL="0" indent="0">
              <a:buNone/>
            </a:pPr>
            <a:endParaRPr lang="en-US" sz="2400" dirty="0"/>
          </a:p>
        </p:txBody>
      </p:sp>
      <p:pic>
        <p:nvPicPr>
          <p:cNvPr id="5" name="Picture 4" descr="A diagram of a diagram&#10;&#10;AI-generated content may be incorrect.">
            <a:extLst>
              <a:ext uri="{FF2B5EF4-FFF2-40B4-BE49-F238E27FC236}">
                <a16:creationId xmlns:a16="http://schemas.microsoft.com/office/drawing/2014/main" id="{D96E4A05-EC90-512C-88C3-23BBB0AFA032}"/>
              </a:ext>
            </a:extLst>
          </p:cNvPr>
          <p:cNvPicPr>
            <a:picLocks noChangeAspect="1"/>
          </p:cNvPicPr>
          <p:nvPr/>
        </p:nvPicPr>
        <p:blipFill>
          <a:blip r:embed="rId3"/>
          <a:stretch>
            <a:fillRect/>
          </a:stretch>
        </p:blipFill>
        <p:spPr>
          <a:xfrm>
            <a:off x="8109502" y="2062945"/>
            <a:ext cx="3615776" cy="2743988"/>
          </a:xfrm>
          <a:prstGeom prst="rect">
            <a:avLst/>
          </a:prstGeom>
        </p:spPr>
      </p:pic>
    </p:spTree>
    <p:extLst>
      <p:ext uri="{BB962C8B-B14F-4D97-AF65-F5344CB8AC3E}">
        <p14:creationId xmlns:p14="http://schemas.microsoft.com/office/powerpoint/2010/main" val="132062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573871-E9E3-B996-5C6E-941FAC688F8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ffectLst/>
              </a:rPr>
              <a:t>Information Theory Ties</a:t>
            </a:r>
            <a:endParaRPr lang="en-US" sz="4000">
              <a:solidFill>
                <a:srgbClr val="FFFFFF"/>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BABC84-6BB7-D86D-0DB4-07F1BEFDEC0B}"/>
                  </a:ext>
                </a:extLst>
              </p:cNvPr>
              <p:cNvSpPr>
                <a:spLocks noGrp="1"/>
              </p:cNvSpPr>
              <p:nvPr>
                <p:ph idx="1"/>
              </p:nvPr>
            </p:nvSpPr>
            <p:spPr>
              <a:xfrm>
                <a:off x="4810259" y="649480"/>
                <a:ext cx="6555347" cy="5546047"/>
              </a:xfrm>
            </p:spPr>
            <p:txBody>
              <a:bodyPr anchor="ctr">
                <a:normAutofit/>
              </a:bodyPr>
              <a:lstStyle/>
              <a:p>
                <a:r>
                  <a:rPr lang="en-US" sz="2400" dirty="0"/>
                  <a:t>Entropy H: Forgetting/uncertainty</a:t>
                </a:r>
              </a:p>
              <a:p>
                <a:r>
                  <a:rPr lang="en-US" sz="2400" dirty="0"/>
                  <a:t>Negentropy: Recovery via G</a:t>
                </a:r>
              </a:p>
              <a:p>
                <a:r>
                  <a:rPr lang="en-US" sz="2400" dirty="0">
                    <a:effectLst/>
                  </a:rPr>
                  <a:t>Adjoint pair G ⊣ F: </a:t>
                </a:r>
              </a:p>
              <a:p>
                <a:pPr lvl="1"/>
                <a:r>
                  <a:rPr lang="en-US" dirty="0">
                    <a:effectLst/>
                  </a:rPr>
                  <a:t>F increases entropy by simplifying</a:t>
                </a:r>
              </a:p>
              <a:p>
                <a:pPr lvl="1"/>
                <a:r>
                  <a:rPr lang="en-US" dirty="0">
                    <a:effectLst/>
                  </a:rPr>
                  <a:t>G reduces entropy by enriching</a:t>
                </a:r>
              </a:p>
              <a:p>
                <a:r>
                  <a:rPr lang="en-US" sz="2400" dirty="0">
                    <a:effectLst/>
                  </a:rPr>
                  <a:t>Equations: </a:t>
                </a:r>
                <a14:m>
                  <m:oMath xmlns:m="http://schemas.openxmlformats.org/officeDocument/2006/math">
                    <m:r>
                      <a:rPr lang="en-US" sz="2400" b="0" i="1" smtClean="0">
                        <a:effectLst/>
                        <a:latin typeface="Cambria Math" panose="02040503050406030204" pitchFamily="18" charset="0"/>
                      </a:rPr>
                      <m:t>𝐻</m:t>
                    </m:r>
                    <m:d>
                      <m:dPr>
                        <m:ctrlPr>
                          <a:rPr lang="en-US" sz="2400" b="0" i="1" smtClean="0">
                            <a:effectLst/>
                            <a:latin typeface="Cambria Math" panose="02040503050406030204" pitchFamily="18" charset="0"/>
                          </a:rPr>
                        </m:ctrlPr>
                      </m:dPr>
                      <m:e>
                        <m:sSub>
                          <m:sSubPr>
                            <m:ctrlPr>
                              <a:rPr lang="en-US" sz="2400" b="0" i="1" smtClean="0">
                                <a:effectLst/>
                                <a:latin typeface="Cambria Math" panose="02040503050406030204" pitchFamily="18" charset="0"/>
                              </a:rPr>
                            </m:ctrlPr>
                          </m:sSubPr>
                          <m:e>
                            <m:r>
                              <a:rPr lang="en-US" sz="2400" b="0" i="1" smtClean="0">
                                <a:effectLst/>
                                <a:latin typeface="Cambria Math" panose="02040503050406030204" pitchFamily="18" charset="0"/>
                              </a:rPr>
                              <m:t>𝑈</m:t>
                            </m:r>
                          </m:e>
                          <m:sub>
                            <m:r>
                              <a:rPr lang="en-US" sz="2400" b="0" i="1" smtClean="0">
                                <a:effectLst/>
                                <a:latin typeface="Cambria Math" panose="02040503050406030204" pitchFamily="18" charset="0"/>
                              </a:rPr>
                              <m:t>𝑛</m:t>
                            </m:r>
                            <m:r>
                              <a:rPr lang="en-US" sz="2400" b="0" i="1" smtClean="0">
                                <a:effectLst/>
                                <a:latin typeface="Cambria Math" panose="02040503050406030204" pitchFamily="18" charset="0"/>
                              </a:rPr>
                              <m:t>+1</m:t>
                            </m:r>
                          </m:sub>
                        </m:sSub>
                      </m:e>
                    </m:d>
                    <m:r>
                      <a:rPr lang="en-US" sz="2400" b="0" i="1" smtClean="0">
                        <a:effectLst/>
                        <a:latin typeface="Cambria Math" panose="02040503050406030204" pitchFamily="18" charset="0"/>
                      </a:rPr>
                      <m:t>&lt;</m:t>
                    </m:r>
                    <m:r>
                      <a:rPr lang="en-US" sz="2400" b="0" i="1" smtClean="0">
                        <a:effectLst/>
                        <a:latin typeface="Cambria Math" panose="02040503050406030204" pitchFamily="18" charset="0"/>
                      </a:rPr>
                      <m:t>𝐻</m:t>
                    </m:r>
                    <m:d>
                      <m:dPr>
                        <m:ctrlPr>
                          <a:rPr lang="en-US" sz="2400" b="0" i="1" smtClean="0">
                            <a:effectLst/>
                            <a:latin typeface="Cambria Math" panose="02040503050406030204" pitchFamily="18" charset="0"/>
                          </a:rPr>
                        </m:ctrlPr>
                      </m:dPr>
                      <m:e>
                        <m:sSub>
                          <m:sSubPr>
                            <m:ctrlPr>
                              <a:rPr lang="en-US" sz="2400" b="0" i="1" smtClean="0">
                                <a:effectLst/>
                                <a:latin typeface="Cambria Math" panose="02040503050406030204" pitchFamily="18" charset="0"/>
                              </a:rPr>
                            </m:ctrlPr>
                          </m:sSubPr>
                          <m:e>
                            <m:r>
                              <a:rPr lang="en-US" sz="2400" b="0" i="1" smtClean="0">
                                <a:effectLst/>
                                <a:latin typeface="Cambria Math" panose="02040503050406030204" pitchFamily="18" charset="0"/>
                              </a:rPr>
                              <m:t>𝑈</m:t>
                            </m:r>
                          </m:e>
                          <m:sub>
                            <m:r>
                              <a:rPr lang="en-US" sz="2400" b="0" i="1" smtClean="0">
                                <a:effectLst/>
                                <a:latin typeface="Cambria Math" panose="02040503050406030204" pitchFamily="18" charset="0"/>
                              </a:rPr>
                              <m:t>𝑛</m:t>
                            </m:r>
                          </m:sub>
                        </m:sSub>
                      </m:e>
                    </m:d>
                  </m:oMath>
                </a14:m>
                <a:endParaRPr lang="en-US" sz="2400" b="0" dirty="0">
                  <a:effectLst/>
                </a:endParaRPr>
              </a:p>
              <a:p>
                <a:endParaRPr lang="en-US" sz="2400" dirty="0"/>
              </a:p>
            </p:txBody>
          </p:sp>
        </mc:Choice>
        <mc:Fallback>
          <p:sp>
            <p:nvSpPr>
              <p:cNvPr id="3" name="Content Placeholder 2">
                <a:extLst>
                  <a:ext uri="{FF2B5EF4-FFF2-40B4-BE49-F238E27FC236}">
                    <a16:creationId xmlns:a16="http://schemas.microsoft.com/office/drawing/2014/main" id="{D6BABC84-6BB7-D86D-0DB4-07F1BEFDEC0B}"/>
                  </a:ext>
                </a:extLst>
              </p:cNvPr>
              <p:cNvSpPr>
                <a:spLocks noGrp="1" noRot="1" noChangeAspect="1" noMove="1" noResize="1" noEditPoints="1" noAdjustHandles="1" noChangeArrowheads="1" noChangeShapeType="1" noTextEdit="1"/>
              </p:cNvSpPr>
              <p:nvPr>
                <p:ph idx="1"/>
              </p:nvPr>
            </p:nvSpPr>
            <p:spPr>
              <a:xfrm>
                <a:off x="4810259" y="649480"/>
                <a:ext cx="6555347" cy="5546047"/>
              </a:xfrm>
              <a:blipFill>
                <a:blip r:embed="rId3"/>
                <a:stretch>
                  <a:fillRect l="-1161"/>
                </a:stretch>
              </a:blipFill>
            </p:spPr>
            <p:txBody>
              <a:bodyPr/>
              <a:lstStyle/>
              <a:p>
                <a:r>
                  <a:rPr lang="en-US">
                    <a:noFill/>
                  </a:rPr>
                  <a:t> </a:t>
                </a:r>
              </a:p>
            </p:txBody>
          </p:sp>
        </mc:Fallback>
      </mc:AlternateContent>
    </p:spTree>
    <p:extLst>
      <p:ext uri="{BB962C8B-B14F-4D97-AF65-F5344CB8AC3E}">
        <p14:creationId xmlns:p14="http://schemas.microsoft.com/office/powerpoint/2010/main" val="389572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2B3F39-1BDB-E200-B0D6-60E84E5BD39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818EA-461E-7F22-9256-2C5161E7D6CA}"/>
              </a:ext>
            </a:extLst>
          </p:cNvPr>
          <p:cNvSpPr>
            <a:spLocks noGrp="1"/>
          </p:cNvSpPr>
          <p:nvPr>
            <p:ph type="title"/>
          </p:nvPr>
        </p:nvSpPr>
        <p:spPr>
          <a:xfrm>
            <a:off x="466722" y="586855"/>
            <a:ext cx="3201366" cy="3387497"/>
          </a:xfrm>
        </p:spPr>
        <p:txBody>
          <a:bodyPr anchor="b">
            <a:normAutofit/>
          </a:bodyPr>
          <a:lstStyle/>
          <a:p>
            <a:pPr algn="r"/>
            <a:r>
              <a:rPr lang="en-US" sz="4000" dirty="0">
                <a:solidFill>
                  <a:schemeClr val="bg1"/>
                </a:solidFill>
              </a:rPr>
              <a:t>Projection and Descent of Meaning Functors</a:t>
            </a:r>
          </a:p>
        </p:txBody>
      </p:sp>
      <p:graphicFrame>
        <p:nvGraphicFramePr>
          <p:cNvPr id="22" name="Content Placeholder 2">
            <a:extLst>
              <a:ext uri="{FF2B5EF4-FFF2-40B4-BE49-F238E27FC236}">
                <a16:creationId xmlns:a16="http://schemas.microsoft.com/office/drawing/2014/main" id="{775A153B-F3CF-7D7D-4B16-64A22983FBEF}"/>
              </a:ext>
            </a:extLst>
          </p:cNvPr>
          <p:cNvGraphicFramePr>
            <a:graphicFrameLocks noGrp="1"/>
          </p:cNvGraphicFramePr>
          <p:nvPr>
            <p:ph idx="1"/>
            <p:extLst>
              <p:ext uri="{D42A27DB-BD31-4B8C-83A1-F6EECF244321}">
                <p14:modId xmlns:p14="http://schemas.microsoft.com/office/powerpoint/2010/main" val="3940754139"/>
              </p:ext>
            </p:extLst>
          </p:nvPr>
        </p:nvGraphicFramePr>
        <p:xfrm>
          <a:off x="4810259" y="649481"/>
          <a:ext cx="6234259" cy="2779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0070FEAF-3AC7-0363-F89F-3136F2187F1D}"/>
              </a:ext>
            </a:extLst>
          </p:cNvPr>
          <p:cNvPicPr>
            <a:picLocks noChangeAspect="1"/>
          </p:cNvPicPr>
          <p:nvPr/>
        </p:nvPicPr>
        <p:blipFill>
          <a:blip r:embed="rId8"/>
          <a:stretch>
            <a:fillRect/>
          </a:stretch>
        </p:blipFill>
        <p:spPr>
          <a:xfrm>
            <a:off x="4807211" y="3094225"/>
            <a:ext cx="5205132" cy="2946301"/>
          </a:xfrm>
          <a:prstGeom prst="rect">
            <a:avLst/>
          </a:prstGeom>
        </p:spPr>
      </p:pic>
    </p:spTree>
    <p:extLst>
      <p:ext uri="{BB962C8B-B14F-4D97-AF65-F5344CB8AC3E}">
        <p14:creationId xmlns:p14="http://schemas.microsoft.com/office/powerpoint/2010/main" val="40206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0913D0-7A92-F020-B365-D2E4F9388159}"/>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Agents in </a:t>
                </a:r>
                <a14:m>
                  <m:oMath xmlns:m="http://schemas.openxmlformats.org/officeDocument/2006/math">
                    <m:sSub>
                      <m:sSubPr>
                        <m:ctrlPr>
                          <a:rPr lang="en-US" sz="4000" b="0" i="1" smtClean="0">
                            <a:solidFill>
                              <a:srgbClr val="FFFFFF"/>
                            </a:solidFill>
                            <a:latin typeface="Cambria Math" panose="02040503050406030204" pitchFamily="18" charset="0"/>
                          </a:rPr>
                        </m:ctrlPr>
                      </m:sSubPr>
                      <m:e>
                        <m:r>
                          <a:rPr lang="en-US" sz="4000" b="0" i="1" smtClean="0">
                            <a:solidFill>
                              <a:srgbClr val="FFFFFF"/>
                            </a:solidFill>
                            <a:latin typeface="Cambria Math" panose="02040503050406030204" pitchFamily="18" charset="0"/>
                          </a:rPr>
                          <m:t>𝑈</m:t>
                        </m:r>
                      </m:e>
                      <m:sub>
                        <m:r>
                          <a:rPr lang="en-US" sz="4000" b="0" i="1" smtClean="0">
                            <a:solidFill>
                              <a:srgbClr val="FFFFFF"/>
                            </a:solidFill>
                            <a:latin typeface="Cambria Math" panose="02040503050406030204" pitchFamily="18" charset="0"/>
                          </a:rPr>
                          <m:t>𝑛</m:t>
                        </m:r>
                      </m:sub>
                    </m:sSub>
                  </m:oMath>
                </a14:m>
                <a:r>
                  <a:rPr lang="en-US" sz="4000" dirty="0">
                    <a:solidFill>
                      <a:srgbClr val="FFFFFF"/>
                    </a:solidFill>
                  </a:rPr>
                  <a:t>- Internal Mirrors</a:t>
                </a:r>
              </a:p>
            </p:txBody>
          </p:sp>
        </mc:Choice>
        <mc:Fallback xmlns="">
          <p:sp>
            <p:nvSpPr>
              <p:cNvPr id="2" name="Title 1">
                <a:extLst>
                  <a:ext uri="{FF2B5EF4-FFF2-40B4-BE49-F238E27FC236}">
                    <a16:creationId xmlns:a16="http://schemas.microsoft.com/office/drawing/2014/main" id="{D70913D0-7A92-F020-B365-D2E4F9388159}"/>
                  </a:ext>
                </a:extLst>
              </p:cNvPr>
              <p:cNvSpPr>
                <a:spLocks noGrp="1" noRot="1" noChangeAspect="1" noMove="1" noResize="1" noEditPoints="1" noAdjustHandles="1" noChangeArrowheads="1" noChangeShapeType="1" noTextEdit="1"/>
              </p:cNvSpPr>
              <p:nvPr>
                <p:ph type="title"/>
              </p:nvPr>
            </p:nvSpPr>
            <p:spPr>
              <a:xfrm>
                <a:off x="466722" y="586855"/>
                <a:ext cx="3201366" cy="3387497"/>
              </a:xfrm>
              <a:blipFill>
                <a:blip r:embed="rId3"/>
                <a:stretch>
                  <a:fillRect r="-9881" b="-78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BC19F0F0-A454-733F-D66C-4A5CD53B6974}"/>
                  </a:ext>
                </a:extLst>
              </p:cNvPr>
              <p:cNvGraphicFramePr>
                <a:graphicFrameLocks noGrp="1"/>
              </p:cNvGraphicFramePr>
              <p:nvPr>
                <p:ph idx="1"/>
                <p:extLst>
                  <p:ext uri="{D42A27DB-BD31-4B8C-83A1-F6EECF244321}">
                    <p14:modId xmlns:p14="http://schemas.microsoft.com/office/powerpoint/2010/main" val="2439989371"/>
                  </p:ext>
                </p:extLst>
              </p:nvPr>
            </p:nvGraphicFramePr>
            <p:xfrm>
              <a:off x="4581727" y="649480"/>
              <a:ext cx="5957936" cy="55460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5" name="Content Placeholder 2">
                <a:extLst>
                  <a:ext uri="{FF2B5EF4-FFF2-40B4-BE49-F238E27FC236}">
                    <a16:creationId xmlns:a16="http://schemas.microsoft.com/office/drawing/2014/main" id="{BC19F0F0-A454-733F-D66C-4A5CD53B6974}"/>
                  </a:ext>
                </a:extLst>
              </p:cNvPr>
              <p:cNvGraphicFramePr>
                <a:graphicFrameLocks noGrp="1"/>
              </p:cNvGraphicFramePr>
              <p:nvPr>
                <p:ph idx="1"/>
                <p:extLst>
                  <p:ext uri="{D42A27DB-BD31-4B8C-83A1-F6EECF244321}">
                    <p14:modId xmlns:p14="http://schemas.microsoft.com/office/powerpoint/2010/main" val="2439989371"/>
                  </p:ext>
                </p:extLst>
              </p:nvPr>
            </p:nvGraphicFramePr>
            <p:xfrm>
              <a:off x="4581727" y="649480"/>
              <a:ext cx="5957936" cy="55460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3962286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4832</TotalTime>
  <Words>4766</Words>
  <Application>Microsoft Macintosh PowerPoint</Application>
  <PresentationFormat>Widescreen</PresentationFormat>
  <Paragraphs>337</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Cambria Math</vt:lpstr>
      <vt:lpstr>Office Theme</vt:lpstr>
      <vt:lpstr>Category-Theoretic Analysis of Inter-Agent Communication and Mutual Understanding Metric in Recursive Consciousness </vt:lpstr>
      <vt:lpstr>Recursive Consciousness - Part 1</vt:lpstr>
      <vt:lpstr>Recursive Consciousness - Part 2</vt:lpstr>
      <vt:lpstr>Category Theory Intro - Part 1</vt:lpstr>
      <vt:lpstr>Category Theory Intro - Part 2</vt:lpstr>
      <vt:lpstr>Modal Logic in Recursive Consciousness</vt:lpstr>
      <vt:lpstr>Information Theory Ties</vt:lpstr>
      <vt:lpstr>Projection and Descent of Meaning Functors</vt:lpstr>
      <vt:lpstr>Agents in U_n- Internal Mirrors</vt:lpstr>
      <vt:lpstr>Relation to AI and Communication</vt:lpstr>
      <vt:lpstr>Motivation for Mutual Understanding Metric</vt:lpstr>
      <vt:lpstr>Faithful Embedding Function</vt:lpstr>
      <vt:lpstr>Theoretical Foundations</vt:lpstr>
      <vt:lpstr>Metric Component 1 – Probabilistic Misalignment</vt:lpstr>
      <vt:lpstr>Metric Component 2 – Semantic Deviation</vt:lpstr>
      <vt:lpstr>Metric Component 3 – Pragmatic Stability</vt:lpstr>
      <vt:lpstr>Composite Mutual Understanding Metric</vt:lpstr>
      <vt:lpstr>DEMO</vt:lpstr>
      <vt:lpstr>Practical Applications and Implications</vt:lpstr>
      <vt:lpstr>Top 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stan m</dc:creator>
  <cp:lastModifiedBy>stan m</cp:lastModifiedBy>
  <cp:revision>16</cp:revision>
  <dcterms:created xsi:type="dcterms:W3CDTF">2025-08-09T02:44:10Z</dcterms:created>
  <dcterms:modified xsi:type="dcterms:W3CDTF">2025-08-13T05:40:30Z</dcterms:modified>
</cp:coreProperties>
</file>