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2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A3F1-91AA-4A03-9A50-C623FA2DD738}" type="datetimeFigureOut">
              <a:rPr lang="de-AT" smtClean="0"/>
              <a:pPr/>
              <a:t>12.11.2021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87E0-A457-4697-A0B5-1D5C103ACE6D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PEPPOL </a:t>
            </a:r>
            <a:r>
              <a:rPr lang="de-AT" dirty="0" err="1"/>
              <a:t>practical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Images </a:t>
            </a:r>
            <a:r>
              <a:rPr lang="de-AT" dirty="0" err="1"/>
              <a:t>and</a:t>
            </a:r>
            <a:r>
              <a:rPr lang="de-AT" dirty="0"/>
              <a:t> Graphics © Philip Helger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</p:txBody>
      </p:sp>
      <p:sp>
        <p:nvSpPr>
          <p:cNvPr id="4" name="Rechteck 3"/>
          <p:cNvSpPr/>
          <p:nvPr/>
        </p:nvSpPr>
        <p:spPr>
          <a:xfrm>
            <a:off x="2411760" y="1556792"/>
            <a:ext cx="3600400" cy="42484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/>
              <a:t>AS2 S/MIME Message</a:t>
            </a:r>
          </a:p>
        </p:txBody>
      </p:sp>
      <p:sp>
        <p:nvSpPr>
          <p:cNvPr id="5" name="Rechteck 4"/>
          <p:cNvSpPr/>
          <p:nvPr/>
        </p:nvSpPr>
        <p:spPr>
          <a:xfrm>
            <a:off x="2771800" y="2204864"/>
            <a:ext cx="2880320" cy="3257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/>
              <a:t>Standard Business </a:t>
            </a:r>
            <a:r>
              <a:rPr lang="de-AT" dirty="0" err="1"/>
              <a:t>Document</a:t>
            </a:r>
            <a:r>
              <a:rPr lang="de-AT" dirty="0"/>
              <a:t> Header</a:t>
            </a:r>
          </a:p>
        </p:txBody>
      </p:sp>
      <p:sp>
        <p:nvSpPr>
          <p:cNvPr id="6" name="Rechteck 5"/>
          <p:cNvSpPr/>
          <p:nvPr/>
        </p:nvSpPr>
        <p:spPr>
          <a:xfrm>
            <a:off x="3203848" y="3068960"/>
            <a:ext cx="2016224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AT" dirty="0"/>
              <a:t>UBL-</a:t>
            </a:r>
            <a:r>
              <a:rPr lang="de-AT" dirty="0" err="1"/>
              <a:t>Document</a:t>
            </a:r>
            <a:endParaRPr lang="de-AT" dirty="0"/>
          </a:p>
        </p:txBody>
      </p:sp>
      <p:sp>
        <p:nvSpPr>
          <p:cNvPr id="7" name="Textfeld 6"/>
          <p:cNvSpPr txBox="1"/>
          <p:nvPr/>
        </p:nvSpPr>
        <p:spPr>
          <a:xfrm>
            <a:off x="3347864" y="3573016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i="1" dirty="0" err="1"/>
              <a:t>Invoice</a:t>
            </a:r>
            <a:r>
              <a:rPr lang="de-AT" i="1" dirty="0"/>
              <a:t>, Order, </a:t>
            </a:r>
            <a:r>
              <a:rPr lang="de-AT" i="1" dirty="0" err="1"/>
              <a:t>DespatchAdvice</a:t>
            </a:r>
            <a:r>
              <a:rPr lang="de-AT" i="1" dirty="0"/>
              <a:t>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Document</a:t>
            </a:r>
            <a:r>
              <a:rPr lang="de-AT" dirty="0"/>
              <a:t> </a:t>
            </a:r>
            <a:r>
              <a:rPr lang="de-AT" dirty="0" err="1"/>
              <a:t>structure</a:t>
            </a:r>
            <a:endParaRPr lang="de-AT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6F9086C-728F-42B4-92DD-E1AC21A305BE}"/>
              </a:ext>
            </a:extLst>
          </p:cNvPr>
          <p:cNvSpPr/>
          <p:nvPr/>
        </p:nvSpPr>
        <p:spPr>
          <a:xfrm>
            <a:off x="1778018" y="1819342"/>
            <a:ext cx="3600400" cy="4789688"/>
          </a:xfrm>
          <a:prstGeom prst="rect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AS4 MIME Message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586DC8A5-D310-4959-B31E-CDDD991D9236}"/>
              </a:ext>
            </a:extLst>
          </p:cNvPr>
          <p:cNvSpPr/>
          <p:nvPr/>
        </p:nvSpPr>
        <p:spPr>
          <a:xfrm>
            <a:off x="2138058" y="4173627"/>
            <a:ext cx="2880320" cy="2238635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 Business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Document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Header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C574F8F-C4A1-4A96-8D68-21A4B8197435}"/>
              </a:ext>
            </a:extLst>
          </p:cNvPr>
          <p:cNvSpPr/>
          <p:nvPr/>
        </p:nvSpPr>
        <p:spPr>
          <a:xfrm>
            <a:off x="2426090" y="4898379"/>
            <a:ext cx="2304256" cy="1297859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UBL-Dokument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Invoice</a:t>
            </a:r>
            <a:r>
              <a:rPr kumimoji="0" lang="de-AT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Order, </a:t>
            </a:r>
            <a:r>
              <a:rPr kumimoji="0" lang="de-AT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DespatchAdvice</a:t>
            </a:r>
            <a:r>
              <a:rPr kumimoji="0" lang="de-AT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etc.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049C345-4E2A-4D08-AAAF-9360ED584607}"/>
              </a:ext>
            </a:extLst>
          </p:cNvPr>
          <p:cNvSpPr/>
          <p:nvPr/>
        </p:nvSpPr>
        <p:spPr>
          <a:xfrm>
            <a:off x="2137409" y="2246439"/>
            <a:ext cx="2880320" cy="1798534"/>
          </a:xfrm>
          <a:prstGeom prst="rect">
            <a:avLst/>
          </a:prstGeom>
          <a:gradFill rotWithShape="1">
            <a:gsLst>
              <a:gs pos="0">
                <a:srgbClr val="C0504D">
                  <a:tint val="50000"/>
                  <a:satMod val="300000"/>
                </a:srgbClr>
              </a:gs>
              <a:gs pos="35000">
                <a:srgbClr val="C0504D">
                  <a:tint val="37000"/>
                  <a:satMod val="300000"/>
                </a:srgbClr>
              </a:gs>
              <a:gs pos="100000">
                <a:srgbClr val="C0504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SOAP Message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9B1ED59-631A-4E9E-BD5C-C2BFC23177FB}"/>
              </a:ext>
            </a:extLst>
          </p:cNvPr>
          <p:cNvSpPr/>
          <p:nvPr/>
        </p:nvSpPr>
        <p:spPr>
          <a:xfrm>
            <a:off x="2426090" y="2616187"/>
            <a:ext cx="2304256" cy="53086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WS Security Header</a:t>
            </a:r>
            <a:endParaRPr kumimoji="0" lang="de-AT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506896-ECFB-440E-9F55-9859D152D194}"/>
              </a:ext>
            </a:extLst>
          </p:cNvPr>
          <p:cNvSpPr/>
          <p:nvPr/>
        </p:nvSpPr>
        <p:spPr>
          <a:xfrm>
            <a:off x="2425441" y="3308717"/>
            <a:ext cx="2304256" cy="530867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AS4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UserMessage</a:t>
            </a:r>
            <a:endParaRPr kumimoji="0" lang="de-AT" sz="18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580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1835696" y="2312272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Root CA</a:t>
            </a:r>
          </a:p>
        </p:txBody>
      </p:sp>
      <p:sp>
        <p:nvSpPr>
          <p:cNvPr id="6" name="Rechteck 5"/>
          <p:cNvSpPr/>
          <p:nvPr/>
        </p:nvSpPr>
        <p:spPr>
          <a:xfrm>
            <a:off x="3275856" y="3680424"/>
            <a:ext cx="1296145" cy="5760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Text" lastClr="000000"/>
                </a:solidFill>
                <a:latin typeface="Calibri"/>
              </a:rPr>
              <a:t>PEPPOL Pilot STS CA</a:t>
            </a:r>
          </a:p>
        </p:txBody>
      </p:sp>
      <p:sp>
        <p:nvSpPr>
          <p:cNvPr id="7" name="Rechteck 6"/>
          <p:cNvSpPr/>
          <p:nvPr/>
        </p:nvSpPr>
        <p:spPr>
          <a:xfrm>
            <a:off x="1835696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395536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AP CA</a:t>
            </a:r>
          </a:p>
        </p:txBody>
      </p:sp>
      <p:cxnSp>
        <p:nvCxnSpPr>
          <p:cNvPr id="10" name="Gewinkelte Verbindung 9"/>
          <p:cNvCxnSpPr>
            <a:stCxn id="5" idx="2"/>
            <a:endCxn id="8" idx="0"/>
          </p:cNvCxnSpPr>
          <p:nvPr/>
        </p:nvCxnSpPr>
        <p:spPr>
          <a:xfrm rot="5400000">
            <a:off x="1367645" y="2564300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Gewinkelte Verbindung 10"/>
          <p:cNvCxnSpPr>
            <a:stCxn id="5" idx="2"/>
            <a:endCxn id="6" idx="0"/>
          </p:cNvCxnSpPr>
          <p:nvPr/>
        </p:nvCxnSpPr>
        <p:spPr>
          <a:xfrm rot="16200000" flipH="1">
            <a:off x="2807805" y="2564300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Gerade Verbindung mit Pfeil 11"/>
          <p:cNvCxnSpPr>
            <a:stCxn id="5" idx="2"/>
            <a:endCxn id="7" idx="0"/>
          </p:cNvCxnSpPr>
          <p:nvPr/>
        </p:nvCxnSpPr>
        <p:spPr>
          <a:xfrm>
            <a:off x="2483769" y="2888336"/>
            <a:ext cx="0" cy="792088"/>
          </a:xfrm>
          <a:prstGeom prst="straightConnector1">
            <a:avLst/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39553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1835696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1043609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2483769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156177" y="2302101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Root CA</a:t>
            </a:r>
          </a:p>
        </p:txBody>
      </p:sp>
      <p:sp>
        <p:nvSpPr>
          <p:cNvPr id="34" name="Rechteck 33"/>
          <p:cNvSpPr/>
          <p:nvPr/>
        </p:nvSpPr>
        <p:spPr>
          <a:xfrm>
            <a:off x="7596336" y="3670253"/>
            <a:ext cx="1296145" cy="576064"/>
          </a:xfrm>
          <a:prstGeom prst="rect">
            <a:avLst/>
          </a:prstGeom>
          <a:gradFill rotWithShape="1">
            <a:gsLst>
              <a:gs pos="0">
                <a:srgbClr val="9BBB59">
                  <a:tint val="50000"/>
                  <a:satMod val="300000"/>
                </a:srgbClr>
              </a:gs>
              <a:gs pos="35000">
                <a:srgbClr val="9BBB59">
                  <a:tint val="37000"/>
                  <a:satMod val="300000"/>
                </a:srgbClr>
              </a:gs>
              <a:gs pos="100000">
                <a:srgbClr val="9BBB59">
                  <a:tint val="15000"/>
                  <a:satMod val="350000"/>
                </a:srgbClr>
              </a:gs>
            </a:gsLst>
            <a:lin ang="16200000" scaled="1"/>
          </a:gradFill>
          <a:ln w="9525" cap="rnd" cmpd="sng" algn="ctr">
            <a:solidFill>
              <a:srgbClr val="9BBB59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>
              <a:srgbClr val="000000">
                <a:alpha val="38000"/>
              </a:srgbClr>
            </a:outerShdw>
          </a:effectLst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Text" lastClr="000000"/>
                </a:solidFill>
                <a:latin typeface="Calibri"/>
              </a:rPr>
              <a:t>PEPPOL </a:t>
            </a:r>
            <a:r>
              <a:rPr lang="de-AT" sz="1600" kern="0" dirty="0" err="1">
                <a:solidFill>
                  <a:sysClr val="windowText" lastClr="000000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Text" lastClr="000000"/>
                </a:solidFill>
                <a:latin typeface="Calibri"/>
              </a:rPr>
              <a:t> STS CA</a:t>
            </a:r>
          </a:p>
        </p:txBody>
      </p:sp>
      <p:sp>
        <p:nvSpPr>
          <p:cNvPr id="35" name="Rechteck 34"/>
          <p:cNvSpPr/>
          <p:nvPr/>
        </p:nvSpPr>
        <p:spPr>
          <a:xfrm>
            <a:off x="615617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1601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AP CA</a:t>
            </a:r>
          </a:p>
        </p:txBody>
      </p:sp>
      <p:cxnSp>
        <p:nvCxnSpPr>
          <p:cNvPr id="37" name="Gewinkelte Verbindung 36"/>
          <p:cNvCxnSpPr>
            <a:stCxn id="33" idx="2"/>
            <a:endCxn id="36" idx="0"/>
          </p:cNvCxnSpPr>
          <p:nvPr/>
        </p:nvCxnSpPr>
        <p:spPr>
          <a:xfrm rot="5400000">
            <a:off x="5688126" y="2554129"/>
            <a:ext cx="792088" cy="1440160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8" name="Gewinkelte Verbindung 37"/>
          <p:cNvCxnSpPr>
            <a:stCxn id="33" idx="2"/>
            <a:endCxn id="34" idx="0"/>
          </p:cNvCxnSpPr>
          <p:nvPr/>
        </p:nvCxnSpPr>
        <p:spPr>
          <a:xfrm rot="16200000" flipH="1">
            <a:off x="7128285" y="2554129"/>
            <a:ext cx="792088" cy="1440159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2"/>
            <a:endCxn id="35" idx="0"/>
          </p:cNvCxnSpPr>
          <p:nvPr/>
        </p:nvCxnSpPr>
        <p:spPr>
          <a:xfrm>
            <a:off x="6804250" y="2878165"/>
            <a:ext cx="0" cy="792088"/>
          </a:xfrm>
          <a:prstGeom prst="straightConnector1">
            <a:avLst/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0" name="Rechteck 39"/>
          <p:cNvSpPr/>
          <p:nvPr/>
        </p:nvSpPr>
        <p:spPr>
          <a:xfrm>
            <a:off x="471601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5617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Cert</a:t>
            </a: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36409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80425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OpenPEPPOL PKI v2</a:t>
            </a:r>
          </a:p>
        </p:txBody>
      </p:sp>
    </p:spTree>
    <p:extLst>
      <p:ext uri="{BB962C8B-B14F-4D97-AF65-F5344CB8AC3E}">
        <p14:creationId xmlns:p14="http://schemas.microsoft.com/office/powerpoint/2010/main" val="2109585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267743" y="2312272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Root CA</a:t>
            </a:r>
          </a:p>
        </p:txBody>
      </p:sp>
      <p:sp>
        <p:nvSpPr>
          <p:cNvPr id="7" name="Rechteck 6"/>
          <p:cNvSpPr/>
          <p:nvPr/>
        </p:nvSpPr>
        <p:spPr>
          <a:xfrm>
            <a:off x="2987824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SMP CA</a:t>
            </a:r>
          </a:p>
        </p:txBody>
      </p:sp>
      <p:sp>
        <p:nvSpPr>
          <p:cNvPr id="8" name="Rechteck 7"/>
          <p:cNvSpPr/>
          <p:nvPr/>
        </p:nvSpPr>
        <p:spPr>
          <a:xfrm>
            <a:off x="1547664" y="3680424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Pilot AP CA</a:t>
            </a:r>
          </a:p>
        </p:txBody>
      </p:sp>
      <p:cxnSp>
        <p:nvCxnSpPr>
          <p:cNvPr id="10" name="Gewinkelte Verbindung 9"/>
          <p:cNvCxnSpPr>
            <a:stCxn id="5" idx="2"/>
            <a:endCxn id="8" idx="0"/>
          </p:cNvCxnSpPr>
          <p:nvPr/>
        </p:nvCxnSpPr>
        <p:spPr>
          <a:xfrm rot="5400000">
            <a:off x="2159733" y="2924341"/>
            <a:ext cx="792088" cy="720079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2" name="Gerade Verbindung mit Pfeil 11"/>
          <p:cNvCxnSpPr>
            <a:stCxn id="5" idx="2"/>
            <a:endCxn id="7" idx="0"/>
          </p:cNvCxnSpPr>
          <p:nvPr/>
        </p:nvCxnSpPr>
        <p:spPr>
          <a:xfrm rot="16200000" flipH="1">
            <a:off x="2879812" y="2924339"/>
            <a:ext cx="792088" cy="720081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3" name="Rechteck 12"/>
          <p:cNvSpPr/>
          <p:nvPr/>
        </p:nvSpPr>
        <p:spPr>
          <a:xfrm>
            <a:off x="1547664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Pilot Cert</a:t>
            </a:r>
          </a:p>
        </p:txBody>
      </p:sp>
      <p:sp>
        <p:nvSpPr>
          <p:cNvPr id="14" name="Rechteck 13"/>
          <p:cNvSpPr/>
          <p:nvPr/>
        </p:nvSpPr>
        <p:spPr>
          <a:xfrm>
            <a:off x="2987824" y="4653136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Pilot Cert</a:t>
            </a:r>
          </a:p>
        </p:txBody>
      </p:sp>
      <p:cxnSp>
        <p:nvCxnSpPr>
          <p:cNvPr id="19" name="Gerade Verbindung mit Pfeil 18"/>
          <p:cNvCxnSpPr>
            <a:stCxn id="8" idx="2"/>
            <a:endCxn id="13" idx="0"/>
          </p:cNvCxnSpPr>
          <p:nvPr/>
        </p:nvCxnSpPr>
        <p:spPr>
          <a:xfrm>
            <a:off x="2195737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7" idx="2"/>
            <a:endCxn id="14" idx="0"/>
          </p:cNvCxnSpPr>
          <p:nvPr/>
        </p:nvCxnSpPr>
        <p:spPr>
          <a:xfrm>
            <a:off x="3635897" y="4256488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5436095" y="2302101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Root CA</a:t>
            </a:r>
          </a:p>
        </p:txBody>
      </p:sp>
      <p:sp>
        <p:nvSpPr>
          <p:cNvPr id="35" name="Rechteck 34"/>
          <p:cNvSpPr/>
          <p:nvPr/>
        </p:nvSpPr>
        <p:spPr>
          <a:xfrm>
            <a:off x="615617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SMP CA</a:t>
            </a:r>
          </a:p>
        </p:txBody>
      </p:sp>
      <p:sp>
        <p:nvSpPr>
          <p:cNvPr id="36" name="Rechteck 35"/>
          <p:cNvSpPr/>
          <p:nvPr/>
        </p:nvSpPr>
        <p:spPr>
          <a:xfrm>
            <a:off x="4716017" y="3670253"/>
            <a:ext cx="1296145" cy="576064"/>
          </a:xfrm>
          <a:prstGeom prst="rect">
            <a:avLst/>
          </a:prstGeom>
          <a:solidFill>
            <a:srgbClr val="9BBB59"/>
          </a:solidFill>
          <a:ln w="25400" cap="rnd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PEPPOL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AP CA</a:t>
            </a:r>
          </a:p>
        </p:txBody>
      </p:sp>
      <p:cxnSp>
        <p:nvCxnSpPr>
          <p:cNvPr id="37" name="Gewinkelte Verbindung 36"/>
          <p:cNvCxnSpPr>
            <a:stCxn id="33" idx="2"/>
            <a:endCxn id="36" idx="0"/>
          </p:cNvCxnSpPr>
          <p:nvPr/>
        </p:nvCxnSpPr>
        <p:spPr>
          <a:xfrm rot="5400000">
            <a:off x="5328085" y="2914170"/>
            <a:ext cx="792088" cy="720078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39" name="Gerade Verbindung mit Pfeil 38"/>
          <p:cNvCxnSpPr>
            <a:stCxn id="33" idx="2"/>
            <a:endCxn id="35" idx="0"/>
          </p:cNvCxnSpPr>
          <p:nvPr/>
        </p:nvCxnSpPr>
        <p:spPr>
          <a:xfrm rot="16200000" flipH="1">
            <a:off x="6048165" y="2914168"/>
            <a:ext cx="792088" cy="720082"/>
          </a:xfrm>
          <a:prstGeom prst="bentConnector3">
            <a:avLst>
              <a:gd name="adj1" fmla="val 50000"/>
            </a:avLst>
          </a:prstGeom>
          <a:noFill/>
          <a:ln w="9525" cap="rnd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40" name="Rechteck 39"/>
          <p:cNvSpPr/>
          <p:nvPr/>
        </p:nvSpPr>
        <p:spPr>
          <a:xfrm>
            <a:off x="471601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AP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Cert</a:t>
            </a:r>
          </a:p>
        </p:txBody>
      </p:sp>
      <p:sp>
        <p:nvSpPr>
          <p:cNvPr id="41" name="Rechteck 40"/>
          <p:cNvSpPr/>
          <p:nvPr/>
        </p:nvSpPr>
        <p:spPr>
          <a:xfrm>
            <a:off x="6156177" y="4642965"/>
            <a:ext cx="1296145" cy="576064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1" tIns="45715" rIns="91431" bIns="45715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09">
              <a:defRPr/>
            </a:pP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SMP </a:t>
            </a:r>
            <a:r>
              <a:rPr lang="de-AT" sz="1600" kern="0" dirty="0" err="1">
                <a:solidFill>
                  <a:sysClr val="window" lastClr="FFFFFF"/>
                </a:solidFill>
                <a:latin typeface="Calibri"/>
              </a:rPr>
              <a:t>Prod</a:t>
            </a:r>
            <a:r>
              <a:rPr lang="de-AT" sz="1600" kern="0" dirty="0">
                <a:solidFill>
                  <a:sysClr val="window" lastClr="FFFFFF"/>
                </a:solidFill>
                <a:latin typeface="Calibri"/>
              </a:rPr>
              <a:t> Cert</a:t>
            </a:r>
          </a:p>
        </p:txBody>
      </p:sp>
      <p:cxnSp>
        <p:nvCxnSpPr>
          <p:cNvPr id="42" name="Gerade Verbindung mit Pfeil 41"/>
          <p:cNvCxnSpPr>
            <a:stCxn id="36" idx="2"/>
            <a:endCxn id="40" idx="0"/>
          </p:cNvCxnSpPr>
          <p:nvPr/>
        </p:nvCxnSpPr>
        <p:spPr>
          <a:xfrm>
            <a:off x="536409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5" idx="2"/>
            <a:endCxn id="41" idx="0"/>
          </p:cNvCxnSpPr>
          <p:nvPr/>
        </p:nvCxnSpPr>
        <p:spPr>
          <a:xfrm>
            <a:off x="6804250" y="4246317"/>
            <a:ext cx="0" cy="396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OpenPEPPOL PKI v3</a:t>
            </a:r>
          </a:p>
        </p:txBody>
      </p:sp>
    </p:spTree>
    <p:extLst>
      <p:ext uri="{BB962C8B-B14F-4D97-AF65-F5344CB8AC3E}">
        <p14:creationId xmlns:p14="http://schemas.microsoft.com/office/powerpoint/2010/main" val="210958535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Bildschirmpräsentation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Larissa-Design</vt:lpstr>
      <vt:lpstr>PEPPOL practical</vt:lpstr>
      <vt:lpstr>Document structure</vt:lpstr>
      <vt:lpstr>Document structure</vt:lpstr>
      <vt:lpstr>OpenPEPPOL PKI v2</vt:lpstr>
      <vt:lpstr>OpenPEPPOL PKI v3</vt:lpstr>
    </vt:vector>
  </TitlesOfParts>
  <Company>phloc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PEPPOL practical</dc:title>
  <dc:creator>Philip Helger</dc:creator>
  <cp:lastModifiedBy>Philip Helger</cp:lastModifiedBy>
  <cp:revision>11</cp:revision>
  <dcterms:created xsi:type="dcterms:W3CDTF">2014-11-08T11:07:13Z</dcterms:created>
  <dcterms:modified xsi:type="dcterms:W3CDTF">2021-11-12T19:06:59Z</dcterms:modified>
</cp:coreProperties>
</file>