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Lst>
  <p:notesMasterIdLst>
    <p:notesMasterId r:id="rId35"/>
  </p:notesMasterIdLst>
  <p:sldIdLst>
    <p:sldId id="321" r:id="rId13"/>
    <p:sldId id="322" r:id="rId14"/>
    <p:sldId id="395" r:id="rId15"/>
    <p:sldId id="362" r:id="rId16"/>
    <p:sldId id="396" r:id="rId17"/>
    <p:sldId id="383" r:id="rId18"/>
    <p:sldId id="378" r:id="rId19"/>
    <p:sldId id="380" r:id="rId20"/>
    <p:sldId id="379" r:id="rId21"/>
    <p:sldId id="387" r:id="rId22"/>
    <p:sldId id="390" r:id="rId23"/>
    <p:sldId id="384" r:id="rId24"/>
    <p:sldId id="388" r:id="rId25"/>
    <p:sldId id="389" r:id="rId26"/>
    <p:sldId id="385" r:id="rId27"/>
    <p:sldId id="382" r:id="rId28"/>
    <p:sldId id="386" r:id="rId29"/>
    <p:sldId id="391" r:id="rId30"/>
    <p:sldId id="377" r:id="rId31"/>
    <p:sldId id="392" r:id="rId32"/>
    <p:sldId id="394" r:id="rId33"/>
    <p:sldId id="393" r:id="rId34"/>
  </p:sldIdLst>
  <p:sldSz cx="9144000" cy="6858000" type="screen4x3"/>
  <p:notesSz cx="6858000" cy="9144000"/>
  <p:defaultTextStyle>
    <a:defPPr>
      <a:defRPr lang="en-US"/>
    </a:defPPr>
    <a:lvl1pPr algn="l" rtl="0" fontAlgn="base">
      <a:spcBef>
        <a:spcPct val="0"/>
      </a:spcBef>
      <a:spcAft>
        <a:spcPct val="0"/>
      </a:spcAft>
      <a:defRPr sz="1200" kern="1200">
        <a:solidFill>
          <a:srgbClr val="000000"/>
        </a:solidFill>
        <a:latin typeface="Gill Sans" charset="0"/>
        <a:ea typeface="ヒラギノ角ゴ ProN W3" charset="-128"/>
        <a:cs typeface="ヒラギノ角ゴ ProN W3" charset="-128"/>
        <a:sym typeface="Gill Sans" charset="0"/>
      </a:defRPr>
    </a:lvl1pPr>
    <a:lvl2pPr marL="457200" algn="l" rtl="0" fontAlgn="base">
      <a:spcBef>
        <a:spcPct val="0"/>
      </a:spcBef>
      <a:spcAft>
        <a:spcPct val="0"/>
      </a:spcAft>
      <a:defRPr sz="1200" kern="1200">
        <a:solidFill>
          <a:srgbClr val="000000"/>
        </a:solidFill>
        <a:latin typeface="Gill Sans" charset="0"/>
        <a:ea typeface="ヒラギノ角ゴ ProN W3" charset="-128"/>
        <a:cs typeface="ヒラギノ角ゴ ProN W3" charset="-128"/>
        <a:sym typeface="Gill Sans" charset="0"/>
      </a:defRPr>
    </a:lvl2pPr>
    <a:lvl3pPr marL="914400" algn="l" rtl="0" fontAlgn="base">
      <a:spcBef>
        <a:spcPct val="0"/>
      </a:spcBef>
      <a:spcAft>
        <a:spcPct val="0"/>
      </a:spcAft>
      <a:defRPr sz="1200" kern="1200">
        <a:solidFill>
          <a:srgbClr val="000000"/>
        </a:solidFill>
        <a:latin typeface="Gill Sans" charset="0"/>
        <a:ea typeface="ヒラギノ角ゴ ProN W3" charset="-128"/>
        <a:cs typeface="ヒラギノ角ゴ ProN W3" charset="-128"/>
        <a:sym typeface="Gill Sans" charset="0"/>
      </a:defRPr>
    </a:lvl3pPr>
    <a:lvl4pPr marL="1371600" algn="l" rtl="0" fontAlgn="base">
      <a:spcBef>
        <a:spcPct val="0"/>
      </a:spcBef>
      <a:spcAft>
        <a:spcPct val="0"/>
      </a:spcAft>
      <a:defRPr sz="1200" kern="1200">
        <a:solidFill>
          <a:srgbClr val="000000"/>
        </a:solidFill>
        <a:latin typeface="Gill Sans" charset="0"/>
        <a:ea typeface="ヒラギノ角ゴ ProN W3" charset="-128"/>
        <a:cs typeface="ヒラギノ角ゴ ProN W3" charset="-128"/>
        <a:sym typeface="Gill Sans" charset="0"/>
      </a:defRPr>
    </a:lvl4pPr>
    <a:lvl5pPr marL="1828800" algn="l" rtl="0" fontAlgn="base">
      <a:spcBef>
        <a:spcPct val="0"/>
      </a:spcBef>
      <a:spcAft>
        <a:spcPct val="0"/>
      </a:spcAft>
      <a:defRPr sz="1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1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1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1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1200" kern="1200">
        <a:solidFill>
          <a:srgbClr val="000000"/>
        </a:solidFill>
        <a:latin typeface="Gill Sans" charset="0"/>
        <a:ea typeface="ヒラギノ角ゴ ProN W3" charset="-128"/>
        <a:cs typeface="ヒラギノ角ゴ ProN W3" charset="-128"/>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92001"/>
    <a:srgbClr val="B3E1E4"/>
    <a:srgbClr val="E60000"/>
    <a:srgbClr val="EF0000"/>
    <a:srgbClr val="FF9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72" autoAdjust="0"/>
    <p:restoredTop sz="82449" autoAdjust="0"/>
  </p:normalViewPr>
  <p:slideViewPr>
    <p:cSldViewPr>
      <p:cViewPr varScale="1">
        <p:scale>
          <a:sx n="104" d="100"/>
          <a:sy n="104" d="100"/>
        </p:scale>
        <p:origin x="1808"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a:latin typeface="Gill Sans" pitchFamily="-107" charset="0"/>
                <a:ea typeface="ヒラギノ角ゴ ProN W3" pitchFamily="-107" charset="-128"/>
                <a:cs typeface="ヒラギノ角ゴ ProN W3" pitchFamily="-107" charset="-128"/>
                <a:sym typeface="Gill Sans" pitchFamily="-107"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a:latin typeface="Gill Sans" pitchFamily="-107" charset="0"/>
                <a:ea typeface="ヒラギノ角ゴ ProN W3" pitchFamily="-107" charset="-128"/>
                <a:cs typeface="ヒラギノ角ゴ ProN W3" pitchFamily="-107" charset="-128"/>
                <a:sym typeface="Gill Sans" pitchFamily="-107" charset="0"/>
              </a:defRPr>
            </a:lvl1pPr>
          </a:lstStyle>
          <a:p>
            <a:pPr>
              <a:defRPr/>
            </a:pPr>
            <a:fld id="{9C55C323-5BF5-8F45-A1BC-A07F04A674A6}" type="datetime1">
              <a:rPr lang="en-US"/>
              <a:pPr>
                <a:defRPr/>
              </a:pPr>
              <a:t>11/13/22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a:latin typeface="Gill Sans" pitchFamily="-107" charset="0"/>
                <a:ea typeface="ヒラギノ角ゴ ProN W3" pitchFamily="-107" charset="-128"/>
                <a:cs typeface="ヒラギノ角ゴ ProN W3" pitchFamily="-107" charset="-128"/>
                <a:sym typeface="Gill Sans" pitchFamily="-107"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a:latin typeface="Gill Sans" pitchFamily="-107" charset="0"/>
                <a:ea typeface="ヒラギノ角ゴ ProN W3" pitchFamily="-107" charset="-128"/>
                <a:cs typeface="ヒラギノ角ゴ ProN W3" pitchFamily="-107" charset="-128"/>
                <a:sym typeface="Gill Sans" pitchFamily="-107" charset="0"/>
              </a:defRPr>
            </a:lvl1pPr>
          </a:lstStyle>
          <a:p>
            <a:pPr>
              <a:defRPr/>
            </a:pPr>
            <a:fld id="{DBD0CB2C-D093-0C49-9DCF-DBB3E6B724D3}" type="slidenum">
              <a:rPr lang="en-US"/>
              <a:pPr>
                <a:defRPr/>
              </a:pPr>
              <a:t>‹#›</a:t>
            </a:fld>
            <a:endParaRPr lang="en-US" dirty="0"/>
          </a:p>
        </p:txBody>
      </p:sp>
    </p:spTree>
    <p:extLst>
      <p:ext uri="{BB962C8B-B14F-4D97-AF65-F5344CB8AC3E}">
        <p14:creationId xmlns:p14="http://schemas.microsoft.com/office/powerpoint/2010/main" val="186539053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QPI" TargetMode="External"/><Relationship Id="rId3" Type="http://schemas.openxmlformats.org/officeDocument/2006/relationships/hyperlink" Target="http://en.wikipedia.org/wiki/X86%23x86_registers" TargetMode="External"/><Relationship Id="rId7" Type="http://schemas.openxmlformats.org/officeDocument/2006/relationships/hyperlink" Target="http://en.wikipedia.org/wiki/Non-Uniform_Memory_Acce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Pipelining" TargetMode="External"/><Relationship Id="rId5" Type="http://schemas.openxmlformats.org/officeDocument/2006/relationships/hyperlink" Target="http://en.wikipedia.org/wiki/Memory_model_(programming)" TargetMode="External"/><Relationship Id="rId4" Type="http://schemas.openxmlformats.org/officeDocument/2006/relationships/hyperlink" Target="http://en.wikipedia.org/wiki/Hyper-threadin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endParaRPr lang="en-US" baseline="0" dirty="0"/>
          </a:p>
          <a:p>
            <a:endParaRPr lang="en-US" baseline="0" dirty="0"/>
          </a:p>
          <a:p>
            <a:r>
              <a:rPr lang="en-US" baseline="0" dirty="0"/>
              <a:t> </a:t>
            </a:r>
          </a:p>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ＭＳ Ｐゴシック" charset="-128"/>
                <a:cs typeface="ＭＳ Ｐゴシック" charset="-128"/>
              </a:rPr>
              <a:t>Yes, in some sense memory is no more than a cache for slow disks (while disks are caches for network or whatever). Each lower level is more expensive and thus has lower capacity, however it's also faster and in particular has significantly lower access latency. L1 cache typically has latency of a few processor cycles, and at large each subsequent level has roughly order of magnitude larger access latency.</a:t>
            </a:r>
          </a:p>
          <a:p>
            <a:endParaRPr lang="en-US" sz="1200" kern="1200" dirty="0">
              <a:solidFill>
                <a:schemeClr val="tx1"/>
              </a:solidFill>
              <a:latin typeface="+mn-lt"/>
              <a:ea typeface="ＭＳ Ｐゴシック" charset="-128"/>
              <a:cs typeface="ＭＳ Ｐゴシック" charset="-128"/>
            </a:endParaRPr>
          </a:p>
          <a:p>
            <a:r>
              <a:rPr lang="en-US" sz="1200" kern="1200" dirty="0">
                <a:solidFill>
                  <a:schemeClr val="tx1"/>
                </a:solidFill>
                <a:latin typeface="+mn-lt"/>
                <a:ea typeface="ＭＳ Ｐゴシック" charset="-128"/>
                <a:cs typeface="ＭＳ Ｐゴシック" charset="-128"/>
              </a:rPr>
              <a:t>There is an another dimension in the structure - some caches are private to cores, while others are shared between several cores. There is usually an L1 cache (and potentially L2) per each core in modern processors. While L3 cache currently is usually shared between all cores in a processor.</a:t>
            </a:r>
          </a:p>
          <a:p>
            <a:endParaRPr lang="en-US" sz="1200" kern="1200" dirty="0">
              <a:solidFill>
                <a:schemeClr val="tx1"/>
              </a:solidFill>
              <a:latin typeface="+mn-lt"/>
              <a:ea typeface="ＭＳ Ｐゴシック" charset="-128"/>
              <a:cs typeface="ＭＳ Ｐゴシック" charset="-128"/>
            </a:endParaRPr>
          </a:p>
          <a:p>
            <a:r>
              <a:rPr lang="en-US" sz="1200" kern="1200" dirty="0">
                <a:solidFill>
                  <a:schemeClr val="tx1"/>
                </a:solidFill>
                <a:latin typeface="+mn-lt"/>
                <a:ea typeface="ＭＳ Ｐゴシック" charset="-128"/>
                <a:cs typeface="ＭＳ Ｐゴシック" charset="-128"/>
              </a:rPr>
              <a:t>Here I use terms "cache" and "memory" in a generalized sense, they may represent real L3 cache and memory, or L1 cache and L2 cache, or memory and disk and so on (in reality the scheme is actually applied several times recursively). So, we assume that "cache" is fast and private, while "memory" is slow and shared, and hereinafter we will analyze and optimize accesses to slow shared memory.</a:t>
            </a:r>
          </a:p>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10</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ＭＳ Ｐゴシック" charset="-128"/>
                <a:cs typeface="ＭＳ Ｐゴシック" charset="-128"/>
              </a:rPr>
              <a:t>Yes, in some sense memory is no more than a cache for slow disks (while disks are caches for network or whatever). Each lower level is more expensive and thus has lower capacity, however it's also faster and in particular has significantly lower access latency. L1 cache typically has latency of a few processor cycles, and at large each subsequent level has roughly order of magnitude larger access latency.</a:t>
            </a:r>
          </a:p>
          <a:p>
            <a:endParaRPr lang="en-US" sz="1200" kern="1200" dirty="0">
              <a:solidFill>
                <a:schemeClr val="tx1"/>
              </a:solidFill>
              <a:latin typeface="+mn-lt"/>
              <a:ea typeface="ＭＳ Ｐゴシック" charset="-128"/>
              <a:cs typeface="ＭＳ Ｐゴシック" charset="-128"/>
            </a:endParaRPr>
          </a:p>
          <a:p>
            <a:r>
              <a:rPr lang="en-US" sz="1200" kern="1200" dirty="0">
                <a:solidFill>
                  <a:schemeClr val="tx1"/>
                </a:solidFill>
                <a:latin typeface="+mn-lt"/>
                <a:ea typeface="ＭＳ Ｐゴシック" charset="-128"/>
                <a:cs typeface="ＭＳ Ｐゴシック" charset="-128"/>
              </a:rPr>
              <a:t>There is an another dimension in the structure - some caches are private to cores, while others are shared between several cores. There is usually an L1 cache (and potentially L2) per each core in modern processors. While L3 cache currently is usually shared between all cores in a processor.</a:t>
            </a:r>
          </a:p>
          <a:p>
            <a:endParaRPr lang="en-US" sz="1200" kern="1200" dirty="0">
              <a:solidFill>
                <a:schemeClr val="tx1"/>
              </a:solidFill>
              <a:latin typeface="+mn-lt"/>
              <a:ea typeface="ＭＳ Ｐゴシック" charset="-128"/>
              <a:cs typeface="ＭＳ Ｐゴシック" charset="-128"/>
            </a:endParaRPr>
          </a:p>
          <a:p>
            <a:r>
              <a:rPr lang="en-US" sz="1200" kern="1200" dirty="0">
                <a:solidFill>
                  <a:schemeClr val="tx1"/>
                </a:solidFill>
                <a:latin typeface="+mn-lt"/>
                <a:ea typeface="ＭＳ Ｐゴシック" charset="-128"/>
                <a:cs typeface="ＭＳ Ｐゴシック" charset="-128"/>
              </a:rPr>
              <a:t>Here I use terms "cache" and "memory" in a generalized sense, they may represent real L3 cache and memory, or L1 cache and L2 cache, or memory and disk and so on (in reality the scheme is actually applied several times recursively). So, we assume that "cache" is fast and private, while "memory" is slow and shared, and hereinafter we will analyze and optimize accesses to slow shared memory.</a:t>
            </a:r>
          </a:p>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11</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12</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13</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14</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15</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Want head of Queue and tail on queue pointers on different cache lines</a:t>
            </a:r>
          </a:p>
          <a:p>
            <a:r>
              <a:rPr lang="en-US" baseline="0" dirty="0"/>
              <a:t>Updates will be locked by default.</a:t>
            </a:r>
          </a:p>
          <a:p>
            <a:r>
              <a:rPr lang="en-US" baseline="0" dirty="0"/>
              <a:t>Performance of </a:t>
            </a:r>
            <a:r>
              <a:rPr lang="en-US" baseline="0" dirty="0" err="1"/>
              <a:t>cacheline</a:t>
            </a:r>
            <a:r>
              <a:rPr lang="en-US" baseline="0" dirty="0"/>
              <a:t> operations is the same as per accessing a single variable.</a:t>
            </a:r>
          </a:p>
          <a:p>
            <a:r>
              <a:rPr lang="en-US" baseline="0" dirty="0"/>
              <a:t>Keep data structures to 64 bytes and aligned</a:t>
            </a:r>
          </a:p>
          <a:p>
            <a:r>
              <a:rPr lang="en-US" baseline="0" dirty="0"/>
              <a:t>Log based / append only designs</a:t>
            </a:r>
          </a:p>
          <a:p>
            <a:endParaRPr lang="en-US" baseline="0"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16</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17</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Xchg</a:t>
            </a:r>
            <a:r>
              <a:rPr lang="en-US" baseline="0" dirty="0"/>
              <a:t> could be a </a:t>
            </a:r>
            <a:r>
              <a:rPr lang="en-US" baseline="0" dirty="0" err="1"/>
              <a:t>mfence</a:t>
            </a:r>
            <a:r>
              <a:rPr lang="en-US" baseline="0" dirty="0"/>
              <a:t> but _way_ to expensive.</a:t>
            </a:r>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18</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19</a:t>
            </a:fld>
            <a:endParaRPr lang="en-US" dirty="0"/>
          </a:p>
        </p:txBody>
      </p:sp>
    </p:spTree>
    <p:extLst>
      <p:ext uri="{BB962C8B-B14F-4D97-AF65-F5344CB8AC3E}">
        <p14:creationId xmlns:p14="http://schemas.microsoft.com/office/powerpoint/2010/main" val="132320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a:t>
            </a:r>
            <a:r>
              <a:rPr lang="en-US" baseline="0" dirty="0"/>
              <a:t> Latency programming </a:t>
            </a:r>
            <a:r>
              <a:rPr lang="en-US" dirty="0"/>
              <a:t>techniques coming out of High Frequency</a:t>
            </a:r>
            <a:r>
              <a:rPr lang="en-US" baseline="0" dirty="0"/>
              <a:t> Trading.</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2</a:t>
            </a:fld>
            <a:endParaRPr lang="en-US" dirty="0"/>
          </a:p>
        </p:txBody>
      </p:sp>
    </p:spTree>
    <p:extLst>
      <p:ext uri="{BB962C8B-B14F-4D97-AF65-F5344CB8AC3E}">
        <p14:creationId xmlns:p14="http://schemas.microsoft.com/office/powerpoint/2010/main" val="1323201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20</a:t>
            </a:fld>
            <a:endParaRPr lang="en-US" dirty="0"/>
          </a:p>
        </p:txBody>
      </p:sp>
    </p:spTree>
    <p:extLst>
      <p:ext uri="{BB962C8B-B14F-4D97-AF65-F5344CB8AC3E}">
        <p14:creationId xmlns:p14="http://schemas.microsoft.com/office/powerpoint/2010/main" val="1323201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21</a:t>
            </a:fld>
            <a:endParaRPr lang="en-US" dirty="0"/>
          </a:p>
        </p:txBody>
      </p:sp>
    </p:spTree>
    <p:extLst>
      <p:ext uri="{BB962C8B-B14F-4D97-AF65-F5344CB8AC3E}">
        <p14:creationId xmlns:p14="http://schemas.microsoft.com/office/powerpoint/2010/main" val="1323201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22</a:t>
            </a:fld>
            <a:endParaRPr lang="en-US" dirty="0"/>
          </a:p>
        </p:txBody>
      </p:sp>
    </p:spTree>
    <p:extLst>
      <p:ext uri="{BB962C8B-B14F-4D97-AF65-F5344CB8AC3E}">
        <p14:creationId xmlns:p14="http://schemas.microsoft.com/office/powerpoint/2010/main" val="132320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a:t>
            </a:r>
            <a:r>
              <a:rPr lang="en-US" baseline="0" dirty="0"/>
              <a:t> Latency programming </a:t>
            </a:r>
            <a:r>
              <a:rPr lang="en-US" dirty="0"/>
              <a:t>techniques coming out of High Frequency</a:t>
            </a:r>
            <a:r>
              <a:rPr lang="en-US" baseline="0" dirty="0"/>
              <a:t> Trading.</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3</a:t>
            </a:fld>
            <a:endParaRPr lang="en-US" dirty="0"/>
          </a:p>
        </p:txBody>
      </p:sp>
    </p:spTree>
    <p:extLst>
      <p:ext uri="{BB962C8B-B14F-4D97-AF65-F5344CB8AC3E}">
        <p14:creationId xmlns:p14="http://schemas.microsoft.com/office/powerpoint/2010/main" val="132320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Leverage</a:t>
            </a:r>
            <a:r>
              <a:rPr lang="en-US" baseline="0" dirty="0"/>
              <a:t> into production</a:t>
            </a:r>
          </a:p>
          <a:p>
            <a:endParaRPr lang="en-US" baseline="0" dirty="0"/>
          </a:p>
          <a:p>
            <a:endParaRPr lang="en-US" dirty="0"/>
          </a:p>
          <a:p>
            <a:r>
              <a:rPr lang="en-US" dirty="0"/>
              <a:t>OSGI Spring</a:t>
            </a:r>
            <a:r>
              <a:rPr lang="en-US" baseline="0" dirty="0"/>
              <a:t> Injected/ Unit Mocked, Hibernate / RDBMS etc. running on Big Data HDFS / Cassandra </a:t>
            </a:r>
            <a:r>
              <a:rPr lang="en-US" baseline="0" dirty="0" err="1"/>
              <a:t>Hadoop</a:t>
            </a:r>
            <a:r>
              <a:rPr lang="en-US" baseline="0" dirty="0"/>
              <a:t> cluster with Node front end on KVM </a:t>
            </a:r>
            <a:r>
              <a:rPr lang="en-US" baseline="0" dirty="0" err="1"/>
              <a:t>virtualisation</a:t>
            </a:r>
            <a:r>
              <a:rPr lang="en-US" baseline="0" dirty="0"/>
              <a:t> </a:t>
            </a:r>
            <a:r>
              <a:rPr lang="en-US" baseline="0" dirty="0" err="1"/>
              <a:t>enviornment</a:t>
            </a:r>
            <a:r>
              <a:rPr lang="en-US" baseline="0" dirty="0"/>
              <a:t>.</a:t>
            </a:r>
          </a:p>
          <a:p>
            <a:r>
              <a:rPr lang="en-US" baseline="0" dirty="0"/>
              <a:t>Spend time learning intricacies of innumerable technologies </a:t>
            </a:r>
          </a:p>
          <a:p>
            <a:endParaRPr lang="en-US" baseline="0" dirty="0"/>
          </a:p>
          <a:p>
            <a:r>
              <a:rPr lang="en-US" baseline="0" dirty="0"/>
              <a:t>Complicated optimizations because the basic techniques are not </a:t>
            </a:r>
            <a:r>
              <a:rPr lang="en-US" baseline="0" dirty="0" err="1"/>
              <a:t>optimised</a:t>
            </a:r>
            <a:r>
              <a:rPr lang="en-US" baseline="0" dirty="0"/>
              <a:t>. </a:t>
            </a:r>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4</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Leverage</a:t>
            </a:r>
            <a:r>
              <a:rPr lang="en-US" baseline="0" dirty="0"/>
              <a:t> into production</a:t>
            </a:r>
          </a:p>
          <a:p>
            <a:endParaRPr lang="en-US" baseline="0" dirty="0"/>
          </a:p>
          <a:p>
            <a:endParaRPr lang="en-US" dirty="0"/>
          </a:p>
          <a:p>
            <a:r>
              <a:rPr lang="en-US" dirty="0"/>
              <a:t>OSGI Spring</a:t>
            </a:r>
            <a:r>
              <a:rPr lang="en-US" baseline="0" dirty="0"/>
              <a:t> Injected/ Unit Mocked, Hibernate / RDBMS etc. running on Big Data HDFS / Cassandra </a:t>
            </a:r>
            <a:r>
              <a:rPr lang="en-US" baseline="0" dirty="0" err="1"/>
              <a:t>Hadoop</a:t>
            </a:r>
            <a:r>
              <a:rPr lang="en-US" baseline="0" dirty="0"/>
              <a:t> cluster with Node front end on KVM </a:t>
            </a:r>
            <a:r>
              <a:rPr lang="en-US" baseline="0" dirty="0" err="1"/>
              <a:t>virtualisation</a:t>
            </a:r>
            <a:r>
              <a:rPr lang="en-US" baseline="0" dirty="0"/>
              <a:t> </a:t>
            </a:r>
            <a:r>
              <a:rPr lang="en-US" baseline="0" dirty="0" err="1"/>
              <a:t>enviornment</a:t>
            </a:r>
            <a:r>
              <a:rPr lang="en-US" baseline="0" dirty="0"/>
              <a:t>.</a:t>
            </a:r>
          </a:p>
          <a:p>
            <a:r>
              <a:rPr lang="en-US" baseline="0" dirty="0"/>
              <a:t>Spend time learning intricacies of innumerable technologies </a:t>
            </a:r>
          </a:p>
          <a:p>
            <a:endParaRPr lang="en-US" baseline="0" dirty="0"/>
          </a:p>
          <a:p>
            <a:r>
              <a:rPr lang="en-US" baseline="0" dirty="0"/>
              <a:t>Complicated optimizations because the basic techniques are not </a:t>
            </a:r>
            <a:r>
              <a:rPr lang="en-US" baseline="0" dirty="0" err="1"/>
              <a:t>optimised</a:t>
            </a:r>
            <a:r>
              <a:rPr lang="en-US" baseline="0" dirty="0"/>
              <a:t>. </a:t>
            </a:r>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5</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Bridge API server developed in C++ with Java for both </a:t>
            </a:r>
            <a:r>
              <a:rPr lang="en-US" baseline="0" dirty="0" err="1"/>
              <a:t>comms</a:t>
            </a:r>
            <a:r>
              <a:rPr lang="en-US" baseline="0" dirty="0"/>
              <a:t> and the application.</a:t>
            </a:r>
          </a:p>
          <a:p>
            <a:endParaRPr lang="en-US" baseline="0" dirty="0"/>
          </a:p>
          <a:p>
            <a:r>
              <a:rPr lang="en-US" baseline="0" dirty="0"/>
              <a:t>Broadcast approach to decouple current operation with </a:t>
            </a:r>
          </a:p>
          <a:p>
            <a:r>
              <a:rPr lang="en-US" baseline="0" dirty="0"/>
              <a:t>To provide an example  of an </a:t>
            </a:r>
            <a:r>
              <a:rPr lang="en-US" baseline="0" dirty="0" err="1"/>
              <a:t>optimisation</a:t>
            </a:r>
            <a:r>
              <a:rPr lang="en-US" baseline="0" dirty="0"/>
              <a:t> works at a micro-level, its function and </a:t>
            </a:r>
            <a:r>
              <a:rPr lang="en-US" baseline="0" dirty="0" err="1"/>
              <a:t>behaviour</a:t>
            </a:r>
            <a:r>
              <a:rPr lang="en-US" baseline="0" dirty="0"/>
              <a:t> can be used to model and improve the entire software stack.</a:t>
            </a:r>
          </a:p>
          <a:p>
            <a:r>
              <a:rPr lang="en-US" baseline="0" dirty="0"/>
              <a:t>Employ lock free in memory systems design.</a:t>
            </a:r>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6</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7</a:t>
            </a:fld>
            <a:endParaRPr lang="en-US" dirty="0"/>
          </a:p>
        </p:txBody>
      </p:sp>
    </p:spTree>
    <p:extLst>
      <p:ext uri="{BB962C8B-B14F-4D97-AF65-F5344CB8AC3E}">
        <p14:creationId xmlns:p14="http://schemas.microsoft.com/office/powerpoint/2010/main" val="3271586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a:solidFill>
                  <a:schemeClr val="tx1"/>
                </a:solidFill>
                <a:latin typeface="+mn-lt"/>
                <a:ea typeface="ＭＳ Ｐゴシック" charset="-128"/>
                <a:cs typeface="ＭＳ Ｐゴシック" charset="-128"/>
              </a:rPr>
              <a:t>256 K per core</a:t>
            </a:r>
            <a:r>
              <a:rPr lang="en-US" sz="1200" b="1" kern="1200" baseline="0" dirty="0">
                <a:solidFill>
                  <a:schemeClr val="tx1"/>
                </a:solidFill>
                <a:latin typeface="+mn-lt"/>
                <a:ea typeface="ＭＳ Ｐゴシック" charset="-128"/>
                <a:cs typeface="ＭＳ Ｐゴシック" charset="-128"/>
              </a:rPr>
              <a:t> L1 cache. 4M L2 Cache ~40MB L3 Cache. 768TB RAM is now affordable.</a:t>
            </a:r>
            <a:endParaRPr lang="en-US" sz="1200" b="1" kern="1200" dirty="0">
              <a:solidFill>
                <a:schemeClr val="tx1"/>
              </a:solidFill>
              <a:latin typeface="+mn-lt"/>
              <a:ea typeface="ＭＳ Ｐゴシック" charset="-128"/>
              <a:cs typeface="ＭＳ Ｐゴシック" charset="-128"/>
            </a:endParaRPr>
          </a:p>
          <a:p>
            <a:r>
              <a:rPr lang="en-US" sz="1200" b="1" kern="1200" dirty="0">
                <a:solidFill>
                  <a:schemeClr val="tx1"/>
                </a:solidFill>
                <a:latin typeface="+mn-lt"/>
                <a:ea typeface="ＭＳ Ｐゴシック" charset="-128"/>
                <a:cs typeface="ＭＳ Ｐゴシック" charset="-128"/>
              </a:rPr>
              <a:t>Registers</a:t>
            </a:r>
            <a:r>
              <a:rPr lang="en-US" sz="1200" b="0" kern="1200" dirty="0">
                <a:solidFill>
                  <a:schemeClr val="tx1"/>
                </a:solidFill>
                <a:latin typeface="+mn-lt"/>
                <a:ea typeface="ＭＳ Ｐゴシック" charset="-128"/>
                <a:cs typeface="ＭＳ Ｐゴシック" charset="-128"/>
              </a:rPr>
              <a:t>: Within each core are separate register files containing 160 entries for integers and 144 floating point numbers.  These registers are accessible within a single cycle and constitute the fastest memory available to our execution cores.  Compilers will allocate our local variables and function arguments to these registers.  Compilers allocate to subset of registers know as the </a:t>
            </a:r>
            <a:r>
              <a:rPr lang="en-US" sz="1200" b="0" kern="1200" dirty="0">
                <a:solidFill>
                  <a:schemeClr val="tx1"/>
                </a:solidFill>
                <a:latin typeface="+mn-lt"/>
                <a:ea typeface="ＭＳ Ｐゴシック" charset="-128"/>
                <a:cs typeface="ＭＳ Ｐゴシック" charset="-128"/>
                <a:hlinkClick r:id="rId3"/>
              </a:rPr>
              <a:t>architectural registers, then the hardware expands on these as it runs instructions in parallel and out-of-order.  Compilers are aware of out-of-order and parallel execution ability for given processor, and order instruction streams and register allocation to take advantage of this.  When </a:t>
            </a:r>
            <a:r>
              <a:rPr lang="en-US" sz="1200" b="0" kern="1200" dirty="0">
                <a:solidFill>
                  <a:schemeClr val="tx1"/>
                </a:solidFill>
                <a:latin typeface="+mn-lt"/>
                <a:ea typeface="ＭＳ Ｐゴシック" charset="-128"/>
                <a:cs typeface="ＭＳ Ｐゴシック" charset="-128"/>
                <a:hlinkClick r:id="rId4"/>
              </a:rPr>
              <a:t>hyperthreading is enabled these registers are shared between the co-located hyperthreads.</a:t>
            </a:r>
          </a:p>
          <a:p>
            <a:r>
              <a:rPr lang="en-US" sz="1200" b="1" kern="1200" dirty="0">
                <a:solidFill>
                  <a:schemeClr val="tx1"/>
                </a:solidFill>
                <a:latin typeface="+mn-lt"/>
                <a:ea typeface="ＭＳ Ｐゴシック" charset="-128"/>
                <a:cs typeface="ＭＳ Ｐゴシック" charset="-128"/>
              </a:rPr>
              <a:t>Memory Ordering Buffers (MOB)</a:t>
            </a:r>
            <a:r>
              <a:rPr lang="en-US" sz="1200" b="0" kern="1200" dirty="0">
                <a:solidFill>
                  <a:schemeClr val="tx1"/>
                </a:solidFill>
                <a:latin typeface="+mn-lt"/>
                <a:ea typeface="ＭＳ Ｐゴシック" charset="-128"/>
                <a:cs typeface="ＭＳ Ｐゴシック" charset="-128"/>
              </a:rPr>
              <a:t>: The MOB is comprised of a 64-entry load and 36-entry store buffer.  These buffers are used to track in-flight operations while waiting on the cache sub-system as instructions get executed out-of-order.  The store buffer is a fully associative queue that can be searched for existing store operations, which have been queued when waiting on the L1 cache.  These buffers enable our fast processors to run without blocking while data is transferred to and from the cache sub-system.  When the processor issues reads and writes they can can come back out-of-order.  The MOB is used to disambiguate the load and store ordering for compliance to the published </a:t>
            </a:r>
            <a:r>
              <a:rPr lang="en-US" sz="1200" b="0" kern="1200" dirty="0">
                <a:solidFill>
                  <a:schemeClr val="tx1"/>
                </a:solidFill>
                <a:latin typeface="+mn-lt"/>
                <a:ea typeface="ＭＳ Ｐゴシック" charset="-128"/>
                <a:cs typeface="ＭＳ Ｐゴシック" charset="-128"/>
                <a:hlinkClick r:id="rId5"/>
              </a:rPr>
              <a:t>memory model.  Instructions are executed out-of-order in addition to our loads and stores that can come back out-of-order from the cache sub-system.  These buffers enable an ordered view of the world to be re-constructed for what is expected according to the memory model.</a:t>
            </a:r>
          </a:p>
          <a:p>
            <a:r>
              <a:rPr lang="en-US" sz="1200" b="1" kern="1200" dirty="0">
                <a:solidFill>
                  <a:schemeClr val="tx1"/>
                </a:solidFill>
                <a:latin typeface="+mn-lt"/>
                <a:ea typeface="ＭＳ Ｐゴシック" charset="-128"/>
                <a:cs typeface="ＭＳ Ｐゴシック" charset="-128"/>
              </a:rPr>
              <a:t>Level 1 Cache</a:t>
            </a:r>
            <a:r>
              <a:rPr lang="en-US" sz="1200" b="0" kern="1200" dirty="0">
                <a:solidFill>
                  <a:schemeClr val="tx1"/>
                </a:solidFill>
                <a:latin typeface="+mn-lt"/>
                <a:ea typeface="ＭＳ Ｐゴシック" charset="-128"/>
                <a:cs typeface="ＭＳ Ｐゴシック" charset="-128"/>
              </a:rPr>
              <a:t>: The L1 is a core-local cache split into separate 32K data and 32K instruction caches.  Access time is 3 cycles and can be hidden as instructions are </a:t>
            </a:r>
            <a:r>
              <a:rPr lang="en-US" sz="1200" b="0" kern="1200" dirty="0">
                <a:solidFill>
                  <a:schemeClr val="tx1"/>
                </a:solidFill>
                <a:latin typeface="+mn-lt"/>
                <a:ea typeface="ＭＳ Ｐゴシック" charset="-128"/>
                <a:cs typeface="ＭＳ Ｐゴシック" charset="-128"/>
                <a:hlinkClick r:id="rId6"/>
              </a:rPr>
              <a:t>pipelined by the core for data already in the L1 cache.</a:t>
            </a:r>
          </a:p>
          <a:p>
            <a:r>
              <a:rPr lang="en-US" sz="1200" b="1" kern="1200" dirty="0">
                <a:solidFill>
                  <a:schemeClr val="tx1"/>
                </a:solidFill>
                <a:latin typeface="+mn-lt"/>
                <a:ea typeface="ＭＳ Ｐゴシック" charset="-128"/>
                <a:cs typeface="ＭＳ Ｐゴシック" charset="-128"/>
              </a:rPr>
              <a:t>Level 2 Cache</a:t>
            </a:r>
            <a:r>
              <a:rPr lang="en-US" sz="1200" b="0" kern="1200" dirty="0">
                <a:solidFill>
                  <a:schemeClr val="tx1"/>
                </a:solidFill>
                <a:latin typeface="+mn-lt"/>
                <a:ea typeface="ＭＳ Ｐゴシック" charset="-128"/>
                <a:cs typeface="ＭＳ Ｐゴシック" charset="-128"/>
              </a:rPr>
              <a:t>: The L2 cache is a core-local cache designed to buffer access between the L1 and the shared L3 cache.  The L2 cache is 256K in size and acts as an effective queue of memory accesses between the L1 and L3.  L2 contains both data and instructions.  L2 access latency is 12 cycles.  </a:t>
            </a:r>
          </a:p>
          <a:p>
            <a:r>
              <a:rPr lang="en-US" sz="1200" b="1" kern="1200" dirty="0">
                <a:solidFill>
                  <a:schemeClr val="tx1"/>
                </a:solidFill>
                <a:latin typeface="+mn-lt"/>
                <a:ea typeface="ＭＳ Ｐゴシック" charset="-128"/>
                <a:cs typeface="ＭＳ Ｐゴシック" charset="-128"/>
              </a:rPr>
              <a:t>Level 3 Cache</a:t>
            </a:r>
            <a:r>
              <a:rPr lang="en-US" sz="1200" b="0" kern="1200" dirty="0">
                <a:solidFill>
                  <a:schemeClr val="tx1"/>
                </a:solidFill>
                <a:latin typeface="+mn-lt"/>
                <a:ea typeface="ＭＳ Ｐゴシック" charset="-128"/>
                <a:cs typeface="ＭＳ Ｐゴシック" charset="-128"/>
              </a:rPr>
              <a:t>: The L3 cache is shared across all cores within a socket.  The L3 is split into 2MB segments each connected to a ring-bus network on the socket.  Each core is also connected to this ring-bus.  Addresses are hashed to segments for greater throughput.  Latency can be up to 38 cycles depending on cache size.  Cache size can be up to 20MB depending on the number of segments, with each additional hop around the ring taking an additional cycle.  The L3 cache is inclusive of all data in the L1 and L2 for each core on the same socket.  This inclusiveness, at the cost of space, allows the L3 cache to intercept requests thus removing the burden from private core-local L1 &amp; L2 caches.</a:t>
            </a:r>
          </a:p>
          <a:p>
            <a:r>
              <a:rPr lang="en-US" sz="1200" b="1" kern="1200" dirty="0">
                <a:solidFill>
                  <a:schemeClr val="tx1"/>
                </a:solidFill>
                <a:latin typeface="+mn-lt"/>
                <a:ea typeface="ＭＳ Ｐゴシック" charset="-128"/>
                <a:cs typeface="ＭＳ Ｐゴシック" charset="-128"/>
              </a:rPr>
              <a:t>Main Memory</a:t>
            </a:r>
            <a:r>
              <a:rPr lang="en-US" sz="1200" b="0" kern="1200" dirty="0">
                <a:solidFill>
                  <a:schemeClr val="tx1"/>
                </a:solidFill>
                <a:latin typeface="+mn-lt"/>
                <a:ea typeface="ＭＳ Ｐゴシック" charset="-128"/>
                <a:cs typeface="ＭＳ Ｐゴシック" charset="-128"/>
              </a:rPr>
              <a:t>: DRAM channels are connected to each socket with an average latency of ~65ns for socket local access on a full cache-miss.  This is however extremely variable, being much less for subsequent accesses to columns in the same row buffer, through to significantly more when queuing effects and memory refresh cycles conflict.  4 memory channels are aggregated together on each socket for throughput, and to hide latency via  </a:t>
            </a:r>
            <a:r>
              <a:rPr lang="en-US" sz="1200" b="0" kern="1200" dirty="0">
                <a:solidFill>
                  <a:schemeClr val="tx1"/>
                </a:solidFill>
                <a:latin typeface="+mn-lt"/>
                <a:ea typeface="ＭＳ Ｐゴシック" charset="-128"/>
                <a:cs typeface="ＭＳ Ｐゴシック" charset="-128"/>
                <a:hlinkClick r:id="rId6"/>
              </a:rPr>
              <a:t>pipelining on the independent memory channels.</a:t>
            </a:r>
          </a:p>
          <a:p>
            <a:r>
              <a:rPr lang="en-US" sz="1200" b="1" kern="1200" dirty="0">
                <a:solidFill>
                  <a:schemeClr val="tx1"/>
                </a:solidFill>
                <a:latin typeface="+mn-lt"/>
                <a:ea typeface="ＭＳ Ｐゴシック" charset="-128"/>
                <a:cs typeface="ＭＳ Ｐゴシック" charset="-128"/>
              </a:rPr>
              <a:t>NUMA</a:t>
            </a:r>
            <a:r>
              <a:rPr lang="en-US" sz="1200" b="0" kern="1200" dirty="0">
                <a:solidFill>
                  <a:schemeClr val="tx1"/>
                </a:solidFill>
                <a:latin typeface="+mn-lt"/>
                <a:ea typeface="ＭＳ Ｐゴシック" charset="-128"/>
                <a:cs typeface="ＭＳ Ｐゴシック" charset="-128"/>
              </a:rPr>
              <a:t>: In a multi-socket server we have </a:t>
            </a:r>
            <a:r>
              <a:rPr lang="en-US" sz="1200" b="0" kern="1200" dirty="0">
                <a:solidFill>
                  <a:schemeClr val="tx1"/>
                </a:solidFill>
                <a:latin typeface="+mn-lt"/>
                <a:ea typeface="ＭＳ Ｐゴシック" charset="-128"/>
                <a:cs typeface="ＭＳ Ｐゴシック" charset="-128"/>
                <a:hlinkClick r:id="rId7"/>
              </a:rPr>
              <a:t>non-uniform memory access.  It is non-uniform because the required memory maybe on a remote socket having an additional 40ns hop across the </a:t>
            </a:r>
            <a:r>
              <a:rPr lang="en-US" sz="1200" b="0" kern="1200" dirty="0">
                <a:solidFill>
                  <a:schemeClr val="tx1"/>
                </a:solidFill>
                <a:latin typeface="+mn-lt"/>
                <a:ea typeface="ＭＳ Ｐゴシック" charset="-128"/>
                <a:cs typeface="ＭＳ Ｐゴシック" charset="-128"/>
                <a:hlinkClick r:id="rId8"/>
              </a:rPr>
              <a:t>QPI bus.  Sandy Bridge is a major step forward for 2-socket systems over Westmere and Nehalem.  With Sandy Bridge the QPI limit has been raised from 6.4GT/s to 8.0GT/s, and two lanes can be aggregated thus eliminating the bottleneck of the previous systems.  For Nehalem and Westmere the QPI link is only capable of ~40% the bandwidth that could be delivered by the memory controller for an individual socket.  This limitation made accessing remote memory a choke point.  In addition, the QPI link can now forward pre-fetch requests which previous generations could not.</a:t>
            </a:r>
            <a:endParaRPr lang="en-US" sz="1200" b="0" kern="1200" dirty="0">
              <a:solidFill>
                <a:schemeClr val="tx1"/>
              </a:solidFill>
              <a:latin typeface="+mn-lt"/>
              <a:ea typeface="ＭＳ Ｐゴシック" charset="-128"/>
              <a:cs typeface="ＭＳ Ｐゴシック" charset="-128"/>
            </a:endParaRPr>
          </a:p>
          <a:p>
            <a:endParaRPr lang="en-US" sz="1200" b="0" kern="1200" dirty="0">
              <a:solidFill>
                <a:schemeClr val="tx1"/>
              </a:solidFill>
              <a:latin typeface="+mn-lt"/>
              <a:ea typeface="ＭＳ Ｐゴシック" charset="-128"/>
              <a:cs typeface="ＭＳ Ｐゴシック" charset="-128"/>
            </a:endParaRPr>
          </a:p>
          <a:p>
            <a:r>
              <a:rPr lang="en-US" sz="1200" b="0" kern="1200" dirty="0">
                <a:solidFill>
                  <a:schemeClr val="tx1"/>
                </a:solidFill>
                <a:latin typeface="+mn-lt"/>
                <a:ea typeface="ＭＳ Ｐゴシック" charset="-128"/>
                <a:cs typeface="ＭＳ Ｐゴシック" charset="-128"/>
              </a:rPr>
              <a:t>Practically – design systems to</a:t>
            </a:r>
            <a:r>
              <a:rPr lang="en-US" sz="1200" b="0" kern="1200" baseline="0" dirty="0">
                <a:solidFill>
                  <a:schemeClr val="tx1"/>
                </a:solidFill>
                <a:latin typeface="+mn-lt"/>
                <a:ea typeface="ＭＳ Ｐゴシック" charset="-128"/>
                <a:cs typeface="ＭＳ Ｐゴシック" charset="-128"/>
              </a:rPr>
              <a:t> run split on </a:t>
            </a:r>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8</a:t>
            </a:fld>
            <a:endParaRPr lang="en-US" dirty="0"/>
          </a:p>
        </p:txBody>
      </p:sp>
    </p:spTree>
    <p:extLst>
      <p:ext uri="{BB962C8B-B14F-4D97-AF65-F5344CB8AC3E}">
        <p14:creationId xmlns:p14="http://schemas.microsoft.com/office/powerpoint/2010/main" val="376277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D0CB2C-D093-0C49-9DCF-DBB3E6B724D3}" type="slidenum">
              <a:rPr lang="en-US" smtClean="0"/>
              <a:pPr>
                <a:defRPr/>
              </a:pPr>
              <a:t>9</a:t>
            </a:fld>
            <a:endParaRPr lang="en-US" dirty="0"/>
          </a:p>
        </p:txBody>
      </p:sp>
    </p:spTree>
    <p:extLst>
      <p:ext uri="{BB962C8B-B14F-4D97-AF65-F5344CB8AC3E}">
        <p14:creationId xmlns:p14="http://schemas.microsoft.com/office/powerpoint/2010/main" val="327158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81013" y="1892300"/>
            <a:ext cx="4038600" cy="323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72013" y="1892300"/>
            <a:ext cx="4038600" cy="323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0"/>
            <a:ext cx="6019800" cy="61261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062163" cy="51308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0"/>
            <a:ext cx="6038850" cy="51308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2413"/>
            <a:ext cx="2057400" cy="587375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52413"/>
            <a:ext cx="6019800" cy="5873750"/>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2413"/>
            <a:ext cx="2057400" cy="587375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52413"/>
            <a:ext cx="6019800" cy="5873750"/>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81013" y="1892300"/>
            <a:ext cx="4038600" cy="323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72013" y="1892300"/>
            <a:ext cx="4038600" cy="323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062163" cy="51308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0"/>
            <a:ext cx="6038850" cy="51308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81013" y="1892300"/>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72013" y="1892300"/>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062163" cy="68580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0"/>
            <a:ext cx="6038850" cy="68580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81013" y="1892300"/>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72013" y="1892300"/>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Arial"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062163" cy="6858000"/>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0"/>
            <a:ext cx="6038850" cy="6858000"/>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0"/>
            <a:ext cx="8229600" cy="1852613"/>
          </a:xfrm>
          <a:prstGeom prst="rect">
            <a:avLst/>
          </a:prstGeom>
          <a:noFill/>
          <a:ln w="12700">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BlairMdITC TT-Medium" charset="0"/>
              </a:rPr>
              <a:t>Click to edit Master title style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rtl="0" eaLnBrk="0" fontAlgn="base" hangingPunct="0">
        <a:spcBef>
          <a:spcPct val="0"/>
        </a:spcBef>
        <a:spcAft>
          <a:spcPct val="0"/>
        </a:spcAft>
        <a:defRPr sz="2800">
          <a:solidFill>
            <a:srgbClr val="FF0000"/>
          </a:solidFill>
          <a:latin typeface="+mj-lt"/>
          <a:ea typeface="+mj-ea"/>
          <a:cs typeface="+mj-cs"/>
          <a:sym typeface="BlairMdITC TT-Medium" charset="0"/>
        </a:defRPr>
      </a:lvl1pPr>
      <a:lvl2pPr algn="l" rtl="0" eaLnBrk="0" fontAlgn="base" hangingPunct="0">
        <a:spcBef>
          <a:spcPct val="0"/>
        </a:spcBef>
        <a:spcAft>
          <a:spcPct val="0"/>
        </a:spcAft>
        <a:defRPr sz="2800">
          <a:solidFill>
            <a:srgbClr val="FF0000"/>
          </a:solidFill>
          <a:latin typeface="BlairMdITC TT-Medium" charset="0"/>
          <a:ea typeface="ヒラギノ角ゴ ProN W6" charset="-128"/>
          <a:cs typeface="ヒラギノ角ゴ ProN W6" charset="-128"/>
          <a:sym typeface="BlairMdITC TT-Medium" charset="0"/>
        </a:defRPr>
      </a:lvl2pPr>
      <a:lvl3pPr algn="l" rtl="0" eaLnBrk="0" fontAlgn="base" hangingPunct="0">
        <a:spcBef>
          <a:spcPct val="0"/>
        </a:spcBef>
        <a:spcAft>
          <a:spcPct val="0"/>
        </a:spcAft>
        <a:defRPr sz="2800">
          <a:solidFill>
            <a:srgbClr val="FF0000"/>
          </a:solidFill>
          <a:latin typeface="BlairMdITC TT-Medium" charset="0"/>
          <a:ea typeface="ヒラギノ角ゴ ProN W6" charset="-128"/>
          <a:cs typeface="ヒラギノ角ゴ ProN W6" charset="-128"/>
          <a:sym typeface="BlairMdITC TT-Medium" charset="0"/>
        </a:defRPr>
      </a:lvl3pPr>
      <a:lvl4pPr algn="l" rtl="0" eaLnBrk="0" fontAlgn="base" hangingPunct="0">
        <a:spcBef>
          <a:spcPct val="0"/>
        </a:spcBef>
        <a:spcAft>
          <a:spcPct val="0"/>
        </a:spcAft>
        <a:defRPr sz="2800">
          <a:solidFill>
            <a:srgbClr val="FF0000"/>
          </a:solidFill>
          <a:latin typeface="BlairMdITC TT-Medium" charset="0"/>
          <a:ea typeface="ヒラギノ角ゴ ProN W6" charset="-128"/>
          <a:cs typeface="ヒラギノ角ゴ ProN W6" charset="-128"/>
          <a:sym typeface="BlairMdITC TT-Medium" charset="0"/>
        </a:defRPr>
      </a:lvl4pPr>
      <a:lvl5pPr algn="l" rtl="0" eaLnBrk="0" fontAlgn="base" hangingPunct="0">
        <a:spcBef>
          <a:spcPct val="0"/>
        </a:spcBef>
        <a:spcAft>
          <a:spcPct val="0"/>
        </a:spcAft>
        <a:defRPr sz="2800">
          <a:solidFill>
            <a:srgbClr val="FF0000"/>
          </a:solidFill>
          <a:latin typeface="BlairMdITC TT-Medium" charset="0"/>
          <a:ea typeface="ヒラギノ角ゴ ProN W6" charset="-128"/>
          <a:cs typeface="ヒラギノ角ゴ ProN W6" charset="-128"/>
          <a:sym typeface="BlairMdITC TT-Medium" charset="0"/>
        </a:defRPr>
      </a:lvl5pPr>
      <a:lvl6pPr marL="457200" algn="l" rtl="0" fontAlgn="base">
        <a:spcBef>
          <a:spcPct val="0"/>
        </a:spcBef>
        <a:spcAft>
          <a:spcPct val="0"/>
        </a:spcAft>
        <a:defRPr sz="2800">
          <a:solidFill>
            <a:srgbClr val="FF0000"/>
          </a:solidFill>
          <a:latin typeface="BlairMdITC TT-Medium" charset="0"/>
          <a:ea typeface="ヒラギノ角ゴ ProN W6" charset="-128"/>
          <a:cs typeface="ヒラギノ角ゴ ProN W6" charset="-128"/>
          <a:sym typeface="BlairMdITC TT-Medium" charset="0"/>
        </a:defRPr>
      </a:lvl6pPr>
      <a:lvl7pPr marL="914400" algn="l" rtl="0" fontAlgn="base">
        <a:spcBef>
          <a:spcPct val="0"/>
        </a:spcBef>
        <a:spcAft>
          <a:spcPct val="0"/>
        </a:spcAft>
        <a:defRPr sz="2800">
          <a:solidFill>
            <a:srgbClr val="FF0000"/>
          </a:solidFill>
          <a:latin typeface="BlairMdITC TT-Medium" charset="0"/>
          <a:ea typeface="ヒラギノ角ゴ ProN W6" charset="-128"/>
          <a:cs typeface="ヒラギノ角ゴ ProN W6" charset="-128"/>
          <a:sym typeface="BlairMdITC TT-Medium" charset="0"/>
        </a:defRPr>
      </a:lvl7pPr>
      <a:lvl8pPr marL="1371600" algn="l" rtl="0" fontAlgn="base">
        <a:spcBef>
          <a:spcPct val="0"/>
        </a:spcBef>
        <a:spcAft>
          <a:spcPct val="0"/>
        </a:spcAft>
        <a:defRPr sz="2800">
          <a:solidFill>
            <a:srgbClr val="FF0000"/>
          </a:solidFill>
          <a:latin typeface="BlairMdITC TT-Medium" charset="0"/>
          <a:ea typeface="ヒラギノ角ゴ ProN W6" charset="-128"/>
          <a:cs typeface="ヒラギノ角ゴ ProN W6" charset="-128"/>
          <a:sym typeface="BlairMdITC TT-Medium" charset="0"/>
        </a:defRPr>
      </a:lvl8pPr>
      <a:lvl9pPr marL="1828800" algn="l" rtl="0" fontAlgn="base">
        <a:spcBef>
          <a:spcPct val="0"/>
        </a:spcBef>
        <a:spcAft>
          <a:spcPct val="0"/>
        </a:spcAft>
        <a:defRPr sz="2800">
          <a:solidFill>
            <a:srgbClr val="FF0000"/>
          </a:solidFill>
          <a:latin typeface="BlairMdITC TT-Medium" charset="0"/>
          <a:ea typeface="ヒラギノ角ゴ ProN W6" charset="-128"/>
          <a:cs typeface="ヒラギノ角ゴ ProN W6" charset="-128"/>
          <a:sym typeface="BlairMdITC TT-Medium" charset="0"/>
        </a:defRPr>
      </a:lvl9pPr>
    </p:titleStyle>
    <p:bodyStyle>
      <a:lvl1pPr marL="39688" indent="-39688" algn="l" rtl="0" eaLnBrk="0" fontAlgn="base" hangingPunct="0">
        <a:spcBef>
          <a:spcPts val="400"/>
        </a:spcBef>
        <a:spcAft>
          <a:spcPct val="0"/>
        </a:spcAft>
        <a:defRPr sz="2000">
          <a:solidFill>
            <a:srgbClr val="200063"/>
          </a:solidFill>
          <a:latin typeface="+mn-lt"/>
          <a:ea typeface="+mn-ea"/>
          <a:cs typeface="+mn-cs"/>
          <a:sym typeface="Arial" charset="0"/>
        </a:defRPr>
      </a:lvl1pPr>
      <a:lvl2pPr marL="39688" indent="417513" algn="l" rtl="0" eaLnBrk="0" fontAlgn="base" hangingPunct="0">
        <a:spcBef>
          <a:spcPts val="300"/>
        </a:spcBef>
        <a:spcAft>
          <a:spcPct val="0"/>
        </a:spcAft>
        <a:defRPr sz="2000">
          <a:solidFill>
            <a:srgbClr val="200063"/>
          </a:solidFill>
          <a:latin typeface="+mn-lt"/>
          <a:ea typeface="+mn-ea"/>
          <a:cs typeface="+mn-cs"/>
          <a:sym typeface="Arial" charset="0"/>
        </a:defRPr>
      </a:lvl2pPr>
      <a:lvl3pPr marL="39688" indent="874713" algn="l" rtl="0" eaLnBrk="0" fontAlgn="base" hangingPunct="0">
        <a:spcBef>
          <a:spcPts val="300"/>
        </a:spcBef>
        <a:spcAft>
          <a:spcPct val="0"/>
        </a:spcAft>
        <a:defRPr sz="2000">
          <a:solidFill>
            <a:srgbClr val="200063"/>
          </a:solidFill>
          <a:latin typeface="+mn-lt"/>
          <a:ea typeface="+mn-ea"/>
          <a:cs typeface="+mn-cs"/>
          <a:sym typeface="Arial" charset="0"/>
        </a:defRPr>
      </a:lvl3pPr>
      <a:lvl4pPr marL="39688" indent="1331913" algn="l" rtl="0" eaLnBrk="0" fontAlgn="base" hangingPunct="0">
        <a:spcBef>
          <a:spcPts val="300"/>
        </a:spcBef>
        <a:spcAft>
          <a:spcPct val="0"/>
        </a:spcAft>
        <a:defRPr sz="2000">
          <a:solidFill>
            <a:srgbClr val="200063"/>
          </a:solidFill>
          <a:latin typeface="+mn-lt"/>
          <a:ea typeface="+mn-ea"/>
          <a:cs typeface="+mn-cs"/>
          <a:sym typeface="Arial" charset="0"/>
        </a:defRPr>
      </a:lvl4pPr>
      <a:lvl5pPr marL="39688" indent="1789113" algn="l" rtl="0" eaLnBrk="0" fontAlgn="base" hangingPunct="0">
        <a:spcBef>
          <a:spcPts val="300"/>
        </a:spcBef>
        <a:spcAft>
          <a:spcPct val="0"/>
        </a:spcAft>
        <a:defRPr sz="2000">
          <a:solidFill>
            <a:srgbClr val="200063"/>
          </a:solidFill>
          <a:latin typeface="+mn-lt"/>
          <a:ea typeface="+mn-ea"/>
          <a:cs typeface="+mn-cs"/>
          <a:sym typeface="Arial" charset="0"/>
        </a:defRPr>
      </a:lvl5pPr>
      <a:lvl6pPr marL="496888" algn="l" rtl="0" fontAlgn="base">
        <a:spcBef>
          <a:spcPts val="300"/>
        </a:spcBef>
        <a:spcAft>
          <a:spcPct val="0"/>
        </a:spcAft>
        <a:defRPr sz="2000">
          <a:solidFill>
            <a:srgbClr val="200063"/>
          </a:solidFill>
          <a:latin typeface="+mn-lt"/>
          <a:ea typeface="+mn-ea"/>
          <a:cs typeface="+mn-cs"/>
          <a:sym typeface="Arial" charset="0"/>
        </a:defRPr>
      </a:lvl6pPr>
      <a:lvl7pPr marL="954088" algn="l" rtl="0" fontAlgn="base">
        <a:spcBef>
          <a:spcPts val="300"/>
        </a:spcBef>
        <a:spcAft>
          <a:spcPct val="0"/>
        </a:spcAft>
        <a:defRPr sz="2000">
          <a:solidFill>
            <a:srgbClr val="200063"/>
          </a:solidFill>
          <a:latin typeface="+mn-lt"/>
          <a:ea typeface="+mn-ea"/>
          <a:cs typeface="+mn-cs"/>
          <a:sym typeface="Arial" charset="0"/>
        </a:defRPr>
      </a:lvl7pPr>
      <a:lvl8pPr marL="1411288" algn="l" rtl="0" fontAlgn="base">
        <a:spcBef>
          <a:spcPts val="300"/>
        </a:spcBef>
        <a:spcAft>
          <a:spcPct val="0"/>
        </a:spcAft>
        <a:defRPr sz="2000">
          <a:solidFill>
            <a:srgbClr val="200063"/>
          </a:solidFill>
          <a:latin typeface="+mn-lt"/>
          <a:ea typeface="+mn-ea"/>
          <a:cs typeface="+mn-cs"/>
          <a:sym typeface="Arial" charset="0"/>
        </a:defRPr>
      </a:lvl8pPr>
      <a:lvl9pPr marL="1868488" algn="l" rtl="0" fontAlgn="base">
        <a:spcBef>
          <a:spcPts val="300"/>
        </a:spcBef>
        <a:spcAft>
          <a:spcPct val="0"/>
        </a:spcAft>
        <a:defRPr sz="2000">
          <a:solidFill>
            <a:srgbClr val="200063"/>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
          <p:cNvSpPr>
            <a:spLocks noGrp="1" noChangeArrowheads="1"/>
          </p:cNvSpPr>
          <p:nvPr>
            <p:ph type="title"/>
          </p:nvPr>
        </p:nvSpPr>
        <p:spPr bwMode="auto">
          <a:xfrm>
            <a:off x="457200" y="0"/>
            <a:ext cx="8229600" cy="1852613"/>
          </a:xfrm>
          <a:prstGeom prst="rect">
            <a:avLst/>
          </a:prstGeom>
          <a:noFill/>
          <a:ln w="12700">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Arial" charset="0"/>
              </a:rPr>
              <a:t>Click to edit Master title style</a:t>
            </a:r>
          </a:p>
        </p:txBody>
      </p:sp>
      <p:sp>
        <p:nvSpPr>
          <p:cNvPr id="111619" name="Rectangle 2"/>
          <p:cNvSpPr>
            <a:spLocks noGrp="1" noChangeArrowheads="1"/>
          </p:cNvSpPr>
          <p:nvPr>
            <p:ph type="body" idx="1"/>
          </p:nvPr>
        </p:nvSpPr>
        <p:spPr bwMode="auto">
          <a:xfrm>
            <a:off x="481013" y="1892300"/>
            <a:ext cx="8229600" cy="3238500"/>
          </a:xfrm>
          <a:prstGeom prst="rect">
            <a:avLst/>
          </a:prstGeom>
          <a:noFill/>
          <a:ln w="12700">
            <a:noFill/>
            <a:miter lim="800000"/>
            <a:headEnd/>
            <a:tailEnd/>
          </a:ln>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43" name="Rectangle 3"/>
          <p:cNvSpPr>
            <a:spLocks/>
          </p:cNvSpPr>
          <p:nvPr/>
        </p:nvSpPr>
        <p:spPr bwMode="auto">
          <a:xfrm>
            <a:off x="0" y="6411913"/>
            <a:ext cx="9182100" cy="496887"/>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10244" name="Rectangle 4"/>
          <p:cNvSpPr>
            <a:spLocks/>
          </p:cNvSpPr>
          <p:nvPr/>
        </p:nvSpPr>
        <p:spPr bwMode="auto">
          <a:xfrm>
            <a:off x="6846888" y="6475413"/>
            <a:ext cx="2806700" cy="203200"/>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111622" name="Picture 5"/>
          <p:cNvPicPr>
            <a:picLocks noChangeArrowheads="1"/>
          </p:cNvPicPr>
          <p:nvPr/>
        </p:nvPicPr>
        <p:blipFill>
          <a:blip r:embed="rId13"/>
          <a:srcRect/>
          <a:stretch>
            <a:fillRect/>
          </a:stretch>
        </p:blipFill>
        <p:spPr bwMode="auto">
          <a:xfrm>
            <a:off x="6537325" y="6462713"/>
            <a:ext cx="306388" cy="306387"/>
          </a:xfrm>
          <a:prstGeom prst="rect">
            <a:avLst/>
          </a:prstGeom>
          <a:noFill/>
          <a:ln w="12700">
            <a:noFill/>
            <a:miter lim="800000"/>
            <a:headEnd/>
            <a:tailEnd/>
          </a:ln>
        </p:spPr>
      </p:pic>
      <p:sp>
        <p:nvSpPr>
          <p:cNvPr id="10246" name="Line 6"/>
          <p:cNvSpPr>
            <a:spLocks noChangeShapeType="1"/>
          </p:cNvSpPr>
          <p:nvPr/>
        </p:nvSpPr>
        <p:spPr bwMode="auto">
          <a:xfrm>
            <a:off x="-12700" y="6413500"/>
            <a:ext cx="9207500" cy="12700"/>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txStyles>
    <p:titleStyle>
      <a:lvl1pPr algn="l" rtl="0" eaLnBrk="0" fontAlgn="base" hangingPunct="0">
        <a:spcBef>
          <a:spcPct val="0"/>
        </a:spcBef>
        <a:spcAft>
          <a:spcPct val="0"/>
        </a:spcAft>
        <a:defRPr sz="2800" b="1">
          <a:solidFill>
            <a:srgbClr val="D90B00"/>
          </a:solidFill>
          <a:latin typeface="+mj-lt"/>
          <a:ea typeface="+mj-ea"/>
          <a:cs typeface="+mj-cs"/>
          <a:sym typeface="Arial" charset="0"/>
        </a:defRPr>
      </a:lvl1pPr>
      <a:lvl2pPr algn="l" rtl="0" eaLnBrk="0" fontAlgn="base" hangingPunct="0">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5pPr>
      <a:lvl6pPr marL="457200" algn="l" rtl="0" fontAlgn="base">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6pPr>
      <a:lvl7pPr marL="914400" algn="l" rtl="0" fontAlgn="base">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7pPr>
      <a:lvl8pPr marL="1371600" algn="l" rtl="0" fontAlgn="base">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8pPr>
      <a:lvl9pPr marL="1828800" algn="l" rtl="0" fontAlgn="base">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9pPr>
    </p:titleStyle>
    <p:bodyStyle>
      <a:lvl1pPr marL="342900" indent="-342900" algn="l" rtl="0" eaLnBrk="0" fontAlgn="base" hangingPunct="0">
        <a:spcBef>
          <a:spcPts val="400"/>
        </a:spcBef>
        <a:spcAft>
          <a:spcPct val="0"/>
        </a:spcAft>
        <a:buClr>
          <a:srgbClr val="200063"/>
        </a:buClr>
        <a:buSzPct val="100000"/>
        <a:buFont typeface="Arial" charset="0"/>
        <a:buChar char="•"/>
        <a:defRPr sz="1600">
          <a:solidFill>
            <a:srgbClr val="200063"/>
          </a:solidFill>
          <a:latin typeface="+mn-lt"/>
          <a:ea typeface="+mn-ea"/>
          <a:cs typeface="+mn-cs"/>
          <a:sym typeface="Arial" charset="0"/>
        </a:defRPr>
      </a:lvl1pPr>
      <a:lvl2pPr marL="552450" indent="-285750" algn="l" rtl="0" eaLnBrk="0" fontAlgn="base" hangingPunct="0">
        <a:spcBef>
          <a:spcPts val="300"/>
        </a:spcBef>
        <a:spcAft>
          <a:spcPct val="0"/>
        </a:spcAft>
        <a:buClr>
          <a:srgbClr val="200063"/>
        </a:buClr>
        <a:buSzPct val="100000"/>
        <a:buFont typeface="Arial" charset="0"/>
        <a:buChar char="–"/>
        <a:defRPr sz="1400">
          <a:solidFill>
            <a:srgbClr val="200063"/>
          </a:solidFill>
          <a:latin typeface="+mn-lt"/>
          <a:ea typeface="+mn-ea"/>
          <a:cs typeface="+mn-cs"/>
          <a:sym typeface="Arial" charset="0"/>
        </a:defRPr>
      </a:lvl2pPr>
      <a:lvl3pPr marL="9525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3pPr>
      <a:lvl4pPr marL="14097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4pPr>
      <a:lvl5pPr marL="18669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5pPr>
      <a:lvl6pPr marL="23241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6pPr>
      <a:lvl7pPr marL="27813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7pPr>
      <a:lvl8pPr marL="32385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8pPr>
      <a:lvl9pPr marL="36957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457200" y="252413"/>
            <a:ext cx="8229600" cy="1347787"/>
          </a:xfrm>
          <a:prstGeom prst="rect">
            <a:avLst/>
          </a:prstGeom>
          <a:noFill/>
          <a:ln w="12700">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Arial" charset="0"/>
              </a:rPr>
              <a:t>Click to edit Master title style</a:t>
            </a:r>
          </a:p>
        </p:txBody>
      </p:sp>
      <p:grpSp>
        <p:nvGrpSpPr>
          <p:cNvPr id="123907" name="Group 2"/>
          <p:cNvGrpSpPr>
            <a:grpSpLocks/>
          </p:cNvGrpSpPr>
          <p:nvPr/>
        </p:nvGrpSpPr>
        <p:grpSpPr bwMode="auto">
          <a:xfrm>
            <a:off x="0" y="6411913"/>
            <a:ext cx="9653588" cy="496887"/>
            <a:chOff x="0" y="0"/>
            <a:chExt cx="6081" cy="313"/>
          </a:xfrm>
        </p:grpSpPr>
        <p:sp>
          <p:nvSpPr>
            <p:cNvPr id="11267" name="Rectangle 3"/>
            <p:cNvSpPr>
              <a:spLocks/>
            </p:cNvSpPr>
            <p:nvPr/>
          </p:nvSpPr>
          <p:spPr bwMode="auto">
            <a:xfrm>
              <a:off x="0" y="0"/>
              <a:ext cx="5784" cy="313"/>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11268" name="Rectangle 4"/>
            <p:cNvSpPr>
              <a:spLocks/>
            </p:cNvSpPr>
            <p:nvPr/>
          </p:nvSpPr>
          <p:spPr bwMode="auto">
            <a:xfrm>
              <a:off x="4313" y="40"/>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123911" name="Picture 5"/>
            <p:cNvPicPr>
              <a:picLocks noChangeArrowheads="1"/>
            </p:cNvPicPr>
            <p:nvPr/>
          </p:nvPicPr>
          <p:blipFill>
            <a:blip r:embed="rId13"/>
            <a:srcRect/>
            <a:stretch>
              <a:fillRect/>
            </a:stretch>
          </p:blipFill>
          <p:spPr bwMode="auto">
            <a:xfrm>
              <a:off x="4118" y="32"/>
              <a:ext cx="193" cy="193"/>
            </a:xfrm>
            <a:prstGeom prst="rect">
              <a:avLst/>
            </a:prstGeom>
            <a:noFill/>
            <a:ln w="12700">
              <a:noFill/>
              <a:miter lim="800000"/>
              <a:headEnd/>
              <a:tailEnd/>
            </a:ln>
          </p:spPr>
        </p:pic>
      </p:grpSp>
      <p:sp>
        <p:nvSpPr>
          <p:cNvPr id="11270" name="Line 6"/>
          <p:cNvSpPr>
            <a:spLocks noChangeShapeType="1"/>
          </p:cNvSpPr>
          <p:nvPr/>
        </p:nvSpPr>
        <p:spPr bwMode="auto">
          <a:xfrm>
            <a:off x="-12700" y="6413500"/>
            <a:ext cx="9207500" cy="12700"/>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txStyles>
    <p:titleStyle>
      <a:lvl1pPr algn="l" rtl="0" eaLnBrk="0" fontAlgn="base" hangingPunct="0">
        <a:spcBef>
          <a:spcPct val="0"/>
        </a:spcBef>
        <a:spcAft>
          <a:spcPct val="0"/>
        </a:spcAft>
        <a:defRPr sz="2800" b="1">
          <a:solidFill>
            <a:srgbClr val="200063"/>
          </a:solidFill>
          <a:latin typeface="+mj-lt"/>
          <a:ea typeface="+mj-ea"/>
          <a:cs typeface="+mj-cs"/>
          <a:sym typeface="Arial" charset="0"/>
        </a:defRPr>
      </a:lvl1pPr>
      <a:lvl2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5pPr>
      <a:lvl6pPr marL="4572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6pPr>
      <a:lvl7pPr marL="9144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7pPr>
      <a:lvl8pPr marL="13716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8pPr>
      <a:lvl9pPr marL="18288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9pPr>
    </p:titleStyle>
    <p:bodyStyle>
      <a:lvl1pPr marL="501650" indent="-342900" algn="l" rtl="0" eaLnBrk="0" fontAlgn="base" hangingPunct="0">
        <a:spcBef>
          <a:spcPts val="400"/>
        </a:spcBef>
        <a:spcAft>
          <a:spcPct val="0"/>
        </a:spcAft>
        <a:buClr>
          <a:srgbClr val="CC0000"/>
        </a:buClr>
        <a:buSzPct val="100000"/>
        <a:buFont typeface="Arial" charset="0"/>
        <a:buChar char="•"/>
        <a:defRPr sz="1600">
          <a:solidFill>
            <a:srgbClr val="3366CC"/>
          </a:solidFill>
          <a:latin typeface="+mn-lt"/>
          <a:ea typeface="+mn-ea"/>
          <a:cs typeface="+mn-cs"/>
          <a:sym typeface="Arial" charset="0"/>
        </a:defRPr>
      </a:lvl1pPr>
      <a:lvl2pPr marL="901700" indent="-285750" algn="l" rtl="0" eaLnBrk="0" fontAlgn="base" hangingPunct="0">
        <a:spcBef>
          <a:spcPts val="300"/>
        </a:spcBef>
        <a:spcAft>
          <a:spcPct val="0"/>
        </a:spcAft>
        <a:buClr>
          <a:srgbClr val="3366CC"/>
        </a:buClr>
        <a:buSzPct val="100000"/>
        <a:buFont typeface="Arial" charset="0"/>
        <a:buChar char="–"/>
        <a:defRPr sz="1400">
          <a:solidFill>
            <a:srgbClr val="3366CC"/>
          </a:solidFill>
          <a:latin typeface="+mn-lt"/>
          <a:ea typeface="+mn-ea"/>
          <a:cs typeface="+mn-cs"/>
          <a:sym typeface="Arial" charset="0"/>
        </a:defRPr>
      </a:lvl2pPr>
      <a:lvl3pPr marL="13017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3pPr>
      <a:lvl4pPr marL="17589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4pPr>
      <a:lvl5pPr marL="22161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5pPr>
      <a:lvl6pPr marL="26733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6pPr>
      <a:lvl7pPr marL="31305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7pPr>
      <a:lvl8pPr marL="35877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8pPr>
      <a:lvl9pPr marL="40449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457200" y="252413"/>
            <a:ext cx="8229600" cy="1347787"/>
          </a:xfrm>
          <a:prstGeom prst="rect">
            <a:avLst/>
          </a:prstGeom>
          <a:noFill/>
          <a:ln w="12700">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Arial" charset="0"/>
              </a:rPr>
              <a:t>Click to edit Master title style</a:t>
            </a:r>
          </a:p>
        </p:txBody>
      </p:sp>
      <p:grpSp>
        <p:nvGrpSpPr>
          <p:cNvPr id="136195" name="Group 2"/>
          <p:cNvGrpSpPr>
            <a:grpSpLocks/>
          </p:cNvGrpSpPr>
          <p:nvPr/>
        </p:nvGrpSpPr>
        <p:grpSpPr bwMode="auto">
          <a:xfrm>
            <a:off x="0" y="6411913"/>
            <a:ext cx="9653588" cy="496887"/>
            <a:chOff x="0" y="0"/>
            <a:chExt cx="6081" cy="313"/>
          </a:xfrm>
        </p:grpSpPr>
        <p:sp>
          <p:nvSpPr>
            <p:cNvPr id="12291" name="Rectangle 3"/>
            <p:cNvSpPr>
              <a:spLocks/>
            </p:cNvSpPr>
            <p:nvPr/>
          </p:nvSpPr>
          <p:spPr bwMode="auto">
            <a:xfrm>
              <a:off x="0" y="0"/>
              <a:ext cx="5784" cy="313"/>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12292" name="Rectangle 4"/>
            <p:cNvSpPr>
              <a:spLocks/>
            </p:cNvSpPr>
            <p:nvPr/>
          </p:nvSpPr>
          <p:spPr bwMode="auto">
            <a:xfrm>
              <a:off x="4313" y="40"/>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136199" name="Picture 5"/>
            <p:cNvPicPr>
              <a:picLocks noChangeArrowheads="1"/>
            </p:cNvPicPr>
            <p:nvPr/>
          </p:nvPicPr>
          <p:blipFill>
            <a:blip r:embed="rId13"/>
            <a:srcRect/>
            <a:stretch>
              <a:fillRect/>
            </a:stretch>
          </p:blipFill>
          <p:spPr bwMode="auto">
            <a:xfrm>
              <a:off x="4118" y="32"/>
              <a:ext cx="193" cy="193"/>
            </a:xfrm>
            <a:prstGeom prst="rect">
              <a:avLst/>
            </a:prstGeom>
            <a:noFill/>
            <a:ln w="12700">
              <a:noFill/>
              <a:miter lim="800000"/>
              <a:headEnd/>
              <a:tailEnd/>
            </a:ln>
          </p:spPr>
        </p:pic>
      </p:grpSp>
      <p:sp>
        <p:nvSpPr>
          <p:cNvPr id="12294" name="Line 6"/>
          <p:cNvSpPr>
            <a:spLocks noChangeShapeType="1"/>
          </p:cNvSpPr>
          <p:nvPr/>
        </p:nvSpPr>
        <p:spPr bwMode="auto">
          <a:xfrm>
            <a:off x="-12700" y="6413500"/>
            <a:ext cx="9207500" cy="12700"/>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l" rtl="0" eaLnBrk="0" fontAlgn="base" hangingPunct="0">
        <a:spcBef>
          <a:spcPct val="0"/>
        </a:spcBef>
        <a:spcAft>
          <a:spcPct val="0"/>
        </a:spcAft>
        <a:defRPr sz="2800" b="1">
          <a:solidFill>
            <a:srgbClr val="200063"/>
          </a:solidFill>
          <a:latin typeface="+mj-lt"/>
          <a:ea typeface="+mj-ea"/>
          <a:cs typeface="+mj-cs"/>
          <a:sym typeface="Arial" charset="0"/>
        </a:defRPr>
      </a:lvl1pPr>
      <a:lvl2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5pPr>
      <a:lvl6pPr marL="4572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6pPr>
      <a:lvl7pPr marL="9144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7pPr>
      <a:lvl8pPr marL="13716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8pPr>
      <a:lvl9pPr marL="18288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9pPr>
    </p:titleStyle>
    <p:bodyStyle>
      <a:lvl1pPr marL="501650" indent="-342900" algn="l" rtl="0" eaLnBrk="0" fontAlgn="base" hangingPunct="0">
        <a:spcBef>
          <a:spcPts val="400"/>
        </a:spcBef>
        <a:spcAft>
          <a:spcPct val="0"/>
        </a:spcAft>
        <a:buClr>
          <a:srgbClr val="CC0000"/>
        </a:buClr>
        <a:buSzPct val="100000"/>
        <a:buFont typeface="Arial" charset="0"/>
        <a:buChar char="•"/>
        <a:defRPr sz="1600">
          <a:solidFill>
            <a:srgbClr val="3366CC"/>
          </a:solidFill>
          <a:latin typeface="+mn-lt"/>
          <a:ea typeface="+mn-ea"/>
          <a:cs typeface="+mn-cs"/>
          <a:sym typeface="Arial" charset="0"/>
        </a:defRPr>
      </a:lvl1pPr>
      <a:lvl2pPr marL="901700" indent="-285750" algn="l" rtl="0" eaLnBrk="0" fontAlgn="base" hangingPunct="0">
        <a:spcBef>
          <a:spcPts val="300"/>
        </a:spcBef>
        <a:spcAft>
          <a:spcPct val="0"/>
        </a:spcAft>
        <a:buClr>
          <a:srgbClr val="3366CC"/>
        </a:buClr>
        <a:buSzPct val="100000"/>
        <a:buFont typeface="Arial" charset="0"/>
        <a:buChar char="–"/>
        <a:defRPr sz="1400">
          <a:solidFill>
            <a:srgbClr val="3366CC"/>
          </a:solidFill>
          <a:latin typeface="+mn-lt"/>
          <a:ea typeface="+mn-ea"/>
          <a:cs typeface="+mn-cs"/>
          <a:sym typeface="Arial" charset="0"/>
        </a:defRPr>
      </a:lvl2pPr>
      <a:lvl3pPr marL="13017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3pPr>
      <a:lvl4pPr marL="17589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4pPr>
      <a:lvl5pPr marL="22161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5pPr>
      <a:lvl6pPr marL="26733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6pPr>
      <a:lvl7pPr marL="31305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7pPr>
      <a:lvl8pPr marL="35877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8pPr>
      <a:lvl9pPr marL="40449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Group 1"/>
          <p:cNvGrpSpPr>
            <a:grpSpLocks/>
          </p:cNvGrpSpPr>
          <p:nvPr/>
        </p:nvGrpSpPr>
        <p:grpSpPr bwMode="auto">
          <a:xfrm>
            <a:off x="-12700" y="6400800"/>
            <a:ext cx="9666288" cy="508000"/>
            <a:chOff x="0" y="0"/>
            <a:chExt cx="6089" cy="320"/>
          </a:xfrm>
        </p:grpSpPr>
        <p:sp>
          <p:nvSpPr>
            <p:cNvPr id="2050" name="Rectangle 2"/>
            <p:cNvSpPr>
              <a:spLocks/>
            </p:cNvSpPr>
            <p:nvPr/>
          </p:nvSpPr>
          <p:spPr bwMode="auto">
            <a:xfrm>
              <a:off x="8" y="7"/>
              <a:ext cx="5784" cy="313"/>
            </a:xfrm>
            <a:prstGeom prst="rect">
              <a:avLst/>
            </a:prstGeom>
            <a:solidFill>
              <a:srgbClr val="B3B3B3"/>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2051" name="Rectangle 3"/>
            <p:cNvSpPr>
              <a:spLocks/>
            </p:cNvSpPr>
            <p:nvPr/>
          </p:nvSpPr>
          <p:spPr bwMode="auto">
            <a:xfrm>
              <a:off x="4321" y="47"/>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F2712"/>
                  </a:solidFill>
                  <a:latin typeface="BlairMdITC TT-Medium" pitchFamily="-107" charset="0"/>
                  <a:ea typeface="BlairMdITC TT-Medium" pitchFamily="-107" charset="0"/>
                  <a:cs typeface="BlairMdITC TT-Medium" pitchFamily="-107" charset="0"/>
                  <a:sym typeface="BlairMdITC TT-Medium" pitchFamily="-107" charset="0"/>
                </a:rPr>
                <a:t>Mercurien</a:t>
              </a:r>
            </a:p>
          </p:txBody>
        </p:sp>
        <p:sp>
          <p:nvSpPr>
            <p:cNvPr id="2052" name="Line 4"/>
            <p:cNvSpPr>
              <a:spLocks noChangeShapeType="1"/>
            </p:cNvSpPr>
            <p:nvPr/>
          </p:nvSpPr>
          <p:spPr bwMode="auto">
            <a:xfrm>
              <a:off x="0" y="0"/>
              <a:ext cx="5800" cy="8"/>
            </a:xfrm>
            <a:prstGeom prst="line">
              <a:avLst/>
            </a:prstGeom>
            <a:noFill/>
            <a:ln w="25400" cap="flat">
              <a:solidFill>
                <a:srgbClr val="D90B00"/>
              </a:solidFill>
              <a:prstDash val="solid"/>
              <a:round/>
              <a:headEnd type="none" w="med" len="med"/>
              <a:tailEnd type="none" w="med" len="med"/>
            </a:ln>
          </p:spPr>
          <p:txBody>
            <a:bodyPr lIns="0" tIns="0" rIns="0" bIns="0">
              <a:prstTxWarp prst="textNoShape">
                <a:avLst/>
              </a:prstTxWarp>
            </a:bodyPr>
            <a:lstStyle/>
            <a:p>
              <a:pPr>
                <a:defRPr/>
              </a:pPr>
              <a:endParaRPr lang="en-US" dirty="0"/>
            </a:p>
          </p:txBody>
        </p:sp>
      </p:gr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p:txStyles>
    <p:titleStyle>
      <a:lvl1pPr marL="39688" indent="-39688" algn="l" rtl="0" eaLnBrk="0" fontAlgn="base" hangingPunct="0">
        <a:spcBef>
          <a:spcPct val="0"/>
        </a:spcBef>
        <a:spcAft>
          <a:spcPct val="0"/>
        </a:spcAft>
        <a:defRPr sz="2800" b="1">
          <a:solidFill>
            <a:srgbClr val="CC0000"/>
          </a:solidFill>
          <a:latin typeface="+mj-lt"/>
          <a:ea typeface="+mj-ea"/>
          <a:cs typeface="+mj-cs"/>
          <a:sym typeface="Arial" charset="0"/>
        </a:defRPr>
      </a:lvl1pPr>
      <a:lvl2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2pPr>
      <a:lvl3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3pPr>
      <a:lvl4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4pPr>
      <a:lvl5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5pPr>
      <a:lvl6pPr marL="4968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6pPr>
      <a:lvl7pPr marL="9540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7pPr>
      <a:lvl8pPr marL="14112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8pPr>
      <a:lvl9pPr marL="18684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9pPr>
    </p:titleStyle>
    <p:bodyStyle>
      <a:lvl1pPr marL="501650" indent="-342900" algn="l" rtl="0" eaLnBrk="0" fontAlgn="base" hangingPunct="0">
        <a:spcBef>
          <a:spcPts val="400"/>
        </a:spcBef>
        <a:spcAft>
          <a:spcPct val="0"/>
        </a:spcAft>
        <a:buClr>
          <a:srgbClr val="CC0000"/>
        </a:buClr>
        <a:buSzPct val="100000"/>
        <a:buFont typeface="Arial" charset="0"/>
        <a:buChar char="•"/>
        <a:defRPr sz="1600">
          <a:solidFill>
            <a:srgbClr val="3366CC"/>
          </a:solidFill>
          <a:latin typeface="+mn-lt"/>
          <a:ea typeface="+mn-ea"/>
          <a:cs typeface="+mn-cs"/>
          <a:sym typeface="Arial" charset="0"/>
        </a:defRPr>
      </a:lvl1pPr>
      <a:lvl2pPr marL="901700" indent="-285750" algn="l" rtl="0" eaLnBrk="0" fontAlgn="base" hangingPunct="0">
        <a:spcBef>
          <a:spcPts val="300"/>
        </a:spcBef>
        <a:spcAft>
          <a:spcPct val="0"/>
        </a:spcAft>
        <a:buClr>
          <a:srgbClr val="3366CC"/>
        </a:buClr>
        <a:buSzPct val="100000"/>
        <a:buFont typeface="Arial" charset="0"/>
        <a:buChar char="–"/>
        <a:defRPr sz="1400">
          <a:solidFill>
            <a:srgbClr val="3366CC"/>
          </a:solidFill>
          <a:latin typeface="+mn-lt"/>
          <a:ea typeface="+mn-ea"/>
          <a:cs typeface="+mn-cs"/>
          <a:sym typeface="Arial" charset="0"/>
        </a:defRPr>
      </a:lvl2pPr>
      <a:lvl3pPr marL="13017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3pPr>
      <a:lvl4pPr marL="17589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4pPr>
      <a:lvl5pPr marL="22161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5pPr>
      <a:lvl6pPr marL="26733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6pPr>
      <a:lvl7pPr marL="31305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7pPr>
      <a:lvl8pPr marL="35877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8pPr>
      <a:lvl9pPr marL="40449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602" name="Group 1"/>
          <p:cNvGrpSpPr>
            <a:grpSpLocks/>
          </p:cNvGrpSpPr>
          <p:nvPr/>
        </p:nvGrpSpPr>
        <p:grpSpPr bwMode="auto">
          <a:xfrm>
            <a:off x="0" y="6411913"/>
            <a:ext cx="9653588" cy="496887"/>
            <a:chOff x="0" y="0"/>
            <a:chExt cx="6081" cy="313"/>
          </a:xfrm>
        </p:grpSpPr>
        <p:sp>
          <p:nvSpPr>
            <p:cNvPr id="3074" name="Rectangle 2"/>
            <p:cNvSpPr>
              <a:spLocks/>
            </p:cNvSpPr>
            <p:nvPr/>
          </p:nvSpPr>
          <p:spPr bwMode="auto">
            <a:xfrm>
              <a:off x="0" y="0"/>
              <a:ext cx="5784" cy="313"/>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3075" name="Rectangle 3"/>
            <p:cNvSpPr>
              <a:spLocks/>
            </p:cNvSpPr>
            <p:nvPr/>
          </p:nvSpPr>
          <p:spPr bwMode="auto">
            <a:xfrm>
              <a:off x="4313" y="40"/>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25606" name="Picture 4"/>
            <p:cNvPicPr>
              <a:picLocks noChangeArrowheads="1"/>
            </p:cNvPicPr>
            <p:nvPr/>
          </p:nvPicPr>
          <p:blipFill>
            <a:blip r:embed="rId13"/>
            <a:srcRect/>
            <a:stretch>
              <a:fillRect/>
            </a:stretch>
          </p:blipFill>
          <p:spPr bwMode="auto">
            <a:xfrm>
              <a:off x="4118" y="32"/>
              <a:ext cx="193" cy="193"/>
            </a:xfrm>
            <a:prstGeom prst="rect">
              <a:avLst/>
            </a:prstGeom>
            <a:noFill/>
            <a:ln w="12700">
              <a:noFill/>
              <a:miter lim="800000"/>
              <a:headEnd/>
              <a:tailEnd/>
            </a:ln>
          </p:spPr>
        </p:pic>
      </p:grpSp>
      <p:sp>
        <p:nvSpPr>
          <p:cNvPr id="3077" name="Line 5"/>
          <p:cNvSpPr>
            <a:spLocks noChangeShapeType="1"/>
          </p:cNvSpPr>
          <p:nvPr/>
        </p:nvSpPr>
        <p:spPr bwMode="auto">
          <a:xfrm>
            <a:off x="-12700" y="6400800"/>
            <a:ext cx="9207500" cy="12700"/>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p:txStyles>
    <p:titleStyle>
      <a:lvl1pPr marL="39688" indent="-39688" algn="l" rtl="0" eaLnBrk="0" fontAlgn="base" hangingPunct="0">
        <a:spcBef>
          <a:spcPct val="0"/>
        </a:spcBef>
        <a:spcAft>
          <a:spcPct val="0"/>
        </a:spcAft>
        <a:defRPr sz="2800" b="1">
          <a:solidFill>
            <a:srgbClr val="CC0000"/>
          </a:solidFill>
          <a:latin typeface="+mj-lt"/>
          <a:ea typeface="+mj-ea"/>
          <a:cs typeface="+mj-cs"/>
          <a:sym typeface="Arial" charset="0"/>
        </a:defRPr>
      </a:lvl1pPr>
      <a:lvl2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2pPr>
      <a:lvl3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3pPr>
      <a:lvl4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4pPr>
      <a:lvl5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5pPr>
      <a:lvl6pPr marL="4968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6pPr>
      <a:lvl7pPr marL="9540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7pPr>
      <a:lvl8pPr marL="14112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8pPr>
      <a:lvl9pPr marL="18684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9pPr>
    </p:titleStyle>
    <p:bodyStyle>
      <a:lvl1pPr marL="501650" indent="-342900" algn="l" rtl="0" eaLnBrk="0" fontAlgn="base" hangingPunct="0">
        <a:spcBef>
          <a:spcPts val="400"/>
        </a:spcBef>
        <a:spcAft>
          <a:spcPct val="0"/>
        </a:spcAft>
        <a:buClr>
          <a:srgbClr val="CC0000"/>
        </a:buClr>
        <a:buSzPct val="100000"/>
        <a:buFont typeface="Arial" charset="0"/>
        <a:buChar char="•"/>
        <a:defRPr sz="1600">
          <a:solidFill>
            <a:srgbClr val="3366CC"/>
          </a:solidFill>
          <a:latin typeface="+mn-lt"/>
          <a:ea typeface="+mn-ea"/>
          <a:cs typeface="+mn-cs"/>
          <a:sym typeface="Arial" charset="0"/>
        </a:defRPr>
      </a:lvl1pPr>
      <a:lvl2pPr marL="901700" indent="-285750" algn="l" rtl="0" eaLnBrk="0" fontAlgn="base" hangingPunct="0">
        <a:spcBef>
          <a:spcPts val="300"/>
        </a:spcBef>
        <a:spcAft>
          <a:spcPct val="0"/>
        </a:spcAft>
        <a:buClr>
          <a:srgbClr val="3366CC"/>
        </a:buClr>
        <a:buSzPct val="100000"/>
        <a:buFont typeface="Arial" charset="0"/>
        <a:buChar char="–"/>
        <a:defRPr sz="1400">
          <a:solidFill>
            <a:srgbClr val="3366CC"/>
          </a:solidFill>
          <a:latin typeface="+mn-lt"/>
          <a:ea typeface="+mn-ea"/>
          <a:cs typeface="+mn-cs"/>
          <a:sym typeface="Arial" charset="0"/>
        </a:defRPr>
      </a:lvl2pPr>
      <a:lvl3pPr marL="13017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3pPr>
      <a:lvl4pPr marL="17589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4pPr>
      <a:lvl5pPr marL="22161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5pPr>
      <a:lvl6pPr marL="26733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6pPr>
      <a:lvl7pPr marL="31305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7pPr>
      <a:lvl8pPr marL="35877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8pPr>
      <a:lvl9pPr marL="40449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890" name="Group 1"/>
          <p:cNvGrpSpPr>
            <a:grpSpLocks/>
          </p:cNvGrpSpPr>
          <p:nvPr/>
        </p:nvGrpSpPr>
        <p:grpSpPr bwMode="auto">
          <a:xfrm>
            <a:off x="-12700" y="6400800"/>
            <a:ext cx="9666288" cy="508000"/>
            <a:chOff x="0" y="0"/>
            <a:chExt cx="6089" cy="320"/>
          </a:xfrm>
        </p:grpSpPr>
        <p:grpSp>
          <p:nvGrpSpPr>
            <p:cNvPr id="37891" name="Group 2"/>
            <p:cNvGrpSpPr>
              <a:grpSpLocks/>
            </p:cNvGrpSpPr>
            <p:nvPr/>
          </p:nvGrpSpPr>
          <p:grpSpPr bwMode="auto">
            <a:xfrm>
              <a:off x="8" y="7"/>
              <a:ext cx="6081" cy="313"/>
              <a:chOff x="0" y="0"/>
              <a:chExt cx="6081" cy="313"/>
            </a:xfrm>
          </p:grpSpPr>
          <p:sp>
            <p:nvSpPr>
              <p:cNvPr id="4099" name="Rectangle 3"/>
              <p:cNvSpPr>
                <a:spLocks/>
              </p:cNvSpPr>
              <p:nvPr/>
            </p:nvSpPr>
            <p:spPr bwMode="auto">
              <a:xfrm>
                <a:off x="0" y="0"/>
                <a:ext cx="5784" cy="313"/>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4100" name="Rectangle 4"/>
              <p:cNvSpPr>
                <a:spLocks/>
              </p:cNvSpPr>
              <p:nvPr/>
            </p:nvSpPr>
            <p:spPr bwMode="auto">
              <a:xfrm>
                <a:off x="4313" y="40"/>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37895" name="Picture 5"/>
              <p:cNvPicPr>
                <a:picLocks noChangeArrowheads="1"/>
              </p:cNvPicPr>
              <p:nvPr/>
            </p:nvPicPr>
            <p:blipFill>
              <a:blip r:embed="rId13"/>
              <a:srcRect/>
              <a:stretch>
                <a:fillRect/>
              </a:stretch>
            </p:blipFill>
            <p:spPr bwMode="auto">
              <a:xfrm>
                <a:off x="4118" y="32"/>
                <a:ext cx="193" cy="193"/>
              </a:xfrm>
              <a:prstGeom prst="rect">
                <a:avLst/>
              </a:prstGeom>
              <a:noFill/>
              <a:ln w="12700">
                <a:noFill/>
                <a:miter lim="800000"/>
                <a:headEnd/>
                <a:tailEnd/>
              </a:ln>
            </p:spPr>
          </p:pic>
        </p:grpSp>
        <p:sp>
          <p:nvSpPr>
            <p:cNvPr id="4102" name="Line 6"/>
            <p:cNvSpPr>
              <a:spLocks noChangeShapeType="1"/>
            </p:cNvSpPr>
            <p:nvPr/>
          </p:nvSpPr>
          <p:spPr bwMode="auto">
            <a:xfrm>
              <a:off x="0" y="0"/>
              <a:ext cx="5800" cy="8"/>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gr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p:txStyles>
    <p:titleStyle>
      <a:lvl1pPr marL="39688" indent="-39688" algn="l" rtl="0" eaLnBrk="0" fontAlgn="base" hangingPunct="0">
        <a:spcBef>
          <a:spcPct val="0"/>
        </a:spcBef>
        <a:spcAft>
          <a:spcPct val="0"/>
        </a:spcAft>
        <a:defRPr sz="2800" b="1">
          <a:solidFill>
            <a:srgbClr val="CC0000"/>
          </a:solidFill>
          <a:latin typeface="+mj-lt"/>
          <a:ea typeface="+mj-ea"/>
          <a:cs typeface="+mj-cs"/>
          <a:sym typeface="Arial" charset="0"/>
        </a:defRPr>
      </a:lvl1pPr>
      <a:lvl2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2pPr>
      <a:lvl3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3pPr>
      <a:lvl4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4pPr>
      <a:lvl5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5pPr>
      <a:lvl6pPr marL="4968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6pPr>
      <a:lvl7pPr marL="9540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7pPr>
      <a:lvl8pPr marL="14112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8pPr>
      <a:lvl9pPr marL="18684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9pPr>
    </p:titleStyle>
    <p:bodyStyle>
      <a:lvl1pPr marL="501650" indent="-342900" algn="l" rtl="0" eaLnBrk="0" fontAlgn="base" hangingPunct="0">
        <a:spcBef>
          <a:spcPts val="400"/>
        </a:spcBef>
        <a:spcAft>
          <a:spcPct val="0"/>
        </a:spcAft>
        <a:buClr>
          <a:srgbClr val="CC0000"/>
        </a:buClr>
        <a:buSzPct val="100000"/>
        <a:buFont typeface="Arial" charset="0"/>
        <a:buChar char="•"/>
        <a:defRPr sz="1600">
          <a:solidFill>
            <a:srgbClr val="3366CC"/>
          </a:solidFill>
          <a:latin typeface="+mn-lt"/>
          <a:ea typeface="+mn-ea"/>
          <a:cs typeface="+mn-cs"/>
          <a:sym typeface="Arial" charset="0"/>
        </a:defRPr>
      </a:lvl1pPr>
      <a:lvl2pPr marL="901700" indent="-285750" algn="l" rtl="0" eaLnBrk="0" fontAlgn="base" hangingPunct="0">
        <a:spcBef>
          <a:spcPts val="300"/>
        </a:spcBef>
        <a:spcAft>
          <a:spcPct val="0"/>
        </a:spcAft>
        <a:buClr>
          <a:srgbClr val="3366CC"/>
        </a:buClr>
        <a:buSzPct val="100000"/>
        <a:buFont typeface="Arial" charset="0"/>
        <a:buChar char="–"/>
        <a:defRPr sz="1400">
          <a:solidFill>
            <a:srgbClr val="3366CC"/>
          </a:solidFill>
          <a:latin typeface="+mn-lt"/>
          <a:ea typeface="+mn-ea"/>
          <a:cs typeface="+mn-cs"/>
          <a:sym typeface="Arial" charset="0"/>
        </a:defRPr>
      </a:lvl2pPr>
      <a:lvl3pPr marL="13017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3pPr>
      <a:lvl4pPr marL="17589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4pPr>
      <a:lvl5pPr marL="22161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5pPr>
      <a:lvl6pPr marL="26733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6pPr>
      <a:lvl7pPr marL="31305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7pPr>
      <a:lvl8pPr marL="35877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8pPr>
      <a:lvl9pPr marL="40449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178" name="Group 1"/>
          <p:cNvGrpSpPr>
            <a:grpSpLocks/>
          </p:cNvGrpSpPr>
          <p:nvPr/>
        </p:nvGrpSpPr>
        <p:grpSpPr bwMode="auto">
          <a:xfrm>
            <a:off x="0" y="6411913"/>
            <a:ext cx="9653588" cy="496887"/>
            <a:chOff x="0" y="0"/>
            <a:chExt cx="6081" cy="313"/>
          </a:xfrm>
        </p:grpSpPr>
        <p:sp>
          <p:nvSpPr>
            <p:cNvPr id="5122" name="Rectangle 2"/>
            <p:cNvSpPr>
              <a:spLocks/>
            </p:cNvSpPr>
            <p:nvPr/>
          </p:nvSpPr>
          <p:spPr bwMode="auto">
            <a:xfrm>
              <a:off x="0" y="0"/>
              <a:ext cx="5784" cy="313"/>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5123" name="Rectangle 3"/>
            <p:cNvSpPr>
              <a:spLocks/>
            </p:cNvSpPr>
            <p:nvPr/>
          </p:nvSpPr>
          <p:spPr bwMode="auto">
            <a:xfrm>
              <a:off x="4313" y="40"/>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50182" name="Picture 4"/>
            <p:cNvPicPr>
              <a:picLocks noChangeArrowheads="1"/>
            </p:cNvPicPr>
            <p:nvPr/>
          </p:nvPicPr>
          <p:blipFill>
            <a:blip r:embed="rId13"/>
            <a:srcRect/>
            <a:stretch>
              <a:fillRect/>
            </a:stretch>
          </p:blipFill>
          <p:spPr bwMode="auto">
            <a:xfrm>
              <a:off x="4118" y="32"/>
              <a:ext cx="193" cy="193"/>
            </a:xfrm>
            <a:prstGeom prst="rect">
              <a:avLst/>
            </a:prstGeom>
            <a:noFill/>
            <a:ln w="12700">
              <a:noFill/>
              <a:miter lim="800000"/>
              <a:headEnd/>
              <a:tailEnd/>
            </a:ln>
          </p:spPr>
        </p:pic>
      </p:grpSp>
      <p:sp>
        <p:nvSpPr>
          <p:cNvPr id="5125" name="Line 5"/>
          <p:cNvSpPr>
            <a:spLocks noChangeShapeType="1"/>
          </p:cNvSpPr>
          <p:nvPr/>
        </p:nvSpPr>
        <p:spPr bwMode="auto">
          <a:xfrm>
            <a:off x="-12700" y="6413500"/>
            <a:ext cx="9207500" cy="12700"/>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p:txStyles>
    <p:titleStyle>
      <a:lvl1pPr marL="39688" indent="-39688" algn="l" rtl="0" eaLnBrk="0" fontAlgn="base" hangingPunct="0">
        <a:spcBef>
          <a:spcPct val="0"/>
        </a:spcBef>
        <a:spcAft>
          <a:spcPct val="0"/>
        </a:spcAft>
        <a:defRPr sz="2800" b="1">
          <a:solidFill>
            <a:srgbClr val="CC0000"/>
          </a:solidFill>
          <a:latin typeface="+mj-lt"/>
          <a:ea typeface="+mj-ea"/>
          <a:cs typeface="+mj-cs"/>
          <a:sym typeface="Arial" charset="0"/>
        </a:defRPr>
      </a:lvl1pPr>
      <a:lvl2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2pPr>
      <a:lvl3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3pPr>
      <a:lvl4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4pPr>
      <a:lvl5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5pPr>
      <a:lvl6pPr marL="4968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6pPr>
      <a:lvl7pPr marL="9540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7pPr>
      <a:lvl8pPr marL="14112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8pPr>
      <a:lvl9pPr marL="18684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9pPr>
    </p:titleStyle>
    <p:bodyStyle>
      <a:lvl1pPr marL="501650" indent="-342900" algn="l" rtl="0" eaLnBrk="0" fontAlgn="base" hangingPunct="0">
        <a:spcBef>
          <a:spcPts val="400"/>
        </a:spcBef>
        <a:spcAft>
          <a:spcPct val="0"/>
        </a:spcAft>
        <a:buClr>
          <a:srgbClr val="CC0000"/>
        </a:buClr>
        <a:buSzPct val="100000"/>
        <a:buFont typeface="Arial" charset="0"/>
        <a:buChar char="•"/>
        <a:defRPr sz="1600">
          <a:solidFill>
            <a:srgbClr val="3366CC"/>
          </a:solidFill>
          <a:latin typeface="+mn-lt"/>
          <a:ea typeface="+mn-ea"/>
          <a:cs typeface="+mn-cs"/>
          <a:sym typeface="Arial" charset="0"/>
        </a:defRPr>
      </a:lvl1pPr>
      <a:lvl2pPr marL="901700" indent="-285750" algn="l" rtl="0" eaLnBrk="0" fontAlgn="base" hangingPunct="0">
        <a:spcBef>
          <a:spcPts val="300"/>
        </a:spcBef>
        <a:spcAft>
          <a:spcPct val="0"/>
        </a:spcAft>
        <a:buClr>
          <a:srgbClr val="3366CC"/>
        </a:buClr>
        <a:buSzPct val="100000"/>
        <a:buFont typeface="Arial" charset="0"/>
        <a:buChar char="–"/>
        <a:defRPr sz="1400">
          <a:solidFill>
            <a:srgbClr val="3366CC"/>
          </a:solidFill>
          <a:latin typeface="+mn-lt"/>
          <a:ea typeface="+mn-ea"/>
          <a:cs typeface="+mn-cs"/>
          <a:sym typeface="Arial" charset="0"/>
        </a:defRPr>
      </a:lvl2pPr>
      <a:lvl3pPr marL="13017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3pPr>
      <a:lvl4pPr marL="17589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4pPr>
      <a:lvl5pPr marL="22161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5pPr>
      <a:lvl6pPr marL="26733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6pPr>
      <a:lvl7pPr marL="31305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7pPr>
      <a:lvl8pPr marL="35877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8pPr>
      <a:lvl9pPr marL="40449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466" name="Group 1"/>
          <p:cNvGrpSpPr>
            <a:grpSpLocks/>
          </p:cNvGrpSpPr>
          <p:nvPr/>
        </p:nvGrpSpPr>
        <p:grpSpPr bwMode="auto">
          <a:xfrm>
            <a:off x="-12700" y="6400800"/>
            <a:ext cx="9666288" cy="508000"/>
            <a:chOff x="0" y="0"/>
            <a:chExt cx="6089" cy="320"/>
          </a:xfrm>
        </p:grpSpPr>
        <p:sp>
          <p:nvSpPr>
            <p:cNvPr id="6146" name="Rectangle 2"/>
            <p:cNvSpPr>
              <a:spLocks/>
            </p:cNvSpPr>
            <p:nvPr/>
          </p:nvSpPr>
          <p:spPr bwMode="auto">
            <a:xfrm>
              <a:off x="8" y="7"/>
              <a:ext cx="5784" cy="313"/>
            </a:xfrm>
            <a:prstGeom prst="rect">
              <a:avLst/>
            </a:prstGeom>
            <a:solidFill>
              <a:srgbClr val="B3B3B3"/>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6147" name="Rectangle 3"/>
            <p:cNvSpPr>
              <a:spLocks/>
            </p:cNvSpPr>
            <p:nvPr/>
          </p:nvSpPr>
          <p:spPr bwMode="auto">
            <a:xfrm>
              <a:off x="4321" y="47"/>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F2712"/>
                  </a:solidFill>
                  <a:latin typeface="BlairMdITC TT-Medium" pitchFamily="-107" charset="0"/>
                  <a:ea typeface="BlairMdITC TT-Medium" pitchFamily="-107" charset="0"/>
                  <a:cs typeface="BlairMdITC TT-Medium" pitchFamily="-107" charset="0"/>
                  <a:sym typeface="BlairMdITC TT-Medium" pitchFamily="-107" charset="0"/>
                </a:rPr>
                <a:t>Mercurien</a:t>
              </a:r>
            </a:p>
          </p:txBody>
        </p:sp>
        <p:sp>
          <p:nvSpPr>
            <p:cNvPr id="6148" name="Line 4"/>
            <p:cNvSpPr>
              <a:spLocks noChangeShapeType="1"/>
            </p:cNvSpPr>
            <p:nvPr/>
          </p:nvSpPr>
          <p:spPr bwMode="auto">
            <a:xfrm>
              <a:off x="0" y="0"/>
              <a:ext cx="5800" cy="8"/>
            </a:xfrm>
            <a:prstGeom prst="line">
              <a:avLst/>
            </a:prstGeom>
            <a:noFill/>
            <a:ln w="25400" cap="flat">
              <a:solidFill>
                <a:srgbClr val="D90B00"/>
              </a:solidFill>
              <a:prstDash val="solid"/>
              <a:round/>
              <a:headEnd type="none" w="med" len="med"/>
              <a:tailEnd type="none" w="med" len="med"/>
            </a:ln>
          </p:spPr>
          <p:txBody>
            <a:bodyPr lIns="0" tIns="0" rIns="0" bIns="0">
              <a:prstTxWarp prst="textNoShape">
                <a:avLst/>
              </a:prstTxWarp>
            </a:bodyPr>
            <a:lstStyle/>
            <a:p>
              <a:pPr>
                <a:defRPr/>
              </a:pPr>
              <a:endParaRPr lang="en-US" dirty="0"/>
            </a:p>
          </p:txBody>
        </p:sp>
      </p:gr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p:txStyles>
    <p:titleStyle>
      <a:lvl1pPr marL="39688" indent="-39688" algn="l" rtl="0" eaLnBrk="0" fontAlgn="base" hangingPunct="0">
        <a:spcBef>
          <a:spcPct val="0"/>
        </a:spcBef>
        <a:spcAft>
          <a:spcPct val="0"/>
        </a:spcAft>
        <a:defRPr sz="2800" b="1">
          <a:solidFill>
            <a:srgbClr val="CC0000"/>
          </a:solidFill>
          <a:latin typeface="+mj-lt"/>
          <a:ea typeface="+mj-ea"/>
          <a:cs typeface="+mj-cs"/>
          <a:sym typeface="Arial" charset="0"/>
        </a:defRPr>
      </a:lvl1pPr>
      <a:lvl2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2pPr>
      <a:lvl3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3pPr>
      <a:lvl4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4pPr>
      <a:lvl5pPr marL="39688" indent="-39688" algn="l" rtl="0" eaLnBrk="0" fontAlgn="base" hangingPunct="0">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5pPr>
      <a:lvl6pPr marL="4968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6pPr>
      <a:lvl7pPr marL="9540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7pPr>
      <a:lvl8pPr marL="14112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8pPr>
      <a:lvl9pPr marL="1868488" algn="l" rtl="0" fontAlgn="base">
        <a:spcBef>
          <a:spcPct val="0"/>
        </a:spcBef>
        <a:spcAft>
          <a:spcPct val="0"/>
        </a:spcAft>
        <a:defRPr sz="2800" b="1">
          <a:solidFill>
            <a:srgbClr val="CC0000"/>
          </a:solidFill>
          <a:latin typeface="Arial" charset="0"/>
          <a:ea typeface="ヒラギノ角ゴ ProN W6" charset="-128"/>
          <a:cs typeface="ヒラギノ角ゴ ProN W6" charset="-128"/>
          <a:sym typeface="Arial" charset="0"/>
        </a:defRPr>
      </a:lvl9pPr>
    </p:titleStyle>
    <p:bodyStyle>
      <a:lvl1pPr marL="501650" indent="-342900" algn="l" rtl="0" eaLnBrk="0" fontAlgn="base" hangingPunct="0">
        <a:spcBef>
          <a:spcPts val="400"/>
        </a:spcBef>
        <a:spcAft>
          <a:spcPct val="0"/>
        </a:spcAft>
        <a:buClr>
          <a:srgbClr val="CC0000"/>
        </a:buClr>
        <a:buSzPct val="100000"/>
        <a:buFont typeface="Arial" charset="0"/>
        <a:buChar char="•"/>
        <a:defRPr sz="1600">
          <a:solidFill>
            <a:srgbClr val="3366CC"/>
          </a:solidFill>
          <a:latin typeface="+mn-lt"/>
          <a:ea typeface="+mn-ea"/>
          <a:cs typeface="+mn-cs"/>
          <a:sym typeface="Arial" charset="0"/>
        </a:defRPr>
      </a:lvl1pPr>
      <a:lvl2pPr marL="901700" indent="-285750" algn="l" rtl="0" eaLnBrk="0" fontAlgn="base" hangingPunct="0">
        <a:spcBef>
          <a:spcPts val="300"/>
        </a:spcBef>
        <a:spcAft>
          <a:spcPct val="0"/>
        </a:spcAft>
        <a:buClr>
          <a:srgbClr val="3366CC"/>
        </a:buClr>
        <a:buSzPct val="100000"/>
        <a:buFont typeface="Arial" charset="0"/>
        <a:buChar char="–"/>
        <a:defRPr sz="1400">
          <a:solidFill>
            <a:srgbClr val="3366CC"/>
          </a:solidFill>
          <a:latin typeface="+mn-lt"/>
          <a:ea typeface="+mn-ea"/>
          <a:cs typeface="+mn-cs"/>
          <a:sym typeface="Arial" charset="0"/>
        </a:defRPr>
      </a:lvl2pPr>
      <a:lvl3pPr marL="13017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3pPr>
      <a:lvl4pPr marL="17589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4pPr>
      <a:lvl5pPr marL="2216150" indent="-228600" algn="l" rtl="0" eaLnBrk="0" fontAlgn="base" hangingPunct="0">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5pPr>
      <a:lvl6pPr marL="26733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6pPr>
      <a:lvl7pPr marL="31305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7pPr>
      <a:lvl8pPr marL="35877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8pPr>
      <a:lvl9pPr marL="4044950" indent="-228600" algn="l" rtl="0" fontAlgn="base">
        <a:spcBef>
          <a:spcPts val="300"/>
        </a:spcBef>
        <a:spcAft>
          <a:spcPct val="0"/>
        </a:spcAft>
        <a:buClr>
          <a:srgbClr val="3366CC"/>
        </a:buClr>
        <a:buSzPct val="100000"/>
        <a:buFont typeface="Arial" charset="0"/>
        <a:buChar char="»"/>
        <a:defRPr sz="1200">
          <a:solidFill>
            <a:srgbClr val="3366CC"/>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bwMode="auto">
          <a:xfrm>
            <a:off x="457200" y="0"/>
            <a:ext cx="8229600" cy="1852613"/>
          </a:xfrm>
          <a:prstGeom prst="rect">
            <a:avLst/>
          </a:prstGeom>
          <a:noFill/>
          <a:ln w="12700">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Arial" charset="0"/>
              </a:rPr>
              <a:t>Click to edit Master title style</a:t>
            </a:r>
          </a:p>
        </p:txBody>
      </p:sp>
      <p:sp>
        <p:nvSpPr>
          <p:cNvPr id="74755" name="Rectangle 2"/>
          <p:cNvSpPr>
            <a:spLocks noGrp="1" noChangeArrowheads="1"/>
          </p:cNvSpPr>
          <p:nvPr>
            <p:ph type="body" idx="1"/>
          </p:nvPr>
        </p:nvSpPr>
        <p:spPr bwMode="auto">
          <a:xfrm>
            <a:off x="481013" y="1892300"/>
            <a:ext cx="8229600" cy="3238500"/>
          </a:xfrm>
          <a:prstGeom prst="rect">
            <a:avLst/>
          </a:prstGeom>
          <a:noFill/>
          <a:ln w="12700">
            <a:noFill/>
            <a:miter lim="800000"/>
            <a:headEnd/>
            <a:tailEnd/>
          </a:ln>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7171" name="Rectangle 3"/>
          <p:cNvSpPr>
            <a:spLocks/>
          </p:cNvSpPr>
          <p:nvPr/>
        </p:nvSpPr>
        <p:spPr bwMode="auto">
          <a:xfrm>
            <a:off x="0" y="6411913"/>
            <a:ext cx="9182100" cy="496887"/>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7172" name="Rectangle 4"/>
          <p:cNvSpPr>
            <a:spLocks/>
          </p:cNvSpPr>
          <p:nvPr/>
        </p:nvSpPr>
        <p:spPr bwMode="auto">
          <a:xfrm>
            <a:off x="6846888" y="6475413"/>
            <a:ext cx="2806700" cy="203200"/>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74758" name="Picture 5"/>
          <p:cNvPicPr>
            <a:picLocks noChangeArrowheads="1"/>
          </p:cNvPicPr>
          <p:nvPr/>
        </p:nvPicPr>
        <p:blipFill>
          <a:blip r:embed="rId13"/>
          <a:srcRect/>
          <a:stretch>
            <a:fillRect/>
          </a:stretch>
        </p:blipFill>
        <p:spPr bwMode="auto">
          <a:xfrm>
            <a:off x="6537325" y="6462713"/>
            <a:ext cx="306388" cy="306387"/>
          </a:xfrm>
          <a:prstGeom prst="rect">
            <a:avLst/>
          </a:prstGeom>
          <a:noFill/>
          <a:ln w="12700">
            <a:noFill/>
            <a:miter lim="800000"/>
            <a:headEnd/>
            <a:tailEnd/>
          </a:ln>
        </p:spPr>
      </p:pic>
      <p:sp>
        <p:nvSpPr>
          <p:cNvPr id="7174" name="Line 6"/>
          <p:cNvSpPr>
            <a:spLocks noChangeShapeType="1"/>
          </p:cNvSpPr>
          <p:nvPr/>
        </p:nvSpPr>
        <p:spPr bwMode="auto">
          <a:xfrm>
            <a:off x="-12700" y="6413500"/>
            <a:ext cx="9207500" cy="12700"/>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txStyles>
    <p:titleStyle>
      <a:lvl1pPr algn="l" rtl="0" eaLnBrk="0" fontAlgn="base" hangingPunct="0">
        <a:spcBef>
          <a:spcPct val="0"/>
        </a:spcBef>
        <a:spcAft>
          <a:spcPct val="0"/>
        </a:spcAft>
        <a:defRPr sz="2800" b="1">
          <a:solidFill>
            <a:srgbClr val="D90B00"/>
          </a:solidFill>
          <a:latin typeface="+mj-lt"/>
          <a:ea typeface="+mj-ea"/>
          <a:cs typeface="+mj-cs"/>
          <a:sym typeface="Arial" charset="0"/>
        </a:defRPr>
      </a:lvl1pPr>
      <a:lvl2pPr algn="l" rtl="0" eaLnBrk="0" fontAlgn="base" hangingPunct="0">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5pPr>
      <a:lvl6pPr marL="457200" algn="l" rtl="0" fontAlgn="base">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6pPr>
      <a:lvl7pPr marL="914400" algn="l" rtl="0" fontAlgn="base">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7pPr>
      <a:lvl8pPr marL="1371600" algn="l" rtl="0" fontAlgn="base">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8pPr>
      <a:lvl9pPr marL="1828800" algn="l" rtl="0" fontAlgn="base">
        <a:spcBef>
          <a:spcPct val="0"/>
        </a:spcBef>
        <a:spcAft>
          <a:spcPct val="0"/>
        </a:spcAft>
        <a:defRPr sz="2800" b="1">
          <a:solidFill>
            <a:srgbClr val="D90B00"/>
          </a:solidFill>
          <a:latin typeface="Arial" charset="0"/>
          <a:ea typeface="ヒラギノ角ゴ ProN W6" charset="-128"/>
          <a:cs typeface="ヒラギノ角ゴ ProN W6" charset="-128"/>
          <a:sym typeface="Arial" charset="0"/>
        </a:defRPr>
      </a:lvl9pPr>
    </p:titleStyle>
    <p:bodyStyle>
      <a:lvl1pPr marL="342900" indent="-342900" algn="l" rtl="0" eaLnBrk="0" fontAlgn="base" hangingPunct="0">
        <a:spcBef>
          <a:spcPts val="400"/>
        </a:spcBef>
        <a:spcAft>
          <a:spcPct val="0"/>
        </a:spcAft>
        <a:buClr>
          <a:srgbClr val="200063"/>
        </a:buClr>
        <a:buSzPct val="100000"/>
        <a:buFont typeface="Arial" charset="0"/>
        <a:buChar char="•"/>
        <a:defRPr sz="1600">
          <a:solidFill>
            <a:srgbClr val="200063"/>
          </a:solidFill>
          <a:latin typeface="+mn-lt"/>
          <a:ea typeface="+mn-ea"/>
          <a:cs typeface="+mn-cs"/>
          <a:sym typeface="Arial" charset="0"/>
        </a:defRPr>
      </a:lvl1pPr>
      <a:lvl2pPr marL="552450" indent="-285750" algn="l" rtl="0" eaLnBrk="0" fontAlgn="base" hangingPunct="0">
        <a:spcBef>
          <a:spcPts val="300"/>
        </a:spcBef>
        <a:spcAft>
          <a:spcPct val="0"/>
        </a:spcAft>
        <a:buClr>
          <a:srgbClr val="200063"/>
        </a:buClr>
        <a:buSzPct val="100000"/>
        <a:buFont typeface="Arial" charset="0"/>
        <a:buChar char="–"/>
        <a:defRPr sz="1400">
          <a:solidFill>
            <a:srgbClr val="200063"/>
          </a:solidFill>
          <a:latin typeface="+mn-lt"/>
          <a:ea typeface="+mn-ea"/>
          <a:cs typeface="+mn-cs"/>
          <a:sym typeface="Arial" charset="0"/>
        </a:defRPr>
      </a:lvl2pPr>
      <a:lvl3pPr marL="9525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3pPr>
      <a:lvl4pPr marL="14097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4pPr>
      <a:lvl5pPr marL="18669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5pPr>
      <a:lvl6pPr marL="23241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6pPr>
      <a:lvl7pPr marL="27813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7pPr>
      <a:lvl8pPr marL="32385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8pPr>
      <a:lvl9pPr marL="36957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title"/>
          </p:nvPr>
        </p:nvSpPr>
        <p:spPr bwMode="auto">
          <a:xfrm>
            <a:off x="457200" y="0"/>
            <a:ext cx="8229600" cy="1852613"/>
          </a:xfrm>
          <a:prstGeom prst="rect">
            <a:avLst/>
          </a:prstGeom>
          <a:noFill/>
          <a:ln w="12700">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Arial" charset="0"/>
              </a:rPr>
              <a:t>Click to edit Master title style</a:t>
            </a:r>
          </a:p>
        </p:txBody>
      </p:sp>
      <p:sp>
        <p:nvSpPr>
          <p:cNvPr id="87043" name="Rectangle 2"/>
          <p:cNvSpPr>
            <a:spLocks noGrp="1" noChangeArrowheads="1"/>
          </p:cNvSpPr>
          <p:nvPr>
            <p:ph type="body" idx="1"/>
          </p:nvPr>
        </p:nvSpPr>
        <p:spPr bwMode="auto">
          <a:xfrm>
            <a:off x="481013" y="1892300"/>
            <a:ext cx="8229600" cy="4965700"/>
          </a:xfrm>
          <a:prstGeom prst="rect">
            <a:avLst/>
          </a:prstGeom>
          <a:noFill/>
          <a:ln w="12700">
            <a:noFill/>
            <a:miter lim="800000"/>
            <a:headEnd/>
            <a:tailEnd/>
          </a:ln>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grpSp>
        <p:nvGrpSpPr>
          <p:cNvPr id="87044" name="Group 3"/>
          <p:cNvGrpSpPr>
            <a:grpSpLocks/>
          </p:cNvGrpSpPr>
          <p:nvPr/>
        </p:nvGrpSpPr>
        <p:grpSpPr bwMode="auto">
          <a:xfrm>
            <a:off x="0" y="6411913"/>
            <a:ext cx="9653588" cy="496887"/>
            <a:chOff x="0" y="0"/>
            <a:chExt cx="6081" cy="313"/>
          </a:xfrm>
        </p:grpSpPr>
        <p:sp>
          <p:nvSpPr>
            <p:cNvPr id="8196" name="Rectangle 4"/>
            <p:cNvSpPr>
              <a:spLocks/>
            </p:cNvSpPr>
            <p:nvPr/>
          </p:nvSpPr>
          <p:spPr bwMode="auto">
            <a:xfrm>
              <a:off x="0" y="0"/>
              <a:ext cx="5784" cy="313"/>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8197" name="Rectangle 5"/>
            <p:cNvSpPr>
              <a:spLocks/>
            </p:cNvSpPr>
            <p:nvPr/>
          </p:nvSpPr>
          <p:spPr bwMode="auto">
            <a:xfrm>
              <a:off x="4313" y="40"/>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87048" name="Picture 6"/>
            <p:cNvPicPr>
              <a:picLocks noChangeArrowheads="1"/>
            </p:cNvPicPr>
            <p:nvPr/>
          </p:nvPicPr>
          <p:blipFill>
            <a:blip r:embed="rId13"/>
            <a:srcRect/>
            <a:stretch>
              <a:fillRect/>
            </a:stretch>
          </p:blipFill>
          <p:spPr bwMode="auto">
            <a:xfrm>
              <a:off x="4118" y="32"/>
              <a:ext cx="193" cy="193"/>
            </a:xfrm>
            <a:prstGeom prst="rect">
              <a:avLst/>
            </a:prstGeom>
            <a:noFill/>
            <a:ln w="12700">
              <a:noFill/>
              <a:miter lim="800000"/>
              <a:headEnd/>
              <a:tailEnd/>
            </a:ln>
          </p:spPr>
        </p:pic>
      </p:grpSp>
      <p:sp>
        <p:nvSpPr>
          <p:cNvPr id="8199" name="Line 7"/>
          <p:cNvSpPr>
            <a:spLocks noChangeShapeType="1"/>
          </p:cNvSpPr>
          <p:nvPr/>
        </p:nvSpPr>
        <p:spPr bwMode="auto">
          <a:xfrm>
            <a:off x="-12700" y="6400800"/>
            <a:ext cx="9207500" cy="12700"/>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txStyles>
    <p:titleStyle>
      <a:lvl1pPr algn="l" rtl="0" eaLnBrk="0" fontAlgn="base" hangingPunct="0">
        <a:spcBef>
          <a:spcPct val="0"/>
        </a:spcBef>
        <a:spcAft>
          <a:spcPct val="0"/>
        </a:spcAft>
        <a:defRPr sz="2800" b="1">
          <a:solidFill>
            <a:srgbClr val="200063"/>
          </a:solidFill>
          <a:latin typeface="+mj-lt"/>
          <a:ea typeface="+mj-ea"/>
          <a:cs typeface="+mj-cs"/>
          <a:sym typeface="Arial" charset="0"/>
        </a:defRPr>
      </a:lvl1pPr>
      <a:lvl2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5pPr>
      <a:lvl6pPr marL="4572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6pPr>
      <a:lvl7pPr marL="9144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7pPr>
      <a:lvl8pPr marL="13716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8pPr>
      <a:lvl9pPr marL="18288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9pPr>
    </p:titleStyle>
    <p:bodyStyle>
      <a:lvl1pPr marL="342900" indent="-342900" algn="l" rtl="0" eaLnBrk="0" fontAlgn="base" hangingPunct="0">
        <a:spcBef>
          <a:spcPts val="400"/>
        </a:spcBef>
        <a:spcAft>
          <a:spcPct val="0"/>
        </a:spcAft>
        <a:buClr>
          <a:srgbClr val="200063"/>
        </a:buClr>
        <a:buSzPct val="100000"/>
        <a:buFont typeface="Arial" charset="0"/>
        <a:buChar char="•"/>
        <a:defRPr sz="1600">
          <a:solidFill>
            <a:srgbClr val="200063"/>
          </a:solidFill>
          <a:latin typeface="+mn-lt"/>
          <a:ea typeface="+mn-ea"/>
          <a:cs typeface="+mn-cs"/>
          <a:sym typeface="Arial" charset="0"/>
        </a:defRPr>
      </a:lvl1pPr>
      <a:lvl2pPr marL="552450" indent="-285750" algn="l" rtl="0" eaLnBrk="0" fontAlgn="base" hangingPunct="0">
        <a:spcBef>
          <a:spcPts val="300"/>
        </a:spcBef>
        <a:spcAft>
          <a:spcPct val="0"/>
        </a:spcAft>
        <a:buClr>
          <a:srgbClr val="200063"/>
        </a:buClr>
        <a:buSzPct val="100000"/>
        <a:buFont typeface="Arial" charset="0"/>
        <a:buChar char="–"/>
        <a:defRPr sz="1400">
          <a:solidFill>
            <a:srgbClr val="200063"/>
          </a:solidFill>
          <a:latin typeface="+mn-lt"/>
          <a:ea typeface="+mn-ea"/>
          <a:cs typeface="+mn-cs"/>
          <a:sym typeface="Arial" charset="0"/>
        </a:defRPr>
      </a:lvl2pPr>
      <a:lvl3pPr marL="9525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3pPr>
      <a:lvl4pPr marL="14097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4pPr>
      <a:lvl5pPr marL="18669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5pPr>
      <a:lvl6pPr marL="23241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6pPr>
      <a:lvl7pPr marL="27813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7pPr>
      <a:lvl8pPr marL="32385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8pPr>
      <a:lvl9pPr marL="36957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457200" y="0"/>
            <a:ext cx="8229600" cy="1852613"/>
          </a:xfrm>
          <a:prstGeom prst="rect">
            <a:avLst/>
          </a:prstGeom>
          <a:noFill/>
          <a:ln w="12700">
            <a:noFill/>
            <a:miter lim="800000"/>
            <a:headEnd/>
            <a:tailEnd/>
          </a:ln>
        </p:spPr>
        <p:txBody>
          <a:bodyPr vert="horz" wrap="square" lIns="38100" tIns="38100" rIns="38100" bIns="38100" numCol="1" anchor="ctr" anchorCtr="0" compatLnSpc="1">
            <a:prstTxWarp prst="textNoShape">
              <a:avLst/>
            </a:prstTxWarp>
          </a:bodyPr>
          <a:lstStyle/>
          <a:p>
            <a:pPr lvl="0"/>
            <a:r>
              <a:rPr lang="en-US">
                <a:sym typeface="Arial" charset="0"/>
              </a:rPr>
              <a:t>Click to edit Master title style</a:t>
            </a:r>
          </a:p>
        </p:txBody>
      </p:sp>
      <p:sp>
        <p:nvSpPr>
          <p:cNvPr id="99331" name="Rectangle 2"/>
          <p:cNvSpPr>
            <a:spLocks noGrp="1" noChangeArrowheads="1"/>
          </p:cNvSpPr>
          <p:nvPr>
            <p:ph type="body" idx="1"/>
          </p:nvPr>
        </p:nvSpPr>
        <p:spPr bwMode="auto">
          <a:xfrm>
            <a:off x="481013" y="1892300"/>
            <a:ext cx="8229600" cy="4965700"/>
          </a:xfrm>
          <a:prstGeom prst="rect">
            <a:avLst/>
          </a:prstGeom>
          <a:noFill/>
          <a:ln w="12700">
            <a:noFill/>
            <a:miter lim="800000"/>
            <a:headEnd/>
            <a:tailEnd/>
          </a:ln>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grpSp>
        <p:nvGrpSpPr>
          <p:cNvPr id="99332" name="Group 3"/>
          <p:cNvGrpSpPr>
            <a:grpSpLocks/>
          </p:cNvGrpSpPr>
          <p:nvPr/>
        </p:nvGrpSpPr>
        <p:grpSpPr bwMode="auto">
          <a:xfrm>
            <a:off x="0" y="6411913"/>
            <a:ext cx="9653588" cy="496887"/>
            <a:chOff x="0" y="0"/>
            <a:chExt cx="6081" cy="313"/>
          </a:xfrm>
        </p:grpSpPr>
        <p:sp>
          <p:nvSpPr>
            <p:cNvPr id="9220" name="Rectangle 4"/>
            <p:cNvSpPr>
              <a:spLocks/>
            </p:cNvSpPr>
            <p:nvPr/>
          </p:nvSpPr>
          <p:spPr bwMode="auto">
            <a:xfrm>
              <a:off x="0" y="0"/>
              <a:ext cx="5784" cy="313"/>
            </a:xfrm>
            <a:prstGeom prst="rect">
              <a:avLst/>
            </a:prstGeom>
            <a:solidFill>
              <a:srgbClr val="343434"/>
            </a:solidFill>
            <a:ln w="25400" cap="flat">
              <a:noFill/>
              <a:round/>
              <a:headEnd type="none" w="med" len="med"/>
              <a:tailEnd type="none" w="med" len="med"/>
            </a:ln>
          </p:spPr>
          <p:txBody>
            <a:bodyPr lIns="0" tIns="0" rIns="0" bIns="0">
              <a:prstTxWarp prst="textNoShape">
                <a:avLst/>
              </a:prstTxWarp>
            </a:bodyPr>
            <a:lstStyle/>
            <a:p>
              <a:pPr>
                <a:defRPr/>
              </a:pPr>
              <a:endParaRPr lang="en-US" dirty="0">
                <a:latin typeface="Gill Sans" pitchFamily="-107" charset="0"/>
                <a:ea typeface="ヒラギノ角ゴ ProN W3" pitchFamily="-107" charset="-128"/>
                <a:cs typeface="ヒラギノ角ゴ ProN W3" pitchFamily="-107" charset="-128"/>
                <a:sym typeface="Gill Sans" pitchFamily="-107" charset="0"/>
              </a:endParaRPr>
            </a:p>
          </p:txBody>
        </p:sp>
        <p:sp>
          <p:nvSpPr>
            <p:cNvPr id="9221" name="Rectangle 5"/>
            <p:cNvSpPr>
              <a:spLocks/>
            </p:cNvSpPr>
            <p:nvPr/>
          </p:nvSpPr>
          <p:spPr bwMode="auto">
            <a:xfrm>
              <a:off x="4313" y="40"/>
              <a:ext cx="1768" cy="128"/>
            </a:xfrm>
            <a:prstGeom prst="rect">
              <a:avLst/>
            </a:prstGeom>
            <a:noFill/>
            <a:ln w="12700" cap="flat">
              <a:noFill/>
              <a:miter lim="800000"/>
              <a:headEnd type="none" w="med" len="med"/>
              <a:tailEnd type="none" w="med" len="med"/>
            </a:ln>
          </p:spPr>
          <p:txBody>
            <a:bodyPr lIns="0" tIns="0" rIns="40639" bIns="0">
              <a:prstTxWarp prst="textNoShape">
                <a:avLst/>
              </a:prstTxWarp>
            </a:bodyPr>
            <a:lstStyle/>
            <a:p>
              <a:pPr marL="39688">
                <a:defRPr/>
              </a:pPr>
              <a:r>
                <a:rPr lang="en-US" sz="1400" dirty="0">
                  <a:solidFill>
                    <a:srgbClr val="FD9A00"/>
                  </a:solidFill>
                  <a:latin typeface="BlairMdITC TT-Medium" pitchFamily="-107" charset="0"/>
                  <a:ea typeface="BlairMdITC TT-Medium" pitchFamily="-107" charset="0"/>
                  <a:cs typeface="BlairMdITC TT-Medium" pitchFamily="-107" charset="0"/>
                  <a:sym typeface="BlairMdITC TT-Medium" pitchFamily="-107" charset="0"/>
                </a:rPr>
                <a:t>Brand Analytics</a:t>
              </a:r>
            </a:p>
          </p:txBody>
        </p:sp>
        <p:pic>
          <p:nvPicPr>
            <p:cNvPr id="99336" name="Picture 6"/>
            <p:cNvPicPr>
              <a:picLocks noChangeArrowheads="1"/>
            </p:cNvPicPr>
            <p:nvPr/>
          </p:nvPicPr>
          <p:blipFill>
            <a:blip r:embed="rId13"/>
            <a:srcRect/>
            <a:stretch>
              <a:fillRect/>
            </a:stretch>
          </p:blipFill>
          <p:spPr bwMode="auto">
            <a:xfrm>
              <a:off x="4118" y="32"/>
              <a:ext cx="193" cy="193"/>
            </a:xfrm>
            <a:prstGeom prst="rect">
              <a:avLst/>
            </a:prstGeom>
            <a:noFill/>
            <a:ln w="12700">
              <a:noFill/>
              <a:miter lim="800000"/>
              <a:headEnd/>
              <a:tailEnd/>
            </a:ln>
          </p:spPr>
        </p:pic>
      </p:grpSp>
      <p:sp>
        <p:nvSpPr>
          <p:cNvPr id="9223" name="Line 7"/>
          <p:cNvSpPr>
            <a:spLocks noChangeShapeType="1"/>
          </p:cNvSpPr>
          <p:nvPr/>
        </p:nvSpPr>
        <p:spPr bwMode="auto">
          <a:xfrm>
            <a:off x="-12700" y="6400800"/>
            <a:ext cx="9207500" cy="12700"/>
          </a:xfrm>
          <a:prstGeom prst="line">
            <a:avLst/>
          </a:prstGeom>
          <a:noFill/>
          <a:ln w="25400" cap="flat">
            <a:solidFill>
              <a:srgbClr val="FDA531"/>
            </a:solidFill>
            <a:prstDash val="solid"/>
            <a:round/>
            <a:headEnd type="none" w="med" len="med"/>
            <a:tailEnd type="none" w="med" len="med"/>
          </a:ln>
        </p:spPr>
        <p:txBody>
          <a:bodyPr lIns="0" tIns="0" rIns="0" bIns="0">
            <a:prstTxWarp prst="textNoShape">
              <a:avLst/>
            </a:prstTxWarp>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ransition/>
  <p:txStyles>
    <p:titleStyle>
      <a:lvl1pPr algn="l" rtl="0" eaLnBrk="0" fontAlgn="base" hangingPunct="0">
        <a:spcBef>
          <a:spcPct val="0"/>
        </a:spcBef>
        <a:spcAft>
          <a:spcPct val="0"/>
        </a:spcAft>
        <a:defRPr sz="2800" b="1">
          <a:solidFill>
            <a:srgbClr val="200063"/>
          </a:solidFill>
          <a:latin typeface="+mj-lt"/>
          <a:ea typeface="+mj-ea"/>
          <a:cs typeface="+mj-cs"/>
          <a:sym typeface="Arial" charset="0"/>
        </a:defRPr>
      </a:lvl1pPr>
      <a:lvl2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5pPr>
      <a:lvl6pPr marL="4572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6pPr>
      <a:lvl7pPr marL="9144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7pPr>
      <a:lvl8pPr marL="13716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8pPr>
      <a:lvl9pPr marL="1828800" algn="l" rtl="0" fontAlgn="base">
        <a:spcBef>
          <a:spcPct val="0"/>
        </a:spcBef>
        <a:spcAft>
          <a:spcPct val="0"/>
        </a:spcAft>
        <a:defRPr sz="2800" b="1">
          <a:solidFill>
            <a:srgbClr val="200063"/>
          </a:solidFill>
          <a:latin typeface="Arial" charset="0"/>
          <a:ea typeface="ヒラギノ角ゴ ProN W6" charset="-128"/>
          <a:cs typeface="ヒラギノ角ゴ ProN W6" charset="-128"/>
          <a:sym typeface="Arial" charset="0"/>
        </a:defRPr>
      </a:lvl9pPr>
    </p:titleStyle>
    <p:bodyStyle>
      <a:lvl1pPr marL="342900" indent="-342900" algn="l" rtl="0" eaLnBrk="0" fontAlgn="base" hangingPunct="0">
        <a:spcBef>
          <a:spcPts val="400"/>
        </a:spcBef>
        <a:spcAft>
          <a:spcPct val="0"/>
        </a:spcAft>
        <a:buClr>
          <a:srgbClr val="200063"/>
        </a:buClr>
        <a:buSzPct val="100000"/>
        <a:buFont typeface="Arial" charset="0"/>
        <a:buChar char="•"/>
        <a:defRPr sz="1600">
          <a:solidFill>
            <a:srgbClr val="200063"/>
          </a:solidFill>
          <a:latin typeface="+mn-lt"/>
          <a:ea typeface="+mn-ea"/>
          <a:cs typeface="+mn-cs"/>
          <a:sym typeface="Arial" charset="0"/>
        </a:defRPr>
      </a:lvl1pPr>
      <a:lvl2pPr marL="552450" indent="-285750" algn="l" rtl="0" eaLnBrk="0" fontAlgn="base" hangingPunct="0">
        <a:spcBef>
          <a:spcPts val="300"/>
        </a:spcBef>
        <a:spcAft>
          <a:spcPct val="0"/>
        </a:spcAft>
        <a:buClr>
          <a:srgbClr val="200063"/>
        </a:buClr>
        <a:buSzPct val="100000"/>
        <a:buFont typeface="Arial" charset="0"/>
        <a:buChar char="–"/>
        <a:defRPr sz="1400">
          <a:solidFill>
            <a:srgbClr val="200063"/>
          </a:solidFill>
          <a:latin typeface="+mn-lt"/>
          <a:ea typeface="+mn-ea"/>
          <a:cs typeface="+mn-cs"/>
          <a:sym typeface="Arial" charset="0"/>
        </a:defRPr>
      </a:lvl2pPr>
      <a:lvl3pPr marL="9525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3pPr>
      <a:lvl4pPr marL="14097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4pPr>
      <a:lvl5pPr marL="1866900" indent="-228600" algn="l" rtl="0" eaLnBrk="0" fontAlgn="base" hangingPunct="0">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5pPr>
      <a:lvl6pPr marL="23241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6pPr>
      <a:lvl7pPr marL="27813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7pPr>
      <a:lvl8pPr marL="32385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8pPr>
      <a:lvl9pPr marL="3695700" indent="-228600" algn="l" rtl="0" fontAlgn="base">
        <a:spcBef>
          <a:spcPts val="300"/>
        </a:spcBef>
        <a:spcAft>
          <a:spcPct val="0"/>
        </a:spcAft>
        <a:buClr>
          <a:srgbClr val="200063"/>
        </a:buClr>
        <a:buSzPct val="100000"/>
        <a:buFont typeface="Arial" charset="0"/>
        <a:buChar char="»"/>
        <a:defRPr sz="1200">
          <a:solidFill>
            <a:srgbClr val="200063"/>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528" y="0"/>
            <a:ext cx="9159528" cy="5347520"/>
          </a:xfrm>
          <a:prstGeom prst="rect">
            <a:avLst/>
          </a:prstGeom>
        </p:spPr>
      </p:pic>
      <p:grpSp>
        <p:nvGrpSpPr>
          <p:cNvPr id="3" name="Group 7"/>
          <p:cNvGrpSpPr>
            <a:grpSpLocks/>
          </p:cNvGrpSpPr>
          <p:nvPr/>
        </p:nvGrpSpPr>
        <p:grpSpPr bwMode="auto">
          <a:xfrm>
            <a:off x="0" y="5365575"/>
            <a:ext cx="9144000" cy="1447801"/>
            <a:chOff x="382" y="8556"/>
            <a:chExt cx="11395" cy="6840"/>
          </a:xfrm>
        </p:grpSpPr>
        <p:sp>
          <p:nvSpPr>
            <p:cNvPr id="6" name="Rectangle 8"/>
            <p:cNvSpPr>
              <a:spLocks noChangeArrowheads="1"/>
            </p:cNvSpPr>
            <p:nvPr/>
          </p:nvSpPr>
          <p:spPr bwMode="auto">
            <a:xfrm>
              <a:off x="388" y="8556"/>
              <a:ext cx="11389" cy="6840"/>
            </a:xfrm>
            <a:prstGeom prst="rect">
              <a:avLst/>
            </a:prstGeom>
            <a:solidFill>
              <a:srgbClr val="6B6B6B"/>
            </a:solidFill>
            <a:ln w="19050">
              <a:noFill/>
              <a:miter lim="800000"/>
              <a:headEnd/>
              <a:tailEnd/>
            </a:ln>
            <a:effectLst/>
          </p:spPr>
          <p:txBody>
            <a:bodyPr vert="horz" wrap="square" lIns="91440" tIns="91440" rIns="91440" bIns="91440" numCol="1" anchor="t" anchorCtr="0" compatLnSpc="1">
              <a:prstTxWarp prst="textNoShape">
                <a:avLst/>
              </a:prstTxWarp>
            </a:bodyPr>
            <a:lstStyle/>
            <a:p>
              <a:endParaRPr lang="en-US" dirty="0"/>
            </a:p>
          </p:txBody>
        </p:sp>
        <p:cxnSp>
          <p:nvCxnSpPr>
            <p:cNvPr id="7" name="AutoShape 9"/>
            <p:cNvCxnSpPr>
              <a:cxnSpLocks noChangeShapeType="1"/>
            </p:cNvCxnSpPr>
            <p:nvPr/>
          </p:nvCxnSpPr>
          <p:spPr bwMode="auto">
            <a:xfrm>
              <a:off x="382" y="13446"/>
              <a:ext cx="11395" cy="0"/>
            </a:xfrm>
            <a:prstGeom prst="straightConnector1">
              <a:avLst/>
            </a:prstGeom>
            <a:noFill/>
            <a:ln w="9525">
              <a:solidFill>
                <a:srgbClr val="FFFFFF"/>
              </a:solidFill>
              <a:round/>
              <a:headEnd/>
              <a:tailEnd/>
            </a:ln>
          </p:spPr>
        </p:cxnSp>
        <p:cxnSp>
          <p:nvCxnSpPr>
            <p:cNvPr id="8" name="AutoShape 10"/>
            <p:cNvCxnSpPr>
              <a:cxnSpLocks noChangeShapeType="1"/>
            </p:cNvCxnSpPr>
            <p:nvPr/>
          </p:nvCxnSpPr>
          <p:spPr bwMode="auto">
            <a:xfrm>
              <a:off x="382" y="14511"/>
              <a:ext cx="11382" cy="0"/>
            </a:xfrm>
            <a:prstGeom prst="straightConnector1">
              <a:avLst/>
            </a:prstGeom>
            <a:noFill/>
            <a:ln w="9525">
              <a:solidFill>
                <a:srgbClr val="FFFFFF"/>
              </a:solidFill>
              <a:round/>
              <a:headEnd/>
              <a:tailEnd/>
            </a:ln>
          </p:spPr>
        </p:cxnSp>
      </p:grpSp>
      <p:sp>
        <p:nvSpPr>
          <p:cNvPr id="149512" name="Rectangle 10"/>
          <p:cNvSpPr>
            <a:spLocks/>
          </p:cNvSpPr>
          <p:nvPr/>
        </p:nvSpPr>
        <p:spPr bwMode="auto">
          <a:xfrm>
            <a:off x="1308100" y="-1230313"/>
            <a:ext cx="7785100" cy="5257801"/>
          </a:xfrm>
          <a:prstGeom prst="rect">
            <a:avLst/>
          </a:prstGeom>
          <a:noFill/>
          <a:ln w="12700">
            <a:noFill/>
            <a:miter lim="800000"/>
            <a:headEnd/>
            <a:tailEnd/>
          </a:ln>
        </p:spPr>
        <p:txBody>
          <a:bodyPr lIns="38100" tIns="38100" rIns="38100" bIns="38100" anchor="ctr">
            <a:prstTxWarp prst="textNoShape">
              <a:avLst/>
            </a:prstTxWarp>
          </a:bodyPr>
          <a:lstStyle/>
          <a:p>
            <a:pPr algn="r"/>
            <a:endParaRPr lang="en-US" sz="2800" dirty="0">
              <a:solidFill>
                <a:srgbClr val="FD9A00"/>
              </a:solidFill>
              <a:latin typeface="BlairMdITC TT-Medium" charset="0"/>
              <a:ea typeface="Lucida Grande" charset="0"/>
              <a:cs typeface="Lucida Grande" charset="0"/>
              <a:sym typeface="BlairMdITC TT-Medium" charset="0"/>
            </a:endParaRPr>
          </a:p>
          <a:p>
            <a:pPr algn="r"/>
            <a:endParaRPr lang="en-US" sz="2800" dirty="0">
              <a:solidFill>
                <a:srgbClr val="FD9A00"/>
              </a:solidFill>
              <a:latin typeface="BlairMdITC TT-Medium" charset="0"/>
              <a:ea typeface="Lucida Grande" charset="0"/>
              <a:cs typeface="Lucida Grande" charset="0"/>
              <a:sym typeface="BlairMdITC TT-Medium" charset="0"/>
            </a:endParaRPr>
          </a:p>
          <a:p>
            <a:pPr algn="r"/>
            <a:endParaRPr lang="en-US" sz="2800" dirty="0">
              <a:solidFill>
                <a:srgbClr val="FD9A00"/>
              </a:solidFill>
              <a:latin typeface="BlairMdITC TT-Medium" charset="0"/>
              <a:ea typeface="Lucida Grande" charset="0"/>
              <a:cs typeface="Lucida Grande" charset="0"/>
              <a:sym typeface="BlairMdITC TT-Medium" charset="0"/>
            </a:endParaRPr>
          </a:p>
          <a:p>
            <a:pPr algn="r"/>
            <a:endParaRPr lang="en-US" sz="2800" dirty="0">
              <a:solidFill>
                <a:srgbClr val="FD9A00"/>
              </a:solidFill>
              <a:latin typeface="BlairMdITC TT-Medium" charset="0"/>
              <a:ea typeface="Lucida Grande" charset="0"/>
              <a:cs typeface="Lucida Grande" charset="0"/>
              <a:sym typeface="BlairMdITC TT-Medium" charset="0"/>
            </a:endParaRPr>
          </a:p>
          <a:p>
            <a:pPr algn="r"/>
            <a:endParaRPr lang="en-US" sz="2800" dirty="0">
              <a:solidFill>
                <a:srgbClr val="FD9A00"/>
              </a:solidFill>
              <a:latin typeface="BlairMdITC TT-Medium" charset="0"/>
              <a:ea typeface="Lucida Grande" charset="0"/>
              <a:cs typeface="Lucida Grande" charset="0"/>
              <a:sym typeface="BlairMdITC TT-Medium" charset="0"/>
            </a:endParaRPr>
          </a:p>
          <a:p>
            <a:pPr algn="r"/>
            <a:br>
              <a:rPr lang="en-US" sz="2800" dirty="0">
                <a:solidFill>
                  <a:srgbClr val="FD9A00"/>
                </a:solidFill>
                <a:latin typeface="BlairMdITC TT-Medium" charset="0"/>
                <a:ea typeface="Lucida Grande" charset="0"/>
                <a:cs typeface="Lucida Grande" charset="0"/>
                <a:sym typeface="BlairMdITC TT-Medium" charset="0"/>
              </a:rPr>
            </a:br>
            <a:br>
              <a:rPr lang="en-US" sz="2800" dirty="0">
                <a:solidFill>
                  <a:srgbClr val="FD9A00"/>
                </a:solidFill>
                <a:latin typeface="BlairMdITC TT-Medium" charset="0"/>
                <a:ea typeface="Lucida Grande" charset="0"/>
                <a:cs typeface="Lucida Grande" charset="0"/>
                <a:sym typeface="BlairMdITC TT-Medium" charset="0"/>
              </a:rPr>
            </a:br>
            <a:br>
              <a:rPr lang="en-US" sz="2800" dirty="0">
                <a:solidFill>
                  <a:srgbClr val="FD9A00"/>
                </a:solidFill>
                <a:latin typeface="BlairMdITC TT-Medium" charset="0"/>
                <a:ea typeface="Lucida Grande" charset="0"/>
                <a:cs typeface="Lucida Grande" charset="0"/>
                <a:sym typeface="BlairMdITC TT-Medium" charset="0"/>
              </a:rPr>
            </a:br>
            <a:r>
              <a:rPr lang="en-US" sz="2800" dirty="0">
                <a:solidFill>
                  <a:srgbClr val="FD9A00"/>
                </a:solidFill>
                <a:latin typeface="BlairMdITC TT-Medium" charset="0"/>
                <a:ea typeface="Lucida Grande" charset="0"/>
                <a:cs typeface="Lucida Grande" charset="0"/>
                <a:sym typeface="BlairMdITC TT-Medium" charset="0"/>
              </a:rPr>
              <a:t> </a:t>
            </a:r>
          </a:p>
        </p:txBody>
      </p:sp>
      <p:sp>
        <p:nvSpPr>
          <p:cNvPr id="2" name="Rectangle 2"/>
          <p:cNvSpPr>
            <a:spLocks noChangeArrowheads="1"/>
          </p:cNvSpPr>
          <p:nvPr/>
        </p:nvSpPr>
        <p:spPr bwMode="auto">
          <a:xfrm>
            <a:off x="0" y="3933056"/>
            <a:ext cx="9144000" cy="1400944"/>
          </a:xfrm>
          <a:prstGeom prst="rect">
            <a:avLst/>
          </a:prstGeom>
          <a:solidFill>
            <a:srgbClr val="000000">
              <a:alpha val="70000"/>
            </a:srgbClr>
          </a:solidFill>
          <a:ln w="9525">
            <a:noFill/>
            <a:miter lim="800000"/>
            <a:headEnd/>
            <a:tailEnd/>
          </a:ln>
        </p:spPr>
        <p:txBody>
          <a:bodyPr vert="horz" wrap="square" lIns="228600" tIns="45720" rIns="1371600" bIns="0" numCol="1" anchor="b" anchorCtr="0" compatLnSpc="1">
            <a:prstTxWarp prst="textNoShape">
              <a:avLst/>
            </a:prstTxWarp>
          </a:bodyPr>
          <a:lstStyle/>
          <a:p>
            <a:r>
              <a:rPr lang="en-US" sz="2800" dirty="0">
                <a:solidFill>
                  <a:srgbClr val="FF0000"/>
                </a:solidFill>
                <a:latin typeface="BlairMdITC TT-Medium" charset="0"/>
                <a:ea typeface="Lucida Grande" charset="0"/>
                <a:cs typeface="Lucida Grande" charset="0"/>
                <a:sym typeface="BlairMdITC TT-Medium" charset="0"/>
              </a:rPr>
              <a:t>Mechanical Sympathetic Software Designs </a:t>
            </a:r>
          </a:p>
        </p:txBody>
      </p:sp>
      <p:sp>
        <p:nvSpPr>
          <p:cNvPr id="149515" name="Rectangle 11"/>
          <p:cNvSpPr>
            <a:spLocks noChangeArrowheads="1"/>
          </p:cNvSpPr>
          <p:nvPr/>
        </p:nvSpPr>
        <p:spPr bwMode="auto">
          <a:xfrm>
            <a:off x="0" y="0"/>
            <a:ext cx="9144000" cy="304800"/>
          </a:xfrm>
          <a:prstGeom prst="rect">
            <a:avLst/>
          </a:prstGeom>
          <a:solidFill>
            <a:srgbClr val="FF0000"/>
          </a:solidFill>
          <a:ln w="19050">
            <a:noFill/>
            <a:miter lim="800000"/>
            <a:headEnd/>
            <a:tailEnd/>
          </a:ln>
          <a:effectLst/>
        </p:spPr>
        <p:txBody>
          <a:bodyPr vert="horz" wrap="square" lIns="91440" tIns="91440" rIns="91440" bIns="91440" numCol="1" anchor="t" anchorCtr="0" compatLnSpc="1">
            <a:prstTxWarp prst="textNoShape">
              <a:avLst/>
            </a:prstTxWarp>
          </a:bodyPr>
          <a:lstStyle/>
          <a:p>
            <a:endParaRPr lang="en-US" dirty="0"/>
          </a:p>
        </p:txBody>
      </p:sp>
      <p:sp>
        <p:nvSpPr>
          <p:cNvPr id="149516" name="Rectangle 12"/>
          <p:cNvSpPr>
            <a:spLocks noChangeArrowheads="1"/>
          </p:cNvSpPr>
          <p:nvPr/>
        </p:nvSpPr>
        <p:spPr bwMode="auto">
          <a:xfrm>
            <a:off x="152400" y="5334000"/>
            <a:ext cx="5943600" cy="717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rgbClr val="FFFFFF"/>
              </a:solidFill>
              <a:effectLst/>
              <a:latin typeface="Calibri" charset="0"/>
              <a:ea typeface="Times New Roman" charset="0"/>
            </a:endParaRPr>
          </a:p>
        </p:txBody>
      </p:sp>
      <p:sp>
        <p:nvSpPr>
          <p:cNvPr id="12" name="Rectangle 3"/>
          <p:cNvSpPr>
            <a:spLocks/>
          </p:cNvSpPr>
          <p:nvPr/>
        </p:nvSpPr>
        <p:spPr bwMode="auto">
          <a:xfrm>
            <a:off x="7164288" y="6021288"/>
            <a:ext cx="1872208" cy="288032"/>
          </a:xfrm>
          <a:prstGeom prst="rect">
            <a:avLst/>
          </a:prstGeom>
          <a:noFill/>
          <a:ln w="12700">
            <a:noFill/>
            <a:miter lim="800000"/>
            <a:headEnd/>
            <a:tailEnd/>
          </a:ln>
        </p:spPr>
        <p:txBody>
          <a:bodyPr lIns="0" tIns="0" rIns="40639" bIns="0">
            <a:prstTxWarp prst="textNoShape">
              <a:avLst/>
            </a:prstTxWarp>
          </a:bodyPr>
          <a:lstStyle/>
          <a:p>
            <a:pPr marL="39688"/>
            <a:r>
              <a:rPr lang="en-US" sz="1400" dirty="0">
                <a:solidFill>
                  <a:schemeClr val="tx1"/>
                </a:solidFill>
                <a:latin typeface="BlairMdITC TT-Medium" charset="0"/>
                <a:ea typeface="BlairMdITC TT-Medium" charset="0"/>
                <a:cs typeface="BlairMdITC TT-Medium" charset="0"/>
                <a:sym typeface="BlairMdITC TT-Medium" charset="0"/>
              </a:rPr>
              <a:t>Virtualnation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Cache Structure</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pic>
        <p:nvPicPr>
          <p:cNvPr id="2" name="Picture 1"/>
          <p:cNvPicPr>
            <a:picLocks noChangeAspect="1"/>
          </p:cNvPicPr>
          <p:nvPr/>
        </p:nvPicPr>
        <p:blipFill>
          <a:blip r:embed="rId3"/>
          <a:stretch>
            <a:fillRect/>
          </a:stretch>
        </p:blipFill>
        <p:spPr>
          <a:xfrm>
            <a:off x="971600" y="1700808"/>
            <a:ext cx="7264400" cy="4076700"/>
          </a:xfrm>
          <a:prstGeom prst="rect">
            <a:avLst/>
          </a:prstGeom>
        </p:spPr>
      </p:pic>
    </p:spTree>
    <p:extLst>
      <p:ext uri="{BB962C8B-B14F-4D97-AF65-F5344CB8AC3E}">
        <p14:creationId xmlns:p14="http://schemas.microsoft.com/office/powerpoint/2010/main" val="404813712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Memory Ordering</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pic>
        <p:nvPicPr>
          <p:cNvPr id="3" name="Picture 2" descr="Screen Shot 2015-01-28 at 10.38.1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124744"/>
            <a:ext cx="6948264" cy="4776002"/>
          </a:xfrm>
          <a:prstGeom prst="rect">
            <a:avLst/>
          </a:prstGeom>
        </p:spPr>
      </p:pic>
    </p:spTree>
    <p:extLst>
      <p:ext uri="{BB962C8B-B14F-4D97-AF65-F5344CB8AC3E}">
        <p14:creationId xmlns:p14="http://schemas.microsoft.com/office/powerpoint/2010/main" val="30039517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Structure Cache and Coherency</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pic>
        <p:nvPicPr>
          <p:cNvPr id="2" name="Picture 1" descr="Screen Shot 2015-01-27 at 7.34.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052736"/>
            <a:ext cx="8172400" cy="5255902"/>
          </a:xfrm>
          <a:prstGeom prst="rect">
            <a:avLst/>
          </a:prstGeom>
        </p:spPr>
      </p:pic>
    </p:spTree>
    <p:extLst>
      <p:ext uri="{BB962C8B-B14F-4D97-AF65-F5344CB8AC3E}">
        <p14:creationId xmlns:p14="http://schemas.microsoft.com/office/powerpoint/2010/main" val="8303614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Queue Math</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251520" y="1124744"/>
            <a:ext cx="8153400" cy="4154983"/>
          </a:xfrm>
          <a:prstGeom prst="rect">
            <a:avLst/>
          </a:prstGeom>
          <a:noFill/>
        </p:spPr>
        <p:txBody>
          <a:bodyPr wrap="square" rtlCol="0">
            <a:spAutoFit/>
          </a:bodyPr>
          <a:lstStyle/>
          <a:p>
            <a:pPr lvl="1" indent="-457200">
              <a:buFont typeface="Arial"/>
              <a:buChar char="•"/>
            </a:pPr>
            <a:r>
              <a:rPr lang="en-US" sz="2400" dirty="0">
                <a:latin typeface="Times New Roman"/>
              </a:rPr>
              <a:t>Defined by Little’s law and other modestly complex math.</a:t>
            </a:r>
          </a:p>
          <a:p>
            <a:pPr lvl="1" indent="-457200">
              <a:buFont typeface="Arial"/>
              <a:buChar char="•"/>
            </a:pPr>
            <a:r>
              <a:rPr lang="en-US" sz="2400" dirty="0">
                <a:latin typeface="Times New Roman"/>
              </a:rPr>
              <a:t>Watch for processing variance as can cause wait times to become exponentially slow as load increases.</a:t>
            </a:r>
          </a:p>
          <a:p>
            <a:pPr lvl="1" indent="-457200">
              <a:buFont typeface="Arial"/>
              <a:buChar char="•"/>
            </a:pPr>
            <a:endParaRPr lang="en-US" sz="2400" dirty="0">
              <a:latin typeface="Times New Roman"/>
            </a:endParaRPr>
          </a:p>
          <a:p>
            <a:pPr lvl="1" indent="-457200">
              <a:buFont typeface="Arial"/>
              <a:buChar char="•"/>
            </a:pPr>
            <a:r>
              <a:rPr lang="en-US" sz="2400" dirty="0">
                <a:latin typeface="Times New Roman"/>
              </a:rPr>
              <a:t>Software engineering take outs:</a:t>
            </a:r>
          </a:p>
          <a:p>
            <a:pPr lvl="2" indent="-457200">
              <a:buFont typeface="+mj-lt"/>
              <a:buAutoNum type="arabicPeriod"/>
            </a:pPr>
            <a:r>
              <a:rPr lang="en-US" sz="2400" dirty="0">
                <a:latin typeface="Times New Roman"/>
              </a:rPr>
              <a:t>Fix capacity – no unbounded queues (otherwise the system has a memory leak)</a:t>
            </a:r>
          </a:p>
          <a:p>
            <a:pPr lvl="2" indent="-457200">
              <a:buFont typeface="+mj-lt"/>
              <a:buAutoNum type="arabicPeriod"/>
            </a:pPr>
            <a:r>
              <a:rPr lang="en-US" sz="2400" dirty="0">
                <a:latin typeface="Times New Roman"/>
              </a:rPr>
              <a:t>Reduce performance variance</a:t>
            </a:r>
          </a:p>
          <a:p>
            <a:pPr lvl="2" indent="-457200">
              <a:buFont typeface="+mj-lt"/>
              <a:buAutoNum type="arabicPeriod"/>
            </a:pPr>
            <a:r>
              <a:rPr lang="en-US" sz="2400" dirty="0">
                <a:latin typeface="Times New Roman"/>
              </a:rPr>
              <a:t>Multiple independent processors</a:t>
            </a:r>
          </a:p>
          <a:p>
            <a:pPr lvl="2" indent="-457200">
              <a:buFont typeface="+mj-lt"/>
              <a:buAutoNum type="arabicPeriod"/>
            </a:pPr>
            <a:r>
              <a:rPr lang="en-US" sz="2400" dirty="0">
                <a:latin typeface="Times New Roman"/>
              </a:rPr>
              <a:t>Define performance tolerance</a:t>
            </a:r>
          </a:p>
          <a:p>
            <a:pPr lvl="2" indent="-457200">
              <a:buFont typeface="+mj-lt"/>
              <a:buAutoNum type="arabicPeriod"/>
            </a:pPr>
            <a:r>
              <a:rPr lang="en-US" sz="2400" dirty="0">
                <a:latin typeface="Times New Roman"/>
              </a:rPr>
              <a:t>Feeding CPU’s needs to be managed</a:t>
            </a:r>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pic>
        <p:nvPicPr>
          <p:cNvPr id="2" name="Picture 1" descr="latency-versus-nin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3442264"/>
            <a:ext cx="3131840" cy="2718200"/>
          </a:xfrm>
          <a:prstGeom prst="rect">
            <a:avLst/>
          </a:prstGeom>
        </p:spPr>
      </p:pic>
    </p:spTree>
    <p:extLst>
      <p:ext uri="{BB962C8B-B14F-4D97-AF65-F5344CB8AC3E}">
        <p14:creationId xmlns:p14="http://schemas.microsoft.com/office/powerpoint/2010/main" val="3724343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Programing Concerns</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4154983"/>
          </a:xfrm>
          <a:prstGeom prst="rect">
            <a:avLst/>
          </a:prstGeom>
          <a:noFill/>
        </p:spPr>
        <p:txBody>
          <a:bodyPr wrap="square" rtlCol="0">
            <a:spAutoFit/>
          </a:bodyPr>
          <a:lstStyle/>
          <a:p>
            <a:pPr lvl="1" indent="-457200">
              <a:buFont typeface="Arial"/>
              <a:buChar char="•"/>
            </a:pPr>
            <a:r>
              <a:rPr lang="en-US" sz="2400" dirty="0">
                <a:latin typeface="Times New Roman"/>
              </a:rPr>
              <a:t>Use bounded queues and fixed capacity</a:t>
            </a:r>
          </a:p>
          <a:p>
            <a:pPr lvl="1" indent="-457200">
              <a:buFont typeface="Arial"/>
              <a:buChar char="•"/>
            </a:pPr>
            <a:r>
              <a:rPr lang="en-US" sz="2400" dirty="0">
                <a:latin typeface="Times New Roman"/>
              </a:rPr>
              <a:t>Pre-allocate memory</a:t>
            </a:r>
          </a:p>
          <a:p>
            <a:pPr lvl="1" indent="-457200">
              <a:buFont typeface="Arial"/>
              <a:buChar char="•"/>
            </a:pPr>
            <a:r>
              <a:rPr lang="en-US" sz="2400" dirty="0">
                <a:latin typeface="Times New Roman"/>
              </a:rPr>
              <a:t>Limit JVM controlled memory foot print to &lt; 8GB</a:t>
            </a:r>
          </a:p>
          <a:p>
            <a:pPr lvl="1" indent="-457200">
              <a:buFont typeface="Arial"/>
              <a:buChar char="•"/>
            </a:pPr>
            <a:r>
              <a:rPr lang="en-US" sz="2400" dirty="0">
                <a:latin typeface="Times New Roman"/>
              </a:rPr>
              <a:t>Cache aware / oblivious designs</a:t>
            </a:r>
          </a:p>
          <a:p>
            <a:pPr lvl="1" indent="-457200">
              <a:buFont typeface="Arial"/>
              <a:buChar char="•"/>
            </a:pPr>
            <a:r>
              <a:rPr lang="en-US" sz="2400" dirty="0">
                <a:latin typeface="Times New Roman"/>
              </a:rPr>
              <a:t>With up to 45 MB on die L3 cache:</a:t>
            </a:r>
          </a:p>
          <a:p>
            <a:pPr lvl="2" indent="-457200">
              <a:buFont typeface="Arial"/>
              <a:buChar char="•"/>
            </a:pPr>
            <a:r>
              <a:rPr lang="en-US" sz="2400" dirty="0">
                <a:latin typeface="Times New Roman"/>
              </a:rPr>
              <a:t>Cache is the new RAM</a:t>
            </a:r>
          </a:p>
          <a:p>
            <a:pPr lvl="2" indent="-457200">
              <a:buFont typeface="Arial"/>
              <a:buChar char="•"/>
            </a:pPr>
            <a:r>
              <a:rPr lang="en-US" sz="2400" dirty="0">
                <a:latin typeface="Times New Roman"/>
              </a:rPr>
              <a:t>RAM is the new store</a:t>
            </a:r>
          </a:p>
          <a:p>
            <a:pPr lvl="1" indent="-457200">
              <a:buFont typeface="Arial"/>
              <a:buChar char="•"/>
            </a:pPr>
            <a:r>
              <a:rPr lang="en-US" sz="2400" dirty="0">
                <a:latin typeface="Times New Roman"/>
              </a:rPr>
              <a:t>Aware cost of different operations within critical loops</a:t>
            </a:r>
          </a:p>
          <a:p>
            <a:pPr lvl="1" indent="-457200">
              <a:buFont typeface="Arial"/>
              <a:buChar char="•"/>
            </a:pPr>
            <a:r>
              <a:rPr lang="en-US" sz="2400" dirty="0">
                <a:latin typeface="Times New Roman"/>
              </a:rPr>
              <a:t>Use Streaming / Asynchronous / Reactive design</a:t>
            </a:r>
          </a:p>
          <a:p>
            <a:pPr lvl="1" indent="-457200">
              <a:buFont typeface="Arial"/>
              <a:buChar char="•"/>
            </a:pPr>
            <a:r>
              <a:rPr lang="en-US" sz="2400" dirty="0">
                <a:latin typeface="Times New Roman"/>
              </a:rPr>
              <a:t>Use Lock Free designs</a:t>
            </a:r>
          </a:p>
          <a:p>
            <a:pPr lvl="1" indent="-457200">
              <a:buFont typeface="Arial"/>
              <a:buChar char="•"/>
            </a:pPr>
            <a:r>
              <a:rPr lang="en-US" sz="2400" dirty="0">
                <a:latin typeface="Times New Roman"/>
              </a:rPr>
              <a:t>Drive out processing variability</a:t>
            </a:r>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Tree>
    <p:extLst>
      <p:ext uri="{BB962C8B-B14F-4D97-AF65-F5344CB8AC3E}">
        <p14:creationId xmlns:p14="http://schemas.microsoft.com/office/powerpoint/2010/main" val="8795106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Memory Mapped Files and Java “Unsafe”</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3785652"/>
          </a:xfrm>
          <a:prstGeom prst="rect">
            <a:avLst/>
          </a:prstGeom>
          <a:noFill/>
        </p:spPr>
        <p:txBody>
          <a:bodyPr wrap="square" rtlCol="0">
            <a:spAutoFit/>
          </a:bodyPr>
          <a:lstStyle/>
          <a:p>
            <a:pPr marL="0" lvl="1"/>
            <a:r>
              <a:rPr lang="en-US" sz="2400" dirty="0">
                <a:latin typeface="Times New Roman"/>
              </a:rPr>
              <a:t>Use a RAM disk.</a:t>
            </a:r>
          </a:p>
          <a:p>
            <a:pPr marL="457200" lvl="2"/>
            <a:r>
              <a:rPr lang="en-US" sz="2400" dirty="0">
                <a:latin typeface="Times New Roman"/>
              </a:rPr>
              <a:t>Simple to manage and inspect</a:t>
            </a:r>
          </a:p>
          <a:p>
            <a:pPr lvl="1" indent="-457200">
              <a:buFont typeface="Arial"/>
              <a:buChar char="•"/>
            </a:pPr>
            <a:endParaRPr lang="en-US" sz="2400" dirty="0">
              <a:latin typeface="Times New Roman"/>
            </a:endParaRPr>
          </a:p>
          <a:p>
            <a:pPr marL="0" lvl="1"/>
            <a:r>
              <a:rPr lang="en-US" sz="2400" dirty="0">
                <a:latin typeface="Times New Roman"/>
              </a:rPr>
              <a:t>Use Java “Unsafe”</a:t>
            </a:r>
          </a:p>
          <a:p>
            <a:pPr lvl="2" indent="-457200">
              <a:buFont typeface="Arial"/>
              <a:buChar char="•"/>
            </a:pPr>
            <a:r>
              <a:rPr lang="en-US" sz="2400" dirty="0">
                <a:latin typeface="Times New Roman"/>
              </a:rPr>
              <a:t>Enables direct access to system heap</a:t>
            </a:r>
          </a:p>
          <a:p>
            <a:pPr lvl="2" indent="-457200">
              <a:buFont typeface="Arial"/>
              <a:buChar char="•"/>
            </a:pPr>
            <a:r>
              <a:rPr lang="en-US" sz="2400" dirty="0">
                <a:latin typeface="Times New Roman"/>
              </a:rPr>
              <a:t>Pointers</a:t>
            </a:r>
          </a:p>
          <a:p>
            <a:pPr lvl="2" indent="-457200">
              <a:buFont typeface="Arial"/>
              <a:buChar char="•"/>
            </a:pPr>
            <a:r>
              <a:rPr lang="en-US" sz="2400" dirty="0">
                <a:latin typeface="Times New Roman"/>
              </a:rPr>
              <a:t>Memory copy</a:t>
            </a:r>
          </a:p>
          <a:p>
            <a:pPr lvl="2" indent="-457200">
              <a:buFont typeface="Arial"/>
              <a:buChar char="•"/>
            </a:pPr>
            <a:r>
              <a:rPr lang="en-US" sz="2400" dirty="0">
                <a:latin typeface="Times New Roman"/>
              </a:rPr>
              <a:t>Access to different strength locks</a:t>
            </a:r>
          </a:p>
          <a:p>
            <a:pPr marL="457200" lvl="2"/>
            <a:endParaRPr lang="en-US" sz="2400" dirty="0">
              <a:latin typeface="Times New Roman"/>
            </a:endParaRPr>
          </a:p>
          <a:p>
            <a:pPr marL="0" lvl="1"/>
            <a:r>
              <a:rPr lang="en-US" sz="2400" dirty="0">
                <a:latin typeface="Times New Roman"/>
              </a:rPr>
              <a:t>Just like C++ does by default.</a:t>
            </a:r>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
        <p:nvSpPr>
          <p:cNvPr id="2" name="Rectangle 1"/>
          <p:cNvSpPr/>
          <p:nvPr/>
        </p:nvSpPr>
        <p:spPr>
          <a:xfrm>
            <a:off x="3203848" y="5229200"/>
            <a:ext cx="4572000" cy="646331"/>
          </a:xfrm>
          <a:prstGeom prst="rect">
            <a:avLst/>
          </a:prstGeom>
        </p:spPr>
        <p:txBody>
          <a:bodyPr>
            <a:spAutoFit/>
          </a:bodyPr>
          <a:lstStyle/>
          <a:p>
            <a:r>
              <a:rPr lang="en-US" dirty="0"/>
              <a:t> </a:t>
            </a:r>
            <a:r>
              <a:rPr lang="en-US" b="1" dirty="0"/>
              <a:t>public long </a:t>
            </a:r>
            <a:r>
              <a:rPr lang="en-US" b="1" dirty="0" err="1"/>
              <a:t>getHeadPlain</a:t>
            </a:r>
            <a:r>
              <a:rPr lang="en-US" b="1" dirty="0"/>
              <a:t>() {</a:t>
            </a:r>
          </a:p>
          <a:p>
            <a:r>
              <a:rPr lang="en-US" dirty="0"/>
              <a:t>        </a:t>
            </a:r>
            <a:r>
              <a:rPr lang="en-US" b="1" dirty="0"/>
              <a:t>return </a:t>
            </a:r>
            <a:r>
              <a:rPr lang="en-US" b="1" i="1" dirty="0" err="1"/>
              <a:t>UNSAFE.getLong</a:t>
            </a:r>
            <a:r>
              <a:rPr lang="en-US" b="1" i="1" dirty="0"/>
              <a:t>(null, </a:t>
            </a:r>
            <a:r>
              <a:rPr lang="en-US" b="1" i="1" dirty="0" err="1"/>
              <a:t>headAddressPos</a:t>
            </a:r>
            <a:r>
              <a:rPr lang="en-US" b="1" i="1" dirty="0"/>
              <a:t>);</a:t>
            </a:r>
          </a:p>
          <a:p>
            <a:r>
              <a:rPr lang="en-US" dirty="0"/>
              <a:t> }</a:t>
            </a:r>
          </a:p>
        </p:txBody>
      </p:sp>
    </p:spTree>
    <p:extLst>
      <p:ext uri="{BB962C8B-B14F-4D97-AF65-F5344CB8AC3E}">
        <p14:creationId xmlns:p14="http://schemas.microsoft.com/office/powerpoint/2010/main" val="1154626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False Sharing and Cache Lines</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pic>
        <p:nvPicPr>
          <p:cNvPr id="3" name="Picture 2" descr="Screen Shot 2015-01-27 at 8.42.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0"/>
            <a:ext cx="9144000" cy="5332435"/>
          </a:xfrm>
          <a:prstGeom prst="rect">
            <a:avLst/>
          </a:prstGeom>
        </p:spPr>
      </p:pic>
    </p:spTree>
    <p:extLst>
      <p:ext uri="{BB962C8B-B14F-4D97-AF65-F5344CB8AC3E}">
        <p14:creationId xmlns:p14="http://schemas.microsoft.com/office/powerpoint/2010/main" val="150273659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Contention – </a:t>
            </a:r>
          </a:p>
          <a:p>
            <a:r>
              <a:rPr lang="en-US" sz="2800" dirty="0">
                <a:solidFill>
                  <a:srgbClr val="FF0000"/>
                </a:solidFill>
                <a:latin typeface="BlairMdITC TT-Medium" charset="0"/>
                <a:ea typeface="BlairMdITC TT-Medium" charset="0"/>
                <a:cs typeface="BlairMdITC TT-Medium" charset="0"/>
                <a:sym typeface="BlairMdITC TT-Medium" charset="0"/>
              </a:rPr>
              <a:t>Biggest Performance Killer</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2677656"/>
          </a:xfrm>
          <a:prstGeom prst="rect">
            <a:avLst/>
          </a:prstGeom>
          <a:noFill/>
        </p:spPr>
        <p:txBody>
          <a:bodyPr wrap="square" rtlCol="0">
            <a:spAutoFit/>
          </a:bodyPr>
          <a:lstStyle/>
          <a:p>
            <a:pPr lvl="1" indent="-457200">
              <a:buFont typeface="Arial"/>
              <a:buChar char="•"/>
            </a:pPr>
            <a:r>
              <a:rPr lang="en-US" sz="2400" dirty="0">
                <a:latin typeface="Times New Roman"/>
              </a:rPr>
              <a:t>Managing Contention – i.e. watch the demands on shared resources</a:t>
            </a:r>
          </a:p>
          <a:p>
            <a:pPr lvl="2" indent="-457200">
              <a:buFont typeface="Arial"/>
              <a:buChar char="•"/>
            </a:pPr>
            <a:r>
              <a:rPr lang="en-US" sz="2400" dirty="0">
                <a:latin typeface="Times New Roman"/>
              </a:rPr>
              <a:t>Could use resource Locks</a:t>
            </a:r>
          </a:p>
          <a:p>
            <a:pPr lvl="2" indent="-457200">
              <a:buFont typeface="Arial"/>
              <a:buChar char="•"/>
            </a:pPr>
            <a:r>
              <a:rPr lang="en-US" sz="2400" dirty="0">
                <a:latin typeface="Times New Roman"/>
              </a:rPr>
              <a:t>Could use CAS Techniques</a:t>
            </a:r>
          </a:p>
          <a:p>
            <a:pPr lvl="1" indent="-457200">
              <a:buFont typeface="Arial"/>
              <a:buChar char="•"/>
            </a:pPr>
            <a:r>
              <a:rPr lang="en-US" sz="2400" dirty="0">
                <a:latin typeface="Times New Roman"/>
              </a:rPr>
              <a:t>Design Approach</a:t>
            </a:r>
          </a:p>
          <a:p>
            <a:pPr lvl="2" indent="-457200">
              <a:buFont typeface="Arial"/>
              <a:buChar char="•"/>
            </a:pPr>
            <a:r>
              <a:rPr lang="en-US" sz="2400" dirty="0">
                <a:latin typeface="Times New Roman"/>
              </a:rPr>
              <a:t>Single Writer</a:t>
            </a:r>
          </a:p>
          <a:p>
            <a:pPr lvl="2" indent="-457200">
              <a:buFont typeface="Arial"/>
              <a:buChar char="•"/>
            </a:pPr>
            <a:r>
              <a:rPr lang="en-US" sz="2400" dirty="0">
                <a:latin typeface="Times New Roman"/>
              </a:rPr>
              <a:t>Shared Nothing Designs</a:t>
            </a:r>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Tree>
    <p:extLst>
      <p:ext uri="{BB962C8B-B14F-4D97-AF65-F5344CB8AC3E}">
        <p14:creationId xmlns:p14="http://schemas.microsoft.com/office/powerpoint/2010/main" val="12331066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Atomicity and Locks x86</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95536" y="1052736"/>
            <a:ext cx="8153400" cy="461665"/>
          </a:xfrm>
          <a:prstGeom prst="rect">
            <a:avLst/>
          </a:prstGeom>
          <a:noFill/>
        </p:spPr>
        <p:txBody>
          <a:bodyPr wrap="square" rtlCol="0">
            <a:spAutoFit/>
          </a:bodyPr>
          <a:lstStyle/>
          <a:p>
            <a:pPr marL="0" lvl="1"/>
            <a:r>
              <a:rPr lang="en-US" sz="2400" dirty="0">
                <a:latin typeface="Times New Roman"/>
              </a:rPr>
              <a:t>Sequential Consistency for data-race-free programs (SC-DRF)</a:t>
            </a:r>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
        <p:nvSpPr>
          <p:cNvPr id="3" name="Rectangle 2"/>
          <p:cNvSpPr/>
          <p:nvPr/>
        </p:nvSpPr>
        <p:spPr>
          <a:xfrm>
            <a:off x="827584" y="2780928"/>
            <a:ext cx="7164288" cy="3693318"/>
          </a:xfrm>
          <a:prstGeom prst="rect">
            <a:avLst/>
          </a:prstGeom>
        </p:spPr>
        <p:txBody>
          <a:bodyPr wrap="square">
            <a:spAutoFit/>
          </a:bodyPr>
          <a:lstStyle/>
          <a:p>
            <a:r>
              <a:rPr lang="en-US" dirty="0"/>
              <a:t> </a:t>
            </a:r>
            <a:r>
              <a:rPr lang="en-US" b="1" dirty="0"/>
              <a:t>inline void putInt64(</a:t>
            </a:r>
            <a:r>
              <a:rPr lang="en-US" b="1" dirty="0" err="1"/>
              <a:t>stdvolatile</a:t>
            </a:r>
            <a:r>
              <a:rPr lang="en-US" b="1" dirty="0"/>
              <a:t> </a:t>
            </a:r>
            <a:r>
              <a:rPr lang="en-US" b="1" dirty="0" err="1"/>
              <a:t>std</a:t>
            </a:r>
            <a:r>
              <a:rPr lang="en-US" b="1" dirty="0"/>
              <a:t>::int32_t* address, </a:t>
            </a:r>
            <a:r>
              <a:rPr lang="en-US" b="1" dirty="0" err="1"/>
              <a:t>std</a:t>
            </a:r>
            <a:r>
              <a:rPr lang="en-US" b="1" dirty="0"/>
              <a:t>::int64_t v) </a:t>
            </a:r>
            <a:r>
              <a:rPr lang="en-US" dirty="0"/>
              <a:t>{</a:t>
            </a:r>
          </a:p>
          <a:p>
            <a:r>
              <a:rPr lang="en-US" dirty="0"/>
              <a:t>        *</a:t>
            </a:r>
            <a:r>
              <a:rPr lang="en-US" b="1" dirty="0" err="1"/>
              <a:t>reinterpret_cast</a:t>
            </a:r>
            <a:r>
              <a:rPr lang="en-US" b="1" dirty="0"/>
              <a:t>&lt;</a:t>
            </a:r>
            <a:r>
              <a:rPr lang="en-US" b="1" dirty="0" err="1"/>
              <a:t>std</a:t>
            </a:r>
            <a:r>
              <a:rPr lang="en-US" b="1" dirty="0"/>
              <a:t>::int64_t *&gt;(address) = v;</a:t>
            </a:r>
          </a:p>
          <a:p>
            <a:r>
              <a:rPr lang="en-US" dirty="0"/>
              <a:t> }</a:t>
            </a:r>
          </a:p>
          <a:p>
            <a:endParaRPr lang="en-US" dirty="0"/>
          </a:p>
          <a:p>
            <a:r>
              <a:rPr lang="en-US" b="1" dirty="0"/>
              <a:t>inline void  putInt64Ordered(volatile </a:t>
            </a:r>
            <a:r>
              <a:rPr lang="en-US" b="1" dirty="0" err="1"/>
              <a:t>std</a:t>
            </a:r>
            <a:r>
              <a:rPr lang="en-US" b="1" dirty="0"/>
              <a:t>::int32_t*  address, </a:t>
            </a:r>
            <a:r>
              <a:rPr lang="en-US" b="1" dirty="0" err="1"/>
              <a:t>std</a:t>
            </a:r>
            <a:r>
              <a:rPr lang="en-US" b="1" dirty="0"/>
              <a:t>::int64_t value) </a:t>
            </a:r>
            <a:r>
              <a:rPr lang="en-US" dirty="0"/>
              <a:t>{</a:t>
            </a:r>
          </a:p>
          <a:p>
            <a:r>
              <a:rPr lang="en-US" dirty="0"/>
              <a:t>   </a:t>
            </a:r>
            <a:r>
              <a:rPr lang="en-US" b="1" dirty="0"/>
              <a:t>__</a:t>
            </a:r>
            <a:r>
              <a:rPr lang="en-US" b="1" dirty="0" err="1"/>
              <a:t>asm</a:t>
            </a:r>
            <a:r>
              <a:rPr lang="en-US" b="1" dirty="0"/>
              <a:t>__ __volatile__("" ::: "memory");</a:t>
            </a:r>
          </a:p>
          <a:p>
            <a:r>
              <a:rPr lang="en-US" dirty="0"/>
              <a:t>    *</a:t>
            </a:r>
            <a:r>
              <a:rPr lang="en-US" b="1" dirty="0" err="1"/>
              <a:t>reinterpret_cast</a:t>
            </a:r>
            <a:r>
              <a:rPr lang="en-US" b="1" dirty="0"/>
              <a:t>&lt;volatile </a:t>
            </a:r>
            <a:r>
              <a:rPr lang="en-US" b="1" dirty="0" err="1"/>
              <a:t>std</a:t>
            </a:r>
            <a:r>
              <a:rPr lang="en-US" b="1" dirty="0"/>
              <a:t>::int64_t *&gt;(address) = value;</a:t>
            </a:r>
          </a:p>
          <a:p>
            <a:r>
              <a:rPr lang="en-US" dirty="0"/>
              <a:t>}</a:t>
            </a:r>
          </a:p>
          <a:p>
            <a:endParaRPr lang="en-US" b="1" dirty="0"/>
          </a:p>
          <a:p>
            <a:r>
              <a:rPr lang="en-US" b="1" dirty="0"/>
              <a:t>inline void putInt64Atomic(volatile </a:t>
            </a:r>
            <a:r>
              <a:rPr lang="en-US" b="1" dirty="0" err="1"/>
              <a:t>std</a:t>
            </a:r>
            <a:r>
              <a:rPr lang="en-US" b="1" dirty="0"/>
              <a:t>::int32_t*  address, </a:t>
            </a:r>
            <a:r>
              <a:rPr lang="en-US" b="1" dirty="0" err="1"/>
              <a:t>std</a:t>
            </a:r>
            <a:r>
              <a:rPr lang="en-US" b="1" dirty="0"/>
              <a:t>::int64_t value) </a:t>
            </a:r>
            <a:r>
              <a:rPr lang="en-US" dirty="0"/>
              <a:t>{</a:t>
            </a:r>
          </a:p>
          <a:p>
            <a:r>
              <a:rPr lang="de-DE" dirty="0"/>
              <a:t>    </a:t>
            </a:r>
            <a:r>
              <a:rPr lang="de-DE" b="1" dirty="0"/>
              <a:t>__</a:t>
            </a:r>
            <a:r>
              <a:rPr lang="de-DE" b="1" dirty="0" err="1"/>
              <a:t>asm</a:t>
            </a:r>
            <a:r>
              <a:rPr lang="de-DE" b="1" dirty="0"/>
              <a:t>__ __volatile__ (  "</a:t>
            </a:r>
            <a:r>
              <a:rPr lang="de-DE" b="1" u="sng" dirty="0" err="1"/>
              <a:t>xchgq</a:t>
            </a:r>
            <a:r>
              <a:rPr lang="de-DE" b="1" u="sng" dirty="0"/>
              <a:t> (%2), %0”</a:t>
            </a:r>
            <a:r>
              <a:rPr lang="en-AU" b="1" u="sng" dirty="0"/>
              <a:t> </a:t>
            </a:r>
            <a:r>
              <a:rPr lang="fi-FI" dirty="0"/>
              <a:t> : "=r" (</a:t>
            </a:r>
            <a:r>
              <a:rPr lang="fi-FI" dirty="0" err="1"/>
              <a:t>value</a:t>
            </a:r>
            <a:r>
              <a:rPr lang="fi-FI" dirty="0"/>
              <a:t>)     : "0" (</a:t>
            </a:r>
            <a:r>
              <a:rPr lang="fi-FI" dirty="0" err="1"/>
              <a:t>value</a:t>
            </a:r>
            <a:r>
              <a:rPr lang="fi-FI" dirty="0"/>
              <a:t>), "r" (</a:t>
            </a:r>
            <a:r>
              <a:rPr lang="fi-FI" dirty="0" err="1"/>
              <a:t>address</a:t>
            </a:r>
            <a:r>
              <a:rPr lang="fi-FI" dirty="0"/>
              <a:t>)  : "</a:t>
            </a:r>
            <a:r>
              <a:rPr lang="fi-FI" dirty="0" err="1"/>
              <a:t>memory</a:t>
            </a:r>
            <a:r>
              <a:rPr lang="fi-FI" dirty="0"/>
              <a:t>");</a:t>
            </a:r>
          </a:p>
          <a:p>
            <a:r>
              <a:rPr lang="fi-FI" dirty="0"/>
              <a:t>}</a:t>
            </a:r>
          </a:p>
          <a:p>
            <a:endParaRPr lang="fi-FI" dirty="0"/>
          </a:p>
          <a:p>
            <a:r>
              <a:rPr lang="fi-FI" dirty="0"/>
              <a:t>// </a:t>
            </a:r>
            <a:r>
              <a:rPr lang="fi-FI" dirty="0" err="1"/>
              <a:t>But</a:t>
            </a:r>
            <a:r>
              <a:rPr lang="fi-FI" dirty="0"/>
              <a:t> </a:t>
            </a:r>
            <a:r>
              <a:rPr lang="fi-FI" dirty="0" err="1"/>
              <a:t>try</a:t>
            </a:r>
            <a:r>
              <a:rPr lang="fi-FI" dirty="0"/>
              <a:t> </a:t>
            </a:r>
            <a:r>
              <a:rPr lang="fi-FI" dirty="0" err="1"/>
              <a:t>not</a:t>
            </a:r>
            <a:r>
              <a:rPr lang="fi-FI" dirty="0"/>
              <a:t> to </a:t>
            </a:r>
            <a:r>
              <a:rPr lang="fi-FI" dirty="0" err="1"/>
              <a:t>do</a:t>
            </a:r>
            <a:r>
              <a:rPr lang="fi-FI" dirty="0"/>
              <a:t> </a:t>
            </a:r>
            <a:r>
              <a:rPr lang="fi-FI" dirty="0" err="1"/>
              <a:t>this</a:t>
            </a:r>
            <a:r>
              <a:rPr lang="fi-FI" dirty="0"/>
              <a:t>:</a:t>
            </a:r>
          </a:p>
          <a:p>
            <a:r>
              <a:rPr lang="en-US" b="1" dirty="0"/>
              <a:t>inline void fence()</a:t>
            </a:r>
            <a:r>
              <a:rPr lang="en-US" dirty="0"/>
              <a:t>{</a:t>
            </a:r>
          </a:p>
          <a:p>
            <a:r>
              <a:rPr lang="en-US" dirty="0"/>
              <a:t>    </a:t>
            </a:r>
            <a:r>
              <a:rPr lang="en-US" b="1" dirty="0"/>
              <a:t>__</a:t>
            </a:r>
            <a:r>
              <a:rPr lang="en-US" b="1" dirty="0" err="1"/>
              <a:t>asm</a:t>
            </a:r>
            <a:r>
              <a:rPr lang="en-US" b="1" dirty="0"/>
              <a:t>__ volatile ("lock; </a:t>
            </a:r>
            <a:r>
              <a:rPr lang="en-US" b="1" u="sng" dirty="0" err="1"/>
              <a:t>addl</a:t>
            </a:r>
            <a:r>
              <a:rPr lang="en-US" b="1" u="sng" dirty="0"/>
              <a:t> $0,0(%%</a:t>
            </a:r>
            <a:r>
              <a:rPr lang="en-US" b="1" u="sng" dirty="0" err="1"/>
              <a:t>rsp</a:t>
            </a:r>
            <a:r>
              <a:rPr lang="en-US" b="1" u="sng" dirty="0"/>
              <a:t>)" : : : "cc", "memory");</a:t>
            </a:r>
          </a:p>
          <a:p>
            <a:r>
              <a:rPr lang="en-US" dirty="0"/>
              <a:t>}</a:t>
            </a:r>
            <a:endParaRPr lang="fi-FI" dirty="0"/>
          </a:p>
          <a:p>
            <a:endParaRPr lang="fi-FI" dirty="0"/>
          </a:p>
          <a:p>
            <a:r>
              <a:rPr lang="fi-FI" sz="1800" dirty="0"/>
              <a:t>C11 </a:t>
            </a:r>
            <a:r>
              <a:rPr lang="fi-FI" sz="1800" dirty="0" err="1"/>
              <a:t>standard</a:t>
            </a:r>
            <a:r>
              <a:rPr lang="fi-FI" sz="1800" dirty="0"/>
              <a:t> </a:t>
            </a:r>
            <a:r>
              <a:rPr lang="fi-FI" sz="1800" dirty="0" err="1"/>
              <a:t>takes</a:t>
            </a:r>
            <a:r>
              <a:rPr lang="fi-FI" sz="1800" dirty="0"/>
              <a:t> </a:t>
            </a:r>
            <a:r>
              <a:rPr lang="fi-FI" sz="1800" dirty="0" err="1"/>
              <a:t>care</a:t>
            </a:r>
            <a:r>
              <a:rPr lang="fi-FI" sz="1800" dirty="0"/>
              <a:t> of </a:t>
            </a:r>
            <a:r>
              <a:rPr lang="fi-FI" sz="1800" dirty="0" err="1"/>
              <a:t>this</a:t>
            </a:r>
            <a:r>
              <a:rPr lang="fi-FI" sz="1800" dirty="0"/>
              <a:t>.</a:t>
            </a:r>
            <a:endParaRPr lang="en-US" sz="1800" dirty="0"/>
          </a:p>
        </p:txBody>
      </p:sp>
      <p:pic>
        <p:nvPicPr>
          <p:cNvPr id="4" name="Picture 3" descr="Screen Shot 2015-01-28 at 11.04.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56792"/>
            <a:ext cx="8100392" cy="1102167"/>
          </a:xfrm>
          <a:prstGeom prst="rect">
            <a:avLst/>
          </a:prstGeom>
        </p:spPr>
      </p:pic>
    </p:spTree>
    <p:extLst>
      <p:ext uri="{BB962C8B-B14F-4D97-AF65-F5344CB8AC3E}">
        <p14:creationId xmlns:p14="http://schemas.microsoft.com/office/powerpoint/2010/main" val="38714445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378700"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Core Loops</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7020272" y="6525344"/>
            <a:ext cx="1874564"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
        <p:nvSpPr>
          <p:cNvPr id="2" name="Rectangle 1"/>
          <p:cNvSpPr/>
          <p:nvPr/>
        </p:nvSpPr>
        <p:spPr>
          <a:xfrm>
            <a:off x="1331640" y="1196752"/>
            <a:ext cx="6192688" cy="2492990"/>
          </a:xfrm>
          <a:prstGeom prst="rect">
            <a:avLst/>
          </a:prstGeom>
        </p:spPr>
        <p:txBody>
          <a:bodyPr wrap="square">
            <a:spAutoFit/>
          </a:bodyPr>
          <a:lstStyle/>
          <a:p>
            <a:r>
              <a:rPr lang="en-US" dirty="0"/>
              <a:t> </a:t>
            </a:r>
            <a:r>
              <a:rPr lang="en-US" b="1" dirty="0"/>
              <a:t>public </a:t>
            </a:r>
            <a:r>
              <a:rPr lang="en-US" b="1" dirty="0" err="1"/>
              <a:t>boolean</a:t>
            </a:r>
            <a:r>
              <a:rPr lang="en-US" b="1" dirty="0"/>
              <a:t> </a:t>
            </a:r>
            <a:r>
              <a:rPr lang="en-US" b="1" dirty="0" err="1"/>
              <a:t>preOffer</a:t>
            </a:r>
            <a:r>
              <a:rPr lang="en-US" b="1" dirty="0"/>
              <a:t>(</a:t>
            </a:r>
            <a:r>
              <a:rPr lang="en-US" b="1" dirty="0" err="1"/>
              <a:t>CacheLine</a:t>
            </a:r>
            <a:r>
              <a:rPr lang="en-US" b="1" dirty="0"/>
              <a:t> </a:t>
            </a:r>
            <a:r>
              <a:rPr lang="en-US" b="1" dirty="0" err="1"/>
              <a:t>aCacheLine</a:t>
            </a:r>
            <a:r>
              <a:rPr lang="en-US" b="1" dirty="0"/>
              <a:t>) {</a:t>
            </a:r>
          </a:p>
          <a:p>
            <a:r>
              <a:rPr lang="en-US" dirty="0"/>
              <a:t>        </a:t>
            </a:r>
            <a:r>
              <a:rPr lang="en-US" b="1" dirty="0"/>
              <a:t>final long </a:t>
            </a:r>
            <a:r>
              <a:rPr lang="en-US" b="1" dirty="0" err="1"/>
              <a:t>currentTail</a:t>
            </a:r>
            <a:r>
              <a:rPr lang="en-US" b="1" dirty="0"/>
              <a:t> = </a:t>
            </a:r>
            <a:r>
              <a:rPr lang="en-US" b="1" dirty="0" err="1"/>
              <a:t>getTailPlain</a:t>
            </a:r>
            <a:r>
              <a:rPr lang="en-US" b="1" dirty="0"/>
              <a:t>();</a:t>
            </a:r>
          </a:p>
          <a:p>
            <a:r>
              <a:rPr lang="en-US" dirty="0"/>
              <a:t>        </a:t>
            </a:r>
            <a:r>
              <a:rPr lang="en-US" b="1" dirty="0"/>
              <a:t>final long </a:t>
            </a:r>
            <a:r>
              <a:rPr lang="en-US" b="1" dirty="0" err="1"/>
              <a:t>wrapPoint</a:t>
            </a:r>
            <a:r>
              <a:rPr lang="en-US" b="1" dirty="0"/>
              <a:t> = </a:t>
            </a:r>
            <a:r>
              <a:rPr lang="en-US" b="1" dirty="0" err="1"/>
              <a:t>currentTail</a:t>
            </a:r>
            <a:r>
              <a:rPr lang="en-US" b="1" dirty="0"/>
              <a:t> - </a:t>
            </a:r>
            <a:r>
              <a:rPr lang="en-US" b="1" dirty="0" err="1"/>
              <a:t>memoryBuffer.getCapacity</a:t>
            </a:r>
            <a:r>
              <a:rPr lang="en-US" b="1" dirty="0"/>
              <a:t>() ;</a:t>
            </a:r>
          </a:p>
          <a:p>
            <a:r>
              <a:rPr lang="en-US" dirty="0"/>
              <a:t>        </a:t>
            </a:r>
            <a:r>
              <a:rPr lang="en-US" b="1" dirty="0"/>
              <a:t>if (</a:t>
            </a:r>
            <a:r>
              <a:rPr lang="en-US" b="1" dirty="0" err="1"/>
              <a:t>getHeadCache</a:t>
            </a:r>
            <a:r>
              <a:rPr lang="en-US" b="1" dirty="0"/>
              <a:t>() &lt;= </a:t>
            </a:r>
            <a:r>
              <a:rPr lang="en-US" b="1" dirty="0" err="1"/>
              <a:t>wrapPoint</a:t>
            </a:r>
            <a:r>
              <a:rPr lang="en-US" b="1" dirty="0"/>
              <a:t>) {</a:t>
            </a:r>
          </a:p>
          <a:p>
            <a:r>
              <a:rPr lang="en-US" dirty="0"/>
              <a:t>            </a:t>
            </a:r>
            <a:r>
              <a:rPr lang="en-US" dirty="0" err="1"/>
              <a:t>setHeadCache</a:t>
            </a:r>
            <a:r>
              <a:rPr lang="en-US" dirty="0"/>
              <a:t>(</a:t>
            </a:r>
            <a:r>
              <a:rPr lang="en-US" dirty="0" err="1"/>
              <a:t>getHead</a:t>
            </a:r>
            <a:r>
              <a:rPr lang="en-US" dirty="0"/>
              <a:t>());</a:t>
            </a:r>
          </a:p>
          <a:p>
            <a:r>
              <a:rPr lang="en-US" dirty="0"/>
              <a:t>            </a:t>
            </a:r>
            <a:r>
              <a:rPr lang="en-US" b="1" dirty="0"/>
              <a:t>if (</a:t>
            </a:r>
            <a:r>
              <a:rPr lang="en-US" b="1" dirty="0" err="1"/>
              <a:t>getHeadCache</a:t>
            </a:r>
            <a:r>
              <a:rPr lang="en-US" b="1" dirty="0"/>
              <a:t>() &lt;= </a:t>
            </a:r>
            <a:r>
              <a:rPr lang="en-US" b="1" dirty="0" err="1"/>
              <a:t>wrapPoint</a:t>
            </a:r>
            <a:r>
              <a:rPr lang="en-US" b="1" dirty="0"/>
              <a:t>)  return false;</a:t>
            </a:r>
          </a:p>
          <a:p>
            <a:r>
              <a:rPr lang="en-US" dirty="0"/>
              <a:t>        }</a:t>
            </a:r>
          </a:p>
          <a:p>
            <a:r>
              <a:rPr lang="en-US" dirty="0"/>
              <a:t>        </a:t>
            </a:r>
            <a:r>
              <a:rPr lang="en-US" dirty="0" err="1"/>
              <a:t>aCacheLine.updateWrap</a:t>
            </a:r>
            <a:r>
              <a:rPr lang="en-US" dirty="0"/>
              <a:t>(</a:t>
            </a:r>
            <a:r>
              <a:rPr lang="en-US" dirty="0" err="1"/>
              <a:t>calcElementOffset</a:t>
            </a:r>
            <a:r>
              <a:rPr lang="en-US" dirty="0"/>
              <a:t>(</a:t>
            </a:r>
            <a:r>
              <a:rPr lang="en-US" dirty="0" err="1"/>
              <a:t>currentTail</a:t>
            </a:r>
            <a:r>
              <a:rPr lang="en-US" dirty="0"/>
              <a:t>));        </a:t>
            </a:r>
          </a:p>
          <a:p>
            <a:r>
              <a:rPr lang="is-IS" dirty="0"/>
              <a:t>        </a:t>
            </a:r>
            <a:r>
              <a:rPr lang="is-IS" b="1" dirty="0"/>
              <a:t>return true;</a:t>
            </a:r>
          </a:p>
          <a:p>
            <a:r>
              <a:rPr lang="is-IS" dirty="0"/>
              <a:t>    }</a:t>
            </a:r>
          </a:p>
          <a:p>
            <a:r>
              <a:rPr lang="en-US" b="1" dirty="0"/>
              <a:t>public void offer() {</a:t>
            </a:r>
          </a:p>
          <a:p>
            <a:r>
              <a:rPr lang="en-US" dirty="0"/>
              <a:t>        </a:t>
            </a:r>
            <a:r>
              <a:rPr lang="en-US" dirty="0" err="1"/>
              <a:t>setTail</a:t>
            </a:r>
            <a:r>
              <a:rPr lang="en-US" dirty="0"/>
              <a:t>(</a:t>
            </a:r>
            <a:r>
              <a:rPr lang="en-US" dirty="0" err="1"/>
              <a:t>getTailPlain</a:t>
            </a:r>
            <a:r>
              <a:rPr lang="en-US" dirty="0"/>
              <a:t>() + 1);</a:t>
            </a:r>
          </a:p>
          <a:p>
            <a:r>
              <a:rPr lang="en-US" dirty="0"/>
              <a:t> }</a:t>
            </a:r>
          </a:p>
        </p:txBody>
      </p:sp>
      <p:sp>
        <p:nvSpPr>
          <p:cNvPr id="3" name="Rectangle 2"/>
          <p:cNvSpPr/>
          <p:nvPr/>
        </p:nvSpPr>
        <p:spPr>
          <a:xfrm>
            <a:off x="1115616" y="3861048"/>
            <a:ext cx="6858000" cy="2492990"/>
          </a:xfrm>
          <a:prstGeom prst="rect">
            <a:avLst/>
          </a:prstGeom>
        </p:spPr>
        <p:txBody>
          <a:bodyPr wrap="square">
            <a:spAutoFit/>
          </a:bodyPr>
          <a:lstStyle/>
          <a:p>
            <a:r>
              <a:rPr lang="en-US" dirty="0"/>
              <a:t> </a:t>
            </a:r>
            <a:r>
              <a:rPr lang="en-US" b="1" dirty="0"/>
              <a:t>public </a:t>
            </a:r>
            <a:r>
              <a:rPr lang="en-US" b="1" dirty="0" err="1"/>
              <a:t>CacheLine</a:t>
            </a:r>
            <a:r>
              <a:rPr lang="en-US" b="1" dirty="0"/>
              <a:t> poll() {</a:t>
            </a:r>
          </a:p>
          <a:p>
            <a:r>
              <a:rPr lang="en-US" dirty="0"/>
              <a:t>        </a:t>
            </a:r>
            <a:r>
              <a:rPr lang="en-US" b="1" dirty="0"/>
              <a:t>final long </a:t>
            </a:r>
            <a:r>
              <a:rPr lang="en-US" b="1" dirty="0" err="1"/>
              <a:t>currentHead</a:t>
            </a:r>
            <a:r>
              <a:rPr lang="en-US" b="1" dirty="0"/>
              <a:t> = </a:t>
            </a:r>
            <a:r>
              <a:rPr lang="en-US" b="1" dirty="0" err="1"/>
              <a:t>getHeadPlain</a:t>
            </a:r>
            <a:r>
              <a:rPr lang="en-US" b="1" dirty="0"/>
              <a:t>();</a:t>
            </a:r>
          </a:p>
          <a:p>
            <a:r>
              <a:rPr lang="en-US" dirty="0"/>
              <a:t>        </a:t>
            </a:r>
            <a:r>
              <a:rPr lang="en-US" b="1" dirty="0"/>
              <a:t>if (</a:t>
            </a:r>
            <a:r>
              <a:rPr lang="en-US" b="1" dirty="0" err="1"/>
              <a:t>currentHead</a:t>
            </a:r>
            <a:r>
              <a:rPr lang="en-US" b="1" dirty="0"/>
              <a:t> &gt;= </a:t>
            </a:r>
            <a:r>
              <a:rPr lang="en-US" b="1" dirty="0" err="1"/>
              <a:t>getTailCache</a:t>
            </a:r>
            <a:r>
              <a:rPr lang="en-US" b="1" dirty="0"/>
              <a:t>()) {</a:t>
            </a:r>
          </a:p>
          <a:p>
            <a:r>
              <a:rPr lang="en-US" dirty="0"/>
              <a:t>            </a:t>
            </a:r>
            <a:r>
              <a:rPr lang="en-US" dirty="0" err="1"/>
              <a:t>setTailCache</a:t>
            </a:r>
            <a:r>
              <a:rPr lang="en-US" dirty="0"/>
              <a:t>(</a:t>
            </a:r>
            <a:r>
              <a:rPr lang="en-US" dirty="0" err="1"/>
              <a:t>getTail</a:t>
            </a:r>
            <a:r>
              <a:rPr lang="en-US" dirty="0"/>
              <a:t>());</a:t>
            </a:r>
          </a:p>
          <a:p>
            <a:r>
              <a:rPr lang="en-US" dirty="0"/>
              <a:t>            </a:t>
            </a:r>
            <a:r>
              <a:rPr lang="en-US" b="1" dirty="0"/>
              <a:t>if (</a:t>
            </a:r>
            <a:r>
              <a:rPr lang="en-US" b="1" dirty="0" err="1"/>
              <a:t>currentHead</a:t>
            </a:r>
            <a:r>
              <a:rPr lang="en-US" b="1" dirty="0"/>
              <a:t> &gt;= </a:t>
            </a:r>
            <a:r>
              <a:rPr lang="en-US" b="1" dirty="0" err="1"/>
              <a:t>getTailCache</a:t>
            </a:r>
            <a:r>
              <a:rPr lang="en-US" b="1" dirty="0"/>
              <a:t>()) </a:t>
            </a:r>
            <a:r>
              <a:rPr lang="en-AU" b="1" dirty="0"/>
              <a:t> </a:t>
            </a:r>
            <a:r>
              <a:rPr lang="is-IS" dirty="0"/>
              <a:t> </a:t>
            </a:r>
            <a:r>
              <a:rPr lang="is-IS" b="1" dirty="0"/>
              <a:t>return null;</a:t>
            </a:r>
          </a:p>
          <a:p>
            <a:r>
              <a:rPr lang="is-IS" dirty="0"/>
              <a:t>            </a:t>
            </a:r>
          </a:p>
          <a:p>
            <a:r>
              <a:rPr lang="is-IS" dirty="0"/>
              <a:t>        }</a:t>
            </a:r>
          </a:p>
          <a:p>
            <a:r>
              <a:rPr lang="en-US" dirty="0"/>
              <a:t>        </a:t>
            </a:r>
            <a:r>
              <a:rPr lang="en-US" dirty="0" err="1"/>
              <a:t>pollCacheLine.updateWrap</a:t>
            </a:r>
            <a:r>
              <a:rPr lang="en-US" dirty="0"/>
              <a:t>(</a:t>
            </a:r>
            <a:r>
              <a:rPr lang="en-US" dirty="0" err="1"/>
              <a:t>calcElementOffset</a:t>
            </a:r>
            <a:r>
              <a:rPr lang="en-US" dirty="0"/>
              <a:t>(</a:t>
            </a:r>
            <a:r>
              <a:rPr lang="en-US" dirty="0" err="1"/>
              <a:t>currentHead</a:t>
            </a:r>
            <a:r>
              <a:rPr lang="en-US" dirty="0"/>
              <a:t>));</a:t>
            </a:r>
          </a:p>
          <a:p>
            <a:r>
              <a:rPr lang="en-US" dirty="0"/>
              <a:t>        </a:t>
            </a:r>
            <a:r>
              <a:rPr lang="en-US" b="1" dirty="0"/>
              <a:t>return </a:t>
            </a:r>
            <a:r>
              <a:rPr lang="en-US" b="1" dirty="0" err="1"/>
              <a:t>pollCacheLine</a:t>
            </a:r>
            <a:r>
              <a:rPr lang="en-US" b="1" dirty="0"/>
              <a:t>;</a:t>
            </a:r>
          </a:p>
          <a:p>
            <a:r>
              <a:rPr lang="en-US" dirty="0"/>
              <a:t>}</a:t>
            </a:r>
          </a:p>
          <a:p>
            <a:r>
              <a:rPr lang="en-US" b="1" dirty="0"/>
              <a:t>public void </a:t>
            </a:r>
            <a:r>
              <a:rPr lang="en-US" b="1" dirty="0" err="1"/>
              <a:t>releaseCacheLine</a:t>
            </a:r>
            <a:r>
              <a:rPr lang="en-US" b="1" dirty="0"/>
              <a:t>() {</a:t>
            </a:r>
          </a:p>
          <a:p>
            <a:r>
              <a:rPr lang="en-US" dirty="0"/>
              <a:t>        </a:t>
            </a:r>
            <a:r>
              <a:rPr lang="en-US" dirty="0" err="1"/>
              <a:t>setHead</a:t>
            </a:r>
            <a:r>
              <a:rPr lang="en-US" dirty="0"/>
              <a:t>(</a:t>
            </a:r>
            <a:r>
              <a:rPr lang="en-US" dirty="0" err="1"/>
              <a:t>getHeadPlain</a:t>
            </a:r>
            <a:r>
              <a:rPr lang="en-US" dirty="0"/>
              <a:t>() + 1);</a:t>
            </a:r>
          </a:p>
          <a:p>
            <a:r>
              <a:rPr lang="en-US" dirty="0"/>
              <a:t>}</a:t>
            </a:r>
          </a:p>
        </p:txBody>
      </p:sp>
    </p:spTree>
    <p:extLst>
      <p:ext uri="{BB962C8B-B14F-4D97-AF65-F5344CB8AC3E}">
        <p14:creationId xmlns:p14="http://schemas.microsoft.com/office/powerpoint/2010/main" val="7063631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378700"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High performance, Low Latency Systems Design</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7092280" y="6525344"/>
            <a:ext cx="1874564"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a:solidFill>
                  <a:schemeClr val="tx1"/>
                </a:solidFill>
                <a:latin typeface="BlairMdITC TT-Medium" charset="0"/>
                <a:ea typeface="BlairMdITC TT-Medium" charset="0"/>
                <a:cs typeface="BlairMdITC TT-Medium" charset="0"/>
                <a:sym typeface="BlairMdITC TT-Medium" charset="0"/>
              </a:rPr>
              <a:t>ThreatMetrix</a:t>
            </a:r>
          </a:p>
        </p:txBody>
      </p:sp>
      <p:sp>
        <p:nvSpPr>
          <p:cNvPr id="10" name="TextBox 9"/>
          <p:cNvSpPr txBox="1"/>
          <p:nvPr/>
        </p:nvSpPr>
        <p:spPr>
          <a:xfrm>
            <a:off x="611560" y="1700808"/>
            <a:ext cx="5544616" cy="3139321"/>
          </a:xfrm>
          <a:prstGeom prst="rect">
            <a:avLst/>
          </a:prstGeom>
          <a:noFill/>
        </p:spPr>
        <p:txBody>
          <a:bodyPr wrap="square" rtlCol="0">
            <a:spAutoFit/>
          </a:bodyPr>
          <a:lstStyle/>
          <a:p>
            <a:r>
              <a:rPr lang="en-US" sz="1800" dirty="0"/>
              <a:t>Writer William Gibson has said: ‘ The future has already arrived  – it’s just not evenly distributed yet’.</a:t>
            </a:r>
          </a:p>
          <a:p>
            <a:endParaRPr lang="en-US" sz="1800" dirty="0"/>
          </a:p>
          <a:p>
            <a:r>
              <a:rPr lang="en-US" sz="1800" dirty="0"/>
              <a:t>High performance, low latency design is like that – while not yet pervasive, its capacity for unprecedented system scale and reliability must underpin future-ready cyber security systems. </a:t>
            </a:r>
          </a:p>
          <a:p>
            <a:endParaRPr lang="en-US" sz="1800" dirty="0"/>
          </a:p>
          <a:p>
            <a:r>
              <a:rPr lang="en-US" sz="1800" dirty="0"/>
              <a:t>Fast, accurate and low cost processing opens new doors in offering protection against the ever increasing range of cyber threats plaguing multiple industries and </a:t>
            </a:r>
            <a:r>
              <a:rPr lang="en-US" sz="1800" dirty="0" err="1"/>
              <a:t>endeavours</a:t>
            </a:r>
            <a:r>
              <a:rPr lang="en-US" sz="1800" dirty="0"/>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378700"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Instruction Optimization</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3416320"/>
          </a:xfrm>
          <a:prstGeom prst="rect">
            <a:avLst/>
          </a:prstGeom>
          <a:noFill/>
        </p:spPr>
        <p:txBody>
          <a:bodyPr wrap="square" rtlCol="0">
            <a:spAutoFit/>
          </a:bodyPr>
          <a:lstStyle/>
          <a:p>
            <a:pPr marL="342900" lvl="1" indent="-342900">
              <a:buFont typeface="Arial"/>
              <a:buChar char="•"/>
            </a:pPr>
            <a:r>
              <a:rPr lang="en-US" sz="2400" dirty="0">
                <a:latin typeface="Times New Roman"/>
              </a:rPr>
              <a:t>Modulus operation is expensive</a:t>
            </a:r>
          </a:p>
          <a:p>
            <a:pPr marL="342900" lvl="1" indent="-342900">
              <a:buFont typeface="Arial"/>
              <a:buChar char="•"/>
            </a:pPr>
            <a:r>
              <a:rPr lang="en-US" sz="2400" dirty="0">
                <a:latin typeface="Times New Roman"/>
              </a:rPr>
              <a:t>Do this equivalent function instead:</a:t>
            </a:r>
          </a:p>
          <a:p>
            <a:pPr lvl="1" indent="-457200">
              <a:buFont typeface="Arial"/>
              <a:buChar char="•"/>
            </a:pPr>
            <a:endParaRPr lang="en-US" sz="2400" dirty="0">
              <a:latin typeface="Times New Roman"/>
            </a:endParaRPr>
          </a:p>
          <a:p>
            <a:pPr lvl="1" indent="-457200">
              <a:buFont typeface="Arial"/>
              <a:buChar char="•"/>
            </a:pPr>
            <a:endParaRPr lang="en-US" sz="2400" dirty="0">
              <a:latin typeface="Times New Roman"/>
            </a:endParaRPr>
          </a:p>
          <a:p>
            <a:pPr lvl="1" indent="-457200">
              <a:buFont typeface="Arial"/>
              <a:buChar char="•"/>
            </a:pPr>
            <a:endParaRPr lang="en-US" sz="2400" dirty="0">
              <a:latin typeface="Times New Roman"/>
            </a:endParaRPr>
          </a:p>
          <a:p>
            <a:pPr lvl="1" indent="-457200">
              <a:buFont typeface="Arial"/>
              <a:buChar char="•"/>
            </a:pPr>
            <a:endParaRPr lang="en-US" sz="2400" dirty="0">
              <a:latin typeface="Times New Roman"/>
            </a:endParaRPr>
          </a:p>
          <a:p>
            <a:pPr lvl="1" indent="-457200">
              <a:buFont typeface="Arial"/>
              <a:buChar char="•"/>
            </a:pPr>
            <a:r>
              <a:rPr lang="en-US" sz="2400" dirty="0">
                <a:latin typeface="Times New Roman"/>
              </a:rPr>
              <a:t>Can print assembly code out with both C++ and Java to find out expensive instructions.</a:t>
            </a:r>
          </a:p>
          <a:p>
            <a:pPr lvl="1" indent="-457200">
              <a:buFont typeface="Arial"/>
              <a:buChar char="•"/>
            </a:pPr>
            <a:endParaRPr lang="en-US" sz="2400" dirty="0">
              <a:latin typeface="Times New Roman"/>
            </a:endParaRPr>
          </a:p>
        </p:txBody>
      </p:sp>
      <p:sp>
        <p:nvSpPr>
          <p:cNvPr id="8" name="Rectangle 3"/>
          <p:cNvSpPr>
            <a:spLocks/>
          </p:cNvSpPr>
          <p:nvPr/>
        </p:nvSpPr>
        <p:spPr bwMode="auto">
          <a:xfrm>
            <a:off x="7020272" y="6525344"/>
            <a:ext cx="1874564"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
        <p:nvSpPr>
          <p:cNvPr id="2" name="Rectangle 1"/>
          <p:cNvSpPr/>
          <p:nvPr/>
        </p:nvSpPr>
        <p:spPr>
          <a:xfrm>
            <a:off x="611560" y="2564904"/>
            <a:ext cx="7992888" cy="646331"/>
          </a:xfrm>
          <a:prstGeom prst="rect">
            <a:avLst/>
          </a:prstGeom>
        </p:spPr>
        <p:txBody>
          <a:bodyPr wrap="square">
            <a:spAutoFit/>
          </a:bodyPr>
          <a:lstStyle/>
          <a:p>
            <a:r>
              <a:rPr lang="en-US" dirty="0"/>
              <a:t> </a:t>
            </a:r>
            <a:r>
              <a:rPr lang="en-US" b="1" dirty="0"/>
              <a:t>private long </a:t>
            </a:r>
            <a:r>
              <a:rPr lang="en-US" b="1" dirty="0" err="1"/>
              <a:t>calcElementOffsetModulus</a:t>
            </a:r>
            <a:r>
              <a:rPr lang="en-US" b="1" dirty="0"/>
              <a:t>(final long </a:t>
            </a:r>
            <a:r>
              <a:rPr lang="en-US" b="1" dirty="0" err="1"/>
              <a:t>currentHead</a:t>
            </a:r>
            <a:r>
              <a:rPr lang="en-US" b="1" dirty="0"/>
              <a:t>) {</a:t>
            </a:r>
          </a:p>
          <a:p>
            <a:r>
              <a:rPr lang="en-US" dirty="0"/>
              <a:t>        </a:t>
            </a:r>
            <a:r>
              <a:rPr lang="en-US" b="1" dirty="0"/>
              <a:t>return </a:t>
            </a:r>
            <a:r>
              <a:rPr lang="en-US" b="1" dirty="0" err="1"/>
              <a:t>arrayBaseAddresssPos</a:t>
            </a:r>
            <a:r>
              <a:rPr lang="en-US" b="1" dirty="0"/>
              <a:t> + ((</a:t>
            </a:r>
            <a:r>
              <a:rPr lang="en-US" b="1" dirty="0" err="1"/>
              <a:t>currentHead</a:t>
            </a:r>
            <a:r>
              <a:rPr lang="en-US" b="1" dirty="0"/>
              <a:t> % </a:t>
            </a:r>
            <a:r>
              <a:rPr lang="en-US" b="1" dirty="0" err="1"/>
              <a:t>memoryBuffer.getCapacity</a:t>
            </a:r>
            <a:r>
              <a:rPr lang="en-US" b="1" dirty="0"/>
              <a:t>())  &lt;&lt; 6);</a:t>
            </a:r>
          </a:p>
          <a:p>
            <a:r>
              <a:rPr lang="en-US" dirty="0"/>
              <a:t> }</a:t>
            </a:r>
          </a:p>
        </p:txBody>
      </p:sp>
    </p:spTree>
    <p:extLst>
      <p:ext uri="{BB962C8B-B14F-4D97-AF65-F5344CB8AC3E}">
        <p14:creationId xmlns:p14="http://schemas.microsoft.com/office/powerpoint/2010/main" val="15906808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378700"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Operational Deployment</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5262979"/>
          </a:xfrm>
          <a:prstGeom prst="rect">
            <a:avLst/>
          </a:prstGeom>
          <a:noFill/>
        </p:spPr>
        <p:txBody>
          <a:bodyPr wrap="square" rtlCol="0">
            <a:spAutoFit/>
          </a:bodyPr>
          <a:lstStyle/>
          <a:p>
            <a:pPr marL="342900" lvl="1" indent="-342900">
              <a:buFont typeface="Arial"/>
              <a:buChar char="•"/>
            </a:pPr>
            <a:r>
              <a:rPr lang="en-US" sz="2400" dirty="0">
                <a:latin typeface="Times New Roman"/>
              </a:rPr>
              <a:t>Code is just part of the story. </a:t>
            </a:r>
          </a:p>
          <a:p>
            <a:pPr marL="342900" lvl="1" indent="-342900">
              <a:buFont typeface="Arial"/>
              <a:buChar char="•"/>
            </a:pPr>
            <a:endParaRPr lang="en-US" sz="2400" dirty="0">
              <a:latin typeface="Times New Roman"/>
            </a:endParaRPr>
          </a:p>
          <a:p>
            <a:pPr marL="342900" lvl="1" indent="-342900">
              <a:buFont typeface="Arial"/>
              <a:buChar char="•"/>
            </a:pPr>
            <a:r>
              <a:rPr lang="en-US" sz="2400" dirty="0">
                <a:latin typeface="Times New Roman"/>
              </a:rPr>
              <a:t>Fix threads to specific cores using “</a:t>
            </a:r>
            <a:r>
              <a:rPr lang="en-US" sz="2400" dirty="0" err="1">
                <a:latin typeface="Times New Roman"/>
              </a:rPr>
              <a:t>taskset</a:t>
            </a:r>
            <a:r>
              <a:rPr lang="en-US" sz="2400" dirty="0">
                <a:latin typeface="Times New Roman"/>
              </a:rPr>
              <a:t>”</a:t>
            </a:r>
          </a:p>
          <a:p>
            <a:pPr marL="342900" lvl="1" indent="-342900">
              <a:buFont typeface="Arial"/>
              <a:buChar char="•"/>
            </a:pPr>
            <a:r>
              <a:rPr lang="en-US" sz="2400" dirty="0">
                <a:latin typeface="Times New Roman"/>
              </a:rPr>
              <a:t>Run cooperating processes on the same socket to avoid QPI. Thus dual socket machines should be considered as two machines if application can be run in 256GB of RAM.</a:t>
            </a:r>
          </a:p>
          <a:p>
            <a:pPr marL="342900" lvl="1" indent="-342900">
              <a:buFont typeface="Arial"/>
              <a:buChar char="•"/>
            </a:pPr>
            <a:r>
              <a:rPr lang="en-US" sz="2400" dirty="0">
                <a:latin typeface="Times New Roman"/>
              </a:rPr>
              <a:t>Run the OS on different cores from the application</a:t>
            </a:r>
          </a:p>
          <a:p>
            <a:pPr marL="342900" lvl="1" indent="-342900">
              <a:buFont typeface="Arial"/>
              <a:buChar char="•"/>
            </a:pPr>
            <a:r>
              <a:rPr lang="en-US" sz="2400" dirty="0">
                <a:latin typeface="Times New Roman"/>
              </a:rPr>
              <a:t>Tune the machine as per </a:t>
            </a:r>
            <a:r>
              <a:rPr lang="en-US" sz="2400" dirty="0" err="1">
                <a:latin typeface="Times New Roman"/>
              </a:rPr>
              <a:t>Supermicro</a:t>
            </a:r>
            <a:r>
              <a:rPr lang="en-US" sz="2400" dirty="0">
                <a:latin typeface="Times New Roman"/>
              </a:rPr>
              <a:t> guide for low latency</a:t>
            </a:r>
          </a:p>
          <a:p>
            <a:pPr marL="342900" lvl="1" indent="-342900">
              <a:buFont typeface="Arial"/>
              <a:buChar char="•"/>
            </a:pPr>
            <a:r>
              <a:rPr lang="en-US" sz="2400" dirty="0">
                <a:latin typeface="Times New Roman"/>
              </a:rPr>
              <a:t>Final performance modeling should be done on real tuned machines</a:t>
            </a:r>
          </a:p>
          <a:p>
            <a:pPr marL="342900" lvl="1" indent="-342900">
              <a:buFont typeface="Arial"/>
              <a:buChar char="•"/>
            </a:pPr>
            <a:endParaRPr lang="en-US" sz="2400" dirty="0">
              <a:latin typeface="Times New Roman"/>
            </a:endParaRPr>
          </a:p>
          <a:p>
            <a:pPr marL="342900" lvl="1" indent="-342900">
              <a:buFont typeface="Arial"/>
              <a:buChar char="•"/>
            </a:pPr>
            <a:r>
              <a:rPr lang="en-US" sz="2400" dirty="0">
                <a:latin typeface="Times New Roman"/>
              </a:rPr>
              <a:t>Achieved 3x latency reduction in networking test. Expectation is that should enable 250-350M message per second to be achieved.</a:t>
            </a:r>
          </a:p>
        </p:txBody>
      </p:sp>
      <p:sp>
        <p:nvSpPr>
          <p:cNvPr id="8" name="Rectangle 3"/>
          <p:cNvSpPr>
            <a:spLocks/>
          </p:cNvSpPr>
          <p:nvPr/>
        </p:nvSpPr>
        <p:spPr bwMode="auto">
          <a:xfrm>
            <a:off x="7020272" y="6525344"/>
            <a:ext cx="1874564"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Tree>
    <p:extLst>
      <p:ext uri="{BB962C8B-B14F-4D97-AF65-F5344CB8AC3E}">
        <p14:creationId xmlns:p14="http://schemas.microsoft.com/office/powerpoint/2010/main" val="199413860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378700"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Conclusion</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4893647"/>
          </a:xfrm>
          <a:prstGeom prst="rect">
            <a:avLst/>
          </a:prstGeom>
          <a:noFill/>
        </p:spPr>
        <p:txBody>
          <a:bodyPr wrap="square" rtlCol="0">
            <a:spAutoFit/>
          </a:bodyPr>
          <a:lstStyle/>
          <a:p>
            <a:pPr marL="342900" lvl="1" indent="-342900">
              <a:buFont typeface="Arial"/>
              <a:buChar char="•"/>
            </a:pPr>
            <a:r>
              <a:rPr lang="en-US" sz="2400" dirty="0">
                <a:latin typeface="Times New Roman"/>
              </a:rPr>
              <a:t>Super </a:t>
            </a:r>
            <a:r>
              <a:rPr lang="en-US" sz="2400" dirty="0" err="1">
                <a:latin typeface="Times New Roman"/>
              </a:rPr>
              <a:t>optimised</a:t>
            </a:r>
            <a:r>
              <a:rPr lang="en-US" sz="2400" dirty="0">
                <a:latin typeface="Times New Roman"/>
              </a:rPr>
              <a:t> code is not needed everywhere but there are basic techniques that can be used very easily where needed.</a:t>
            </a:r>
          </a:p>
          <a:p>
            <a:pPr marL="342900" lvl="1" indent="-342900">
              <a:buFont typeface="Arial"/>
              <a:buChar char="•"/>
            </a:pPr>
            <a:r>
              <a:rPr lang="en-US" sz="2400" dirty="0">
                <a:latin typeface="Times New Roman"/>
              </a:rPr>
              <a:t>Performance isn’t necessarily an issue of programming language but more an issue of concurrency design and the interplay between hardware and software.</a:t>
            </a:r>
          </a:p>
          <a:p>
            <a:pPr marL="342900" lvl="1" indent="-342900">
              <a:buFont typeface="Arial"/>
              <a:buChar char="•"/>
            </a:pPr>
            <a:r>
              <a:rPr lang="en-US" sz="2400" dirty="0">
                <a:latin typeface="Times New Roman"/>
              </a:rPr>
              <a:t>Scale performance requires data to operate across cache lines.</a:t>
            </a:r>
          </a:p>
          <a:p>
            <a:pPr marL="800100" lvl="2" indent="-342900">
              <a:buFont typeface="Arial"/>
              <a:buChar char="•"/>
            </a:pPr>
            <a:r>
              <a:rPr lang="en-US" sz="2400" dirty="0">
                <a:latin typeface="Times New Roman"/>
              </a:rPr>
              <a:t>Do not write share across cache lines</a:t>
            </a:r>
          </a:p>
          <a:p>
            <a:pPr marL="342900" lvl="1" indent="-342900">
              <a:buFont typeface="Arial"/>
              <a:buChar char="•"/>
            </a:pPr>
            <a:r>
              <a:rPr lang="en-US" sz="2400" dirty="0">
                <a:latin typeface="Times New Roman"/>
              </a:rPr>
              <a:t>Use in memory, lock-free, reactive designs where feasible</a:t>
            </a:r>
          </a:p>
          <a:p>
            <a:pPr marL="342900" lvl="1" indent="-342900">
              <a:buFont typeface="Arial"/>
              <a:buChar char="•"/>
            </a:pPr>
            <a:r>
              <a:rPr lang="en-US" sz="2400" dirty="0">
                <a:latin typeface="Times New Roman"/>
              </a:rPr>
              <a:t>Measure and understand what the computer is actually doing to achieve performance.</a:t>
            </a:r>
          </a:p>
          <a:p>
            <a:pPr marL="0" lvl="1"/>
            <a:endParaRPr lang="en-US" sz="2400" dirty="0">
              <a:latin typeface="Times New Roman"/>
            </a:endParaRPr>
          </a:p>
          <a:p>
            <a:pPr marL="0" lvl="1"/>
            <a:endParaRPr lang="en-US" sz="2400" dirty="0">
              <a:latin typeface="Times New Roman"/>
            </a:endParaRPr>
          </a:p>
          <a:p>
            <a:pPr marL="0" lvl="1" algn="ctr"/>
            <a:r>
              <a:rPr lang="en-US" sz="2400" dirty="0">
                <a:latin typeface="Times New Roman"/>
              </a:rPr>
              <a:t>Thank You. Questions?</a:t>
            </a:r>
          </a:p>
        </p:txBody>
      </p:sp>
      <p:sp>
        <p:nvSpPr>
          <p:cNvPr id="8" name="Rectangle 3"/>
          <p:cNvSpPr>
            <a:spLocks/>
          </p:cNvSpPr>
          <p:nvPr/>
        </p:nvSpPr>
        <p:spPr bwMode="auto">
          <a:xfrm>
            <a:off x="7020272" y="6525344"/>
            <a:ext cx="1874564"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Tree>
    <p:extLst>
      <p:ext uri="{BB962C8B-B14F-4D97-AF65-F5344CB8AC3E}">
        <p14:creationId xmlns:p14="http://schemas.microsoft.com/office/powerpoint/2010/main" val="10277852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378700"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High performance, Low Latency Systems Design</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5632310"/>
          </a:xfrm>
          <a:prstGeom prst="rect">
            <a:avLst/>
          </a:prstGeom>
          <a:noFill/>
        </p:spPr>
        <p:txBody>
          <a:bodyPr wrap="square" rtlCol="0">
            <a:spAutoFit/>
          </a:bodyPr>
          <a:lstStyle/>
          <a:p>
            <a:pPr lvl="1" indent="-457200">
              <a:buFont typeface="Arial"/>
              <a:buChar char="•"/>
            </a:pPr>
            <a:r>
              <a:rPr lang="en-US" sz="2400" dirty="0">
                <a:latin typeface="Times New Roman"/>
              </a:rPr>
              <a:t>Key considerations in achieving high performance, low latency systems include:</a:t>
            </a:r>
          </a:p>
          <a:p>
            <a:pPr lvl="1" indent="-457200">
              <a:buFont typeface="Arial"/>
              <a:buChar char="•"/>
            </a:pPr>
            <a:r>
              <a:rPr lang="en-US" sz="2400" dirty="0">
                <a:latin typeface="Times New Roman"/>
              </a:rPr>
              <a:t>Objective - Improving system performance by 10-1,000x by taking advantage of how modern hardware works.</a:t>
            </a:r>
          </a:p>
          <a:p>
            <a:pPr lvl="1" indent="-457200">
              <a:buFont typeface="Arial"/>
              <a:buChar char="•"/>
            </a:pPr>
            <a:r>
              <a:rPr lang="en-US" sz="2400" dirty="0">
                <a:latin typeface="Times New Roman"/>
              </a:rPr>
              <a:t>Hardware </a:t>
            </a:r>
            <a:r>
              <a:rPr lang="en-US" sz="2400" dirty="0" err="1">
                <a:latin typeface="Times New Roman"/>
              </a:rPr>
              <a:t>optimising</a:t>
            </a:r>
            <a:r>
              <a:rPr lang="en-US" sz="2400" dirty="0">
                <a:latin typeface="Times New Roman"/>
              </a:rPr>
              <a:t> programming  </a:t>
            </a:r>
          </a:p>
          <a:p>
            <a:pPr lvl="1" indent="-457200">
              <a:buFont typeface="Arial"/>
              <a:buChar char="•"/>
            </a:pPr>
            <a:r>
              <a:rPr lang="en-US" sz="2400" dirty="0">
                <a:latin typeface="Times New Roman"/>
              </a:rPr>
              <a:t>Example: Single Producer, Single Consumer Shared Memory C++ and Java queue.</a:t>
            </a:r>
          </a:p>
          <a:p>
            <a:pPr lvl="1" indent="-457200">
              <a:buFont typeface="Arial"/>
              <a:buChar char="•"/>
            </a:pPr>
            <a:r>
              <a:rPr lang="en-US" sz="2400" dirty="0">
                <a:latin typeface="Times New Roman"/>
              </a:rPr>
              <a:t>Basic operational techniques and avenues for improvement</a:t>
            </a:r>
          </a:p>
          <a:p>
            <a:pPr lvl="1" indent="-457200">
              <a:buFont typeface="Arial"/>
              <a:buChar char="•"/>
            </a:pPr>
            <a:endParaRPr lang="en-US" sz="2400" dirty="0">
              <a:latin typeface="Times New Roman"/>
            </a:endParaRPr>
          </a:p>
          <a:p>
            <a:pPr lvl="2" indent="-457200">
              <a:buFont typeface="Arial"/>
              <a:buChar char="•"/>
            </a:pPr>
            <a:endParaRPr lang="en-US" sz="2400" dirty="0">
              <a:latin typeface="Times New Roman"/>
            </a:endParaRPr>
          </a:p>
          <a:p>
            <a:pPr lvl="1" indent="-457200">
              <a:buFont typeface="Arial"/>
              <a:buChar char="•"/>
            </a:pPr>
            <a:endParaRPr lang="en-US" sz="2400" dirty="0">
              <a:latin typeface="Times New Roman"/>
            </a:endParaRPr>
          </a:p>
          <a:p>
            <a:pPr lvl="1" indent="-457200">
              <a:buFont typeface="Arial"/>
              <a:buChar char="•"/>
            </a:pPr>
            <a:endParaRPr lang="en-US" sz="2400" dirty="0">
              <a:latin typeface="Times New Roman"/>
            </a:endParaRPr>
          </a:p>
          <a:p>
            <a:pPr lvl="1" indent="-457200">
              <a:buFont typeface="Arial"/>
              <a:buChar char="•"/>
            </a:pPr>
            <a:endParaRPr lang="en-US" sz="2400" dirty="0">
              <a:latin typeface="Times New Roman"/>
            </a:endParaRPr>
          </a:p>
          <a:p>
            <a:pPr lvl="1" indent="-457200">
              <a:buFont typeface="Arial"/>
              <a:buChar char="•"/>
            </a:pPr>
            <a:endParaRPr lang="en-US" sz="2400" dirty="0">
              <a:latin typeface="Times New Roman"/>
            </a:endParaRPr>
          </a:p>
          <a:p>
            <a:pPr lvl="1" indent="-457200">
              <a:buFont typeface="Arial"/>
              <a:buChar char="•"/>
            </a:pPr>
            <a:endParaRPr lang="en-US" sz="2400" dirty="0">
              <a:latin typeface="Times New Roman"/>
            </a:endParaRPr>
          </a:p>
        </p:txBody>
      </p:sp>
      <p:sp>
        <p:nvSpPr>
          <p:cNvPr id="8" name="Rectangle 3"/>
          <p:cNvSpPr>
            <a:spLocks/>
          </p:cNvSpPr>
          <p:nvPr/>
        </p:nvSpPr>
        <p:spPr bwMode="auto">
          <a:xfrm>
            <a:off x="7092280" y="6525344"/>
            <a:ext cx="1874564"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a:solidFill>
                  <a:schemeClr val="tx1"/>
                </a:solidFill>
                <a:latin typeface="BlairMdITC TT-Medium" charset="0"/>
                <a:ea typeface="BlairMdITC TT-Medium" charset="0"/>
                <a:cs typeface="BlairMdITC TT-Medium" charset="0"/>
                <a:sym typeface="BlairMdITC TT-Medium" charset="0"/>
              </a:rPr>
              <a:t>ThreatMetrix</a:t>
            </a:r>
          </a:p>
        </p:txBody>
      </p:sp>
    </p:spTree>
    <p:extLst>
      <p:ext uri="{BB962C8B-B14F-4D97-AF65-F5344CB8AC3E}">
        <p14:creationId xmlns:p14="http://schemas.microsoft.com/office/powerpoint/2010/main" val="7238452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Objective</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3785652"/>
          </a:xfrm>
          <a:prstGeom prst="rect">
            <a:avLst/>
          </a:prstGeom>
          <a:noFill/>
        </p:spPr>
        <p:txBody>
          <a:bodyPr wrap="square" rtlCol="0">
            <a:spAutoFit/>
          </a:bodyPr>
          <a:lstStyle/>
          <a:p>
            <a:pPr lvl="1" indent="-457200">
              <a:buFont typeface="Arial"/>
              <a:buChar char="•"/>
            </a:pPr>
            <a:r>
              <a:rPr lang="en-US" sz="2400" dirty="0">
                <a:latin typeface="Times New Roman"/>
              </a:rPr>
              <a:t>Find more bad guys faster, cheaper, better.</a:t>
            </a:r>
          </a:p>
          <a:p>
            <a:pPr lvl="1" indent="-457200">
              <a:buFont typeface="Arial"/>
              <a:buChar char="•"/>
            </a:pPr>
            <a:r>
              <a:rPr lang="en-US" sz="2400" dirty="0" err="1">
                <a:latin typeface="Times New Roman"/>
              </a:rPr>
              <a:t>Recognise</a:t>
            </a:r>
            <a:r>
              <a:rPr lang="en-US" sz="2400" dirty="0">
                <a:latin typeface="Times New Roman"/>
              </a:rPr>
              <a:t> that an online service business depends on high levels of cost effectiveness and service speed to deliver better products, as well as profit and growth targets.  </a:t>
            </a:r>
          </a:p>
          <a:p>
            <a:pPr lvl="1" indent="-457200">
              <a:buFont typeface="Arial"/>
              <a:buChar char="•"/>
            </a:pPr>
            <a:r>
              <a:rPr lang="en-US" sz="2400" dirty="0">
                <a:latin typeface="Times New Roman"/>
              </a:rPr>
              <a:t>Reduce software and systems complexity by stripping down the software stack. </a:t>
            </a:r>
          </a:p>
          <a:p>
            <a:pPr lvl="1" indent="-457200">
              <a:buFont typeface="Arial"/>
              <a:buChar char="•"/>
            </a:pPr>
            <a:r>
              <a:rPr lang="en-US" sz="2400" dirty="0">
                <a:latin typeface="Times New Roman"/>
              </a:rPr>
              <a:t>Know how the technology stack works – hardware and software, thus </a:t>
            </a:r>
            <a:r>
              <a:rPr lang="en-US" sz="2400" dirty="0" err="1">
                <a:latin typeface="Times New Roman"/>
              </a:rPr>
              <a:t>optimising</a:t>
            </a:r>
            <a:r>
              <a:rPr lang="en-US" sz="2400" dirty="0">
                <a:latin typeface="Times New Roman"/>
              </a:rPr>
              <a:t> reliability and performance, and </a:t>
            </a:r>
            <a:r>
              <a:rPr lang="en-US" sz="2400" dirty="0" err="1">
                <a:latin typeface="Times New Roman"/>
              </a:rPr>
              <a:t>minimising</a:t>
            </a:r>
            <a:r>
              <a:rPr lang="en-US" sz="2400" dirty="0">
                <a:latin typeface="Times New Roman"/>
              </a:rPr>
              <a:t> the time to ship products  </a:t>
            </a:r>
          </a:p>
          <a:p>
            <a:pPr lvl="1" indent="-457200">
              <a:buFont typeface="Arial"/>
              <a:buChar char="•"/>
            </a:pPr>
            <a:r>
              <a:rPr lang="en-US" sz="2400" dirty="0">
                <a:latin typeface="Times New Roman"/>
              </a:rPr>
              <a:t>Achieve efficiency gains of 10-1000x. </a:t>
            </a:r>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
        <p:nvSpPr>
          <p:cNvPr id="10" name="TextBox 9"/>
          <p:cNvSpPr txBox="1"/>
          <p:nvPr/>
        </p:nvSpPr>
        <p:spPr>
          <a:xfrm>
            <a:off x="1763688" y="5013176"/>
            <a:ext cx="7200800" cy="1323439"/>
          </a:xfrm>
          <a:prstGeom prst="rect">
            <a:avLst/>
          </a:prstGeom>
          <a:noFill/>
        </p:spPr>
        <p:txBody>
          <a:bodyPr wrap="square" rtlCol="0">
            <a:spAutoFit/>
          </a:bodyPr>
          <a:lstStyle/>
          <a:p>
            <a:r>
              <a:rPr lang="en-US" sz="2000" dirty="0"/>
              <a:t>“The most amazing achievement of the computer software industry is its continuing cancellation of the steady and staggering gains made by the computer hardware industry”</a:t>
            </a:r>
          </a:p>
          <a:p>
            <a:pPr algn="r"/>
            <a:r>
              <a:rPr lang="en-US" sz="2000" dirty="0"/>
              <a:t>- Henry </a:t>
            </a:r>
            <a:r>
              <a:rPr lang="en-US" sz="2000" dirty="0" err="1"/>
              <a:t>Peteroski</a:t>
            </a:r>
            <a:endParaRPr lang="en-US" sz="2000" dirty="0"/>
          </a:p>
        </p:txBody>
      </p:sp>
    </p:spTree>
    <p:extLst>
      <p:ext uri="{BB962C8B-B14F-4D97-AF65-F5344CB8AC3E}">
        <p14:creationId xmlns:p14="http://schemas.microsoft.com/office/powerpoint/2010/main" val="179971315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Queue Performance</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9" name="TextBox 8"/>
          <p:cNvSpPr txBox="1"/>
          <p:nvPr/>
        </p:nvSpPr>
        <p:spPr>
          <a:xfrm>
            <a:off x="381000" y="1219201"/>
            <a:ext cx="8153400" cy="4524315"/>
          </a:xfrm>
          <a:prstGeom prst="rect">
            <a:avLst/>
          </a:prstGeom>
          <a:noFill/>
        </p:spPr>
        <p:txBody>
          <a:bodyPr wrap="square" rtlCol="0">
            <a:spAutoFit/>
          </a:bodyPr>
          <a:lstStyle/>
          <a:p>
            <a:pPr lvl="1" indent="-457200">
              <a:buFont typeface="Arial"/>
              <a:buChar char="•"/>
            </a:pPr>
            <a:r>
              <a:rPr lang="en-US" sz="2400" dirty="0">
                <a:latin typeface="Times New Roman"/>
              </a:rPr>
              <a:t>Mechanical sympathy is simply the principle that the most effective software must work in harmony with the hardware, most importantly, leveraging off continuing improvements in hardware design.  </a:t>
            </a:r>
          </a:p>
          <a:p>
            <a:pPr lvl="1" indent="-457200">
              <a:buFont typeface="Arial"/>
              <a:buChar char="•"/>
            </a:pPr>
            <a:r>
              <a:rPr lang="en-US" sz="2400" dirty="0">
                <a:latin typeface="Times New Roman"/>
              </a:rPr>
              <a:t>Martin Thompson, a low latency innovator, demonstrated that employing mechanical sympathy drove significant performance improvements in key Java abstractions.</a:t>
            </a:r>
          </a:p>
          <a:p>
            <a:pPr lvl="1" indent="-457200">
              <a:buFont typeface="Arial"/>
              <a:buChar char="•"/>
            </a:pPr>
            <a:r>
              <a:rPr lang="en-US" sz="2400" dirty="0">
                <a:latin typeface="Times New Roman"/>
              </a:rPr>
              <a:t>Specifically the design of a queue is a good example where software design should leverage off the features of the hardware.</a:t>
            </a:r>
          </a:p>
          <a:p>
            <a:pPr lvl="1" indent="-457200">
              <a:buFont typeface="Arial"/>
              <a:buChar char="•"/>
            </a:pPr>
            <a:r>
              <a:rPr lang="en-US" sz="2400" dirty="0" err="1">
                <a:latin typeface="Times New Roman"/>
              </a:rPr>
              <a:t>Optimising</a:t>
            </a:r>
            <a:r>
              <a:rPr lang="en-US" sz="2400" dirty="0">
                <a:latin typeface="Times New Roman"/>
              </a:rPr>
              <a:t> a queue is an indicative case that can inform further mechanical sympathy-based </a:t>
            </a:r>
            <a:r>
              <a:rPr lang="en-US" sz="2400" dirty="0" err="1">
                <a:latin typeface="Times New Roman"/>
              </a:rPr>
              <a:t>optimisation</a:t>
            </a:r>
            <a:r>
              <a:rPr lang="en-US" sz="2400" dirty="0">
                <a:latin typeface="Times New Roman"/>
              </a:rPr>
              <a:t>.  </a:t>
            </a:r>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spTree>
    <p:extLst>
      <p:ext uri="{BB962C8B-B14F-4D97-AF65-F5344CB8AC3E}">
        <p14:creationId xmlns:p14="http://schemas.microsoft.com/office/powerpoint/2010/main" val="8026770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Queue Performance</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pic>
        <p:nvPicPr>
          <p:cNvPr id="6" name="Picture 5"/>
          <p:cNvPicPr>
            <a:picLocks noChangeAspect="1"/>
          </p:cNvPicPr>
          <p:nvPr/>
        </p:nvPicPr>
        <p:blipFill>
          <a:blip r:embed="rId3"/>
          <a:stretch>
            <a:fillRect/>
          </a:stretch>
        </p:blipFill>
        <p:spPr>
          <a:xfrm>
            <a:off x="251520" y="1844824"/>
            <a:ext cx="8496300" cy="1346200"/>
          </a:xfrm>
          <a:prstGeom prst="rect">
            <a:avLst/>
          </a:prstGeom>
        </p:spPr>
      </p:pic>
      <p:sp>
        <p:nvSpPr>
          <p:cNvPr id="13" name="TextBox 12"/>
          <p:cNvSpPr txBox="1"/>
          <p:nvPr/>
        </p:nvSpPr>
        <p:spPr>
          <a:xfrm>
            <a:off x="323528" y="5661248"/>
            <a:ext cx="1296143" cy="646331"/>
          </a:xfrm>
          <a:prstGeom prst="rect">
            <a:avLst/>
          </a:prstGeom>
          <a:noFill/>
        </p:spPr>
        <p:txBody>
          <a:bodyPr wrap="square" rtlCol="0">
            <a:spAutoFit/>
          </a:bodyPr>
          <a:lstStyle/>
          <a:p>
            <a:pPr algn="ctr"/>
            <a:r>
              <a:rPr lang="en-US" sz="1800" dirty="0"/>
              <a:t>Single </a:t>
            </a:r>
          </a:p>
          <a:p>
            <a:pPr algn="ctr"/>
            <a:r>
              <a:rPr lang="en-US" sz="1800" dirty="0"/>
              <a:t>Producer</a:t>
            </a:r>
          </a:p>
        </p:txBody>
      </p:sp>
      <p:sp>
        <p:nvSpPr>
          <p:cNvPr id="14" name="TextBox 13"/>
          <p:cNvSpPr txBox="1"/>
          <p:nvPr/>
        </p:nvSpPr>
        <p:spPr>
          <a:xfrm>
            <a:off x="7452320" y="5589240"/>
            <a:ext cx="1296143" cy="646331"/>
          </a:xfrm>
          <a:prstGeom prst="rect">
            <a:avLst/>
          </a:prstGeom>
          <a:noFill/>
        </p:spPr>
        <p:txBody>
          <a:bodyPr wrap="square" rtlCol="0">
            <a:spAutoFit/>
          </a:bodyPr>
          <a:lstStyle/>
          <a:p>
            <a:pPr algn="ctr"/>
            <a:r>
              <a:rPr lang="en-US" sz="1800" dirty="0"/>
              <a:t>Single </a:t>
            </a:r>
          </a:p>
          <a:p>
            <a:pPr algn="ctr"/>
            <a:r>
              <a:rPr lang="en-US" sz="1800" dirty="0"/>
              <a:t>Consumer</a:t>
            </a:r>
          </a:p>
        </p:txBody>
      </p:sp>
      <p:pic>
        <p:nvPicPr>
          <p:cNvPr id="2" name="Picture 1"/>
          <p:cNvPicPr>
            <a:picLocks noChangeAspect="1"/>
          </p:cNvPicPr>
          <p:nvPr/>
        </p:nvPicPr>
        <p:blipFill>
          <a:blip r:embed="rId4"/>
          <a:stretch>
            <a:fillRect/>
          </a:stretch>
        </p:blipFill>
        <p:spPr>
          <a:xfrm>
            <a:off x="2339752" y="3356992"/>
            <a:ext cx="4639444" cy="3035686"/>
          </a:xfrm>
          <a:prstGeom prst="rect">
            <a:avLst/>
          </a:prstGeom>
        </p:spPr>
      </p:pic>
    </p:spTree>
    <p:extLst>
      <p:ext uri="{BB962C8B-B14F-4D97-AF65-F5344CB8AC3E}">
        <p14:creationId xmlns:p14="http://schemas.microsoft.com/office/powerpoint/2010/main" val="24626813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The Machine Everyone Codes For</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pic>
        <p:nvPicPr>
          <p:cNvPr id="4" name="Picture 3" descr="Screen Shot 2015-01-24 at 4.01.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556792"/>
            <a:ext cx="8022761" cy="3816424"/>
          </a:xfrm>
          <a:prstGeom prst="rect">
            <a:avLst/>
          </a:prstGeom>
        </p:spPr>
      </p:pic>
    </p:spTree>
    <p:extLst>
      <p:ext uri="{BB962C8B-B14F-4D97-AF65-F5344CB8AC3E}">
        <p14:creationId xmlns:p14="http://schemas.microsoft.com/office/powerpoint/2010/main" val="18854588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29600" cy="648073"/>
          </a:xfrm>
        </p:spPr>
        <p:txBody>
          <a:bodyPr/>
          <a:lstStyle/>
          <a:p>
            <a:r>
              <a:rPr lang="en-US" dirty="0"/>
              <a:t>The Actual Machine</a:t>
            </a:r>
          </a:p>
        </p:txBody>
      </p:sp>
      <p:pic>
        <p:nvPicPr>
          <p:cNvPr id="4" name="Picture 3"/>
          <p:cNvPicPr>
            <a:picLocks noChangeAspect="1"/>
          </p:cNvPicPr>
          <p:nvPr/>
        </p:nvPicPr>
        <p:blipFill>
          <a:blip r:embed="rId3"/>
          <a:stretch>
            <a:fillRect/>
          </a:stretch>
        </p:blipFill>
        <p:spPr>
          <a:xfrm>
            <a:off x="971600" y="980728"/>
            <a:ext cx="7948375" cy="5502722"/>
          </a:xfrm>
          <a:prstGeom prst="rect">
            <a:avLst/>
          </a:prstGeom>
        </p:spPr>
      </p:pic>
    </p:spTree>
    <p:extLst>
      <p:ext uri="{BB962C8B-B14F-4D97-AF65-F5344CB8AC3E}">
        <p14:creationId xmlns:p14="http://schemas.microsoft.com/office/powerpoint/2010/main" val="34704992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p:cNvSpPr>
          <p:nvPr/>
        </p:nvSpPr>
        <p:spPr bwMode="auto">
          <a:xfrm>
            <a:off x="0" y="6373813"/>
            <a:ext cx="9182100" cy="496887"/>
          </a:xfrm>
          <a:prstGeom prst="rect">
            <a:avLst/>
          </a:prstGeom>
          <a:solidFill>
            <a:srgbClr val="4D4D4D"/>
          </a:solidFill>
          <a:ln w="25400">
            <a:noFill/>
            <a:round/>
            <a:headEnd/>
            <a:tailEnd/>
          </a:ln>
        </p:spPr>
        <p:txBody>
          <a:bodyPr lIns="0" tIns="0" rIns="0" bIns="0">
            <a:prstTxWarp prst="textNoShape">
              <a:avLst/>
            </a:prstTxWarp>
          </a:bodyPr>
          <a:lstStyle/>
          <a:p>
            <a:endParaRPr lang="en-US"/>
          </a:p>
        </p:txBody>
      </p:sp>
      <p:sp>
        <p:nvSpPr>
          <p:cNvPr id="151556" name="Line 4"/>
          <p:cNvSpPr>
            <a:spLocks noChangeShapeType="1"/>
          </p:cNvSpPr>
          <p:nvPr/>
        </p:nvSpPr>
        <p:spPr bwMode="auto">
          <a:xfrm rot="10800000" flipH="1">
            <a:off x="-25400" y="6375400"/>
            <a:ext cx="9182100" cy="12700"/>
          </a:xfrm>
          <a:prstGeom prst="line">
            <a:avLst/>
          </a:prstGeom>
          <a:noFill/>
          <a:ln w="25400">
            <a:solidFill>
              <a:srgbClr val="FF2712"/>
            </a:solidFill>
            <a:round/>
            <a:headEnd/>
            <a:tailEnd/>
          </a:ln>
        </p:spPr>
        <p:txBody>
          <a:bodyPr lIns="0" tIns="0" rIns="0" bIns="0">
            <a:prstTxWarp prst="textNoShape">
              <a:avLst/>
            </a:prstTxWarp>
          </a:bodyPr>
          <a:lstStyle/>
          <a:p>
            <a:endParaRPr lang="en-US"/>
          </a:p>
        </p:txBody>
      </p:sp>
      <p:sp>
        <p:nvSpPr>
          <p:cNvPr id="151557" name="Rectangle 6"/>
          <p:cNvSpPr>
            <a:spLocks/>
          </p:cNvSpPr>
          <p:nvPr/>
        </p:nvSpPr>
        <p:spPr bwMode="auto">
          <a:xfrm>
            <a:off x="381000" y="304800"/>
            <a:ext cx="7935416" cy="508000"/>
          </a:xfrm>
          <a:prstGeom prst="rect">
            <a:avLst/>
          </a:prstGeom>
          <a:noFill/>
          <a:ln w="12700">
            <a:noFill/>
            <a:miter lim="800000"/>
            <a:headEnd/>
            <a:tailEnd/>
          </a:ln>
        </p:spPr>
        <p:txBody>
          <a:bodyPr lIns="38100" tIns="38100" rIns="38100" bIns="38100" anchor="ctr">
            <a:prstTxWarp prst="textNoShape">
              <a:avLst/>
            </a:prstTxWarp>
          </a:bodyPr>
          <a:lstStyle/>
          <a:p>
            <a:r>
              <a:rPr lang="en-US" sz="2800" dirty="0">
                <a:solidFill>
                  <a:srgbClr val="FF0000"/>
                </a:solidFill>
                <a:latin typeface="BlairMdITC TT-Medium" charset="0"/>
                <a:ea typeface="BlairMdITC TT-Medium" charset="0"/>
                <a:cs typeface="BlairMdITC TT-Medium" charset="0"/>
                <a:sym typeface="BlairMdITC TT-Medium" charset="0"/>
              </a:rPr>
              <a:t>Dean’s Latency Performance Numbers</a:t>
            </a:r>
          </a:p>
        </p:txBody>
      </p:sp>
      <p:sp>
        <p:nvSpPr>
          <p:cNvPr id="151559" name="Line 4"/>
          <p:cNvSpPr>
            <a:spLocks noChangeShapeType="1"/>
          </p:cNvSpPr>
          <p:nvPr/>
        </p:nvSpPr>
        <p:spPr bwMode="auto">
          <a:xfrm rot="10800000" flipH="1">
            <a:off x="0" y="977900"/>
            <a:ext cx="9182100" cy="12700"/>
          </a:xfrm>
          <a:prstGeom prst="line">
            <a:avLst/>
          </a:prstGeom>
          <a:noFill/>
          <a:ln w="25400">
            <a:solidFill>
              <a:srgbClr val="FF0000"/>
            </a:solidFill>
            <a:round/>
            <a:headEnd/>
            <a:tailEnd/>
          </a:ln>
        </p:spPr>
        <p:txBody>
          <a:bodyPr lIns="0" tIns="0" rIns="0" bIns="0">
            <a:prstTxWarp prst="textNoShape">
              <a:avLst/>
            </a:prstTxWarp>
          </a:bodyPr>
          <a:lstStyle/>
          <a:p>
            <a:endParaRPr lang="en-US"/>
          </a:p>
        </p:txBody>
      </p:sp>
      <p:sp>
        <p:nvSpPr>
          <p:cNvPr id="8" name="Rectangle 3"/>
          <p:cNvSpPr>
            <a:spLocks/>
          </p:cNvSpPr>
          <p:nvPr/>
        </p:nvSpPr>
        <p:spPr bwMode="auto">
          <a:xfrm>
            <a:off x="6948264" y="6525344"/>
            <a:ext cx="1946572" cy="216024"/>
          </a:xfrm>
          <a:prstGeom prst="rect">
            <a:avLst/>
          </a:prstGeom>
          <a:noFill/>
          <a:ln w="12700">
            <a:noFill/>
            <a:miter lim="800000"/>
            <a:headEnd/>
            <a:tailEnd/>
          </a:ln>
        </p:spPr>
        <p:txBody>
          <a:bodyPr lIns="0" tIns="0" rIns="40639" bIns="0">
            <a:prstTxWarp prst="textNoShape">
              <a:avLst/>
            </a:prstTxWarp>
          </a:bodyPr>
          <a:lstStyle/>
          <a:p>
            <a:pPr marL="39688"/>
            <a:r>
              <a:rPr lang="en-US" sz="1400" dirty="0" err="1">
                <a:solidFill>
                  <a:schemeClr val="tx1"/>
                </a:solidFill>
                <a:latin typeface="BlairMdITC TT-Medium" charset="0"/>
                <a:ea typeface="BlairMdITC TT-Medium" charset="0"/>
                <a:cs typeface="BlairMdITC TT-Medium" charset="0"/>
                <a:sym typeface="BlairMdITC TT-Medium" charset="0"/>
              </a:rPr>
              <a:t>ThreatMetrix</a:t>
            </a:r>
            <a:endParaRPr lang="en-US" sz="1400" dirty="0">
              <a:solidFill>
                <a:schemeClr val="tx1"/>
              </a:solidFill>
              <a:latin typeface="BlairMdITC TT-Medium" charset="0"/>
              <a:ea typeface="BlairMdITC TT-Medium" charset="0"/>
              <a:cs typeface="BlairMdITC TT-Medium" charset="0"/>
              <a:sym typeface="BlairMdITC TT-Medium" charset="0"/>
            </a:endParaRPr>
          </a:p>
        </p:txBody>
      </p:sp>
      <p:pic>
        <p:nvPicPr>
          <p:cNvPr id="4" name="Picture 3"/>
          <p:cNvPicPr>
            <a:picLocks noChangeAspect="1"/>
          </p:cNvPicPr>
          <p:nvPr/>
        </p:nvPicPr>
        <p:blipFill>
          <a:blip r:embed="rId3"/>
          <a:stretch>
            <a:fillRect/>
          </a:stretch>
        </p:blipFill>
        <p:spPr>
          <a:xfrm>
            <a:off x="179512" y="1196752"/>
            <a:ext cx="8712968" cy="4320480"/>
          </a:xfrm>
          <a:prstGeom prst="rect">
            <a:avLst/>
          </a:prstGeom>
        </p:spPr>
      </p:pic>
    </p:spTree>
    <p:extLst>
      <p:ext uri="{BB962C8B-B14F-4D97-AF65-F5344CB8AC3E}">
        <p14:creationId xmlns:p14="http://schemas.microsoft.com/office/powerpoint/2010/main" val="3684322873"/>
      </p:ext>
    </p:extLst>
  </p:cSld>
  <p:clrMapOvr>
    <a:masterClrMapping/>
  </p:clrMapOvr>
  <p:transition/>
</p:sld>
</file>

<file path=ppt/theme/theme1.xml><?xml version="1.0" encoding="utf-8"?>
<a:theme xmlns:a="http://schemas.openxmlformats.org/drawingml/2006/main" name="Default - Title and Content copy">
  <a:themeElements>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a:majorFont>
        <a:latin typeface="BlairMdITC TT-Medium"/>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Default - Title and Content copy 2">
  <a:themeElements>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2">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 Title Only">
  <a:themeElements>
    <a:clrScheme name="Default - 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Onl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Default - Title Only copy 1">
  <a:themeElements>
    <a:clrScheme name="Default - Title Only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Only copy 1">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Only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 Key Point">
  <a:themeElements>
    <a:clrScheme name="Default - Key 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Key Point">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Key 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 Blank copy 2">
  <a:themeElements>
    <a:clrScheme name="Default - Blank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Blank copy 2">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Blank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 Blank copy">
  <a:themeElements>
    <a:clrScheme name="Default - Blank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Blank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Blank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 Key Point copy">
  <a:themeElements>
    <a:clrScheme name="Default - Key Poi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Key Point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Key Poi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Default - Blank">
  <a:themeElements>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Blank">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fault - Title and Content copy 1">
  <a:themeElements>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1">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efault - Title and Content copy 6">
  <a:themeElements>
    <a:clrScheme name="Default - Title and Content copy 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6">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copy 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Default - Title and Content copy 5">
  <a:themeElements>
    <a:clrScheme name="Default - Title and Content copy 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5">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copy 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67303</TotalTime>
  <Pages>0</Pages>
  <Words>2716</Words>
  <Characters>0</Characters>
  <Application>Microsoft Macintosh PowerPoint</Application>
  <PresentationFormat>On-screen Show (4:3)</PresentationFormat>
  <Lines>0</Lines>
  <Paragraphs>266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22</vt:i4>
      </vt:variant>
    </vt:vector>
  </HeadingPairs>
  <TitlesOfParts>
    <vt:vector size="39" baseType="lpstr">
      <vt:lpstr>Arial</vt:lpstr>
      <vt:lpstr>BlairMdITC TT-Medium</vt:lpstr>
      <vt:lpstr>Calibri</vt:lpstr>
      <vt:lpstr>Gill Sans</vt:lpstr>
      <vt:lpstr>Times New Roman</vt:lpstr>
      <vt:lpstr>Default - Title and Content copy</vt:lpstr>
      <vt:lpstr>Default - Key Point</vt:lpstr>
      <vt:lpstr>Default - Blank copy 2</vt:lpstr>
      <vt:lpstr>Default - Blank copy</vt:lpstr>
      <vt:lpstr>Default - Key Point copy</vt:lpstr>
      <vt:lpstr>Default - Blank</vt:lpstr>
      <vt:lpstr>Default - Title and Content copy 1</vt:lpstr>
      <vt:lpstr>Default - Title and Content copy 6</vt:lpstr>
      <vt:lpstr>Default - Title and Content copy 5</vt:lpstr>
      <vt:lpstr>Default - Title and Content copy 2</vt:lpstr>
      <vt:lpstr>Default - Title Only</vt:lpstr>
      <vt:lpstr>Default - Title Only copy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Actual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on Databases</dc:title>
  <dc:subject/>
  <dc:creator>Philip Haynes</dc:creator>
  <cp:keywords/>
  <dc:description/>
  <cp:lastModifiedBy>Philip Haynes</cp:lastModifiedBy>
  <cp:revision>397</cp:revision>
  <cp:lastPrinted>2014-09-03T05:25:39Z</cp:lastPrinted>
  <dcterms:created xsi:type="dcterms:W3CDTF">2010-07-30T05:08:43Z</dcterms:created>
  <dcterms:modified xsi:type="dcterms:W3CDTF">2022-11-13T02:21:09Z</dcterms:modified>
  <cp:category/>
</cp:coreProperties>
</file>