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46"/>
  </p:notesMasterIdLst>
  <p:handoutMasterIdLst>
    <p:handoutMasterId r:id="rId47"/>
  </p:handoutMasterIdLst>
  <p:sldIdLst>
    <p:sldId id="447" r:id="rId2"/>
    <p:sldId id="484" r:id="rId3"/>
    <p:sldId id="402" r:id="rId4"/>
    <p:sldId id="401" r:id="rId5"/>
    <p:sldId id="426" r:id="rId6"/>
    <p:sldId id="403" r:id="rId7"/>
    <p:sldId id="470" r:id="rId8"/>
    <p:sldId id="474" r:id="rId9"/>
    <p:sldId id="486" r:id="rId10"/>
    <p:sldId id="451" r:id="rId11"/>
    <p:sldId id="487" r:id="rId12"/>
    <p:sldId id="488" r:id="rId13"/>
    <p:sldId id="489" r:id="rId14"/>
    <p:sldId id="471" r:id="rId15"/>
    <p:sldId id="485" r:id="rId16"/>
    <p:sldId id="463" r:id="rId17"/>
    <p:sldId id="464" r:id="rId18"/>
    <p:sldId id="490" r:id="rId19"/>
    <p:sldId id="491" r:id="rId20"/>
    <p:sldId id="396" r:id="rId21"/>
    <p:sldId id="397" r:id="rId22"/>
    <p:sldId id="399" r:id="rId23"/>
    <p:sldId id="400" r:id="rId24"/>
    <p:sldId id="475" r:id="rId25"/>
    <p:sldId id="482" r:id="rId26"/>
    <p:sldId id="441" r:id="rId27"/>
    <p:sldId id="435" r:id="rId28"/>
    <p:sldId id="436" r:id="rId29"/>
    <p:sldId id="437" r:id="rId30"/>
    <p:sldId id="456" r:id="rId31"/>
    <p:sldId id="457" r:id="rId32"/>
    <p:sldId id="454" r:id="rId33"/>
    <p:sldId id="455" r:id="rId34"/>
    <p:sldId id="465" r:id="rId35"/>
    <p:sldId id="466" r:id="rId36"/>
    <p:sldId id="434" r:id="rId37"/>
    <p:sldId id="467" r:id="rId38"/>
    <p:sldId id="483" r:id="rId39"/>
    <p:sldId id="476" r:id="rId40"/>
    <p:sldId id="477" r:id="rId41"/>
    <p:sldId id="478" r:id="rId42"/>
    <p:sldId id="481" r:id="rId43"/>
    <p:sldId id="479" r:id="rId44"/>
    <p:sldId id="480" r:id="rId45"/>
  </p:sldIdLst>
  <p:sldSz cx="9144000" cy="6858000" type="screen4x3"/>
  <p:notesSz cx="7315200" cy="9601200"/>
  <p:custDataLst>
    <p:tags r:id="rId48"/>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p:restoredTop sz="94680"/>
  </p:normalViewPr>
  <p:slideViewPr>
    <p:cSldViewPr>
      <p:cViewPr varScale="1">
        <p:scale>
          <a:sx n="137" d="100"/>
          <a:sy n="137" d="100"/>
        </p:scale>
        <p:origin x="15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4" d="100"/>
          <a:sy n="54" d="100"/>
        </p:scale>
        <p:origin x="-1074" y="-84"/>
      </p:cViewPr>
      <p:guideLst>
        <p:guide orient="horz" pos="2920"/>
        <p:guide pos="220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defTabSz="966393">
              <a:defRPr sz="1200">
                <a:ea typeface="+mn-ea"/>
              </a:defRPr>
            </a:lvl1pPr>
          </a:lstStyle>
          <a:p>
            <a:pPr>
              <a:defRPr/>
            </a:pPr>
            <a:endParaRPr lang="en-US"/>
          </a:p>
        </p:txBody>
      </p:sp>
      <p:sp>
        <p:nvSpPr>
          <p:cNvPr id="75779"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algn="r" defTabSz="966393">
              <a:defRPr sz="120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140"/>
            <a:ext cx="3983459"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defTabSz="966393">
              <a:defRPr sz="120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algn="r" defTabSz="966393">
              <a:defRPr sz="1200"/>
            </a:lvl1pPr>
          </a:lstStyle>
          <a:p>
            <a:pPr>
              <a:defRPr/>
            </a:pPr>
            <a:fld id="{CEA9B5E1-EA14-496C-B36E-19A3815EB4B7}" type="slidenum">
              <a:rPr lang="en-US"/>
              <a:pPr>
                <a:defRPr/>
              </a:pPr>
              <a:t>‹#›</a:t>
            </a:fld>
            <a:endParaRPr lang="en-US"/>
          </a:p>
        </p:txBody>
      </p:sp>
    </p:spTree>
    <p:extLst>
      <p:ext uri="{BB962C8B-B14F-4D97-AF65-F5344CB8AC3E}">
        <p14:creationId xmlns:p14="http://schemas.microsoft.com/office/powerpoint/2010/main" val="4041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393">
              <a:defRPr sz="1200">
                <a:ea typeface="+mn-ea"/>
              </a:defRPr>
            </a:lvl1pPr>
          </a:lstStyle>
          <a:p>
            <a:pPr>
              <a:defRPr/>
            </a:pPr>
            <a:endParaRPr lang="en-US"/>
          </a:p>
        </p:txBody>
      </p:sp>
      <p:sp>
        <p:nvSpPr>
          <p:cNvPr id="126979"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393">
              <a:defRPr sz="1200">
                <a:ea typeface="+mn-ea"/>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252" y="4560570"/>
            <a:ext cx="5366697"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393">
              <a:defRPr sz="120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393">
              <a:defRPr sz="1200"/>
            </a:lvl1pPr>
          </a:lstStyle>
          <a:p>
            <a:pPr>
              <a:defRPr/>
            </a:pPr>
            <a:fld id="{31890EBB-E05E-4685-8A9C-8E0AC45FB38E}" type="slidenum">
              <a:rPr lang="en-US"/>
              <a:pPr>
                <a:defRPr/>
              </a:pPr>
              <a:t>‹#›</a:t>
            </a:fld>
            <a:endParaRPr lang="en-US"/>
          </a:p>
        </p:txBody>
      </p:sp>
    </p:spTree>
    <p:extLst>
      <p:ext uri="{BB962C8B-B14F-4D97-AF65-F5344CB8AC3E}">
        <p14:creationId xmlns:p14="http://schemas.microsoft.com/office/powerpoint/2010/main" val="359619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2E47-C92D-4534-9BB8-6325B253624D}" type="slidenum">
              <a:rPr lang="en-US" smtClean="0"/>
              <a:pPr/>
              <a:t>29</a:t>
            </a:fld>
            <a:endParaRPr lang="en-US"/>
          </a:p>
        </p:txBody>
      </p:sp>
      <p:sp>
        <p:nvSpPr>
          <p:cNvPr id="51203" name="Rectangle 2"/>
          <p:cNvSpPr>
            <a:spLocks noGrp="1" noRot="1" noChangeAspect="1" noChangeArrowheads="1" noTextEdit="1"/>
          </p:cNvSpPr>
          <p:nvPr>
            <p:ph type="sldImg"/>
          </p:nvPr>
        </p:nvSpPr>
        <p:spPr>
          <a:xfrm>
            <a:off x="1258888" y="719138"/>
            <a:ext cx="4800600" cy="3600450"/>
          </a:xfrm>
          <a:ln/>
        </p:spPr>
      </p:sp>
      <p:sp>
        <p:nvSpPr>
          <p:cNvPr id="51204" name="Rectangle 3"/>
          <p:cNvSpPr>
            <a:spLocks noGrp="1" noChangeArrowheads="1"/>
          </p:cNvSpPr>
          <p:nvPr>
            <p:ph type="body" idx="1"/>
          </p:nvPr>
        </p:nvSpPr>
        <p:spPr>
          <a:xfrm>
            <a:off x="975915" y="4558927"/>
            <a:ext cx="5363372" cy="4323828"/>
          </a:xfrm>
          <a:noFill/>
          <a:ln/>
        </p:spPr>
        <p:txBody>
          <a:bodyPr/>
          <a:lstStyle/>
          <a:p>
            <a:r>
              <a:rPr lang="en-US"/>
              <a:t>Will this always finish?  Yes, because we have pennies!</a:t>
            </a:r>
          </a:p>
        </p:txBody>
      </p:sp>
    </p:spTree>
    <p:extLst>
      <p:ext uri="{BB962C8B-B14F-4D97-AF65-F5344CB8AC3E}">
        <p14:creationId xmlns:p14="http://schemas.microsoft.com/office/powerpoint/2010/main" val="18581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E1F8137-5628-489C-8F34-1267C6EC6E68}" type="slidenum">
              <a:rPr lang="en-US" smtClean="0"/>
              <a:pPr/>
              <a:t>33</a:t>
            </a:fld>
            <a:endParaRPr lang="en-US"/>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5915" y="4558927"/>
            <a:ext cx="5363372" cy="4323828"/>
          </a:xfrm>
          <a:noFill/>
          <a:ln/>
        </p:spPr>
        <p:txBody>
          <a:bodyPr/>
          <a:lstStyle/>
          <a:p>
            <a:r>
              <a:rPr lang="en-US" dirty="0"/>
              <a:t>Use a funny name for the 11-cent coin.  Name it after yourself, or call it a “</a:t>
            </a:r>
            <a:r>
              <a:rPr lang="en-US" dirty="0" err="1"/>
              <a:t>Kardashian</a:t>
            </a:r>
            <a:r>
              <a:rPr lang="en-US" dirty="0"/>
              <a:t>” or</a:t>
            </a:r>
            <a:r>
              <a:rPr lang="en-US" baseline="0" dirty="0"/>
              <a:t> a </a:t>
            </a:r>
            <a:r>
              <a:rPr lang="en-US" baseline="0" dirty="0" err="1"/>
              <a:t>Floryan</a:t>
            </a:r>
            <a:r>
              <a:rPr lang="en-US" baseline="0" dirty="0"/>
              <a:t> </a:t>
            </a:r>
            <a:r>
              <a:rPr lang="en-US" dirty="0"/>
              <a:t>or something.</a:t>
            </a:r>
          </a:p>
          <a:p>
            <a:endParaRPr lang="en-US" dirty="0"/>
          </a:p>
          <a:p>
            <a:r>
              <a:rPr lang="en-US" dirty="0"/>
              <a:t>If our set of coins contains a “</a:t>
            </a:r>
            <a:r>
              <a:rPr lang="en-US" dirty="0" err="1"/>
              <a:t>Kardashian</a:t>
            </a:r>
            <a:r>
              <a:rPr lang="en-US" dirty="0"/>
              <a:t>” plus the usual, then our algorithm will return first a </a:t>
            </a:r>
            <a:r>
              <a:rPr lang="en-US" dirty="0" err="1"/>
              <a:t>Kardashian</a:t>
            </a:r>
            <a:r>
              <a:rPr lang="en-US" dirty="0"/>
              <a:t>, then four pennies.  Five coins.  The best answer is a dime and a nickel, or two coins.</a:t>
            </a:r>
          </a:p>
        </p:txBody>
      </p:sp>
    </p:spTree>
    <p:extLst>
      <p:ext uri="{BB962C8B-B14F-4D97-AF65-F5344CB8AC3E}">
        <p14:creationId xmlns:p14="http://schemas.microsoft.com/office/powerpoint/2010/main" val="111627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4886CB5-510A-4EF6-9466-BC7A8F0DDE87}" type="datetime1">
              <a:rPr lang="en-US" smtClean="0"/>
              <a:pPr/>
              <a:t>1/15/20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26D9103-0C5C-48AC-B68E-3ED2C164704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97853-24B4-4D05-83E4-0AD2E86C55E5}" type="datetime1">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FCDD9E-5768-4705-9537-0C020B1BB310}" type="datetime1">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257C27E-59C2-41CA-9776-94955CBEE440}" type="datetime1">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180747-A137-49C6-9C74-AB7EE86F4904}" type="datetime1">
              <a:rPr lang="en-US" smtClean="0"/>
              <a:pPr/>
              <a:t>1/15/20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26D9103-0C5C-48AC-B68E-3ED2C164704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BA31D9-ADC1-480D-86A8-1EAFB6A86A35}" type="datetime1">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0AAE9AE-3B2F-4DEA-8C41-BDDF4CDF6F40}" type="datetime1">
              <a:rPr lang="en-US" smtClean="0"/>
              <a:pPr/>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D9103-0C5C-48AC-B68E-3ED2C164704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252F7F-E8FE-413B-8521-D4ED924C6DE5}" type="datetime1">
              <a:rPr lang="en-US" smtClean="0"/>
              <a:pPr/>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D9103-0C5C-48AC-B68E-3ED2C164704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B124-70E3-4E4A-90E2-6B55DB7659B3}" type="datetime1">
              <a:rPr lang="en-US" smtClean="0"/>
              <a:pPr/>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BF4C98-3CD6-4C87-BD40-5718C2628835}" type="datetime1">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6408A8-6B1B-4CDA-875E-7BEECDBA31DF}" type="datetime1">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5AAF07-D2F5-4B3C-B443-40DE8C337A77}" type="datetime1">
              <a:rPr lang="en-US" smtClean="0"/>
              <a:pPr/>
              <a:t>1/15/20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26D9103-0C5C-48AC-B68E-3ED2C1647047}"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title"/>
          </p:nvPr>
        </p:nvSpPr>
        <p:spPr/>
        <p:txBody>
          <a:bodyPr>
            <a:normAutofit fontScale="90000"/>
          </a:bodyPr>
          <a:lstStyle/>
          <a:p>
            <a:pPr algn="ctr"/>
            <a:r>
              <a:rPr lang="en-US" dirty="0"/>
              <a:t>CS2501 – Data Structures and Algorithms II</a:t>
            </a:r>
          </a:p>
        </p:txBody>
      </p:sp>
      <p:sp>
        <p:nvSpPr>
          <p:cNvPr id="5123" name="Rectangle 17"/>
          <p:cNvSpPr>
            <a:spLocks noGrp="1" noChangeArrowheads="1"/>
          </p:cNvSpPr>
          <p:nvPr>
            <p:ph sz="quarter" idx="1"/>
          </p:nvPr>
        </p:nvSpPr>
        <p:spPr>
          <a:xfrm>
            <a:off x="1371600" y="3810000"/>
            <a:ext cx="6629400" cy="2133600"/>
          </a:xfrm>
        </p:spPr>
        <p:txBody>
          <a:bodyPr/>
          <a:lstStyle/>
          <a:p>
            <a:pPr>
              <a:lnSpc>
                <a:spcPct val="90000"/>
              </a:lnSpc>
            </a:pPr>
            <a:r>
              <a:rPr lang="en-US" dirty="0"/>
              <a:t>Course Mechanics</a:t>
            </a:r>
          </a:p>
          <a:p>
            <a:pPr>
              <a:lnSpc>
                <a:spcPct val="90000"/>
              </a:lnSpc>
            </a:pPr>
            <a:r>
              <a:rPr lang="en-US" dirty="0"/>
              <a:t>Course content</a:t>
            </a:r>
          </a:p>
          <a:p>
            <a:pPr lvl="1">
              <a:lnSpc>
                <a:spcPct val="90000"/>
              </a:lnSpc>
            </a:pPr>
            <a:r>
              <a:rPr lang="en-US" dirty="0"/>
              <a:t>Topics from earlier classes</a:t>
            </a:r>
          </a:p>
          <a:p>
            <a:pPr lvl="1">
              <a:lnSpc>
                <a:spcPct val="90000"/>
              </a:lnSpc>
            </a:pPr>
            <a:r>
              <a:rPr lang="en-US" dirty="0"/>
              <a:t>Course learning objectives</a:t>
            </a:r>
          </a:p>
          <a:p>
            <a:pPr>
              <a:lnSpc>
                <a:spcPct val="90000"/>
              </a:lnSpc>
            </a:pPr>
            <a:r>
              <a:rPr lang="en-US" dirty="0"/>
              <a:t>What’s the course all about? A quick tour</a:t>
            </a:r>
          </a:p>
        </p:txBody>
      </p:sp>
      <p:sp>
        <p:nvSpPr>
          <p:cNvPr id="5124" name="Rectangle 18"/>
          <p:cNvSpPr>
            <a:spLocks noChangeArrowheads="1"/>
          </p:cNvSpPr>
          <p:nvPr/>
        </p:nvSpPr>
        <p:spPr bwMode="auto">
          <a:xfrm>
            <a:off x="1447800" y="1752600"/>
            <a:ext cx="6248400" cy="1219200"/>
          </a:xfrm>
          <a:prstGeom prst="rect">
            <a:avLst/>
          </a:prstGeom>
          <a:noFill/>
          <a:ln w="9525">
            <a:noFill/>
            <a:miter lim="800000"/>
            <a:headEnd/>
            <a:tailEnd/>
          </a:ln>
        </p:spPr>
        <p:txBody>
          <a:bodyPr/>
          <a:lstStyle/>
          <a:p>
            <a:pPr marL="533400" indent="-533400" algn="ctr">
              <a:spcBef>
                <a:spcPct val="20000"/>
              </a:spcBef>
              <a:buClr>
                <a:schemeClr val="tx1"/>
              </a:buClr>
            </a:pPr>
            <a:r>
              <a:rPr kumimoji="1" lang="en-US" sz="2800" dirty="0">
                <a:latin typeface="Tahoma" charset="0"/>
              </a:rPr>
              <a:t>Mark Floryan</a:t>
            </a:r>
          </a:p>
          <a:p>
            <a:pPr marL="533400" indent="-533400" algn="ctr">
              <a:spcBef>
                <a:spcPct val="20000"/>
              </a:spcBef>
              <a:buClr>
                <a:schemeClr val="tx1"/>
              </a:buClr>
            </a:pPr>
            <a:r>
              <a:rPr kumimoji="1" lang="en-US" sz="2800" dirty="0" err="1">
                <a:latin typeface="Tahoma" charset="0"/>
              </a:rPr>
              <a:t>mfloryan@cs.virginia.edu</a:t>
            </a:r>
            <a:endParaRPr kumimoji="1" lang="en-US" sz="2800" dirty="0">
              <a:latin typeface="Tahoma" charset="0"/>
            </a:endParaRPr>
          </a:p>
        </p:txBody>
      </p:sp>
      <p:sp>
        <p:nvSpPr>
          <p:cNvPr id="5" name="Slide Number Placeholder 4"/>
          <p:cNvSpPr>
            <a:spLocks noGrp="1"/>
          </p:cNvSpPr>
          <p:nvPr>
            <p:ph type="sldNum" sz="quarter" idx="12"/>
          </p:nvPr>
        </p:nvSpPr>
        <p:spPr/>
        <p:txBody>
          <a:bodyPr/>
          <a:lstStyle/>
          <a:p>
            <a:fld id="{F26D9103-0C5C-48AC-B68E-3ED2C164704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Workload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
        <p:nvSpPr>
          <p:cNvPr id="12291" name="Rectangle 3"/>
          <p:cNvSpPr>
            <a:spLocks noGrp="1" noChangeArrowheads="1"/>
          </p:cNvSpPr>
          <p:nvPr>
            <p:ph sz="quarter" idx="1"/>
          </p:nvPr>
        </p:nvSpPr>
        <p:spPr/>
        <p:txBody>
          <a:bodyPr/>
          <a:lstStyle/>
          <a:p>
            <a:r>
              <a:rPr lang="en-US" dirty="0"/>
              <a:t>Each of the 10 topic modules will contain:</a:t>
            </a:r>
          </a:p>
          <a:p>
            <a:pPr lvl="1"/>
            <a:r>
              <a:rPr lang="en-US" dirty="0"/>
              <a:t>One Quiz</a:t>
            </a:r>
          </a:p>
          <a:p>
            <a:pPr lvl="1"/>
            <a:r>
              <a:rPr lang="en-US" dirty="0"/>
              <a:t>Two or more homework assignments</a:t>
            </a:r>
          </a:p>
          <a:p>
            <a:pPr lvl="1"/>
            <a:endParaRPr lang="en-US" dirty="0"/>
          </a:p>
          <a:p>
            <a:r>
              <a:rPr lang="en-US" dirty="0"/>
              <a:t>Each quiz/homework is pass/fail. Each module is in one of three states:</a:t>
            </a:r>
          </a:p>
          <a:p>
            <a:pPr lvl="1"/>
            <a:r>
              <a:rPr lang="en-US" dirty="0"/>
              <a:t>Incomplete: Requirement for competency not passed</a:t>
            </a:r>
          </a:p>
          <a:p>
            <a:pPr lvl="1"/>
            <a:r>
              <a:rPr lang="en-US" dirty="0"/>
              <a:t>Competency: Quiz AND one homework passed</a:t>
            </a:r>
          </a:p>
          <a:p>
            <a:pPr lvl="1"/>
            <a:r>
              <a:rPr lang="en-US" dirty="0"/>
              <a:t>Mastery: Quiz and all homework passed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Quizzes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
        <p:nvSpPr>
          <p:cNvPr id="12291" name="Rectangle 3"/>
          <p:cNvSpPr>
            <a:spLocks noGrp="1" noChangeArrowheads="1"/>
          </p:cNvSpPr>
          <p:nvPr>
            <p:ph sz="quarter" idx="1"/>
          </p:nvPr>
        </p:nvSpPr>
        <p:spPr/>
        <p:txBody>
          <a:bodyPr/>
          <a:lstStyle/>
          <a:p>
            <a:r>
              <a:rPr lang="en-US" dirty="0"/>
              <a:t>Short assessments for each module</a:t>
            </a:r>
          </a:p>
          <a:p>
            <a:pPr lvl="1"/>
            <a:r>
              <a:rPr lang="en-US" dirty="0"/>
              <a:t>15 minutes. Taken during lecture bi-weekly on Friday</a:t>
            </a:r>
          </a:p>
          <a:p>
            <a:pPr lvl="1"/>
            <a:r>
              <a:rPr lang="en-US" dirty="0"/>
              <a:t>See course schedule for exact dates</a:t>
            </a:r>
          </a:p>
          <a:p>
            <a:pPr lvl="1"/>
            <a:endParaRPr lang="en-US" dirty="0"/>
          </a:p>
          <a:p>
            <a:r>
              <a:rPr lang="en-US" dirty="0"/>
              <a:t>Question pool published ahead of time but questions selected at random during quiz</a:t>
            </a:r>
          </a:p>
          <a:p>
            <a:endParaRPr lang="en-US" dirty="0"/>
          </a:p>
          <a:p>
            <a:r>
              <a:rPr lang="en-US" dirty="0"/>
              <a:t>You may attempt two quizzes per session (might raise this, need to think about it)</a:t>
            </a:r>
          </a:p>
        </p:txBody>
      </p:sp>
    </p:spTree>
    <p:extLst>
      <p:ext uri="{BB962C8B-B14F-4D97-AF65-F5344CB8AC3E}">
        <p14:creationId xmlns:p14="http://schemas.microsoft.com/office/powerpoint/2010/main" val="3625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a:p>
        </p:txBody>
      </p:sp>
      <p:sp>
        <p:nvSpPr>
          <p:cNvPr id="12291" name="Rectangle 3"/>
          <p:cNvSpPr>
            <a:spLocks noGrp="1" noChangeArrowheads="1"/>
          </p:cNvSpPr>
          <p:nvPr>
            <p:ph sz="quarter" idx="1"/>
          </p:nvPr>
        </p:nvSpPr>
        <p:spPr/>
        <p:txBody>
          <a:bodyPr/>
          <a:lstStyle/>
          <a:p>
            <a:r>
              <a:rPr lang="en-US" dirty="0"/>
              <a:t>Most </a:t>
            </a:r>
            <a:r>
              <a:rPr lang="en-US" dirty="0" err="1"/>
              <a:t>Homeworks</a:t>
            </a:r>
            <a:r>
              <a:rPr lang="en-US" dirty="0"/>
              <a:t> are programming assignments or written descriptions of algorithms / proofs</a:t>
            </a:r>
          </a:p>
          <a:p>
            <a:r>
              <a:rPr lang="en-US" dirty="0"/>
              <a:t>Programming HW:</a:t>
            </a:r>
          </a:p>
          <a:p>
            <a:pPr lvl="1"/>
            <a:r>
              <a:rPr lang="en-US" dirty="0"/>
              <a:t>Can be written in Java, C++, or Python (your choice)</a:t>
            </a:r>
          </a:p>
          <a:p>
            <a:pPr lvl="1"/>
            <a:r>
              <a:rPr lang="en-US" dirty="0"/>
              <a:t>No code provided</a:t>
            </a:r>
          </a:p>
          <a:p>
            <a:pPr lvl="1"/>
            <a:r>
              <a:rPr lang="en-US" dirty="0"/>
              <a:t>Homework will specify the problem, input, and output specs. That is it. Sometimes a target runtime will be given</a:t>
            </a:r>
          </a:p>
          <a:p>
            <a:r>
              <a:rPr lang="en-US" dirty="0"/>
              <a:t>Written HW</a:t>
            </a:r>
          </a:p>
          <a:p>
            <a:pPr lvl="1"/>
            <a:r>
              <a:rPr lang="en-US" dirty="0"/>
              <a:t>Usually proofs of correctness, runtime, etc.</a:t>
            </a:r>
          </a:p>
          <a:p>
            <a:pPr lvl="1"/>
            <a:r>
              <a:rPr lang="en-US" dirty="0"/>
              <a:t>Written in Latex (first one will introduce you to this if you don’t know it already)</a:t>
            </a:r>
          </a:p>
        </p:txBody>
      </p:sp>
    </p:spTree>
    <p:extLst>
      <p:ext uri="{BB962C8B-B14F-4D97-AF65-F5344CB8AC3E}">
        <p14:creationId xmlns:p14="http://schemas.microsoft.com/office/powerpoint/2010/main" val="26961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r>
              <a:rPr lang="en-US" dirty="0"/>
              <a:t> (Cont’d)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a:p>
        </p:txBody>
      </p:sp>
      <p:sp>
        <p:nvSpPr>
          <p:cNvPr id="12291" name="Rectangle 3"/>
          <p:cNvSpPr>
            <a:spLocks noGrp="1" noChangeArrowheads="1"/>
          </p:cNvSpPr>
          <p:nvPr>
            <p:ph sz="quarter" idx="1"/>
          </p:nvPr>
        </p:nvSpPr>
        <p:spPr/>
        <p:txBody>
          <a:bodyPr/>
          <a:lstStyle/>
          <a:p>
            <a:r>
              <a:rPr lang="en-US" dirty="0" err="1"/>
              <a:t>Homeworks</a:t>
            </a:r>
            <a:r>
              <a:rPr lang="en-US" dirty="0"/>
              <a:t> are all due on the final Wednesday of classes.</a:t>
            </a:r>
          </a:p>
          <a:p>
            <a:endParaRPr lang="en-US" dirty="0"/>
          </a:p>
          <a:p>
            <a:r>
              <a:rPr lang="en-US" dirty="0"/>
              <a:t>Recommended due dates will be posted to keep you up with these.</a:t>
            </a:r>
          </a:p>
          <a:p>
            <a:endParaRPr lang="en-US" dirty="0"/>
          </a:p>
          <a:p>
            <a:r>
              <a:rPr lang="en-US" dirty="0"/>
              <a:t>Highly recommended you try to keep up with HW so that you can:</a:t>
            </a:r>
          </a:p>
          <a:p>
            <a:pPr lvl="1"/>
            <a:r>
              <a:rPr lang="en-US" dirty="0"/>
              <a:t>Pass quizzes</a:t>
            </a:r>
          </a:p>
          <a:p>
            <a:pPr lvl="1"/>
            <a:r>
              <a:rPr lang="en-US" dirty="0"/>
              <a:t>Pass exams</a:t>
            </a:r>
          </a:p>
          <a:p>
            <a:pPr lvl="1"/>
            <a:r>
              <a:rPr lang="en-US" dirty="0"/>
              <a:t>Not fall too far behind in the course</a:t>
            </a:r>
          </a:p>
        </p:txBody>
      </p:sp>
    </p:spTree>
    <p:extLst>
      <p:ext uri="{BB962C8B-B14F-4D97-AF65-F5344CB8AC3E}">
        <p14:creationId xmlns:p14="http://schemas.microsoft.com/office/powerpoint/2010/main" val="5915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Homework: Programming Hints</a:t>
            </a:r>
          </a:p>
        </p:txBody>
      </p:sp>
      <p:sp>
        <p:nvSpPr>
          <p:cNvPr id="16387" name="Content Placeholder 2"/>
          <p:cNvSpPr>
            <a:spLocks noGrp="1"/>
          </p:cNvSpPr>
          <p:nvPr>
            <p:ph sz="quarter" idx="1"/>
          </p:nvPr>
        </p:nvSpPr>
        <p:spPr/>
        <p:txBody>
          <a:bodyPr>
            <a:normAutofit lnSpcReduction="10000"/>
          </a:bodyPr>
          <a:lstStyle/>
          <a:p>
            <a:r>
              <a:rPr lang="en-US" dirty="0"/>
              <a:t>Understand the problem!</a:t>
            </a:r>
          </a:p>
          <a:p>
            <a:r>
              <a:rPr lang="en-US" dirty="0"/>
              <a:t>Consider all boundary cases</a:t>
            </a:r>
          </a:p>
          <a:p>
            <a:r>
              <a:rPr lang="en-US" dirty="0"/>
              <a:t>Use pre-existing library code</a:t>
            </a:r>
          </a:p>
          <a:p>
            <a:pPr lvl="1"/>
            <a:r>
              <a:rPr lang="en-US" dirty="0"/>
              <a:t>Number formatting: </a:t>
            </a:r>
            <a:r>
              <a:rPr lang="en-US" dirty="0" err="1"/>
              <a:t>NumberFormat</a:t>
            </a:r>
            <a:r>
              <a:rPr lang="en-US" dirty="0"/>
              <a:t> in Java, </a:t>
            </a:r>
            <a:r>
              <a:rPr lang="en-US" dirty="0" err="1"/>
              <a:t>printf</a:t>
            </a:r>
            <a:r>
              <a:rPr lang="en-US" dirty="0"/>
              <a:t>() in C/C++</a:t>
            </a:r>
          </a:p>
          <a:p>
            <a:pPr lvl="1"/>
            <a:r>
              <a:rPr lang="en-US" dirty="0"/>
              <a:t>Input: Scanner in Java, </a:t>
            </a:r>
            <a:r>
              <a:rPr lang="en-US" dirty="0" err="1"/>
              <a:t>scanf</a:t>
            </a:r>
            <a:r>
              <a:rPr lang="en-US" dirty="0"/>
              <a:t>() in C, </a:t>
            </a:r>
            <a:r>
              <a:rPr lang="en-US" dirty="0" err="1"/>
              <a:t>cin</a:t>
            </a:r>
            <a:r>
              <a:rPr lang="en-US" dirty="0"/>
              <a:t> in C++</a:t>
            </a:r>
          </a:p>
          <a:p>
            <a:r>
              <a:rPr lang="en-US" dirty="0"/>
              <a:t>Know how to handle floating point numbers</a:t>
            </a:r>
          </a:p>
          <a:p>
            <a:pPr lvl="1"/>
            <a:r>
              <a:rPr lang="en-US" dirty="0"/>
              <a:t>Understand float/double precision issues</a:t>
            </a:r>
          </a:p>
          <a:p>
            <a:pPr lvl="1"/>
            <a:r>
              <a:rPr lang="en-US" dirty="0"/>
              <a:t>Rounding, floating-point mod</a:t>
            </a:r>
          </a:p>
          <a:p>
            <a:r>
              <a:rPr lang="en-US" dirty="0"/>
              <a:t>Make sure it works for the provided test cases</a:t>
            </a:r>
          </a:p>
          <a:p>
            <a:r>
              <a:rPr lang="en-US" dirty="0"/>
              <a:t>Then write some of your own</a:t>
            </a:r>
          </a:p>
          <a:p>
            <a:r>
              <a:rPr lang="en-US" dirty="0"/>
              <a:t>Make sure you read the language specific details for submission!!!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Programming FAQ</a:t>
            </a:r>
          </a:p>
        </p:txBody>
      </p:sp>
      <p:sp>
        <p:nvSpPr>
          <p:cNvPr id="3" name="Slide Number Placeholder 2"/>
          <p:cNvSpPr>
            <a:spLocks noGrp="1"/>
          </p:cNvSpPr>
          <p:nvPr>
            <p:ph type="sldNum" sz="quarter" idx="12"/>
          </p:nvPr>
        </p:nvSpPr>
        <p:spPr/>
        <p:txBody>
          <a:bodyPr/>
          <a:lstStyle/>
          <a:p>
            <a:fld id="{F26D9103-0C5C-48AC-B68E-3ED2C1647047}"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a:t>Do I need to write my own sorting methods.</a:t>
            </a:r>
          </a:p>
          <a:p>
            <a:pPr lvl="1"/>
            <a:r>
              <a:rPr lang="en-US" dirty="0"/>
              <a:t>Yes! You should be able to do this, and it is good practice.</a:t>
            </a:r>
          </a:p>
          <a:p>
            <a:pPr lvl="1"/>
            <a:endParaRPr lang="en-US" dirty="0"/>
          </a:p>
          <a:p>
            <a:r>
              <a:rPr lang="en-US" dirty="0"/>
              <a:t>Why aren’t you providing a submission system that tells me if my code passes?</a:t>
            </a:r>
          </a:p>
          <a:p>
            <a:pPr lvl="1"/>
            <a:r>
              <a:rPr lang="en-US" dirty="0"/>
              <a:t>Because now you are an adult programmer. You should be able to write your own test harness and test cases. I’m doing this on purpose so that you have some practice.</a:t>
            </a:r>
          </a:p>
          <a:p>
            <a:pPr lvl="1"/>
            <a:endParaRPr lang="en-US" dirty="0"/>
          </a:p>
          <a:p>
            <a:r>
              <a:rPr lang="en-US" dirty="0"/>
              <a:t>Will you help me debug my code?</a:t>
            </a:r>
          </a:p>
          <a:p>
            <a:pPr lvl="1"/>
            <a:r>
              <a:rPr lang="en-US" dirty="0"/>
              <a:t>No, I won’t. You need to learn how to do this on your own. I’m happy to give you advice on how to approach your debugging problems, but I will not sit down and debug code with you.</a:t>
            </a:r>
          </a:p>
        </p:txBody>
      </p:sp>
    </p:spTree>
    <p:extLst>
      <p:ext uri="{BB962C8B-B14F-4D97-AF65-F5344CB8AC3E}">
        <p14:creationId xmlns:p14="http://schemas.microsoft.com/office/powerpoint/2010/main" val="174970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Homework: Written</a:t>
            </a:r>
          </a:p>
        </p:txBody>
      </p:sp>
      <p:sp>
        <p:nvSpPr>
          <p:cNvPr id="17411" name="Content Placeholder 2"/>
          <p:cNvSpPr>
            <a:spLocks noGrp="1"/>
          </p:cNvSpPr>
          <p:nvPr>
            <p:ph sz="quarter" idx="1"/>
          </p:nvPr>
        </p:nvSpPr>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dirty="0"/>
              <a:t>You may not embed images of text or formulas!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Working in groups</a:t>
            </a:r>
          </a:p>
        </p:txBody>
      </p:sp>
      <p:sp>
        <p:nvSpPr>
          <p:cNvPr id="18435" name="Content Placeholder 2"/>
          <p:cNvSpPr>
            <a:spLocks noGrp="1"/>
          </p:cNvSpPr>
          <p:nvPr>
            <p:ph sz="quarter" idx="1"/>
          </p:nvPr>
        </p:nvSpPr>
        <p:spPr/>
        <p:txBody>
          <a:bodyPr>
            <a:normAutofit/>
          </a:bodyPr>
          <a:lstStyle/>
          <a:p>
            <a:r>
              <a:rPr lang="en-US" dirty="0"/>
              <a:t>For the </a:t>
            </a:r>
            <a:r>
              <a:rPr lang="en-US" dirty="0" err="1"/>
              <a:t>homeworks</a:t>
            </a:r>
            <a:r>
              <a:rPr lang="en-US" dirty="0"/>
              <a:t>, you may work together in groups of ~5 or less to discuss the algorithmic aspects ONLY</a:t>
            </a:r>
          </a:p>
          <a:p>
            <a:pPr lvl="1"/>
            <a:r>
              <a:rPr lang="en-US" dirty="0"/>
              <a:t>State who you worked with (in code comments)</a:t>
            </a:r>
          </a:p>
          <a:p>
            <a:pPr lvl="1"/>
            <a:r>
              <a:rPr lang="en-US" dirty="0"/>
              <a:t>No looking at another person’s code, or ANY code online. If I catch you doing this, you will receive an F (no leniency!)</a:t>
            </a:r>
          </a:p>
          <a:p>
            <a:r>
              <a:rPr lang="en-US" dirty="0"/>
              <a:t>For the written homeworks, you may work together in groups of ~5 or less, but you MUST:</a:t>
            </a:r>
          </a:p>
          <a:p>
            <a:pPr lvl="1"/>
            <a:r>
              <a:rPr lang="en-US" dirty="0"/>
              <a:t>State who you worked with</a:t>
            </a:r>
          </a:p>
          <a:p>
            <a:pPr lvl="1"/>
            <a:r>
              <a:rPr lang="en-US" dirty="0"/>
              <a:t>Type up your own assignment!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Exams</a:t>
            </a:r>
          </a:p>
        </p:txBody>
      </p:sp>
      <p:sp>
        <p:nvSpPr>
          <p:cNvPr id="18435" name="Content Placeholder 2"/>
          <p:cNvSpPr>
            <a:spLocks noGrp="1"/>
          </p:cNvSpPr>
          <p:nvPr>
            <p:ph sz="quarter" idx="1"/>
          </p:nvPr>
        </p:nvSpPr>
        <p:spPr/>
        <p:txBody>
          <a:bodyPr>
            <a:normAutofit/>
          </a:bodyPr>
          <a:lstStyle/>
          <a:p>
            <a:r>
              <a:rPr lang="en-US" dirty="0"/>
              <a:t>Three blind assessments (exams)</a:t>
            </a:r>
          </a:p>
          <a:p>
            <a:r>
              <a:rPr lang="en-US" dirty="0"/>
              <a:t>Can only be attempted once. Contain unknown questions.</a:t>
            </a:r>
          </a:p>
          <a:p>
            <a:r>
              <a:rPr lang="en-US" dirty="0"/>
              <a:t>If you pass, your grade rises by one half-letter grade</a:t>
            </a:r>
          </a:p>
          <a:p>
            <a:r>
              <a:rPr lang="en-US" dirty="0"/>
              <a:t>If you fail, it doesn’t</a:t>
            </a:r>
          </a:p>
          <a:p>
            <a:endParaRPr lang="en-US" dirty="0"/>
          </a:p>
          <a:p>
            <a:r>
              <a:rPr lang="en-US" dirty="0"/>
              <a:t>See next slide for grading details….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382099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Grading Overview</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pic>
        <p:nvPicPr>
          <p:cNvPr id="7" name="Content Placeholder 6">
            <a:extLst>
              <a:ext uri="{FF2B5EF4-FFF2-40B4-BE49-F238E27FC236}">
                <a16:creationId xmlns:a16="http://schemas.microsoft.com/office/drawing/2014/main" id="{1BD5918D-3282-D343-836C-9E049BC08B8C}"/>
              </a:ext>
            </a:extLst>
          </p:cNvPr>
          <p:cNvPicPr>
            <a:picLocks noGrp="1" noChangeAspect="1"/>
          </p:cNvPicPr>
          <p:nvPr>
            <p:ph sz="quarter" idx="1"/>
          </p:nvPr>
        </p:nvPicPr>
        <p:blipFill>
          <a:blip r:embed="rId2"/>
          <a:stretch>
            <a:fillRect/>
          </a:stretch>
        </p:blipFill>
        <p:spPr>
          <a:xfrm>
            <a:off x="49079" y="1600200"/>
            <a:ext cx="9094921" cy="4070350"/>
          </a:xfrm>
        </p:spPr>
      </p:pic>
    </p:spTree>
    <p:extLst>
      <p:ext uri="{BB962C8B-B14F-4D97-AF65-F5344CB8AC3E}">
        <p14:creationId xmlns:p14="http://schemas.microsoft.com/office/powerpoint/2010/main" val="427765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dirty="0"/>
              <a:t>What you know already from DSA1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
        <p:nvSpPr>
          <p:cNvPr id="21507" name="Rectangle 3"/>
          <p:cNvSpPr>
            <a:spLocks noGrp="1" noChangeArrowheads="1"/>
          </p:cNvSpPr>
          <p:nvPr>
            <p:ph sz="quarter" idx="1"/>
            <p:custDataLst>
              <p:tags r:id="rId2"/>
            </p:custDataLst>
          </p:nvPr>
        </p:nvSpPr>
        <p:spPr/>
        <p:txBody>
          <a:bodyPr/>
          <a:lstStyle/>
          <a:p>
            <a:r>
              <a:rPr lang="en-US" dirty="0"/>
              <a:t>Definition of an algorithm</a:t>
            </a:r>
          </a:p>
          <a:p>
            <a:r>
              <a:rPr lang="en-US" dirty="0"/>
              <a:t>Definition of algorithm “complexity”</a:t>
            </a:r>
          </a:p>
          <a:p>
            <a:r>
              <a:rPr lang="en-US" dirty="0"/>
              <a:t>Measuring worst-case complexity</a:t>
            </a:r>
          </a:p>
          <a:p>
            <a:r>
              <a:rPr lang="en-US" dirty="0"/>
              <a:t>Cost as a function of input size</a:t>
            </a:r>
          </a:p>
          <a:p>
            <a:r>
              <a:rPr lang="en-US" dirty="0"/>
              <a:t>Asymptotic rate of growth: Big-Oh, Big-Theta</a:t>
            </a:r>
          </a:p>
          <a:p>
            <a:r>
              <a:rPr lang="en-US" dirty="0"/>
              <a:t>Relative ordering of rates of growth</a:t>
            </a:r>
          </a:p>
          <a:p>
            <a:r>
              <a:rPr lang="en-US" dirty="0"/>
              <a:t>Analyzing an algorithm's cost:</a:t>
            </a:r>
          </a:p>
          <a:p>
            <a:pPr lvl="1"/>
            <a:r>
              <a:rPr lang="en-US" dirty="0"/>
              <a:t>sequences, loops, if/else, functions, recursion</a:t>
            </a:r>
          </a:p>
          <a:p>
            <a:r>
              <a:rPr lang="en-US" dirty="0"/>
              <a:t>Focus on counting one particular statement or operation; don’t count all statements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457200" y="152400"/>
            <a:ext cx="8686800" cy="990600"/>
          </a:xfrm>
        </p:spPr>
        <p:txBody>
          <a:bodyPr>
            <a:normAutofit/>
          </a:bodyPr>
          <a:lstStyle/>
          <a:p>
            <a:r>
              <a:rPr lang="en-US" dirty="0"/>
              <a:t>What you know already from DSA1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
        <p:nvSpPr>
          <p:cNvPr id="22531" name="Rectangle 3"/>
          <p:cNvSpPr>
            <a:spLocks noGrp="1" noChangeArrowheads="1"/>
          </p:cNvSpPr>
          <p:nvPr>
            <p:ph sz="quarter" idx="1"/>
            <p:custDataLst>
              <p:tags r:id="rId2"/>
            </p:custDataLst>
          </p:nvPr>
        </p:nvSpPr>
        <p:spPr/>
        <p:txBody>
          <a:bodyPr/>
          <a:lstStyle/>
          <a:p>
            <a:r>
              <a:rPr lang="en-US" dirty="0"/>
              <a:t>Problems and their solutions:</a:t>
            </a:r>
          </a:p>
          <a:p>
            <a:pPr lvl="1"/>
            <a:r>
              <a:rPr lang="en-US" dirty="0"/>
              <a:t>Linear data structures vs. tree data structures</a:t>
            </a:r>
          </a:p>
          <a:p>
            <a:pPr lvl="1"/>
            <a:r>
              <a:rPr lang="en-US" dirty="0"/>
              <a:t>Searching: linear/sequential search, binary search (?), hashing</a:t>
            </a:r>
          </a:p>
          <a:p>
            <a:pPr lvl="1"/>
            <a:r>
              <a:rPr lang="en-US" dirty="0"/>
              <a:t>Sorting:  quicksort, </a:t>
            </a:r>
            <a:r>
              <a:rPr lang="en-US" dirty="0" err="1"/>
              <a:t>mergesort</a:t>
            </a:r>
            <a:r>
              <a:rPr lang="en-US" dirty="0"/>
              <a:t> in CS2110 (?)</a:t>
            </a:r>
          </a:p>
          <a:p>
            <a:pPr lvl="1"/>
            <a:r>
              <a:rPr lang="en-US" dirty="0"/>
              <a:t>Priority Queue ADT and Heap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57200" y="152400"/>
            <a:ext cx="8686800" cy="990600"/>
          </a:xfrm>
        </p:spPr>
        <p:txBody>
          <a:bodyPr>
            <a:normAutofit fontScale="90000"/>
          </a:bodyPr>
          <a:lstStyle/>
          <a:p>
            <a:r>
              <a:rPr lang="en-US" dirty="0"/>
              <a:t>What you know already from all your courses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
        <p:nvSpPr>
          <p:cNvPr id="23555" name="Rectangle 3"/>
          <p:cNvSpPr>
            <a:spLocks noGrp="1" noChangeArrowheads="1"/>
          </p:cNvSpPr>
          <p:nvPr>
            <p:ph sz="quarter" idx="1"/>
            <p:custDataLst>
              <p:tags r:id="rId2"/>
            </p:custDataLst>
          </p:nvPr>
        </p:nvSpPr>
        <p:spPr/>
        <p:txBody>
          <a:bodyPr/>
          <a:lstStyle/>
          <a:p>
            <a:r>
              <a:rPr lang="en-US" dirty="0"/>
              <a:t>Examples of Algorithm design methods:</a:t>
            </a:r>
          </a:p>
          <a:p>
            <a:pPr lvl="1"/>
            <a:r>
              <a:rPr lang="en-US" dirty="0"/>
              <a:t>Divide and Conquer (quicksort, </a:t>
            </a:r>
            <a:r>
              <a:rPr lang="en-US" dirty="0" err="1"/>
              <a:t>mergesort</a:t>
            </a:r>
            <a:r>
              <a:rPr lang="en-US" dirty="0"/>
              <a:t>)</a:t>
            </a:r>
          </a:p>
          <a:p>
            <a:pPr lvl="1"/>
            <a:r>
              <a:rPr lang="en-US" dirty="0"/>
              <a:t>Greedy (though you didn’t call it this)</a:t>
            </a:r>
          </a:p>
          <a:p>
            <a:pPr lvl="1"/>
            <a:r>
              <a:rPr lang="en-US" dirty="0"/>
              <a:t>Dynamic programming (</a:t>
            </a:r>
            <a:r>
              <a:rPr lang="en-US" dirty="0" err="1"/>
              <a:t>fibonacci</a:t>
            </a:r>
            <a:r>
              <a:rPr lang="en-US" dirty="0"/>
              <a:t> numbers, Floyd-</a:t>
            </a:r>
            <a:r>
              <a:rPr lang="en-US" dirty="0" err="1"/>
              <a:t>Warshall</a:t>
            </a:r>
            <a:r>
              <a:rPr lang="en-US" dirty="0"/>
              <a:t>)</a:t>
            </a:r>
          </a:p>
          <a:p>
            <a:pPr lvl="1"/>
            <a:r>
              <a:rPr lang="en-US" dirty="0"/>
              <a:t>NP-complete (traveling salesperson. Have you seen this?)</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normAutofit fontScale="90000"/>
          </a:bodyPr>
          <a:lstStyle/>
          <a:p>
            <a:r>
              <a:rPr lang="en-US"/>
              <a:t>What you know already from Discrete Math and Theory of Computation…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dirty="0"/>
              <a:t>From CS2102:</a:t>
            </a:r>
          </a:p>
          <a:p>
            <a:pPr lvl="1"/>
            <a:r>
              <a:rPr lang="en-US" dirty="0"/>
              <a:t>Proofs: induction, contradiction</a:t>
            </a:r>
          </a:p>
          <a:p>
            <a:pPr lvl="2"/>
            <a:r>
              <a:rPr lang="en-US" dirty="0"/>
              <a:t>If you are uncomfortable with these two, review them NOW!</a:t>
            </a:r>
          </a:p>
          <a:p>
            <a:pPr lvl="1"/>
            <a:r>
              <a:rPr lang="en-US" dirty="0"/>
              <a:t>Counting, probability, </a:t>
            </a:r>
            <a:r>
              <a:rPr lang="en-US" dirty="0" err="1"/>
              <a:t>combinatorics</a:t>
            </a:r>
            <a:r>
              <a:rPr lang="en-US" dirty="0"/>
              <a:t>, permutations</a:t>
            </a:r>
          </a:p>
          <a:p>
            <a:endParaRPr lang="en-US" dirty="0"/>
          </a:p>
          <a:p>
            <a:r>
              <a:rPr lang="en-US" dirty="0"/>
              <a:t>From some earlier math class:</a:t>
            </a:r>
          </a:p>
          <a:p>
            <a:pPr lvl="1"/>
            <a:r>
              <a:rPr lang="en-US" dirty="0"/>
              <a:t>Exponents, logarithms, limits, differentiation on polynomials and other simple functions</a:t>
            </a:r>
          </a:p>
          <a:p>
            <a:endParaRPr lang="en-US" dirty="0"/>
          </a:p>
          <a:p>
            <a:r>
              <a:rPr lang="en-US" dirty="0"/>
              <a:t>From CS3102 (if you have taken it)</a:t>
            </a:r>
          </a:p>
          <a:p>
            <a:pPr lvl="1"/>
            <a:r>
              <a:rPr lang="en-US" dirty="0"/>
              <a:t>Maturity in mathematics and computing theory</a:t>
            </a:r>
          </a:p>
          <a:p>
            <a:pPr lvl="1"/>
            <a:r>
              <a:rPr lang="en-US" dirty="0"/>
              <a:t>Ability to do proofs</a:t>
            </a:r>
          </a:p>
          <a:p>
            <a:pPr lvl="1"/>
            <a:r>
              <a:rPr lang="en-US" dirty="0"/>
              <a:t>Abstract models of computation, such as Turing machines</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Concerns?  Wrath to vent?</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a:p>
        </p:txBody>
      </p:sp>
      <p:sp>
        <p:nvSpPr>
          <p:cNvPr id="7" name="Content Placeholder 6"/>
          <p:cNvSpPr>
            <a:spLocks noGrp="1"/>
          </p:cNvSpPr>
          <p:nvPr>
            <p:ph sz="quarter"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first algorithm: making change</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a:t>OK… But What’s It Really All About?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26</a:t>
            </a:fld>
            <a:endParaRPr lang="en-US"/>
          </a:p>
        </p:txBody>
      </p:sp>
      <p:sp>
        <p:nvSpPr>
          <p:cNvPr id="30723" name="Rectangle 3"/>
          <p:cNvSpPr>
            <a:spLocks noGrp="1" noChangeArrowheads="1"/>
          </p:cNvSpPr>
          <p:nvPr>
            <p:ph sz="quarter" idx="1"/>
            <p:custDataLst>
              <p:tags r:id="rId2"/>
            </p:custDataLst>
          </p:nvPr>
        </p:nvSpPr>
        <p:spPr/>
        <p:txBody>
          <a:bodyPr/>
          <a:lstStyle/>
          <a:p>
            <a:r>
              <a:rPr lang="en-US"/>
              <a:t>Let’s illustrate some ideas you’ll see throughout the course</a:t>
            </a:r>
          </a:p>
          <a:p>
            <a:pPr lvl="1"/>
            <a:r>
              <a:rPr lang="en-US"/>
              <a:t>Using one example</a:t>
            </a:r>
          </a:p>
          <a:p>
            <a:r>
              <a:rPr lang="en-US"/>
              <a:t>Concepts:</a:t>
            </a:r>
          </a:p>
          <a:p>
            <a:pPr lvl="1"/>
            <a:r>
              <a:rPr lang="en-US"/>
              <a:t>Describing an algorithm</a:t>
            </a:r>
          </a:p>
          <a:p>
            <a:pPr lvl="1"/>
            <a:r>
              <a:rPr lang="en-US"/>
              <a:t>Measuring algorithm efficiency</a:t>
            </a:r>
          </a:p>
          <a:p>
            <a:pPr lvl="1"/>
            <a:r>
              <a:rPr lang="en-US"/>
              <a:t>Families or types of problems</a:t>
            </a:r>
          </a:p>
          <a:p>
            <a:pPr lvl="1"/>
            <a:r>
              <a:rPr lang="en-US"/>
              <a:t>Algorithm design strategies</a:t>
            </a:r>
          </a:p>
          <a:p>
            <a:pPr lvl="2"/>
            <a:r>
              <a:rPr lang="en-US"/>
              <a:t>Alternative strategies</a:t>
            </a:r>
          </a:p>
          <a:p>
            <a:pPr lvl="1"/>
            <a:r>
              <a:rPr lang="en-US"/>
              <a:t>Lower bounds and optimal algorithms</a:t>
            </a:r>
          </a:p>
          <a:p>
            <a:pPr lvl="1"/>
            <a:r>
              <a:rPr lang="en-US"/>
              <a:t>Problems that seem very hard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normAutofit fontScale="90000"/>
          </a:bodyPr>
          <a:lstStyle/>
          <a:p>
            <a:r>
              <a:rPr lang="en-US"/>
              <a:t>Everyone Already Knows Many Algorithms!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a:p>
        </p:txBody>
      </p:sp>
      <p:sp>
        <p:nvSpPr>
          <p:cNvPr id="316419" name="Rectangle 3"/>
          <p:cNvSpPr>
            <a:spLocks noGrp="1" noChangeArrowheads="1"/>
          </p:cNvSpPr>
          <p:nvPr>
            <p:ph sz="quarter" idx="1"/>
            <p:custDataLst>
              <p:tags r:id="rId2"/>
            </p:custDataLst>
          </p:nvPr>
        </p:nvSpPr>
        <p:spPr/>
        <p:txBody>
          <a:bodyPr/>
          <a:lstStyle/>
          <a:p>
            <a:r>
              <a:rPr lang="en-US"/>
              <a:t>Worked retail? You know how to make change!</a:t>
            </a:r>
          </a:p>
          <a:p>
            <a:r>
              <a:rPr lang="en-US"/>
              <a:t>Example:</a:t>
            </a:r>
          </a:p>
          <a:p>
            <a:pPr lvl="1"/>
            <a:r>
              <a:rPr lang="en-US"/>
              <a:t>My item costs $4.37.  I give you a five dollar bill.  What do you give me in change?</a:t>
            </a:r>
          </a:p>
          <a:p>
            <a:pPr lvl="1"/>
            <a:r>
              <a:rPr lang="en-US"/>
              <a:t>Answer: two quarters, a dime, three pennies</a:t>
            </a:r>
          </a:p>
          <a:p>
            <a:pPr lvl="1"/>
            <a:r>
              <a:rPr lang="en-US"/>
              <a:t>Why? How do we figure that out?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a:t>Making Change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a:p>
        </p:txBody>
      </p:sp>
      <p:sp>
        <p:nvSpPr>
          <p:cNvPr id="32771" name="Rectangle 3"/>
          <p:cNvSpPr>
            <a:spLocks noGrp="1" noChangeArrowheads="1"/>
          </p:cNvSpPr>
          <p:nvPr>
            <p:ph sz="quarter" idx="1"/>
            <p:custDataLst>
              <p:tags r:id="rId2"/>
            </p:custDataLst>
          </p:nvPr>
        </p:nvSpPr>
        <p:spPr/>
        <p:txBody>
          <a:bodyPr>
            <a:normAutofit lnSpcReduction="10000"/>
          </a:bodyPr>
          <a:lstStyle/>
          <a:p>
            <a:r>
              <a:rPr lang="en-US"/>
              <a:t>The problem: </a:t>
            </a:r>
          </a:p>
          <a:p>
            <a:pPr lvl="1"/>
            <a:r>
              <a:rPr lang="en-US"/>
              <a:t>Give back the right amount of change, and…</a:t>
            </a:r>
          </a:p>
          <a:p>
            <a:pPr lvl="1"/>
            <a:r>
              <a:rPr lang="en-US"/>
              <a:t>Return the fewest number of coins!</a:t>
            </a:r>
          </a:p>
          <a:p>
            <a:r>
              <a:rPr lang="en-US"/>
              <a:t>Inputs: the dollar-amount to return</a:t>
            </a:r>
          </a:p>
          <a:p>
            <a:pPr lvl="1"/>
            <a:r>
              <a:rPr lang="en-US"/>
              <a:t>Also, the set of possible coins. (Do we have half-dollars?  That affects the answer we give.)</a:t>
            </a:r>
          </a:p>
          <a:p>
            <a:r>
              <a:rPr lang="en-US"/>
              <a:t>Output: a set of coins</a:t>
            </a:r>
          </a:p>
          <a:p>
            <a:endParaRPr lang="en-US"/>
          </a:p>
          <a:p>
            <a:r>
              <a:rPr lang="en-US"/>
              <a:t>Note this problem statement is simply a transformation</a:t>
            </a:r>
          </a:p>
          <a:p>
            <a:pPr lvl="1"/>
            <a:r>
              <a:rPr lang="en-US"/>
              <a:t>Given input, generate output with certain properties</a:t>
            </a:r>
          </a:p>
          <a:p>
            <a:pPr lvl="1"/>
            <a:r>
              <a:rPr lang="en-US"/>
              <a:t>No statement about how to do it.</a:t>
            </a:r>
          </a:p>
          <a:p>
            <a:r>
              <a:rPr lang="en-US"/>
              <a:t>Can you describe the algorithm you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A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a:p>
        </p:txBody>
      </p:sp>
      <p:sp>
        <p:nvSpPr>
          <p:cNvPr id="318467" name="Rectangle 3"/>
          <p:cNvSpPr>
            <a:spLocks noGrp="1" noChangeArrowheads="1"/>
          </p:cNvSpPr>
          <p:nvPr>
            <p:ph sz="quarter" idx="1"/>
            <p:custDataLst>
              <p:tags r:id="rId2"/>
            </p:custDataLst>
          </p:nvPr>
        </p:nvSpPr>
        <p:spPr/>
        <p:txBody>
          <a:bodyPr/>
          <a:lstStyle/>
          <a:p>
            <a:pPr marL="514350" indent="-514350">
              <a:buFont typeface="+mj-lt"/>
              <a:buAutoNum type="arabicPeriod"/>
            </a:pPr>
            <a:r>
              <a:rPr lang="en-US" dirty="0"/>
              <a:t>Consider the largest coin</a:t>
            </a:r>
          </a:p>
          <a:p>
            <a:pPr marL="514350" indent="-514350">
              <a:buFont typeface="+mj-lt"/>
              <a:buAutoNum type="arabicPeriod"/>
            </a:pPr>
            <a:r>
              <a:rPr lang="en-US" dirty="0"/>
              <a:t>How many go into the amount left?</a:t>
            </a:r>
          </a:p>
          <a:p>
            <a:pPr marL="514350" indent="-514350">
              <a:buFont typeface="+mj-lt"/>
              <a:buAutoNum type="arabicPeriod"/>
            </a:pPr>
            <a:r>
              <a:rPr lang="en-US" dirty="0"/>
              <a:t>Add that many of that coin to the output</a:t>
            </a:r>
          </a:p>
          <a:p>
            <a:pPr marL="514350" indent="-514350">
              <a:buFont typeface="+mj-lt"/>
              <a:buAutoNum type="arabicPeriod"/>
            </a:pPr>
            <a:r>
              <a:rPr lang="en-US" dirty="0"/>
              <a:t>Subtract the amount for those coins from the amount left to return</a:t>
            </a:r>
          </a:p>
          <a:p>
            <a:pPr marL="514350" indent="-514350">
              <a:buFont typeface="+mj-lt"/>
              <a:buAutoNum type="arabicPeriod"/>
            </a:pPr>
            <a:r>
              <a:rPr lang="en-US" dirty="0"/>
              <a:t>If the amount left is zero, done!</a:t>
            </a:r>
          </a:p>
          <a:p>
            <a:pPr marL="514350" indent="-514350">
              <a:buFont typeface="+mj-lt"/>
              <a:buAutoNum type="arabicPeriod"/>
            </a:pPr>
            <a:r>
              <a:rPr lang="en-US" dirty="0"/>
              <a:t>If not, consider next largest coin, and go back to Step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dirty="0"/>
              <a:t>General Info</a:t>
            </a:r>
          </a:p>
        </p:txBody>
      </p:sp>
      <p:sp>
        <p:nvSpPr>
          <p:cNvPr id="6147" name="Rectangle 3"/>
          <p:cNvSpPr>
            <a:spLocks noGrp="1" noChangeArrowheads="1"/>
          </p:cNvSpPr>
          <p:nvPr>
            <p:ph sz="quarter" idx="1"/>
            <p:custDataLst>
              <p:tags r:id="rId2"/>
            </p:custDataLst>
          </p:nvPr>
        </p:nvSpPr>
        <p:spPr>
          <a:xfrm>
            <a:off x="381000" y="1371600"/>
            <a:ext cx="8255000" cy="4800600"/>
          </a:xfrm>
        </p:spPr>
        <p:txBody>
          <a:bodyPr>
            <a:normAutofit fontScale="85000" lnSpcReduction="20000"/>
          </a:bodyPr>
          <a:lstStyle/>
          <a:p>
            <a:r>
              <a:rPr lang="en-US" dirty="0"/>
              <a:t>See syllabus on course website for general information</a:t>
            </a:r>
          </a:p>
          <a:p>
            <a:r>
              <a:rPr lang="en-US" dirty="0"/>
              <a:t>Pre-requisites:</a:t>
            </a:r>
          </a:p>
          <a:p>
            <a:pPr lvl="1"/>
            <a:r>
              <a:rPr lang="en-US" dirty="0"/>
              <a:t>DSA1 (with C- or better)</a:t>
            </a:r>
          </a:p>
          <a:p>
            <a:pPr lvl="1"/>
            <a:r>
              <a:rPr lang="en-US" dirty="0"/>
              <a:t>Math topics: proof by induction, proof by contradiction, exponents, logarithms, limits, simple differentiations (covered in APMA 1090 or MATH 1210 or MATH 1310)</a:t>
            </a:r>
          </a:p>
          <a:p>
            <a:r>
              <a:rPr lang="en-US" dirty="0"/>
              <a:t>Teaching Assistants</a:t>
            </a:r>
          </a:p>
          <a:p>
            <a:pPr lvl="1"/>
            <a:r>
              <a:rPr lang="en-US" dirty="0"/>
              <a:t>Graduates (?):</a:t>
            </a:r>
          </a:p>
          <a:p>
            <a:pPr lvl="2"/>
            <a:r>
              <a:rPr lang="en-US" dirty="0"/>
              <a:t>TBD</a:t>
            </a:r>
          </a:p>
          <a:p>
            <a:pPr lvl="1"/>
            <a:r>
              <a:rPr lang="en-US" dirty="0"/>
              <a:t>Undergraduates (5 or 6)</a:t>
            </a:r>
          </a:p>
          <a:p>
            <a:pPr lvl="2"/>
            <a:r>
              <a:rPr lang="en-US" dirty="0"/>
              <a:t>Annie, Cassie, Daniel, and George (Probably 1 or 2 more this time)</a:t>
            </a:r>
          </a:p>
          <a:p>
            <a:pPr lvl="1"/>
            <a:r>
              <a:rPr lang="en-US" dirty="0"/>
              <a:t>Both will hold office hours, which will start next week</a:t>
            </a:r>
          </a:p>
          <a:p>
            <a:pPr lvl="2"/>
            <a:r>
              <a:rPr lang="en-US" dirty="0"/>
              <a:t>Locations and hours TBA</a:t>
            </a:r>
          </a:p>
          <a:p>
            <a:pPr lvl="1"/>
            <a:r>
              <a:rPr lang="en-US" dirty="0"/>
              <a:t>Also, we’ll use Piazza for questions</a:t>
            </a:r>
          </a:p>
          <a:p>
            <a:pPr lvl="2"/>
            <a:r>
              <a:rPr lang="en-US" dirty="0"/>
              <a:t>Post all questions about HW, topics, </a:t>
            </a:r>
            <a:r>
              <a:rPr lang="en-US" dirty="0" err="1"/>
              <a:t>etc</a:t>
            </a:r>
            <a:r>
              <a:rPr lang="en-US" dirty="0"/>
              <a:t>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Is this a “good”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30</a:t>
            </a:fld>
            <a:endParaRPr lang="en-US"/>
          </a:p>
        </p:txBody>
      </p:sp>
      <p:sp>
        <p:nvSpPr>
          <p:cNvPr id="353283" name="Rectangle 3"/>
          <p:cNvSpPr>
            <a:spLocks noGrp="1" noChangeArrowheads="1"/>
          </p:cNvSpPr>
          <p:nvPr>
            <p:ph sz="quarter" idx="1"/>
          </p:nvPr>
        </p:nvSpPr>
        <p:spPr/>
        <p:txBody>
          <a:bodyPr/>
          <a:lstStyle/>
          <a:p>
            <a:r>
              <a:rPr lang="en-US" dirty="0"/>
              <a:t>What makes an algorithm “good”?</a:t>
            </a:r>
          </a:p>
          <a:p>
            <a:pPr lvl="1"/>
            <a:r>
              <a:rPr lang="en-US" dirty="0"/>
              <a:t>Good time </a:t>
            </a:r>
            <a:r>
              <a:rPr lang="en-US" i="1" dirty="0"/>
              <a:t>complexity</a:t>
            </a:r>
            <a:r>
              <a:rPr lang="en-US" dirty="0"/>
              <a:t>.  (Maybe space complexity.)</a:t>
            </a:r>
          </a:p>
          <a:p>
            <a:pPr lvl="1"/>
            <a:r>
              <a:rPr lang="en-US" dirty="0"/>
              <a:t>Better than any other algorithm</a:t>
            </a:r>
          </a:p>
          <a:p>
            <a:pPr lvl="1"/>
            <a:r>
              <a:rPr lang="en-US" dirty="0"/>
              <a:t>Easy to understand</a:t>
            </a:r>
          </a:p>
          <a:p>
            <a:r>
              <a:rPr lang="en-US" dirty="0"/>
              <a:t>How could we measure how much work an algorithm does?</a:t>
            </a:r>
          </a:p>
          <a:p>
            <a:pPr lvl="1"/>
            <a:r>
              <a:rPr lang="en-US" dirty="0"/>
              <a:t>Code it and time it.  Issues?</a:t>
            </a:r>
          </a:p>
          <a:p>
            <a:pPr lvl="1"/>
            <a:r>
              <a:rPr lang="en-US" dirty="0"/>
              <a:t>Count how many “instructions” it does before implementing it</a:t>
            </a:r>
          </a:p>
          <a:p>
            <a:pPr lvl="1"/>
            <a:r>
              <a:rPr lang="en-US" dirty="0"/>
              <a:t>Computer scientists count basic operations, and use a rough measure of this: order class, e.g. O(n </a:t>
            </a:r>
            <a:r>
              <a:rPr lang="en-US" dirty="0" err="1"/>
              <a:t>lg</a:t>
            </a:r>
            <a:r>
              <a:rPr lang="en-US" dirty="0"/>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2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Evaluating Our Greedy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31</a:t>
            </a:fld>
            <a:endParaRPr lang="en-US"/>
          </a:p>
        </p:txBody>
      </p:sp>
      <p:sp>
        <p:nvSpPr>
          <p:cNvPr id="354307" name="Rectangle 3"/>
          <p:cNvSpPr>
            <a:spLocks noGrp="1" noChangeArrowheads="1"/>
          </p:cNvSpPr>
          <p:nvPr>
            <p:ph sz="quarter" idx="1"/>
          </p:nvPr>
        </p:nvSpPr>
        <p:spPr/>
        <p:txBody>
          <a:bodyPr/>
          <a:lstStyle/>
          <a:p>
            <a:r>
              <a:rPr lang="en-US" dirty="0"/>
              <a:t>How much work does it do?</a:t>
            </a:r>
          </a:p>
          <a:p>
            <a:pPr lvl="1"/>
            <a:r>
              <a:rPr lang="en-US" dirty="0"/>
              <a:t>Say C is the amount of change, and N is the number of coins in our coin-set</a:t>
            </a:r>
          </a:p>
          <a:p>
            <a:pPr lvl="1"/>
            <a:r>
              <a:rPr lang="en-US" dirty="0"/>
              <a:t>Loop at most N times, and inside the loop we do:</a:t>
            </a:r>
          </a:p>
          <a:p>
            <a:pPr lvl="2"/>
            <a:r>
              <a:rPr lang="en-US" dirty="0"/>
              <a:t>A division</a:t>
            </a:r>
          </a:p>
          <a:p>
            <a:pPr lvl="2"/>
            <a:r>
              <a:rPr lang="en-US" dirty="0"/>
              <a:t>Add something to the output list</a:t>
            </a:r>
          </a:p>
          <a:p>
            <a:pPr lvl="2"/>
            <a:r>
              <a:rPr lang="en-US" dirty="0"/>
              <a:t>A subtraction, and a test</a:t>
            </a:r>
          </a:p>
          <a:p>
            <a:pPr lvl="1"/>
            <a:r>
              <a:rPr lang="en-US" dirty="0"/>
              <a:t>We say this is O(N), or linear in terms of the size of the coin-set</a:t>
            </a:r>
          </a:p>
          <a:p>
            <a:r>
              <a:rPr lang="en-US" dirty="0"/>
              <a:t>Could we do better?</a:t>
            </a:r>
          </a:p>
          <a:p>
            <a:pPr lvl="1"/>
            <a:r>
              <a:rPr lang="en-US" dirty="0"/>
              <a:t>Is this an </a:t>
            </a:r>
            <a:r>
              <a:rPr lang="en-US" i="1" dirty="0"/>
              <a:t>optimal algorithm</a:t>
            </a:r>
            <a:r>
              <a:rPr lang="en-US" dirty="0"/>
              <a:t>?</a:t>
            </a:r>
          </a:p>
          <a:p>
            <a:pPr lvl="1"/>
            <a:r>
              <a:rPr lang="en-US" dirty="0"/>
              <a:t>We need to do a proof somehow to show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a:t>You’re Being Greedy!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32</a:t>
            </a:fld>
            <a:endParaRPr lang="en-US"/>
          </a:p>
        </p:txBody>
      </p:sp>
      <p:sp>
        <p:nvSpPr>
          <p:cNvPr id="36867" name="Rectangle 3"/>
          <p:cNvSpPr>
            <a:spLocks noGrp="1" noChangeArrowheads="1"/>
          </p:cNvSpPr>
          <p:nvPr>
            <p:ph sz="quarter" idx="1"/>
            <p:custDataLst>
              <p:tags r:id="rId2"/>
            </p:custDataLst>
          </p:nvPr>
        </p:nvSpPr>
        <p:spPr/>
        <p:txBody>
          <a:bodyPr>
            <a:normAutofit fontScale="92500"/>
          </a:bodyPr>
          <a:lstStyle/>
          <a:p>
            <a:r>
              <a:rPr lang="en-US" dirty="0"/>
              <a:t>This algorithm is an example of a family of algorithms called </a:t>
            </a:r>
            <a:r>
              <a:rPr lang="en-US" i="1" dirty="0"/>
              <a:t>greedy algorithms</a:t>
            </a:r>
          </a:p>
          <a:p>
            <a:r>
              <a:rPr lang="en-US" dirty="0"/>
              <a:t>Suitable for optimization problems</a:t>
            </a:r>
          </a:p>
          <a:p>
            <a:pPr lvl="1"/>
            <a:r>
              <a:rPr lang="en-US" dirty="0"/>
              <a:t>There are many </a:t>
            </a:r>
            <a:r>
              <a:rPr lang="en-US" i="1" dirty="0"/>
              <a:t>feasible answers </a:t>
            </a:r>
            <a:r>
              <a:rPr lang="en-US" dirty="0"/>
              <a:t>that add up to the right amount, but one is optimal or best (fewest coins)</a:t>
            </a:r>
          </a:p>
          <a:p>
            <a:r>
              <a:rPr lang="en-US" dirty="0"/>
              <a:t>Immediately greedy: at each step, choose what looks best now.  No “look-ahead” into the future!</a:t>
            </a:r>
          </a:p>
          <a:p>
            <a:endParaRPr lang="en-US" dirty="0"/>
          </a:p>
          <a:p>
            <a:r>
              <a:rPr lang="en-US" dirty="0"/>
              <a:t>What’s an optimization problem?</a:t>
            </a:r>
          </a:p>
          <a:p>
            <a:pPr lvl="1"/>
            <a:r>
              <a:rPr lang="en-US" dirty="0"/>
              <a:t>Some subset or combination of values satisfies problem constraints (feasible solutions)</a:t>
            </a:r>
          </a:p>
          <a:p>
            <a:pPr lvl="1"/>
            <a:r>
              <a:rPr lang="en-US" dirty="0"/>
              <a:t>But, a way of comparing these.  One is best: the optimal solution</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a:t>Does Greed Pay Off?</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33</a:t>
            </a:fld>
            <a:endParaRPr lang="en-US"/>
          </a:p>
        </p:txBody>
      </p:sp>
      <p:sp>
        <p:nvSpPr>
          <p:cNvPr id="351235" name="Rectangle 3"/>
          <p:cNvSpPr>
            <a:spLocks noGrp="1" noChangeArrowheads="1"/>
          </p:cNvSpPr>
          <p:nvPr>
            <p:ph sz="quarter" idx="1"/>
            <p:custDataLst>
              <p:tags r:id="rId2"/>
            </p:custDataLst>
          </p:nvPr>
        </p:nvSpPr>
        <p:spPr/>
        <p:txBody>
          <a:bodyPr/>
          <a:lstStyle/>
          <a:p>
            <a:r>
              <a:rPr lang="en-US"/>
              <a:t>Greedy algorithms are often efficient.</a:t>
            </a:r>
          </a:p>
          <a:p>
            <a:r>
              <a:rPr lang="en-US"/>
              <a:t>Are they always right? Always find the optimal answer?</a:t>
            </a:r>
          </a:p>
          <a:p>
            <a:pPr lvl="1"/>
            <a:r>
              <a:rPr lang="en-US"/>
              <a:t>For some problems.</a:t>
            </a:r>
          </a:p>
          <a:p>
            <a:pPr lvl="1"/>
            <a:r>
              <a:rPr lang="en-US"/>
              <a:t>Not for checkers or chess!</a:t>
            </a:r>
          </a:p>
          <a:p>
            <a:pPr lvl="1"/>
            <a:r>
              <a:rPr lang="en-US"/>
              <a:t>Always for coin-changing problem? Depends on coin values</a:t>
            </a:r>
          </a:p>
          <a:p>
            <a:pPr lvl="2"/>
            <a:r>
              <a:rPr lang="en-US"/>
              <a:t>Say we had a 11-cent coin</a:t>
            </a:r>
          </a:p>
          <a:p>
            <a:pPr lvl="2"/>
            <a:r>
              <a:rPr lang="en-US"/>
              <a:t>What happens if we need to return 15 cents?</a:t>
            </a:r>
          </a:p>
          <a:p>
            <a:pPr lvl="1"/>
            <a:r>
              <a:rPr lang="en-US"/>
              <a:t>So how do we know?</a:t>
            </a:r>
          </a:p>
          <a:p>
            <a:r>
              <a:rPr lang="en-US"/>
              <a:t>In the real world:</a:t>
            </a:r>
          </a:p>
          <a:p>
            <a:pPr lvl="1"/>
            <a:r>
              <a:rPr lang="en-US"/>
              <a:t>Many optimization problems</a:t>
            </a:r>
          </a:p>
          <a:p>
            <a:pPr lvl="1"/>
            <a:r>
              <a:rPr lang="en-US"/>
              <a:t>Many good greedy solutions to some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12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2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2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1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Formal algorithmic description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34</a:t>
            </a:fld>
            <a:endParaRPr lang="en-US"/>
          </a:p>
        </p:txBody>
      </p:sp>
      <p:sp>
        <p:nvSpPr>
          <p:cNvPr id="38915" name="Content Placeholder 2"/>
          <p:cNvSpPr>
            <a:spLocks noGrp="1"/>
          </p:cNvSpPr>
          <p:nvPr>
            <p:ph sz="quarter" idx="1"/>
          </p:nvPr>
        </p:nvSpPr>
        <p:spPr/>
        <p:txBody>
          <a:bodyPr/>
          <a:lstStyle/>
          <a:p>
            <a:r>
              <a:rPr lang="en-US" i="1" dirty="0"/>
              <a:t>All</a:t>
            </a:r>
            <a:r>
              <a:rPr lang="en-US" dirty="0"/>
              <a:t> algorithms in this course must have the following components:</a:t>
            </a:r>
          </a:p>
          <a:p>
            <a:pPr lvl="1"/>
            <a:r>
              <a:rPr lang="en-US" dirty="0"/>
              <a:t>Problem description (1 line max)</a:t>
            </a:r>
          </a:p>
          <a:p>
            <a:pPr lvl="1"/>
            <a:r>
              <a:rPr lang="en-US" dirty="0"/>
              <a:t>Inputs</a:t>
            </a:r>
          </a:p>
          <a:p>
            <a:pPr lvl="1"/>
            <a:r>
              <a:rPr lang="en-US" dirty="0"/>
              <a:t>Outputs</a:t>
            </a:r>
          </a:p>
          <a:p>
            <a:pPr lvl="1"/>
            <a:r>
              <a:rPr lang="en-US" dirty="0"/>
              <a:t>Assumptions</a:t>
            </a:r>
          </a:p>
          <a:p>
            <a:pPr lvl="1"/>
            <a:r>
              <a:rPr lang="en-US" dirty="0"/>
              <a:t>Strategy overview</a:t>
            </a:r>
          </a:p>
          <a:p>
            <a:pPr lvl="2"/>
            <a:r>
              <a:rPr lang="en-US" dirty="0"/>
              <a:t>1 or 2 sentences outlining the basic strategy, including the name of the method you are going to use for the algorithm</a:t>
            </a:r>
          </a:p>
          <a:p>
            <a:pPr lvl="1"/>
            <a:r>
              <a:rPr lang="en-US" dirty="0"/>
              <a:t>Algorithm description</a:t>
            </a:r>
          </a:p>
          <a:p>
            <a:pPr lvl="2"/>
            <a:r>
              <a:rPr lang="en-US" dirty="0"/>
              <a:t>If listed in English (as opposed to pseudo-code), then it should be listed in steps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Change solution (greedy)</a:t>
            </a:r>
          </a:p>
        </p:txBody>
      </p:sp>
      <p:sp>
        <p:nvSpPr>
          <p:cNvPr id="39939" name="Content Placeholder 2"/>
          <p:cNvSpPr>
            <a:spLocks noGrp="1"/>
          </p:cNvSpPr>
          <p:nvPr>
            <p:ph sz="quarter" idx="1"/>
          </p:nvPr>
        </p:nvSpPr>
        <p:spPr/>
        <p:txBody>
          <a:bodyPr/>
          <a:lstStyle/>
          <a:p>
            <a:pPr>
              <a:lnSpc>
                <a:spcPct val="90000"/>
              </a:lnSpc>
            </a:pPr>
            <a:r>
              <a:rPr lang="en-US" sz="2400" b="1"/>
              <a:t>Problem description:</a:t>
            </a:r>
            <a:r>
              <a:rPr lang="en-US" sz="2400"/>
              <a:t> providing coin change of a given amount in the fewest number of coins</a:t>
            </a:r>
          </a:p>
          <a:p>
            <a:pPr>
              <a:lnSpc>
                <a:spcPct val="90000"/>
              </a:lnSpc>
            </a:pPr>
            <a:r>
              <a:rPr lang="en-US" sz="2400" b="1"/>
              <a:t>Inputs:</a:t>
            </a:r>
            <a:r>
              <a:rPr lang="en-US" sz="2400"/>
              <a:t> the dollar-amount to return.  Perhaps the possible set of coins, if it is non-obvious.</a:t>
            </a:r>
          </a:p>
          <a:p>
            <a:pPr>
              <a:lnSpc>
                <a:spcPct val="90000"/>
              </a:lnSpc>
            </a:pPr>
            <a:r>
              <a:rPr lang="en-US" sz="2400" b="1"/>
              <a:t>Output:</a:t>
            </a:r>
            <a:r>
              <a:rPr lang="en-US" sz="2400"/>
              <a:t> a set of coins that obtains the desired amount of change in the fewest number of coins</a:t>
            </a:r>
          </a:p>
          <a:p>
            <a:pPr>
              <a:lnSpc>
                <a:spcPct val="90000"/>
              </a:lnSpc>
            </a:pPr>
            <a:r>
              <a:rPr lang="en-US" sz="2400" b="1"/>
              <a:t>Assumptions:</a:t>
            </a:r>
            <a:r>
              <a:rPr lang="en-US" sz="2400"/>
              <a:t> If the coins are not stated, then they are the standard quarter, dime, nickel, and penny.  All inputs are non-negative, and dollar amounts are ignored.</a:t>
            </a:r>
          </a:p>
          <a:p>
            <a:pPr>
              <a:lnSpc>
                <a:spcPct val="90000"/>
              </a:lnSpc>
            </a:pPr>
            <a:r>
              <a:rPr lang="en-US" sz="2400" b="1"/>
              <a:t>Strategy:</a:t>
            </a:r>
            <a:r>
              <a:rPr lang="en-US" sz="2400"/>
              <a:t> a greedy algorithm that uses the largest coins first</a:t>
            </a:r>
          </a:p>
          <a:p>
            <a:pPr>
              <a:lnSpc>
                <a:spcPct val="90000"/>
              </a:lnSpc>
            </a:pPr>
            <a:r>
              <a:rPr lang="en-US" sz="2400" b="1"/>
              <a:t>Description:</a:t>
            </a:r>
            <a:r>
              <a:rPr lang="en-US" sz="2400"/>
              <a:t> Issue the largest coin (quarters) until the amount left is less than the amount of a quarter ($0.25).  Repeat with decreasing coin sizes (dimes, nickels, pennies).</a:t>
            </a:r>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Another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36</a:t>
            </a:fld>
            <a:endParaRPr lang="en-US"/>
          </a:p>
        </p:txBody>
      </p:sp>
      <p:sp>
        <p:nvSpPr>
          <p:cNvPr id="315395" name="Rectangle 3"/>
          <p:cNvSpPr>
            <a:spLocks noGrp="1" noChangeArrowheads="1"/>
          </p:cNvSpPr>
          <p:nvPr>
            <p:ph sz="quarter" idx="1"/>
            <p:custDataLst>
              <p:tags r:id="rId2"/>
            </p:custDataLst>
          </p:nvPr>
        </p:nvSpPr>
        <p:spPr/>
        <p:txBody>
          <a:bodyPr/>
          <a:lstStyle/>
          <a:p>
            <a:r>
              <a:rPr lang="en-US" dirty="0"/>
              <a:t>Give me another way to do this?</a:t>
            </a:r>
          </a:p>
          <a:p>
            <a:endParaRPr lang="en-US" dirty="0"/>
          </a:p>
          <a:p>
            <a:r>
              <a:rPr lang="en-US" dirty="0"/>
              <a:t>Brute force:</a:t>
            </a:r>
          </a:p>
          <a:p>
            <a:pPr lvl="1"/>
            <a:r>
              <a:rPr lang="en-US" dirty="0"/>
              <a:t>Generate all possible combinations of coins that add up to the required amount</a:t>
            </a:r>
          </a:p>
          <a:p>
            <a:pPr lvl="1"/>
            <a:r>
              <a:rPr lang="en-US" dirty="0"/>
              <a:t>From these, choose the one with smallest number</a:t>
            </a:r>
          </a:p>
          <a:p>
            <a:r>
              <a:rPr lang="en-US" dirty="0"/>
              <a:t>What would you say about this approach?</a:t>
            </a:r>
          </a:p>
          <a:p>
            <a:endParaRPr lang="en-US" dirty="0"/>
          </a:p>
          <a:p>
            <a:r>
              <a:rPr lang="en-US" dirty="0"/>
              <a:t>There are other ways to solve this problem</a:t>
            </a:r>
          </a:p>
          <a:p>
            <a:pPr lvl="1"/>
            <a:r>
              <a:rPr lang="en-US" i="1" dirty="0"/>
              <a:t>Dynamic programming</a:t>
            </a:r>
            <a:r>
              <a:rPr lang="en-US" dirty="0"/>
              <a:t>: build a table of solutions to small </a:t>
            </a:r>
            <a:r>
              <a:rPr lang="en-US" dirty="0" err="1"/>
              <a:t>subproblems</a:t>
            </a:r>
            <a:r>
              <a:rPr lang="en-US" dirty="0"/>
              <a:t>, work your way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5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Change solution (brute-force)</a:t>
            </a:r>
          </a:p>
        </p:txBody>
      </p:sp>
      <p:sp>
        <p:nvSpPr>
          <p:cNvPr id="3" name="Content Placeholder 2"/>
          <p:cNvSpPr>
            <a:spLocks noGrp="1"/>
          </p:cNvSpPr>
          <p:nvPr>
            <p:ph sz="quarter" idx="1"/>
          </p:nvPr>
        </p:nvSpPr>
        <p:spPr>
          <a:xfrm>
            <a:off x="457200" y="1219200"/>
            <a:ext cx="8229600" cy="5410200"/>
          </a:xfrm>
        </p:spPr>
        <p:txBody>
          <a:bodyPr>
            <a:normAutofit/>
          </a:bodyPr>
          <a:lstStyle/>
          <a:p>
            <a:pPr>
              <a:lnSpc>
                <a:spcPct val="90000"/>
              </a:lnSpc>
              <a:defRPr/>
            </a:pPr>
            <a:r>
              <a:rPr lang="en-US" sz="2400" b="1" dirty="0">
                <a:solidFill>
                  <a:schemeClr val="bg1">
                    <a:lumMod val="75000"/>
                  </a:schemeClr>
                </a:solidFill>
              </a:rPr>
              <a:t>Problem description:</a:t>
            </a:r>
            <a:r>
              <a:rPr lang="en-US" sz="2400" dirty="0">
                <a:solidFill>
                  <a:schemeClr val="bg1">
                    <a:lumMod val="75000"/>
                  </a:schemeClr>
                </a:solidFill>
              </a:rPr>
              <a:t> providing coin change of a given amount in the fewest number of coins</a:t>
            </a:r>
          </a:p>
          <a:p>
            <a:pPr>
              <a:lnSpc>
                <a:spcPct val="90000"/>
              </a:lnSpc>
              <a:defRPr/>
            </a:pPr>
            <a:r>
              <a:rPr lang="en-US" sz="2400" b="1" dirty="0">
                <a:solidFill>
                  <a:schemeClr val="bg1">
                    <a:lumMod val="75000"/>
                  </a:schemeClr>
                </a:solidFill>
              </a:rPr>
              <a:t>Inputs:</a:t>
            </a:r>
            <a:r>
              <a:rPr lang="en-US" sz="2400" dirty="0">
                <a:solidFill>
                  <a:schemeClr val="bg1">
                    <a:lumMod val="75000"/>
                  </a:schemeClr>
                </a:solidFill>
              </a:rPr>
              <a:t> the dollar-amount to return.  Perhaps the possible set of coins, if it is non-obvious.</a:t>
            </a:r>
          </a:p>
          <a:p>
            <a:pPr>
              <a:lnSpc>
                <a:spcPct val="90000"/>
              </a:lnSpc>
              <a:defRPr/>
            </a:pPr>
            <a:r>
              <a:rPr lang="en-US" sz="2400" b="1" dirty="0">
                <a:solidFill>
                  <a:schemeClr val="bg1">
                    <a:lumMod val="75000"/>
                  </a:schemeClr>
                </a:solidFill>
              </a:rPr>
              <a:t>Output:</a:t>
            </a:r>
            <a:r>
              <a:rPr lang="en-US" sz="2400" dirty="0">
                <a:solidFill>
                  <a:schemeClr val="bg1">
                    <a:lumMod val="75000"/>
                  </a:schemeClr>
                </a:solidFill>
              </a:rPr>
              <a:t> a set of coins that obtains the desired amount of change in the fewest number of coins</a:t>
            </a:r>
          </a:p>
          <a:p>
            <a:pPr>
              <a:lnSpc>
                <a:spcPct val="90000"/>
              </a:lnSpc>
              <a:defRPr/>
            </a:pPr>
            <a:r>
              <a:rPr lang="en-US" sz="2400" b="1" dirty="0">
                <a:solidFill>
                  <a:schemeClr val="bg1">
                    <a:lumMod val="75000"/>
                  </a:schemeClr>
                </a:solidFill>
              </a:rPr>
              <a:t>Assumptions:</a:t>
            </a:r>
            <a:r>
              <a:rPr lang="en-US" sz="2400" dirty="0">
                <a:solidFill>
                  <a:schemeClr val="bg1">
                    <a:lumMod val="75000"/>
                  </a:schemeClr>
                </a:solidFill>
              </a:rPr>
              <a:t> If the coins are not stated, then they are the standard quarter, dime, nickel, and penny.  All inputs are non-negative, and dollar amounts are ignored.</a:t>
            </a:r>
          </a:p>
          <a:p>
            <a:pPr>
              <a:lnSpc>
                <a:spcPct val="90000"/>
              </a:lnSpc>
              <a:defRPr/>
            </a:pPr>
            <a:r>
              <a:rPr lang="en-US" sz="2400" b="1" dirty="0"/>
              <a:t>Strategy:</a:t>
            </a:r>
            <a:r>
              <a:rPr lang="en-US" sz="2400" dirty="0"/>
              <a:t> a brute-force algorithm that considers every possibility and picks the one with the fewest number of coins</a:t>
            </a:r>
          </a:p>
          <a:p>
            <a:pPr>
              <a:lnSpc>
                <a:spcPct val="90000"/>
              </a:lnSpc>
              <a:defRPr/>
            </a:pPr>
            <a:r>
              <a:rPr lang="en-US" sz="2400" b="1" dirty="0"/>
              <a:t>Description:</a:t>
            </a:r>
            <a:r>
              <a:rPr lang="en-US" sz="2400" dirty="0"/>
              <a:t> Consider every possible combination of coins that add to the given amount (done via a depth-first search).  Return the one with the fewest number of coins.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Motivating problems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Interval scheduling</a:t>
            </a:r>
          </a:p>
        </p:txBody>
      </p:sp>
      <p:sp>
        <p:nvSpPr>
          <p:cNvPr id="3" name="Content Placeholder 2"/>
          <p:cNvSpPr>
            <a:spLocks noGrp="1"/>
          </p:cNvSpPr>
          <p:nvPr>
            <p:ph sz="quarter" idx="1"/>
          </p:nvPr>
        </p:nvSpPr>
        <p:spPr/>
        <p:txBody>
          <a:bodyPr/>
          <a:lstStyle/>
          <a:p>
            <a:r>
              <a:rPr lang="en-US" dirty="0"/>
              <a:t>Interval scheduling</a:t>
            </a:r>
          </a:p>
          <a:p>
            <a:pPr lvl="1"/>
            <a:r>
              <a:rPr lang="en-US" dirty="0"/>
              <a:t>Given a series of requests, each with a start time and end time, maximize the number of requests scheduled</a:t>
            </a:r>
          </a:p>
          <a:p>
            <a:pPr lvl="1"/>
            <a:r>
              <a:rPr lang="en-US" dirty="0"/>
              <a:t>This is solved by a </a:t>
            </a:r>
            <a:r>
              <a:rPr lang="en-US" i="1" dirty="0"/>
              <a:t>greedy </a:t>
            </a:r>
            <a:r>
              <a:rPr lang="en-US" dirty="0"/>
              <a:t>algorithm</a:t>
            </a:r>
          </a:p>
          <a:p>
            <a:pPr lvl="1"/>
            <a:r>
              <a:rPr lang="en-US" dirty="0"/>
              <a:t>Most of the CS 2150 algorithms you’ve seen are greedy algorithms: </a:t>
            </a:r>
            <a:r>
              <a:rPr lang="en-US" dirty="0" err="1"/>
              <a:t>Dijkstra’s</a:t>
            </a:r>
            <a:r>
              <a:rPr lang="en-US" dirty="0"/>
              <a:t> shortest path, both MST algorithms, etc.</a:t>
            </a:r>
          </a:p>
          <a:p>
            <a:endParaRPr lang="en-US" dirty="0"/>
          </a:p>
        </p:txBody>
      </p:sp>
      <p:pic>
        <p:nvPicPr>
          <p:cNvPr id="4"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dirty="0"/>
              <a:t>Expectations</a:t>
            </a:r>
          </a:p>
        </p:txBody>
      </p:sp>
      <p:sp>
        <p:nvSpPr>
          <p:cNvPr id="8195" name="Rectangle 3"/>
          <p:cNvSpPr>
            <a:spLocks noGrp="1" noChangeArrowheads="1"/>
          </p:cNvSpPr>
          <p:nvPr>
            <p:ph sz="quarter" idx="1"/>
            <p:custDataLst>
              <p:tags r:id="rId2"/>
            </p:custDataLst>
          </p:nvPr>
        </p:nvSpPr>
        <p:spPr/>
        <p:txBody>
          <a:bodyPr>
            <a:normAutofit/>
          </a:bodyPr>
          <a:lstStyle/>
          <a:p>
            <a:r>
              <a:rPr lang="en-US" dirty="0"/>
              <a:t>For a given week/unit, I will post:</a:t>
            </a:r>
          </a:p>
          <a:p>
            <a:pPr lvl="1"/>
            <a:r>
              <a:rPr lang="en-US" dirty="0"/>
              <a:t>The slides for that unit (all slides already on course website but will be updated throughout semester)</a:t>
            </a:r>
          </a:p>
          <a:p>
            <a:pPr lvl="1"/>
            <a:r>
              <a:rPr lang="en-US" dirty="0"/>
              <a:t>Any proofs that we are doing in class so you can review them</a:t>
            </a:r>
          </a:p>
          <a:p>
            <a:pPr lvl="1"/>
            <a:endParaRPr lang="en-US" dirty="0"/>
          </a:p>
          <a:p>
            <a:r>
              <a:rPr lang="en-US" dirty="0"/>
              <a:t>This will allow us to:</a:t>
            </a:r>
          </a:p>
          <a:p>
            <a:pPr lvl="1"/>
            <a:r>
              <a:rPr lang="en-US" dirty="0"/>
              <a:t>Have more interesting class sessions than just lecturing</a:t>
            </a:r>
          </a:p>
          <a:p>
            <a:pPr lvl="1"/>
            <a:r>
              <a:rPr lang="en-US" dirty="0"/>
              <a:t>A more successful educational experience (better grades)</a:t>
            </a:r>
          </a:p>
          <a:p>
            <a:endParaRPr lang="en-US" dirty="0"/>
          </a:p>
          <a:p>
            <a:r>
              <a:rPr lang="en-US" dirty="0"/>
              <a:t>Let’s all live up to our expectations (the high ones)!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763000" cy="685800"/>
          </a:xfrm>
        </p:spPr>
        <p:txBody>
          <a:bodyPr>
            <a:normAutofit fontScale="90000"/>
          </a:bodyPr>
          <a:lstStyle/>
          <a:p>
            <a:r>
              <a:rPr lang="en-US" dirty="0"/>
              <a:t>Motivating problem: Weighted interval scheduling</a:t>
            </a:r>
          </a:p>
        </p:txBody>
      </p:sp>
      <p:sp>
        <p:nvSpPr>
          <p:cNvPr id="3" name="Content Placeholder 2"/>
          <p:cNvSpPr>
            <a:spLocks noGrp="1"/>
          </p:cNvSpPr>
          <p:nvPr>
            <p:ph sz="quarter" idx="1"/>
          </p:nvPr>
        </p:nvSpPr>
        <p:spPr/>
        <p:txBody>
          <a:bodyPr/>
          <a:lstStyle/>
          <a:p>
            <a:r>
              <a:rPr lang="en-US" dirty="0"/>
              <a:t>Weighted interval scheduling</a:t>
            </a:r>
          </a:p>
          <a:p>
            <a:pPr lvl="1"/>
            <a:r>
              <a:rPr lang="en-US" dirty="0"/>
              <a:t>Same as the regular interval scheduling, but in addition each request has a cost associated with it</a:t>
            </a:r>
          </a:p>
          <a:p>
            <a:pPr lvl="1"/>
            <a:r>
              <a:rPr lang="en-US" dirty="0"/>
              <a:t>The goal is to maximize the cost from scheduling the items</a:t>
            </a:r>
          </a:p>
          <a:p>
            <a:pPr lvl="1"/>
            <a:r>
              <a:rPr lang="en-US" dirty="0"/>
              <a:t>This is solved by </a:t>
            </a:r>
            <a:r>
              <a:rPr lang="en-US" i="1" dirty="0"/>
              <a:t>dynamic programming</a:t>
            </a:r>
          </a:p>
        </p:txBody>
      </p:sp>
      <p:pic>
        <p:nvPicPr>
          <p:cNvPr id="5"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26D9103-0C5C-48AC-B68E-3ED2C164704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Bipartite matching</a:t>
            </a:r>
          </a:p>
        </p:txBody>
      </p:sp>
      <p:sp>
        <p:nvSpPr>
          <p:cNvPr id="3" name="Content Placeholder 2"/>
          <p:cNvSpPr>
            <a:spLocks noGrp="1"/>
          </p:cNvSpPr>
          <p:nvPr>
            <p:ph sz="quarter" idx="1"/>
          </p:nvPr>
        </p:nvSpPr>
        <p:spPr/>
        <p:txBody>
          <a:bodyPr/>
          <a:lstStyle/>
          <a:p>
            <a:r>
              <a:rPr lang="en-US" dirty="0"/>
              <a:t>Bipartite matching</a:t>
            </a:r>
          </a:p>
          <a:p>
            <a:pPr lvl="1"/>
            <a:r>
              <a:rPr lang="en-US" dirty="0"/>
              <a:t>Given a graph </a:t>
            </a:r>
            <a:r>
              <a:rPr lang="en-US" i="1" dirty="0"/>
              <a:t>G</a:t>
            </a:r>
            <a:r>
              <a:rPr lang="en-US" dirty="0"/>
              <a:t>, find the maximum sub-graph of </a:t>
            </a:r>
            <a:r>
              <a:rPr lang="en-US" i="1" dirty="0"/>
              <a:t>G</a:t>
            </a:r>
            <a:r>
              <a:rPr lang="en-US" dirty="0"/>
              <a:t> that partitions </a:t>
            </a:r>
            <a:r>
              <a:rPr lang="en-US" i="1" dirty="0"/>
              <a:t>G</a:t>
            </a:r>
            <a:r>
              <a:rPr lang="en-US" dirty="0"/>
              <a:t> into sets </a:t>
            </a:r>
            <a:r>
              <a:rPr lang="en-US" i="1" dirty="0"/>
              <a:t>X</a:t>
            </a:r>
            <a:r>
              <a:rPr lang="en-US" dirty="0"/>
              <a:t> and </a:t>
            </a:r>
            <a:r>
              <a:rPr lang="en-US" i="1" dirty="0"/>
              <a:t>Y</a:t>
            </a:r>
            <a:r>
              <a:rPr lang="en-US" dirty="0"/>
              <a:t> such that no node from </a:t>
            </a:r>
            <a:r>
              <a:rPr lang="en-US" i="1" dirty="0"/>
              <a:t>X</a:t>
            </a:r>
            <a:r>
              <a:rPr lang="en-US" dirty="0"/>
              <a:t> is connected to a node in </a:t>
            </a:r>
            <a:r>
              <a:rPr lang="en-US" i="1" dirty="0"/>
              <a:t>Y</a:t>
            </a:r>
            <a:r>
              <a:rPr lang="en-US" dirty="0"/>
              <a:t>, and vise-versa</a:t>
            </a:r>
          </a:p>
          <a:p>
            <a:pPr lvl="1" algn="l"/>
            <a:r>
              <a:rPr lang="en-US" dirty="0"/>
              <a:t>Example: given a series of requests, and </a:t>
            </a:r>
            <a:br>
              <a:rPr lang="en-US" dirty="0"/>
            </a:br>
            <a:r>
              <a:rPr lang="en-US" dirty="0"/>
              <a:t>entities that can handle each request </a:t>
            </a:r>
            <a:br>
              <a:rPr lang="en-US" dirty="0"/>
            </a:br>
            <a:r>
              <a:rPr lang="en-US" dirty="0"/>
              <a:t>(such people, computers, etc.), find the </a:t>
            </a:r>
            <a:br>
              <a:rPr lang="en-US" dirty="0"/>
            </a:br>
            <a:r>
              <a:rPr lang="en-US" dirty="0"/>
              <a:t>optimal matching of requests to entities</a:t>
            </a:r>
          </a:p>
          <a:p>
            <a:pPr lvl="1" algn="l"/>
            <a:r>
              <a:rPr lang="en-US" dirty="0"/>
              <a:t>This is a </a:t>
            </a:r>
            <a:r>
              <a:rPr lang="en-US" i="1" dirty="0"/>
              <a:t>network flow </a:t>
            </a:r>
            <a:r>
              <a:rPr lang="en-US" dirty="0"/>
              <a:t>problem</a:t>
            </a:r>
          </a:p>
          <a:p>
            <a:pPr lvl="1"/>
            <a:endParaRPr lang="en-US" dirty="0"/>
          </a:p>
          <a:p>
            <a:pPr lvl="1"/>
            <a:endParaRPr lang="en-US" dirty="0" err="1"/>
          </a:p>
        </p:txBody>
      </p:sp>
      <p:pic>
        <p:nvPicPr>
          <p:cNvPr id="4" name="Picture 2" descr="C:\WINDOWS\Desktop\Oh_type\kleinberg_GIF_01to10\kleinberg_01F05.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t="5229" b="17647"/>
          <a:stretch>
            <a:fillRect/>
          </a:stretch>
        </p:blipFill>
        <p:spPr bwMode="auto">
          <a:xfrm>
            <a:off x="5394406" y="3124200"/>
            <a:ext cx="3749594"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Sorting</a:t>
            </a:r>
          </a:p>
        </p:txBody>
      </p:sp>
      <p:sp>
        <p:nvSpPr>
          <p:cNvPr id="3" name="Slide Number Placeholder 2"/>
          <p:cNvSpPr>
            <a:spLocks noGrp="1"/>
          </p:cNvSpPr>
          <p:nvPr>
            <p:ph type="sldNum" sz="quarter" idx="12"/>
          </p:nvPr>
        </p:nvSpPr>
        <p:spPr/>
        <p:txBody>
          <a:bodyPr/>
          <a:lstStyle/>
          <a:p>
            <a:fld id="{F26D9103-0C5C-48AC-B68E-3ED2C1647047}" type="slidenum">
              <a:rPr lang="en-US" smtClean="0"/>
              <a:pPr/>
              <a:t>42</a:t>
            </a:fld>
            <a:endParaRPr lang="en-US"/>
          </a:p>
        </p:txBody>
      </p:sp>
      <p:sp>
        <p:nvSpPr>
          <p:cNvPr id="4" name="Content Placeholder 3"/>
          <p:cNvSpPr>
            <a:spLocks noGrp="1"/>
          </p:cNvSpPr>
          <p:nvPr>
            <p:ph sz="quarter" idx="1"/>
          </p:nvPr>
        </p:nvSpPr>
        <p:spPr/>
        <p:txBody>
          <a:bodyPr/>
          <a:lstStyle/>
          <a:p>
            <a:r>
              <a:rPr lang="en-US" dirty="0"/>
              <a:t>How do you implement a general-purpose sort that is as efficient as possible in both space and time, and is </a:t>
            </a:r>
            <a:r>
              <a:rPr lang="en-US" i="1" dirty="0"/>
              <a:t>stable</a:t>
            </a:r>
            <a:r>
              <a:rPr lang="en-US" dirty="0"/>
              <a:t>?</a:t>
            </a:r>
          </a:p>
          <a:p>
            <a:r>
              <a:rPr lang="en-US" dirty="0"/>
              <a:t>One solution is merge-sort</a:t>
            </a:r>
          </a:p>
          <a:p>
            <a:pPr lvl="1" algn="l"/>
            <a:r>
              <a:rPr lang="en-US" dirty="0"/>
              <a:t>We’ll see later why </a:t>
            </a:r>
            <a:r>
              <a:rPr lang="en-US" dirty="0" err="1"/>
              <a:t>quicksort</a:t>
            </a:r>
            <a:r>
              <a:rPr lang="en-US" dirty="0"/>
              <a:t>, </a:t>
            </a:r>
            <a:br>
              <a:rPr lang="en-US" dirty="0"/>
            </a:br>
            <a:r>
              <a:rPr lang="en-US" dirty="0" err="1"/>
              <a:t>heapsort</a:t>
            </a:r>
            <a:r>
              <a:rPr lang="en-US" dirty="0"/>
              <a:t>, and radix sort are </a:t>
            </a:r>
            <a:br>
              <a:rPr lang="en-US" dirty="0"/>
            </a:br>
            <a:r>
              <a:rPr lang="en-US" dirty="0"/>
              <a:t>not sufficient</a:t>
            </a:r>
          </a:p>
          <a:p>
            <a:pPr algn="l"/>
            <a:r>
              <a:rPr lang="en-US" dirty="0"/>
              <a:t>This is an application </a:t>
            </a:r>
            <a:br>
              <a:rPr lang="en-US" dirty="0"/>
            </a:br>
            <a:r>
              <a:rPr lang="en-US" dirty="0"/>
              <a:t>of both </a:t>
            </a:r>
            <a:r>
              <a:rPr lang="en-US" i="1" dirty="0"/>
              <a:t>sorting</a:t>
            </a:r>
            <a:r>
              <a:rPr lang="en-US" dirty="0"/>
              <a:t> and </a:t>
            </a:r>
            <a:br>
              <a:rPr lang="en-US" dirty="0"/>
            </a:br>
            <a:r>
              <a:rPr lang="en-US" i="1" dirty="0"/>
              <a:t>divide and conquer</a:t>
            </a:r>
            <a:endParaRPr lang="en-US" dirty="0"/>
          </a:p>
        </p:txBody>
      </p:sp>
      <p:pic>
        <p:nvPicPr>
          <p:cNvPr id="5" name="Picture 4" descr="500px-Merge_sort_algorithm_diagram.svg.png"/>
          <p:cNvPicPr>
            <a:picLocks noChangeAspect="1"/>
          </p:cNvPicPr>
          <p:nvPr/>
        </p:nvPicPr>
        <p:blipFill>
          <a:blip r:embed="rId2">
            <a:clrChange>
              <a:clrFrom>
                <a:srgbClr val="FFFFFF"/>
              </a:clrFrom>
              <a:clrTo>
                <a:srgbClr val="FFFFFF">
                  <a:alpha val="0"/>
                </a:srgbClr>
              </a:clrTo>
            </a:clrChange>
          </a:blip>
          <a:stretch>
            <a:fillRect/>
          </a:stretch>
        </p:blipFill>
        <p:spPr>
          <a:xfrm>
            <a:off x="4152900" y="2133600"/>
            <a:ext cx="4762500" cy="45815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Independent set</a:t>
            </a:r>
          </a:p>
        </p:txBody>
      </p:sp>
      <p:sp>
        <p:nvSpPr>
          <p:cNvPr id="3" name="Content Placeholder 2"/>
          <p:cNvSpPr>
            <a:spLocks noGrp="1"/>
          </p:cNvSpPr>
          <p:nvPr>
            <p:ph sz="quarter" idx="1"/>
          </p:nvPr>
        </p:nvSpPr>
        <p:spPr/>
        <p:txBody>
          <a:bodyPr/>
          <a:lstStyle/>
          <a:p>
            <a:r>
              <a:rPr lang="en-US" dirty="0"/>
              <a:t>Independent set</a:t>
            </a:r>
          </a:p>
          <a:p>
            <a:pPr lvl="1"/>
            <a:r>
              <a:rPr lang="en-US" dirty="0"/>
              <a:t>Given a graph </a:t>
            </a:r>
            <a:r>
              <a:rPr lang="en-US" i="1" dirty="0"/>
              <a:t>G</a:t>
            </a:r>
            <a:r>
              <a:rPr lang="en-US" dirty="0"/>
              <a:t>, find the maximum size subset </a:t>
            </a:r>
            <a:r>
              <a:rPr lang="en-US" i="1" dirty="0"/>
              <a:t>X</a:t>
            </a:r>
            <a:r>
              <a:rPr lang="en-US" dirty="0"/>
              <a:t> of </a:t>
            </a:r>
            <a:r>
              <a:rPr lang="en-US" i="1" dirty="0"/>
              <a:t>G</a:t>
            </a:r>
            <a:r>
              <a:rPr lang="en-US" dirty="0"/>
              <a:t> such that no two nodes in </a:t>
            </a:r>
            <a:r>
              <a:rPr lang="en-US" i="1" dirty="0"/>
              <a:t>X</a:t>
            </a:r>
            <a:r>
              <a:rPr lang="en-US" dirty="0"/>
              <a:t> are connected to each other</a:t>
            </a:r>
          </a:p>
          <a:p>
            <a:pPr lvl="1" algn="l"/>
            <a:r>
              <a:rPr lang="en-US" dirty="0"/>
              <a:t>This is a </a:t>
            </a:r>
            <a:r>
              <a:rPr lang="en-US" i="1" dirty="0"/>
              <a:t>NP-complete</a:t>
            </a:r>
            <a:r>
              <a:rPr lang="en-US" dirty="0"/>
              <a:t> </a:t>
            </a:r>
            <a:br>
              <a:rPr lang="en-US" dirty="0"/>
            </a:br>
            <a:r>
              <a:rPr lang="en-US" dirty="0"/>
              <a:t>problem</a:t>
            </a:r>
          </a:p>
          <a:p>
            <a:pPr lvl="1" algn="l"/>
            <a:r>
              <a:rPr lang="en-US" dirty="0"/>
              <a:t>You’ve seen TSP (travelling </a:t>
            </a:r>
            <a:br>
              <a:rPr lang="en-US" dirty="0"/>
            </a:br>
            <a:r>
              <a:rPr lang="en-US" dirty="0"/>
              <a:t>salesperson problem) in CS </a:t>
            </a:r>
            <a:br>
              <a:rPr lang="en-US" dirty="0"/>
            </a:br>
            <a:r>
              <a:rPr lang="en-US" dirty="0"/>
              <a:t>2150, which is a </a:t>
            </a:r>
            <a:br>
              <a:rPr lang="en-US" dirty="0"/>
            </a:br>
            <a:r>
              <a:rPr lang="en-US" dirty="0"/>
              <a:t>NP-complete problem</a:t>
            </a:r>
          </a:p>
        </p:txBody>
      </p:sp>
      <p:pic>
        <p:nvPicPr>
          <p:cNvPr id="4" name="Picture 2" descr="C:\WINDOWS\Desktop\Oh_type\kleinberg_GIF_01to10\kleinberg_01F06.gif"/>
          <p:cNvPicPr preferRelativeResize="0">
            <a:picLocks noChangeAspect="1" noChangeArrowheads="1"/>
          </p:cNvPicPr>
          <p:nvPr>
            <p:custDataLst>
              <p:tags r:id="rId1"/>
            </p:custDataLst>
          </p:nvPr>
        </p:nvPicPr>
        <p:blipFill>
          <a:blip r:embed="rId3"/>
          <a:srcRect l="6671" t="9150" r="4827" b="28105"/>
          <a:stretch>
            <a:fillRect/>
          </a:stretch>
        </p:blipFill>
        <p:spPr bwMode="auto">
          <a:xfrm>
            <a:off x="4495800" y="2895600"/>
            <a:ext cx="41910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Motivating problem: Competitive facility location</a:t>
            </a:r>
          </a:p>
        </p:txBody>
      </p:sp>
      <p:sp>
        <p:nvSpPr>
          <p:cNvPr id="3" name="Content Placeholder 2"/>
          <p:cNvSpPr>
            <a:spLocks noGrp="1"/>
          </p:cNvSpPr>
          <p:nvPr>
            <p:ph sz="quarter" idx="1"/>
          </p:nvPr>
        </p:nvSpPr>
        <p:spPr/>
        <p:txBody>
          <a:bodyPr/>
          <a:lstStyle/>
          <a:p>
            <a:r>
              <a:rPr lang="en-US" dirty="0"/>
              <a:t>Competitive facility location</a:t>
            </a:r>
          </a:p>
          <a:p>
            <a:pPr lvl="1"/>
            <a:r>
              <a:rPr lang="en-US" dirty="0"/>
              <a:t>Consider a graph G, where two ‘players’ choose nodes in alternating order.  No two nodes can be chosen (by either side) if a connecting node is already chosen.  Choose the winning strategy for your player.</a:t>
            </a:r>
          </a:p>
          <a:p>
            <a:pPr lvl="1"/>
            <a:r>
              <a:rPr lang="en-US" dirty="0"/>
              <a:t>This is a </a:t>
            </a:r>
            <a:r>
              <a:rPr lang="en-US" i="1" dirty="0"/>
              <a:t>PSPACE problem</a:t>
            </a:r>
            <a:r>
              <a:rPr lang="en-US" dirty="0"/>
              <a:t>, which are harder than NP-complete problems</a:t>
            </a:r>
          </a:p>
        </p:txBody>
      </p:sp>
      <p:pic>
        <p:nvPicPr>
          <p:cNvPr id="4" name="Picture 2" descr="C:\WINDOWS\Desktop\Oh_type\kleinberg_GIF_01to10\kleinberg_01F07.gif"/>
          <p:cNvPicPr preferRelativeResize="0">
            <a:picLocks noChangeAspect="1" noChangeArrowheads="1"/>
          </p:cNvPicPr>
          <p:nvPr>
            <p:custDataLst>
              <p:tags r:id="rId1"/>
            </p:custDataLst>
          </p:nvPr>
        </p:nvPicPr>
        <p:blipFill>
          <a:blip r:embed="rId3"/>
          <a:srcRect b="37527"/>
          <a:stretch>
            <a:fillRect/>
          </a:stretch>
        </p:blipFill>
        <p:spPr bwMode="auto">
          <a:xfrm>
            <a:off x="533400" y="4800600"/>
            <a:ext cx="7772400" cy="914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a:t>Expectations</a:t>
            </a:r>
          </a:p>
        </p:txBody>
      </p:sp>
      <p:sp>
        <p:nvSpPr>
          <p:cNvPr id="307203"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dirty="0"/>
              <a:t>General Info</a:t>
            </a:r>
          </a:p>
        </p:txBody>
      </p:sp>
      <p:sp>
        <p:nvSpPr>
          <p:cNvPr id="7171" name="Rectangle 3"/>
          <p:cNvSpPr>
            <a:spLocks noGrp="1" noChangeArrowheads="1"/>
          </p:cNvSpPr>
          <p:nvPr>
            <p:ph sz="quarter" idx="1"/>
            <p:custDataLst>
              <p:tags r:id="rId2"/>
            </p:custDataLst>
          </p:nvPr>
        </p:nvSpPr>
        <p:spPr/>
        <p:txBody>
          <a:bodyPr/>
          <a:lstStyle/>
          <a:p>
            <a:r>
              <a:rPr lang="en-US" dirty="0"/>
              <a:t>Recommended (not required) Textbook:</a:t>
            </a:r>
          </a:p>
          <a:p>
            <a:pPr lvl="1"/>
            <a:r>
              <a:rPr lang="en-US" dirty="0"/>
              <a:t>Introduction to Algorithms, 3</a:t>
            </a:r>
            <a:r>
              <a:rPr lang="en-US" baseline="30000" dirty="0"/>
              <a:t>rd</a:t>
            </a:r>
            <a:r>
              <a:rPr lang="en-US" dirty="0"/>
              <a:t> edition, by </a:t>
            </a:r>
            <a:r>
              <a:rPr lang="en-US" dirty="0" err="1"/>
              <a:t>Cormen</a:t>
            </a:r>
            <a:r>
              <a:rPr lang="en-US" dirty="0"/>
              <a:t>, et. al.</a:t>
            </a:r>
          </a:p>
          <a:p>
            <a:r>
              <a:rPr lang="en-US" dirty="0"/>
              <a:t>Other references:</a:t>
            </a:r>
          </a:p>
          <a:p>
            <a:pPr lvl="1"/>
            <a:r>
              <a:rPr lang="en-US" dirty="0"/>
              <a:t>Your DSA1 material (will be VERY useful here)</a:t>
            </a:r>
          </a:p>
          <a:p>
            <a:pPr lvl="1"/>
            <a:r>
              <a:rPr lang="en-US" dirty="0"/>
              <a:t>Discrete Math textbook / references</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Recommended Textbook</a:t>
            </a:r>
          </a:p>
        </p:txBody>
      </p:sp>
      <p:sp>
        <p:nvSpPr>
          <p:cNvPr id="10244" name="Content Placeholder 5"/>
          <p:cNvSpPr>
            <a:spLocks noGrp="1"/>
          </p:cNvSpPr>
          <p:nvPr>
            <p:ph sz="quarter" idx="1"/>
          </p:nvPr>
        </p:nvSpPr>
        <p:spPr/>
        <p:txBody>
          <a:bodyPr>
            <a:normAutofit/>
          </a:bodyPr>
          <a:lstStyle/>
          <a:p>
            <a:pPr algn="l"/>
            <a:r>
              <a:rPr lang="en-US" dirty="0"/>
              <a:t>Introduction to Algorithms by </a:t>
            </a:r>
            <a:r>
              <a:rPr lang="en-US" dirty="0" err="1"/>
              <a:t>Cormen</a:t>
            </a:r>
            <a:r>
              <a:rPr lang="en-US" dirty="0"/>
              <a:t>, et. al.</a:t>
            </a:r>
          </a:p>
          <a:p>
            <a:pPr lvl="1" algn="l"/>
            <a:r>
              <a:rPr lang="en-US" dirty="0"/>
              <a:t>ISBN 0262033844</a:t>
            </a:r>
          </a:p>
          <a:p>
            <a:pPr algn="l"/>
            <a:r>
              <a:rPr lang="en-US" dirty="0"/>
              <a:t>We will follow selected section of the textbook, but many lecture examples will not follow the textbook examples</a:t>
            </a:r>
          </a:p>
          <a:p>
            <a:endParaRPr lang="en-US" dirty="0"/>
          </a:p>
        </p:txBody>
      </p:sp>
      <p:pic>
        <p:nvPicPr>
          <p:cNvPr id="7" name="Content Placeholder 6" descr="cormen-cover.jpg"/>
          <p:cNvPicPr>
            <a:picLocks noGrp="1" noChangeAspect="1"/>
          </p:cNvPicPr>
          <p:nvPr>
            <p:ph sz="quarter" idx="2"/>
          </p:nvPr>
        </p:nvPicPr>
        <p:blipFill>
          <a:blip r:embed="rId2"/>
          <a:stretch>
            <a:fillRect/>
          </a:stretch>
        </p:blipFill>
        <p:spPr>
          <a:xfrm>
            <a:off x="4632325" y="1399060"/>
            <a:ext cx="4041775" cy="4571055"/>
          </a:xfrm>
        </p:spPr>
      </p:pic>
      <p:sp>
        <p:nvSpPr>
          <p:cNvPr id="8" name="Slide Number Placeholder 7"/>
          <p:cNvSpPr>
            <a:spLocks noGrp="1"/>
          </p:cNvSpPr>
          <p:nvPr>
            <p:ph type="sldNum" sz="quarter" idx="12"/>
          </p:nvPr>
        </p:nvSpPr>
        <p:spPr/>
        <p:txBody>
          <a:bodyPr/>
          <a:lstStyle/>
          <a:p>
            <a:fld id="{F26D9103-0C5C-48AC-B68E-3ED2C164704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10 Topic Modules:</a:t>
            </a:r>
          </a:p>
          <a:p>
            <a:pPr lvl="1"/>
            <a:r>
              <a:rPr lang="en-US" dirty="0"/>
              <a:t>Graphs (2)*</a:t>
            </a:r>
          </a:p>
          <a:p>
            <a:pPr lvl="1"/>
            <a:r>
              <a:rPr lang="en-US" dirty="0"/>
              <a:t>Find-Union Data Structure</a:t>
            </a:r>
          </a:p>
          <a:p>
            <a:pPr lvl="1"/>
            <a:r>
              <a:rPr lang="en-US" dirty="0"/>
              <a:t>Greedy Algorithms (2)*</a:t>
            </a:r>
          </a:p>
          <a:p>
            <a:pPr lvl="1"/>
            <a:r>
              <a:rPr lang="en-US" dirty="0"/>
              <a:t>Divide and Conquer Algorithms (2)*</a:t>
            </a:r>
          </a:p>
          <a:p>
            <a:pPr lvl="1"/>
            <a:r>
              <a:rPr lang="en-US" dirty="0"/>
              <a:t>Dynamic Programming (2)*</a:t>
            </a:r>
          </a:p>
          <a:p>
            <a:pPr lvl="1"/>
            <a:r>
              <a:rPr lang="en-US" dirty="0"/>
              <a:t>Reductions Between Problems</a:t>
            </a:r>
          </a:p>
          <a:p>
            <a:endParaRPr lang="en-US" dirty="0"/>
          </a:p>
          <a:p>
            <a:r>
              <a:rPr lang="en-US" i="1" dirty="0"/>
              <a:t>*These each have a basic and advanced module (for </a:t>
            </a:r>
            <a:r>
              <a:rPr lang="en-US" i="1" dirty="0" err="1"/>
              <a:t>hw</a:t>
            </a:r>
            <a:r>
              <a:rPr lang="en-US" i="1" dirty="0"/>
              <a:t> and quizzes and such) but only one slide-deck which covers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dirty="0"/>
              <a:t>4 Blind Assessment (Exam) Modules:</a:t>
            </a:r>
          </a:p>
          <a:p>
            <a:pPr lvl="1"/>
            <a:r>
              <a:rPr lang="en-US" dirty="0"/>
              <a:t>Midterm Exam 1</a:t>
            </a:r>
          </a:p>
          <a:p>
            <a:pPr lvl="1"/>
            <a:r>
              <a:rPr lang="en-US" dirty="0"/>
              <a:t>Midterm Exam 2</a:t>
            </a:r>
          </a:p>
          <a:p>
            <a:pPr lvl="1"/>
            <a:r>
              <a:rPr lang="en-US" dirty="0"/>
              <a:t>Final Exam (2 parts: First Half and Second Half)</a:t>
            </a:r>
          </a:p>
          <a:p>
            <a:endParaRPr lang="en-US" dirty="0"/>
          </a:p>
          <a:p>
            <a:r>
              <a:rPr lang="en-US" i="1" dirty="0"/>
              <a:t>More detail on this when we discuss grading. Short version is they are required if you want an A, but won’t destroy your letter grade if you fail them.</a:t>
            </a:r>
          </a:p>
        </p:txBody>
      </p:sp>
    </p:spTree>
    <p:extLst>
      <p:ext uri="{BB962C8B-B14F-4D97-AF65-F5344CB8AC3E}">
        <p14:creationId xmlns:p14="http://schemas.microsoft.com/office/powerpoint/2010/main" val="2440184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34694</TotalTime>
  <Words>2954</Words>
  <Application>Microsoft Macintosh PowerPoint</Application>
  <PresentationFormat>On-screen Show (4:3)</PresentationFormat>
  <Paragraphs>380</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Bookman Old Style</vt:lpstr>
      <vt:lpstr>Gill Sans MT</vt:lpstr>
      <vt:lpstr>Tahoma</vt:lpstr>
      <vt:lpstr>Times New Roman</vt:lpstr>
      <vt:lpstr>Wingdings</vt:lpstr>
      <vt:lpstr>Wingdings 3</vt:lpstr>
      <vt:lpstr>Origin</vt:lpstr>
      <vt:lpstr>CS2501 – Data Structures and Algorithms II</vt:lpstr>
      <vt:lpstr>Course introduction</vt:lpstr>
      <vt:lpstr>General Info</vt:lpstr>
      <vt:lpstr>Expectations</vt:lpstr>
      <vt:lpstr>Expectations</vt:lpstr>
      <vt:lpstr>General Info</vt:lpstr>
      <vt:lpstr>Recommended Textbook</vt:lpstr>
      <vt:lpstr>Modules (Yes, we have modules again)</vt:lpstr>
      <vt:lpstr>Modules (Yes, we have modules again)</vt:lpstr>
      <vt:lpstr>Workload</vt:lpstr>
      <vt:lpstr>Quizzes</vt:lpstr>
      <vt:lpstr>Homeworks</vt:lpstr>
      <vt:lpstr>Homeworks (Cont’d)</vt:lpstr>
      <vt:lpstr>Homework: Programming Hints</vt:lpstr>
      <vt:lpstr>Homework: Programming FAQ</vt:lpstr>
      <vt:lpstr>Homework: Written</vt:lpstr>
      <vt:lpstr>Working in groups</vt:lpstr>
      <vt:lpstr>Exams</vt:lpstr>
      <vt:lpstr>Grading Overview</vt:lpstr>
      <vt:lpstr>What you know already from DSA1</vt:lpstr>
      <vt:lpstr>What you know already from DSA1 (2)</vt:lpstr>
      <vt:lpstr>What you know already from all your courses</vt:lpstr>
      <vt:lpstr>What you know already from Discrete Math and Theory of Computation…</vt:lpstr>
      <vt:lpstr>Questions?  Concerns?  Wrath to vent?</vt:lpstr>
      <vt:lpstr>A first algorithm: making change</vt:lpstr>
      <vt:lpstr>OK… But What’s It Really All About?</vt:lpstr>
      <vt:lpstr>Everyone Already Knows Many Algorithms! </vt:lpstr>
      <vt:lpstr>Making Change</vt:lpstr>
      <vt:lpstr>A Change Algorithm</vt:lpstr>
      <vt:lpstr>Is this a “good” algorithm?</vt:lpstr>
      <vt:lpstr>Evaluating Our Greedy Algorithm</vt:lpstr>
      <vt:lpstr>You’re Being Greedy!</vt:lpstr>
      <vt:lpstr>Does Greed Pay Off?</vt:lpstr>
      <vt:lpstr>Formal algorithmic description</vt:lpstr>
      <vt:lpstr>Change solution (greedy)</vt:lpstr>
      <vt:lpstr>Another Change Algorithm</vt:lpstr>
      <vt:lpstr>Change solution (brute-force)</vt:lpstr>
      <vt:lpstr>Motivating problems</vt:lpstr>
      <vt:lpstr>Motivating problem: Interval scheduling</vt:lpstr>
      <vt:lpstr>Motivating problem: Weighted interval scheduling</vt:lpstr>
      <vt:lpstr>Motivating problem: Bipartite matching</vt:lpstr>
      <vt:lpstr>Motivating problem: Sorting</vt:lpstr>
      <vt:lpstr>Motivating problem: Independent set</vt:lpstr>
      <vt:lpstr>Motivating problem: Competitive facility location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415</cp:revision>
  <cp:lastPrinted>1999-12-17T13:56:08Z</cp:lastPrinted>
  <dcterms:created xsi:type="dcterms:W3CDTF">2010-01-20T18:12:12Z</dcterms:created>
  <dcterms:modified xsi:type="dcterms:W3CDTF">2020-01-15T15:52:56Z</dcterms:modified>
</cp:coreProperties>
</file>