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1"/>
  </p:notesMasterIdLst>
  <p:handoutMasterIdLst>
    <p:handoutMasterId r:id="rId62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562" r:id="rId24"/>
    <p:sldId id="423" r:id="rId25"/>
    <p:sldId id="561" r:id="rId26"/>
    <p:sldId id="429" r:id="rId27"/>
    <p:sldId id="430" r:id="rId28"/>
    <p:sldId id="575" r:id="rId29"/>
    <p:sldId id="576" r:id="rId30"/>
    <p:sldId id="577" r:id="rId31"/>
    <p:sldId id="573" r:id="rId32"/>
    <p:sldId id="476" r:id="rId33"/>
    <p:sldId id="498" r:id="rId34"/>
    <p:sldId id="550" r:id="rId35"/>
    <p:sldId id="529" r:id="rId36"/>
    <p:sldId id="530" r:id="rId37"/>
    <p:sldId id="563" r:id="rId38"/>
    <p:sldId id="574" r:id="rId39"/>
    <p:sldId id="578" r:id="rId40"/>
    <p:sldId id="564" r:id="rId41"/>
    <p:sldId id="567" r:id="rId42"/>
    <p:sldId id="566" r:id="rId43"/>
    <p:sldId id="569" r:id="rId44"/>
    <p:sldId id="568" r:id="rId45"/>
    <p:sldId id="535" r:id="rId46"/>
    <p:sldId id="546" r:id="rId47"/>
    <p:sldId id="523" r:id="rId48"/>
    <p:sldId id="524" r:id="rId49"/>
    <p:sldId id="525" r:id="rId50"/>
    <p:sldId id="526" r:id="rId51"/>
    <p:sldId id="527" r:id="rId52"/>
    <p:sldId id="543" r:id="rId53"/>
    <p:sldId id="536" r:id="rId54"/>
    <p:sldId id="558" r:id="rId55"/>
    <p:sldId id="559" r:id="rId56"/>
    <p:sldId id="560" r:id="rId57"/>
    <p:sldId id="537" r:id="rId58"/>
    <p:sldId id="544" r:id="rId59"/>
    <p:sldId id="538" r:id="rId60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197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9" Type="http://schemas.openxmlformats.org/officeDocument/2006/relationships/tags" Target="../tags/tag98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tags" Target="../tags/tag101.xml"/><Relationship Id="rId47" Type="http://schemas.openxmlformats.org/officeDocument/2006/relationships/tags" Target="../tags/tag106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tags" Target="../tags/tag99.xml"/><Relationship Id="rId45" Type="http://schemas.openxmlformats.org/officeDocument/2006/relationships/tags" Target="../tags/tag104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4" Type="http://schemas.openxmlformats.org/officeDocument/2006/relationships/tags" Target="../tags/tag103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tags" Target="../tags/tag102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tags" Target="../tags/tag97.xml"/><Relationship Id="rId46" Type="http://schemas.openxmlformats.org/officeDocument/2006/relationships/tags" Target="../tags/tag105.xml"/><Relationship Id="rId20" Type="http://schemas.openxmlformats.org/officeDocument/2006/relationships/tags" Target="../tags/tag79.xml"/><Relationship Id="rId41" Type="http://schemas.openxmlformats.org/officeDocument/2006/relationships/tags" Target="../tags/tag10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hyperlink" Target="http://www3.amherst.edu/~nstarr/puzzle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dirty="0"/>
              <a:t>Back in the commercial Western world…</a:t>
            </a:r>
          </a:p>
          <a:p>
            <a:pPr algn="just"/>
            <a:r>
              <a:rPr lang="en-US" sz="2400" dirty="0"/>
              <a:t>Game invented by the French mathematician, </a:t>
            </a:r>
            <a:r>
              <a:rPr lang="en-US" sz="2400" dirty="0" err="1"/>
              <a:t>Edouard</a:t>
            </a:r>
            <a:r>
              <a:rPr lang="en-US" sz="2400" dirty="0"/>
              <a:t> Lucas, in 1883.</a:t>
            </a:r>
          </a:p>
          <a:p>
            <a:pPr algn="just"/>
            <a:r>
              <a:rPr lang="en-US" sz="2400" dirty="0"/>
              <a:t>Now, for only $19.95, call now!</a:t>
            </a:r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for the Towers of Hanoi.</a:t>
            </a:r>
          </a:p>
          <a:p>
            <a:pPr lvl="1"/>
            <a:r>
              <a:rPr lang="en-US" dirty="0"/>
              <a:t>Number each peg: 1, 2, 3</a:t>
            </a:r>
          </a:p>
          <a:p>
            <a:pPr lvl="1" algn="l"/>
            <a:r>
              <a:rPr lang="en-US" dirty="0"/>
              <a:t>Function signature: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hanoi</a:t>
            </a:r>
            <a:r>
              <a:rPr lang="en-US" dirty="0"/>
              <a:t> ( n,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  <a:br>
              <a:rPr lang="en-US" dirty="0"/>
            </a:br>
            <a:r>
              <a:rPr lang="en-US" dirty="0"/>
              <a:t>where:</a:t>
            </a:r>
            <a:br>
              <a:rPr lang="en-US" dirty="0"/>
            </a:br>
            <a:r>
              <a:rPr lang="en-US" dirty="0"/>
              <a:t>   n is number of disks (from the top), and</a:t>
            </a:r>
            <a:br>
              <a:rPr lang="en-US" dirty="0"/>
            </a:br>
            <a:r>
              <a:rPr lang="en-US" dirty="0"/>
              <a:t>   other parameters are peg values</a:t>
            </a:r>
            <a:br>
              <a:rPr lang="en-US" dirty="0"/>
            </a:br>
            <a:r>
              <a:rPr lang="en-US" dirty="0"/>
              <a:t>In function body print:</a:t>
            </a:r>
            <a:br>
              <a:rPr lang="en-US" dirty="0"/>
            </a:br>
            <a:r>
              <a:rPr lang="en-US" dirty="0"/>
              <a:t>       Move a disk from &lt;peg&gt; to &lt;peg&gt;</a:t>
            </a:r>
          </a:p>
          <a:p>
            <a:r>
              <a:rPr lang="en-US" dirty="0"/>
              <a:t>Do this in pairs.  Then pairs group and compare.  Find bugs, issues, etc.   Explain to each other.</a:t>
            </a:r>
            <a:br>
              <a:rPr lang="en-US" dirty="0"/>
            </a:br>
            <a:r>
              <a:rPr lang="en-US" dirty="0"/>
              <a:t>Turn in one sheet with all four names.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Our first design strategy: Divide and Conquer</a:t>
            </a:r>
          </a:p>
          <a:p>
            <a:r>
              <a:rPr lang="en-US"/>
              <a:t>Often recursive, at least in definition</a:t>
            </a:r>
          </a:p>
          <a:p>
            <a:r>
              <a:rPr lang="en-US"/>
              <a:t>Strategy:</a:t>
            </a:r>
          </a:p>
          <a:p>
            <a:pPr lvl="1"/>
            <a:r>
              <a:rPr lang="en-US"/>
              <a:t>Break a problem into 1 or more smaller subproblems that are identical in nature to the original problem</a:t>
            </a:r>
          </a:p>
          <a:p>
            <a:pPr lvl="1"/>
            <a:r>
              <a:rPr lang="en-US"/>
              <a:t>Solve these subproblems (recursively)</a:t>
            </a:r>
          </a:p>
          <a:p>
            <a:pPr lvl="1"/>
            <a:r>
              <a:rPr lang="en-US"/>
              <a:t>Combine the results for the subproblems (somehow) to produce a solution to original problem</a:t>
            </a:r>
          </a:p>
          <a:p>
            <a:r>
              <a:rPr lang="en-US"/>
              <a:t>Note the assumption:</a:t>
            </a:r>
          </a:p>
          <a:p>
            <a:pPr lvl="1"/>
            <a:r>
              <a:rPr lang="en-US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the minimum element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element to be max</a:t>
            </a:r>
          </a:p>
          <a:p>
            <a:pPr lvl="1"/>
            <a:r>
              <a:rPr lang="en-US" dirty="0"/>
              <a:t>Consider first element to be min</a:t>
            </a:r>
          </a:p>
          <a:p>
            <a:pPr lvl="1"/>
            <a:r>
              <a:rPr lang="en-US" dirty="0"/>
              <a:t>Scan linearly from 2nd to last, and update if something larger then max or if something smaller than min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maxmin</a:t>
            </a:r>
            <a:r>
              <a:rPr lang="en-US" dirty="0"/>
              <a:t> (list, first, last, max, min);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Recurrences and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design strategy:  Divide and Conquer</a:t>
            </a:r>
          </a:p>
          <a:p>
            <a:pPr lvl="1"/>
            <a:r>
              <a:rPr lang="en-US" dirty="0"/>
              <a:t>Examples…</a:t>
            </a:r>
          </a:p>
          <a:p>
            <a:pPr lvl="1"/>
            <a:r>
              <a:rPr lang="en-US" dirty="0"/>
              <a:t>Recursive algorithms</a:t>
            </a:r>
          </a:p>
          <a:p>
            <a:pPr lvl="1"/>
            <a:r>
              <a:rPr lang="en-US" dirty="0"/>
              <a:t>Counting basic operations in recursive algorithms</a:t>
            </a:r>
          </a:p>
          <a:p>
            <a:pPr lvl="1"/>
            <a:r>
              <a:rPr lang="en-US" dirty="0"/>
              <a:t>Solving recurrence relations</a:t>
            </a:r>
          </a:p>
          <a:p>
            <a:pPr lvl="2"/>
            <a:r>
              <a:rPr lang="en-US" dirty="0"/>
              <a:t>By iteration method</a:t>
            </a:r>
          </a:p>
          <a:p>
            <a:pPr lvl="2"/>
            <a:r>
              <a:rPr lang="en-US" dirty="0"/>
              <a:t>Recursion trees (quick view)</a:t>
            </a:r>
          </a:p>
          <a:p>
            <a:pPr lvl="2"/>
            <a:r>
              <a:rPr lang="en-US" dirty="0"/>
              <a:t>The “Main” and “Master” Theorems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Trominos</a:t>
            </a:r>
            <a:endParaRPr lang="en-US" dirty="0"/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Fast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/>
              <a:t>T(n) = 2*T(n/2) + 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If  T(n) = </a:t>
            </a:r>
            <a:r>
              <a:rPr lang="en-US" dirty="0" err="1"/>
              <a:t>aT</a:t>
            </a:r>
            <a:r>
              <a:rPr lang="en-US" dirty="0"/>
              <a:t>(n/b) + f(n) and f(n)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where k=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		if a &gt;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log(n) )			if a =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				if a &lt;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/>
          </a:p>
          <a:p>
            <a:pPr marL="457200" lvl="1" indent="0">
              <a:buNone/>
            </a:pPr>
            <a:endParaRPr lang="en-US" baseline="30000" dirty="0"/>
          </a:p>
          <a:p>
            <a:pPr marL="533400" indent="-533400"/>
            <a:r>
              <a:rPr lang="en-US" dirty="0"/>
              <a:t>Note f(n) is polynomial</a:t>
            </a:r>
          </a:p>
          <a:p>
            <a:pPr marL="914400" lvl="1" indent="-457200"/>
            <a:r>
              <a:rPr lang="en-US" dirty="0"/>
              <a:t>This is less general than earlier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0672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Main Recurrence Theorem</a:t>
            </a:r>
          </a:p>
          <a:p>
            <a:pPr lvl="1"/>
            <a:r>
              <a:rPr lang="en-US" dirty="0"/>
              <a:t>f(n) = n = n</a:t>
            </a:r>
            <a:r>
              <a:rPr lang="en-US" baseline="30000" dirty="0"/>
              <a:t>1</a:t>
            </a:r>
            <a:r>
              <a:rPr lang="en-US" dirty="0"/>
              <a:t>, thus k=1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9 &gt; 3</a:t>
            </a:r>
            <a:r>
              <a:rPr lang="en-US" baseline="30000" dirty="0"/>
              <a:t>1</a:t>
            </a:r>
            <a:r>
              <a:rPr lang="en-US" dirty="0"/>
              <a:t>, so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E</a:t>
            </a:r>
            <a:r>
              <a:rPr lang="en-US" dirty="0"/>
              <a:t>) where E=log</a:t>
            </a:r>
            <a:r>
              <a:rPr lang="en-US" baseline="-25000" dirty="0"/>
              <a:t>3</a:t>
            </a:r>
            <a:r>
              <a:rPr lang="en-US" dirty="0"/>
              <a:t>(9) = 2,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Recurrence:</a:t>
            </a:r>
            <a:br>
              <a:rPr lang="en-US" dirty="0"/>
            </a:br>
            <a:r>
              <a:rPr lang="en-US" dirty="0"/>
              <a:t>    W(1) = 1;       W(n) = 2 W(n-1) +1</a:t>
            </a:r>
          </a:p>
          <a:p>
            <a:pPr algn="l"/>
            <a:r>
              <a:rPr lang="en-US" dirty="0"/>
              <a:t>Closed form solution:</a:t>
            </a:r>
            <a:br>
              <a:rPr lang="en-US" dirty="0"/>
            </a:br>
            <a:r>
              <a:rPr lang="en-US" dirty="0"/>
              <a:t>	W(n)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Original “legend” says the monks moves 64 golden disks</a:t>
            </a:r>
          </a:p>
          <a:p>
            <a:pPr lvl="1"/>
            <a:r>
              <a:rPr lang="en-US" dirty="0"/>
              <a:t>And then the world ends!  (Uh oh.)</a:t>
            </a:r>
          </a:p>
          <a:p>
            <a:pPr lvl="1"/>
            <a:r>
              <a:rPr lang="en-US" dirty="0"/>
              <a:t>That’s 18,446,744,073,709,551,615 moves!</a:t>
            </a:r>
          </a:p>
          <a:p>
            <a:pPr lvl="1"/>
            <a:r>
              <a:rPr lang="en-US" dirty="0"/>
              <a:t>If one move per second, day and night, then</a:t>
            </a:r>
            <a:br>
              <a:rPr lang="en-US" dirty="0"/>
            </a:br>
            <a:r>
              <a:rPr lang="en-US" dirty="0"/>
              <a:t>580 billion years</a:t>
            </a:r>
          </a:p>
          <a:p>
            <a:pPr lvl="1"/>
            <a:r>
              <a:rPr lang="en-US" dirty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a set of points in 2-space, find a pair that has the minimum distance between them</a:t>
            </a:r>
          </a:p>
          <a:p>
            <a:pPr lvl="1"/>
            <a:r>
              <a:rPr lang="en-US"/>
              <a:t>Distance is Euclidean distance</a:t>
            </a:r>
          </a:p>
          <a:p>
            <a:r>
              <a:rPr lang="en-US"/>
              <a:t>A computational geometry problem…</a:t>
            </a:r>
          </a:p>
          <a:p>
            <a:pPr lvl="1"/>
            <a:r>
              <a:rPr lang="en-US"/>
              <a:t>And other applications where distance is some similarity measure</a:t>
            </a:r>
          </a:p>
          <a:p>
            <a:pPr lvl="1"/>
            <a:r>
              <a:rPr lang="en-US"/>
              <a:t>Pattern recognition problems</a:t>
            </a:r>
          </a:p>
          <a:p>
            <a:pPr lvl="2"/>
            <a:r>
              <a:rPr lang="en-US"/>
              <a:t>Items identified by a vector of scores</a:t>
            </a:r>
          </a:p>
          <a:p>
            <a:pPr lvl="1"/>
            <a:r>
              <a:rPr lang="en-US"/>
              <a:t>Graphics</a:t>
            </a:r>
          </a:p>
          <a:p>
            <a:pPr lvl="1"/>
            <a:r>
              <a:rPr lang="en-US"/>
              <a:t>VLSI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complete set of n(n-1)/2 pairings, calculate the distances and keep the smallest</a:t>
            </a:r>
          </a:p>
          <a:p>
            <a:pPr lvl="1"/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</a:t>
            </a:r>
            <a:r>
              <a:rPr lang="en-US" baseline="30000" dirty="0"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Not good enough! Let’s try to do better!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r>
              <a:rPr lang="en-US" dirty="0">
                <a:sym typeface="Symbol"/>
              </a:rPr>
              <a:t>4. We may have divided the closest pair, so:</a:t>
            </a:r>
          </a:p>
          <a:p>
            <a:pPr lvl="1"/>
            <a:r>
              <a:rPr lang="en-US" dirty="0">
                <a:sym typeface="Symbol"/>
              </a:rPr>
              <a:t>Test every pair across the dividing line to find </a:t>
            </a:r>
            <a:r>
              <a:rPr lang="en-US" baseline="-25000" dirty="0">
                <a:sym typeface="Symbol"/>
              </a:rPr>
              <a:t>M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Yes, this is too slow as stated. Why?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2 sub-problems</a:t>
            </a:r>
          </a:p>
          <a:p>
            <a:r>
              <a:rPr lang="en-US" dirty="0"/>
              <a:t>Each has size n/2 (approximately)</a:t>
            </a:r>
          </a:p>
          <a:p>
            <a:r>
              <a:rPr lang="en-US" dirty="0"/>
              <a:t>Test all pair across dividing line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Master Theorem (Case 3): </a:t>
            </a:r>
          </a:p>
          <a:p>
            <a:pPr lvl="1"/>
            <a:r>
              <a:rPr lang="en-US" dirty="0"/>
              <a:t>k = log</a:t>
            </a:r>
            <a:r>
              <a:rPr lang="en-US" baseline="-25000" dirty="0"/>
              <a:t>2</a:t>
            </a:r>
            <a:r>
              <a:rPr lang="en-US" dirty="0"/>
              <a:t>(2) = 1</a:t>
            </a:r>
          </a:p>
          <a:p>
            <a:pPr lvl="1"/>
            <a:r>
              <a:rPr lang="en-US" dirty="0"/>
              <a:t>f(n) = n</a:t>
            </a:r>
            <a:r>
              <a:rPr lang="en-US" baseline="30000" dirty="0"/>
              <a:t>2</a:t>
            </a:r>
            <a:r>
              <a:rPr lang="en-US" dirty="0"/>
              <a:t> = Omega(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=1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2f(n/2) &lt;= c*f(n) =&gt; n</a:t>
            </a:r>
            <a:r>
              <a:rPr lang="en-US" baseline="30000" dirty="0"/>
              <a:t>2 </a:t>
            </a:r>
            <a:r>
              <a:rPr lang="en-US" dirty="0"/>
              <a:t>/ 2 &lt;= c*n</a:t>
            </a:r>
            <a:r>
              <a:rPr lang="en-US" baseline="30000" dirty="0"/>
              <a:t>2.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Case 3: Our runtime is </a:t>
            </a:r>
            <a:r>
              <a:rPr lang="en-US" b="1" dirty="0">
                <a:sym typeface="Symbol" charset="2"/>
              </a:rPr>
              <a:t>(n</a:t>
            </a:r>
            <a:r>
              <a:rPr lang="en-US" b="1" baseline="30000" dirty="0"/>
              <a:t>2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NOT GOOD ENOUGH 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How to make this faster?</a:t>
            </a:r>
          </a:p>
          <a:p>
            <a:r>
              <a:rPr lang="en-US" dirty="0"/>
              <a:t>One solution:</a:t>
            </a:r>
          </a:p>
          <a:p>
            <a:pPr lvl="1"/>
            <a:r>
              <a:rPr lang="en-US" dirty="0"/>
              <a:t>Get f(n) down to </a:t>
            </a:r>
            <a:r>
              <a:rPr lang="en-US" dirty="0" err="1"/>
              <a:t>nlogn</a:t>
            </a:r>
            <a:r>
              <a:rPr lang="en-US" dirty="0"/>
              <a:t> or linear time. Would change recurrence.</a:t>
            </a:r>
          </a:p>
          <a:p>
            <a:pPr lvl="1"/>
            <a:r>
              <a:rPr lang="en-US" dirty="0"/>
              <a:t>Specifically, if we can get to linear time then recurrence matches </a:t>
            </a:r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T(n) = 2 * T(n/2) + n</a:t>
            </a:r>
            <a:r>
              <a:rPr lang="en-US" baseline="30000" dirty="0"/>
              <a:t> </a:t>
            </a:r>
            <a:r>
              <a:rPr lang="en-US" dirty="0"/>
              <a:t> is Theta(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endParaRPr lang="en-US" baseline="30000" dirty="0"/>
          </a:p>
          <a:p>
            <a:r>
              <a:rPr lang="en-US" dirty="0"/>
              <a:t>GOAL: Get combine time down </a:t>
            </a:r>
            <a:r>
              <a:rPr lang="en-US"/>
              <a:t>to linear time</a:t>
            </a:r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Recursive definitions in mathematics</a:t>
            </a:r>
          </a:p>
          <a:p>
            <a:pPr lvl="1"/>
            <a:r>
              <a:rPr lang="en-US" dirty="0"/>
              <a:t>Factorial:   n! = n (n-1)!  and 0! = 1! = 1</a:t>
            </a:r>
          </a:p>
          <a:p>
            <a:pPr lvl="1" algn="l"/>
            <a:r>
              <a:rPr lang="en-US" dirty="0"/>
              <a:t>Fibonacci numbers:</a:t>
            </a:r>
            <a:br>
              <a:rPr lang="en-US" dirty="0"/>
            </a:br>
            <a:r>
              <a:rPr lang="en-US" dirty="0"/>
              <a:t>	F(0) = F(1) = 1</a:t>
            </a:r>
            <a:br>
              <a:rPr lang="en-US" dirty="0"/>
            </a:br>
            <a:r>
              <a:rPr lang="en-US" dirty="0"/>
              <a:t>	F(n) = F(n-1) + F(n-2) for n &gt; 1</a:t>
            </a:r>
          </a:p>
          <a:p>
            <a:pPr lvl="1"/>
            <a:r>
              <a:rPr lang="en-US" dirty="0"/>
              <a:t>Note base case</a:t>
            </a:r>
          </a:p>
          <a:p>
            <a:pPr lvl="1"/>
            <a:endParaRPr lang="en-US" dirty="0"/>
          </a:p>
          <a:p>
            <a:r>
              <a:rPr lang="en-US" dirty="0"/>
              <a:t>In programming, recursive functions can be implemented</a:t>
            </a:r>
          </a:p>
          <a:p>
            <a:pPr lvl="1"/>
            <a:r>
              <a:rPr lang="en-US" dirty="0"/>
              <a:t>First, check for simple solutions and solve directly</a:t>
            </a:r>
          </a:p>
          <a:p>
            <a:pPr lvl="1"/>
            <a:r>
              <a:rPr lang="en-US" dirty="0"/>
              <a:t>Then, solve simpler </a:t>
            </a:r>
            <a:r>
              <a:rPr lang="en-US" dirty="0" err="1"/>
              <a:t>subproblem</a:t>
            </a:r>
            <a:r>
              <a:rPr lang="en-US" dirty="0"/>
              <a:t>(s) by calling same function </a:t>
            </a:r>
          </a:p>
          <a:p>
            <a:pPr lvl="1"/>
            <a:r>
              <a:rPr lang="en-US" dirty="0"/>
              <a:t>Must make progress towards base cases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make this more efficient by noticing that:</a:t>
            </a:r>
          </a:p>
          <a:p>
            <a:pPr lvl="1"/>
            <a:r>
              <a:rPr lang="en-US" dirty="0"/>
              <a:t>Any two points across that are the closest MUST be closer to each other than </a:t>
            </a:r>
            <a:r>
              <a:rPr lang="en-US" dirty="0">
                <a:sym typeface="Symbol"/>
              </a:rPr>
              <a:t> = </a:t>
            </a:r>
            <a:r>
              <a:rPr lang="en-US" i="1" dirty="0"/>
              <a:t>min(</a:t>
            </a:r>
            <a:r>
              <a:rPr lang="en-US" i="1" dirty="0">
                <a:sym typeface="Symbol"/>
              </a:rPr>
              <a:t>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, </a:t>
            </a:r>
            <a:r>
              <a:rPr lang="en-US" i="1" baseline="-25000" dirty="0">
                <a:sym typeface="Symbol"/>
              </a:rPr>
              <a:t>R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dirty="0"/>
              <a:t>So, let’s change how we do step 4</a:t>
            </a:r>
          </a:p>
          <a:p>
            <a:endParaRPr lang="en-US" dirty="0"/>
          </a:p>
          <a:p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 (on the other side of the divide)</a:t>
            </a:r>
          </a:p>
          <a:p>
            <a:pPr lvl="1"/>
            <a:r>
              <a:rPr lang="en-US" dirty="0">
                <a:sym typeface="Symbol"/>
              </a:rPr>
              <a:t>How long does this take? Our goal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How long does this take? Our goal is O(n)</a:t>
            </a:r>
          </a:p>
          <a:p>
            <a:pPr lvl="1" algn="l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We have to be able to quickly:</a:t>
            </a:r>
          </a:p>
          <a:p>
            <a:pPr lvl="1" algn="l"/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 algn="l"/>
            <a:r>
              <a:rPr lang="en-US" dirty="0">
                <a:sym typeface="Symbol"/>
              </a:rPr>
              <a:t>B) quickly find the set P</a:t>
            </a:r>
            <a:r>
              <a:rPr lang="en-US" baseline="-25000" dirty="0">
                <a:sym typeface="Symbol"/>
              </a:rPr>
              <a:t>M</a:t>
            </a:r>
          </a:p>
          <a:p>
            <a:pPr lvl="1" algn="l"/>
            <a:r>
              <a:rPr lang="en-US" dirty="0">
                <a:sym typeface="Symbol"/>
              </a:rPr>
              <a:t>C) quickly find the special points in the rectangle when combining (maximum of four possible on other side of divide)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/>
            <a:r>
              <a:rPr lang="en-US" dirty="0">
                <a:sym typeface="Symbol"/>
              </a:rPr>
              <a:t>Sort the points by x-value. We can then find P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P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and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in linear time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B) quickly find the special points in the rectangle when combining (maximum of four possible)</a:t>
            </a:r>
          </a:p>
          <a:p>
            <a:pPr lvl="1"/>
            <a:r>
              <a:rPr lang="en-US" dirty="0">
                <a:sym typeface="Symbol"/>
              </a:rPr>
              <a:t>Sort the points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by y-value. Then for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we compare it to the next seven points in the list </a:t>
            </a:r>
          </a:p>
          <a:p>
            <a:pPr lvl="1"/>
            <a:r>
              <a:rPr lang="en-US" dirty="0">
                <a:sym typeface="Symbol"/>
              </a:rPr>
              <a:t>Why seven?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In order to get our n*log(n) runtime, we NEED to have linear time f(n) in our recurrence.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you should sort the points by x-value and by y-value ONCE at the beginning of the algorithm. Maintain these lists and pass them around (or parts of them) recursively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pPr lvl="1"/>
            <a:r>
              <a:rPr lang="en-US" dirty="0"/>
              <a:t>Sort P first by x-value (don’t do this over and over recursively) to do this in constant time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lvl="1" algn="l"/>
            <a:r>
              <a:rPr lang="en-US" dirty="0">
                <a:sym typeface="Symbol"/>
              </a:rPr>
              <a:t>Points already sorted by y-value, loop through once to find P</a:t>
            </a:r>
            <a:r>
              <a:rPr lang="en-US" baseline="-25000" dirty="0">
                <a:sym typeface="Symbol"/>
              </a:rPr>
              <a:t>M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sorted by y-value, so just test next 7 values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with p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counting exactly?</a:t>
            </a:r>
          </a:p>
          <a:p>
            <a:pPr lvl="1"/>
            <a:r>
              <a:rPr lang="en-US" dirty="0"/>
              <a:t>Several parts of this algorithm.  No single basic-operation for the whole thing</a:t>
            </a:r>
          </a:p>
          <a:p>
            <a:pPr lvl="1"/>
            <a:endParaRPr lang="en-US" dirty="0"/>
          </a:p>
          <a:p>
            <a:r>
              <a:rPr lang="en-US" dirty="0"/>
              <a:t>(1) Sort all points twice:  </a:t>
            </a:r>
            <a:r>
              <a:rPr lang="el-GR" dirty="0">
                <a:cs typeface="Tahoma" charset="0"/>
              </a:rPr>
              <a:t>Θ</a:t>
            </a:r>
            <a:r>
              <a:rPr lang="en-US" dirty="0">
                <a:cs typeface="Tahoma" charset="0"/>
              </a:rPr>
              <a:t>(n log n)</a:t>
            </a:r>
          </a:p>
          <a:p>
            <a:pPr algn="l"/>
            <a:r>
              <a:rPr lang="en-US" dirty="0">
                <a:cs typeface="Tahoma" charset="0"/>
              </a:rPr>
              <a:t>(2) Recurrence:	T(3) = 1</a:t>
            </a:r>
            <a:br>
              <a:rPr lang="en-US" dirty="0">
                <a:cs typeface="Tahoma" charset="0"/>
              </a:rPr>
            </a:br>
            <a:r>
              <a:rPr lang="en-US" dirty="0">
                <a:cs typeface="Tahoma" charset="0"/>
              </a:rPr>
              <a:t>			T(n) = 2*T(n/2) + c*n</a:t>
            </a:r>
          </a:p>
          <a:p>
            <a:pPr lvl="1"/>
            <a:r>
              <a:rPr lang="en-US" dirty="0">
                <a:cs typeface="Tahoma" charset="0"/>
              </a:rPr>
              <a:t>Checking the strip is clearly O(n)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This is Case 2 of the Main Theorem, so the recursive part is also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  <a:p>
            <a:pPr lvl="1"/>
            <a:r>
              <a:rPr lang="en-US" dirty="0">
                <a:cs typeface="Tahoma" charset="0"/>
              </a:rPr>
              <a:t>So the whole algorithm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Inductively!</a:t>
            </a:r>
          </a:p>
          <a:p>
            <a:r>
              <a:rPr lang="en-US" sz="2400" dirty="0"/>
              <a:t>Converging to a base case (stopping the recursion)</a:t>
            </a:r>
          </a:p>
          <a:p>
            <a:pPr lvl="1"/>
            <a:r>
              <a:rPr lang="en-US" sz="2000" dirty="0"/>
              <a:t>identify some unit of measure (running variable)</a:t>
            </a:r>
          </a:p>
          <a:p>
            <a:pPr lvl="1"/>
            <a:r>
              <a:rPr lang="en-US" sz="2000" dirty="0"/>
              <a:t>identify base cases</a:t>
            </a:r>
          </a:p>
          <a:p>
            <a:r>
              <a:rPr lang="en-US" sz="2400" dirty="0"/>
              <a:t>How to solve p for all inputs from size 0 through 100</a:t>
            </a:r>
          </a:p>
          <a:p>
            <a:pPr lvl="1"/>
            <a:r>
              <a:rPr lang="en-US" sz="2000" dirty="0"/>
              <a:t>Assume </a:t>
            </a:r>
            <a:r>
              <a:rPr lang="en-US" sz="2000" i="1" dirty="0"/>
              <a:t>method99</a:t>
            </a:r>
            <a:r>
              <a:rPr lang="en-US" sz="2000" dirty="0"/>
              <a:t> solves sub-problem all sizes 0 through 99</a:t>
            </a:r>
          </a:p>
          <a:p>
            <a:pPr lvl="1"/>
            <a:r>
              <a:rPr lang="en-US" sz="2000" dirty="0"/>
              <a:t>if p detect a case that is not base case it calls </a:t>
            </a:r>
            <a:r>
              <a:rPr lang="en-US" sz="2000" i="1" dirty="0"/>
              <a:t>method99</a:t>
            </a:r>
            <a:r>
              <a:rPr lang="en-US" sz="2000" dirty="0"/>
              <a:t> </a:t>
            </a:r>
            <a:endParaRPr lang="en-US" sz="2000" i="1" dirty="0"/>
          </a:p>
          <a:p>
            <a:r>
              <a:rPr lang="en-US" sz="2400" i="1" dirty="0"/>
              <a:t>method99</a:t>
            </a:r>
            <a:r>
              <a:rPr lang="en-US" sz="2400" dirty="0"/>
              <a:t> works and is called when:</a:t>
            </a:r>
          </a:p>
          <a:p>
            <a:pPr lvl="1">
              <a:buFontTx/>
              <a:buNone/>
            </a:pPr>
            <a:r>
              <a:rPr lang="en-US" sz="2000" dirty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dirty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dirty="0"/>
              <a:t>3. The sub-problem satisfies all other preconditions of </a:t>
            </a:r>
            <a:r>
              <a:rPr lang="en-US" sz="2000" i="1" dirty="0"/>
              <a:t>method99</a:t>
            </a:r>
            <a:r>
              <a:rPr lang="en-US" sz="2000" dirty="0"/>
              <a:t> (which are the same as the preconditions of p)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We’ve known how to multiply matrices for a long time!</a:t>
            </a:r>
          </a:p>
          <a:p>
            <a:pPr lvl="1"/>
            <a:r>
              <a:rPr lang="en-US" dirty="0"/>
              <a:t>If we count how many arithmetic operations, then it takes n</a:t>
            </a:r>
            <a:r>
              <a:rPr lang="en-US" baseline="30000" dirty="0"/>
              <a:t>3</a:t>
            </a:r>
            <a:r>
              <a:rPr lang="en-US" dirty="0"/>
              <a:t> multiplications and n</a:t>
            </a:r>
            <a:r>
              <a:rPr lang="en-US" baseline="30000" dirty="0"/>
              <a:t>3</a:t>
            </a:r>
            <a:r>
              <a:rPr lang="en-US" dirty="0"/>
              <a:t> additions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 is “normal”, but could we do better.</a:t>
            </a:r>
          </a:p>
          <a:p>
            <a:pPr lvl="1"/>
            <a:r>
              <a:rPr lang="en-US" dirty="0"/>
              <a:t>Hard to see how….</a:t>
            </a:r>
          </a:p>
          <a:p>
            <a:r>
              <a:rPr lang="en-US" dirty="0"/>
              <a:t>But matrices and can be broken up into sub-matrices and operated on</a:t>
            </a:r>
          </a:p>
          <a:p>
            <a:pPr lvl="1"/>
            <a:r>
              <a:rPr lang="en-US" dirty="0"/>
              <a:t>Leads to recursive way to multiply matrices</a:t>
            </a:r>
          </a:p>
          <a:p>
            <a:r>
              <a:rPr lang="en-US" dirty="0"/>
              <a:t>One approach:  T(n) = 8T(n/2) + n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That’s still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1969, </a:t>
            </a:r>
            <a:r>
              <a:rPr lang="en-US" dirty="0" err="1"/>
              <a:t>Strassen</a:t>
            </a:r>
            <a:r>
              <a:rPr lang="en-US" dirty="0"/>
              <a:t> found a faster approach</a:t>
            </a:r>
          </a:p>
          <a:p>
            <a:pPr lvl="1"/>
            <a:r>
              <a:rPr lang="en-US" dirty="0"/>
              <a:t>Mathematicians were surprised</a:t>
            </a:r>
          </a:p>
          <a:p>
            <a:r>
              <a:rPr lang="en-US" dirty="0"/>
              <a:t>Consider two matrices: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Their product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6" name="Equation" r:id="rId3" imgW="952431" imgH="482278" progId="Equation.3">
                  <p:embed/>
                </p:oleObj>
              </mc:Choice>
              <mc:Fallback>
                <p:oleObj name="Equation" r:id="rId3" imgW="952431" imgH="482278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2596410"/>
                        <a:ext cx="1909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7" name="Equation" r:id="rId5" imgW="927077" imgH="482278" progId="Equation.3">
                  <p:embed/>
                </p:oleObj>
              </mc:Choice>
              <mc:Fallback>
                <p:oleObj name="Equation" r:id="rId5" imgW="927077" imgH="482278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89" y="2595694"/>
                        <a:ext cx="1865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8" name="Equation" r:id="rId7" imgW="2298401" imgH="482278" progId="Equation.3">
                  <p:embed/>
                </p:oleObj>
              </mc:Choice>
              <mc:Fallback>
                <p:oleObj name="Equation" r:id="rId7" imgW="2298401" imgH="482278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4488024"/>
                        <a:ext cx="4616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two n-size matrices along two dimensions each leads to 8 sub-problems</a:t>
            </a:r>
          </a:p>
          <a:p>
            <a:pPr lvl="1"/>
            <a:r>
              <a:rPr lang="en-US" dirty="0"/>
              <a:t>And it takes 4(n/2)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 additions to combine them</a:t>
            </a:r>
          </a:p>
          <a:p>
            <a:endParaRPr lang="en-US" dirty="0"/>
          </a:p>
          <a:p>
            <a:r>
              <a:rPr lang="en-US" dirty="0"/>
              <a:t>Recurrence: T(n) = 8T(n/2) + 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Then the product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3" name="Equation" r:id="rId3" imgW="1625416" imgH="1600062" progId="Equation.3">
                  <p:embed/>
                </p:oleObj>
              </mc:Choice>
              <mc:Fallback>
                <p:oleObj name="Equation" r:id="rId3" imgW="1625416" imgH="1600062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" y="2445336"/>
                        <a:ext cx="3254375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4" name="Equation" r:id="rId5" imgW="2565170" imgH="965108" progId="Equation.3">
                  <p:embed/>
                </p:oleObj>
              </mc:Choice>
              <mc:Fallback>
                <p:oleObj name="Equation" r:id="rId5" imgW="2565170" imgH="965108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12" y="3044841"/>
                        <a:ext cx="515143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/>
              <a:t>Important fact (for us)</a:t>
            </a:r>
          </a:p>
          <a:p>
            <a:pPr lvl="1"/>
            <a:r>
              <a:rPr lang="en-US" dirty="0"/>
              <a:t>Just needs 7 multiplications of n/2 size matrices, not 8</a:t>
            </a:r>
          </a:p>
          <a:p>
            <a:pPr lvl="1"/>
            <a:r>
              <a:rPr lang="en-US" dirty="0"/>
              <a:t>Also requires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arithmetical operations</a:t>
            </a:r>
          </a:p>
          <a:p>
            <a:pPr lvl="1"/>
            <a:r>
              <a:rPr lang="en-US" dirty="0"/>
              <a:t>T(n) = 7T(n/2) + n</a:t>
            </a:r>
            <a:r>
              <a:rPr lang="en-US" baseline="30000" dirty="0"/>
              <a:t>2 </a:t>
            </a:r>
            <a:r>
              <a:rPr lang="en-US" dirty="0"/>
              <a:t>= n</a:t>
            </a:r>
            <a:r>
              <a:rPr lang="en-US" baseline="30000" dirty="0"/>
              <a:t>lg7</a:t>
            </a:r>
            <a:r>
              <a:rPr lang="en-US" dirty="0"/>
              <a:t> = n</a:t>
            </a:r>
            <a:r>
              <a:rPr lang="en-US" baseline="30000" dirty="0"/>
              <a:t>2.807 </a:t>
            </a:r>
            <a:endParaRPr lang="en-US" dirty="0"/>
          </a:p>
          <a:p>
            <a:pPr lvl="1"/>
            <a:r>
              <a:rPr lang="en-US" dirty="0">
                <a:sym typeface="Symbol" charset="2"/>
              </a:rPr>
              <a:t>Running time is 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800" baseline="30000" dirty="0"/>
              <a:t>2</a:t>
            </a:r>
            <a:r>
              <a:rPr lang="en-US" baseline="30000" dirty="0"/>
              <a:t>7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2.807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 Go back and look at our theorems!</a:t>
            </a:r>
          </a:p>
          <a:p>
            <a:r>
              <a:rPr lang="en-US" dirty="0"/>
              <a:t>Not just a theoretical result: useful for n&gt;50</a:t>
            </a:r>
          </a:p>
          <a:p>
            <a:pPr lvl="1"/>
            <a:r>
              <a:rPr lang="en-US" dirty="0"/>
              <a:t>And not really time efficient for n&lt;50</a:t>
            </a:r>
          </a:p>
          <a:p>
            <a:r>
              <a:rPr lang="en-US" dirty="0"/>
              <a:t>Better result later: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2.376</a:t>
            </a:r>
            <a:r>
              <a:rPr lang="en-US" dirty="0"/>
              <a:t>) by Coppersmith &amp; </a:t>
            </a:r>
            <a:r>
              <a:rPr lang="en-US" dirty="0" err="1"/>
              <a:t>Winograd</a:t>
            </a:r>
            <a:endParaRPr lang="en-US" dirty="0"/>
          </a:p>
          <a:p>
            <a:pPr lvl="1"/>
            <a:r>
              <a:rPr lang="en-US" dirty="0"/>
              <a:t>But the big-Theta constant is so large that to see a speedup, you need matrices that are too large for </a:t>
            </a:r>
            <a:r>
              <a:rPr lang="en-US" i="1" dirty="0"/>
              <a:t>modern day computers</a:t>
            </a:r>
            <a:r>
              <a:rPr lang="en-US" dirty="0"/>
              <a:t> to handle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  <a:p>
            <a:r>
              <a:rPr lang="en-US" dirty="0"/>
              <a:t>Sometimes recursion is an efficient design strategy, sometimes not</a:t>
            </a:r>
          </a:p>
          <a:p>
            <a:pPr lvl="1"/>
            <a:r>
              <a:rPr lang="en-US" dirty="0"/>
              <a:t>Important! we can define recursively and implement non-recursively</a:t>
            </a:r>
          </a:p>
          <a:p>
            <a:r>
              <a:rPr lang="en-US" dirty="0"/>
              <a:t>Note that many recursive algorithms can be re-written non-recursively</a:t>
            </a:r>
          </a:p>
          <a:p>
            <a:pPr lvl="1"/>
            <a:r>
              <a:rPr lang="en-US" dirty="0"/>
              <a:t>Use an explicit stack</a:t>
            </a:r>
          </a:p>
          <a:p>
            <a:pPr lvl="1"/>
            <a:r>
              <a:rPr lang="en-US" dirty="0"/>
              <a:t>Remove tail-recursion (compilers often do this for you)</a:t>
            </a:r>
          </a:p>
          <a:p>
            <a:r>
              <a:rPr lang="en-US" dirty="0"/>
              <a:t>Consider: factorial, binary search, Fibonacci</a:t>
            </a:r>
          </a:p>
          <a:p>
            <a:pPr lvl="1"/>
            <a:r>
              <a:rPr lang="en-US" dirty="0"/>
              <a:t>Let’s consider Fibonacci carefully…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It’s beautiful code, no?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assert(n &gt;= 0);</a:t>
            </a:r>
            <a:br>
              <a:rPr lang="en-US" dirty="0"/>
            </a:br>
            <a:r>
              <a:rPr lang="en-US" dirty="0"/>
              <a:t>    if ( n == 0 ) return 1;</a:t>
            </a:r>
            <a:br>
              <a:rPr lang="en-US" dirty="0"/>
            </a:br>
            <a:r>
              <a:rPr lang="en-US" dirty="0"/>
              <a:t>    if ( n == 1 ) return 1;</a:t>
            </a:r>
            <a:br>
              <a:rPr lang="en-US" dirty="0"/>
            </a:br>
            <a:r>
              <a:rPr lang="en-US" dirty="0"/>
              <a:t>    return fib(n-1) + fib(n-2);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Let’s run and time it.</a:t>
            </a:r>
          </a:p>
          <a:p>
            <a:r>
              <a:rPr lang="en-US" dirty="0"/>
              <a:t>Let’s trace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Ah, the legend:</a:t>
            </a:r>
          </a:p>
          <a:p>
            <a:pPr lvl="1"/>
            <a:r>
              <a:rPr lang="en-US" dirty="0"/>
              <a:t>64 golden disks</a:t>
            </a:r>
          </a:p>
          <a:p>
            <a:pPr lvl="1"/>
            <a:r>
              <a:rPr lang="en-US" dirty="0"/>
              <a:t>Those diligent priests</a:t>
            </a:r>
          </a:p>
          <a:p>
            <a:pPr lvl="1"/>
            <a:r>
              <a:rPr lang="en-US" dirty="0"/>
              <a:t>The world ends!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32877</TotalTime>
  <Words>4269</Words>
  <Application>Microsoft Macintosh PowerPoint</Application>
  <PresentationFormat>On-screen Show (4:3)</PresentationFormat>
  <Paragraphs>525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ＭＳ Ｐゴシック</vt:lpstr>
      <vt:lpstr>Bookman Old Style</vt:lpstr>
      <vt:lpstr>Calibri</vt:lpstr>
      <vt:lpstr>Gill Sans MT</vt:lpstr>
      <vt:lpstr>Lucida Console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Photo Editor Photo</vt:lpstr>
      <vt:lpstr>Equation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PowerPoint Presentation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Directly Solve</vt:lpstr>
      <vt:lpstr>Iteration or Substitution Method</vt:lpstr>
      <vt:lpstr>Substitution Method: Subtleties</vt:lpstr>
      <vt:lpstr>Substitution Method: Another Pitfall</vt:lpstr>
      <vt:lpstr>Recursion Tree Method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Back to Towers of Hanoi</vt:lpstr>
      <vt:lpstr>Closest Pair of Points</vt:lpstr>
      <vt:lpstr>Problem: Find Closest Pair of Points</vt:lpstr>
      <vt:lpstr>Obvious Solution: Closest Pair of Points</vt:lpstr>
      <vt:lpstr>A first attempt:</vt:lpstr>
      <vt:lpstr>Our Recurrence:</vt:lpstr>
      <vt:lpstr>Our Recurrence:</vt:lpstr>
      <vt:lpstr>Fixing our algorithm:</vt:lpstr>
      <vt:lpstr>Fixing our algorithm:</vt:lpstr>
      <vt:lpstr>Fixing our algorithm:</vt:lpstr>
      <vt:lpstr>NOTE!</vt:lpstr>
      <vt:lpstr>Summary of algorithm:</vt:lpstr>
      <vt:lpstr>Analysis: Closest Pairs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476</cp:revision>
  <cp:lastPrinted>2010-02-08T18:40:35Z</cp:lastPrinted>
  <dcterms:created xsi:type="dcterms:W3CDTF">2010-02-08T18:32:44Z</dcterms:created>
  <dcterms:modified xsi:type="dcterms:W3CDTF">2020-02-24T15:31:35Z</dcterms:modified>
</cp:coreProperties>
</file>