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EC49C-A2E3-42E3-AD77-2B21E8EB4000}" v="4" dt="2023-07-24T23:06:53.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Conrad" userId="ad56c594e266bf88" providerId="LiveId" clId="{148EC49C-A2E3-42E3-AD77-2B21E8EB4000}"/>
    <pc:docChg chg="custSel addSld modSld">
      <pc:chgData name="Tiffany Conrad" userId="ad56c594e266bf88" providerId="LiveId" clId="{148EC49C-A2E3-42E3-AD77-2B21E8EB4000}" dt="2023-07-24T23:11:00.902" v="963" actId="20577"/>
      <pc:docMkLst>
        <pc:docMk/>
      </pc:docMkLst>
      <pc:sldChg chg="addSp delSp modSp new mod">
        <pc:chgData name="Tiffany Conrad" userId="ad56c594e266bf88" providerId="LiveId" clId="{148EC49C-A2E3-42E3-AD77-2B21E8EB4000}" dt="2023-07-24T23:07:36.394" v="407" actId="20577"/>
        <pc:sldMkLst>
          <pc:docMk/>
          <pc:sldMk cId="2085213708" sldId="259"/>
        </pc:sldMkLst>
        <pc:spChg chg="del">
          <ac:chgData name="Tiffany Conrad" userId="ad56c594e266bf88" providerId="LiveId" clId="{148EC49C-A2E3-42E3-AD77-2B21E8EB4000}" dt="2023-07-24T22:59:35.611" v="1" actId="478"/>
          <ac:spMkLst>
            <pc:docMk/>
            <pc:sldMk cId="2085213708" sldId="259"/>
            <ac:spMk id="2" creationId="{BCB07BDD-48A1-C0DF-797A-70164544C7C0}"/>
          </ac:spMkLst>
        </pc:spChg>
        <pc:spChg chg="mod">
          <ac:chgData name="Tiffany Conrad" userId="ad56c594e266bf88" providerId="LiveId" clId="{148EC49C-A2E3-42E3-AD77-2B21E8EB4000}" dt="2023-07-24T23:06:46.965" v="310" actId="21"/>
          <ac:spMkLst>
            <pc:docMk/>
            <pc:sldMk cId="2085213708" sldId="259"/>
            <ac:spMk id="3" creationId="{CF83427A-7432-A188-6C3E-82B48E9AEC0A}"/>
          </ac:spMkLst>
        </pc:spChg>
        <pc:spChg chg="add mod">
          <ac:chgData name="Tiffany Conrad" userId="ad56c594e266bf88" providerId="LiveId" clId="{148EC49C-A2E3-42E3-AD77-2B21E8EB4000}" dt="2023-07-24T23:07:36.394" v="407" actId="20577"/>
          <ac:spMkLst>
            <pc:docMk/>
            <pc:sldMk cId="2085213708" sldId="259"/>
            <ac:spMk id="10" creationId="{48CC758A-31BC-0C7A-025F-D1E64322C6D7}"/>
          </ac:spMkLst>
        </pc:spChg>
        <pc:picChg chg="add del mod">
          <ac:chgData name="Tiffany Conrad" userId="ad56c594e266bf88" providerId="LiveId" clId="{148EC49C-A2E3-42E3-AD77-2B21E8EB4000}" dt="2023-07-24T23:06:08.326" v="303" actId="478"/>
          <ac:picMkLst>
            <pc:docMk/>
            <pc:sldMk cId="2085213708" sldId="259"/>
            <ac:picMk id="5" creationId="{1EB9F733-8326-9B55-6962-FF038EA690AE}"/>
          </ac:picMkLst>
        </pc:picChg>
        <pc:picChg chg="add mod">
          <ac:chgData name="Tiffany Conrad" userId="ad56c594e266bf88" providerId="LiveId" clId="{148EC49C-A2E3-42E3-AD77-2B21E8EB4000}" dt="2023-07-24T23:03:11.876" v="17" actId="14100"/>
          <ac:picMkLst>
            <pc:docMk/>
            <pc:sldMk cId="2085213708" sldId="259"/>
            <ac:picMk id="7" creationId="{732B564F-CF87-1690-CE87-37BA9F706992}"/>
          </ac:picMkLst>
        </pc:picChg>
        <pc:picChg chg="add mod">
          <ac:chgData name="Tiffany Conrad" userId="ad56c594e266bf88" providerId="LiveId" clId="{148EC49C-A2E3-42E3-AD77-2B21E8EB4000}" dt="2023-07-24T23:06:34.144" v="309" actId="1076"/>
          <ac:picMkLst>
            <pc:docMk/>
            <pc:sldMk cId="2085213708" sldId="259"/>
            <ac:picMk id="9" creationId="{677C710A-9AA9-E7F6-82E9-728C49E101FF}"/>
          </ac:picMkLst>
        </pc:picChg>
      </pc:sldChg>
      <pc:sldChg chg="modSp new mod">
        <pc:chgData name="Tiffany Conrad" userId="ad56c594e266bf88" providerId="LiveId" clId="{148EC49C-A2E3-42E3-AD77-2B21E8EB4000}" dt="2023-07-24T23:11:00.902" v="963" actId="20577"/>
        <pc:sldMkLst>
          <pc:docMk/>
          <pc:sldMk cId="2378469777" sldId="260"/>
        </pc:sldMkLst>
        <pc:spChg chg="mod">
          <ac:chgData name="Tiffany Conrad" userId="ad56c594e266bf88" providerId="LiveId" clId="{148EC49C-A2E3-42E3-AD77-2B21E8EB4000}" dt="2023-07-24T23:07:57.836" v="422" actId="20577"/>
          <ac:spMkLst>
            <pc:docMk/>
            <pc:sldMk cId="2378469777" sldId="260"/>
            <ac:spMk id="2" creationId="{2739307A-D02E-602D-9C35-7FCB393FFAFE}"/>
          </ac:spMkLst>
        </pc:spChg>
        <pc:spChg chg="mod">
          <ac:chgData name="Tiffany Conrad" userId="ad56c594e266bf88" providerId="LiveId" clId="{148EC49C-A2E3-42E3-AD77-2B21E8EB4000}" dt="2023-07-24T23:11:00.902" v="963" actId="20577"/>
          <ac:spMkLst>
            <pc:docMk/>
            <pc:sldMk cId="2378469777" sldId="260"/>
            <ac:spMk id="3" creationId="{8B6DD344-F63B-F51E-E358-4F082A2CB55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2228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3397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4108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0038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6906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961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445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5148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1841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3748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7/24/2023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1076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7/24/2023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3514183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6" name="Picture 5" descr="A graph of the number of wildfires&#10;&#10;Description automatically generated">
            <a:extLst>
              <a:ext uri="{FF2B5EF4-FFF2-40B4-BE49-F238E27FC236}">
                <a16:creationId xmlns:a16="http://schemas.microsoft.com/office/drawing/2014/main" id="{DE99EAAD-37C8-0A6D-CAD7-115E93D11066}"/>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l="19386" r="38614" b="1"/>
          <a:stretch/>
        </p:blipFill>
        <p:spPr>
          <a:xfrm>
            <a:off x="-15535" y="10"/>
            <a:ext cx="6095980" cy="6857990"/>
          </a:xfrm>
          <a:prstGeom prst="rect">
            <a:avLst/>
          </a:prstGeom>
        </p:spPr>
      </p:pic>
      <p:sp>
        <p:nvSpPr>
          <p:cNvPr id="2" name="Title 1">
            <a:extLst>
              <a:ext uri="{FF2B5EF4-FFF2-40B4-BE49-F238E27FC236}">
                <a16:creationId xmlns:a16="http://schemas.microsoft.com/office/drawing/2014/main" id="{5C1285BF-990E-D372-F506-55D7F082257F}"/>
              </a:ext>
            </a:extLst>
          </p:cNvPr>
          <p:cNvSpPr>
            <a:spLocks noGrp="1"/>
          </p:cNvSpPr>
          <p:nvPr>
            <p:ph type="ctrTitle"/>
          </p:nvPr>
        </p:nvSpPr>
        <p:spPr>
          <a:xfrm>
            <a:off x="6152796" y="566383"/>
            <a:ext cx="5323417" cy="2742980"/>
          </a:xfrm>
        </p:spPr>
        <p:txBody>
          <a:bodyPr>
            <a:normAutofit/>
          </a:bodyPr>
          <a:lstStyle/>
          <a:p>
            <a:r>
              <a:rPr lang="en-US" dirty="0">
                <a:solidFill>
                  <a:srgbClr val="FFFFFF"/>
                </a:solidFill>
              </a:rPr>
              <a:t>Question 3:</a:t>
            </a:r>
          </a:p>
        </p:txBody>
      </p:sp>
      <p:sp>
        <p:nvSpPr>
          <p:cNvPr id="3" name="Subtitle 2">
            <a:extLst>
              <a:ext uri="{FF2B5EF4-FFF2-40B4-BE49-F238E27FC236}">
                <a16:creationId xmlns:a16="http://schemas.microsoft.com/office/drawing/2014/main" id="{81F11B45-6CA4-2122-D87C-EBFB5183E892}"/>
              </a:ext>
            </a:extLst>
          </p:cNvPr>
          <p:cNvSpPr>
            <a:spLocks noGrp="1"/>
          </p:cNvSpPr>
          <p:nvPr>
            <p:ph type="subTitle" idx="1"/>
          </p:nvPr>
        </p:nvSpPr>
        <p:spPr>
          <a:xfrm>
            <a:off x="6205538" y="3617296"/>
            <a:ext cx="5323417" cy="2569942"/>
          </a:xfrm>
        </p:spPr>
        <p:txBody>
          <a:bodyPr>
            <a:normAutofit/>
          </a:bodyPr>
          <a:lstStyle/>
          <a:p>
            <a:r>
              <a:rPr lang="en-US" b="0" i="0" dirty="0">
                <a:solidFill>
                  <a:srgbClr val="FFFFFF"/>
                </a:solidFill>
                <a:effectLst/>
                <a:latin typeface="-apple-system"/>
              </a:rPr>
              <a:t>Have fire sizes changed over time? Is there a trend?</a:t>
            </a:r>
          </a:p>
          <a:p>
            <a:endParaRPr lang="en-US" dirty="0">
              <a:solidFill>
                <a:srgbClr val="FFFFFF"/>
              </a:solidFill>
            </a:endParaRPr>
          </a:p>
        </p:txBody>
      </p:sp>
      <p:pic>
        <p:nvPicPr>
          <p:cNvPr id="4" name="Picture 3" descr="Pastel colors in gradient surface design">
            <a:extLst>
              <a:ext uri="{FF2B5EF4-FFF2-40B4-BE49-F238E27FC236}">
                <a16:creationId xmlns:a16="http://schemas.microsoft.com/office/drawing/2014/main" id="{D5EFBDE3-4707-B1DD-A644-B6B0D3022E32}"/>
              </a:ext>
            </a:extLst>
          </p:cNvPr>
          <p:cNvPicPr>
            <a:picLocks noChangeAspect="1"/>
          </p:cNvPicPr>
          <p:nvPr/>
        </p:nvPicPr>
        <p:blipFill rotWithShape="1">
          <a:blip r:embed="rId3">
            <a:alphaModFix amt="60000"/>
          </a:blip>
          <a:srcRect l="9298" r="31367" b="-1"/>
          <a:stretch/>
        </p:blipFill>
        <p:spPr>
          <a:xfrm>
            <a:off x="6096000" y="10"/>
            <a:ext cx="6096000" cy="6857990"/>
          </a:xfrm>
          <a:prstGeom prst="rect">
            <a:avLst/>
          </a:prstGeom>
        </p:spPr>
      </p:pic>
      <p:grpSp>
        <p:nvGrpSpPr>
          <p:cNvPr id="24" name="Group 23">
            <a:extLst>
              <a:ext uri="{FF2B5EF4-FFF2-40B4-BE49-F238E27FC236}">
                <a16:creationId xmlns:a16="http://schemas.microsoft.com/office/drawing/2014/main" id="{3D86E34F-2270-49B8-8B7B-C2D8221233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5" name="Oval 24">
              <a:extLst>
                <a:ext uri="{FF2B5EF4-FFF2-40B4-BE49-F238E27FC236}">
                  <a16:creationId xmlns:a16="http://schemas.microsoft.com/office/drawing/2014/main" id="{A439F4B7-6EEC-41C0-B001-7D6C4A0C2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Graphic 9">
              <a:extLst>
                <a:ext uri="{FF2B5EF4-FFF2-40B4-BE49-F238E27FC236}">
                  <a16:creationId xmlns:a16="http://schemas.microsoft.com/office/drawing/2014/main" id="{E14CD058-E59D-4DA7-BA9B-693341E3F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27" name="Freeform: Shape 26">
              <a:extLst>
                <a:ext uri="{FF2B5EF4-FFF2-40B4-BE49-F238E27FC236}">
                  <a16:creationId xmlns:a16="http://schemas.microsoft.com/office/drawing/2014/main" id="{8DC745CE-4E48-4025-91F2-FB4C1F9B0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28" name="Freeform: Shape 27">
              <a:extLst>
                <a:ext uri="{FF2B5EF4-FFF2-40B4-BE49-F238E27FC236}">
                  <a16:creationId xmlns:a16="http://schemas.microsoft.com/office/drawing/2014/main" id="{59A4A6B6-E8D8-4BD3-86B4-F446E65C6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p>
          </p:txBody>
        </p:sp>
        <p:sp>
          <p:nvSpPr>
            <p:cNvPr id="29" name="Graphic 9">
              <a:extLst>
                <a:ext uri="{FF2B5EF4-FFF2-40B4-BE49-F238E27FC236}">
                  <a16:creationId xmlns:a16="http://schemas.microsoft.com/office/drawing/2014/main" id="{A24B293B-7EEF-4715-9583-136F0C01E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Graphic 9">
              <a:extLst>
                <a:ext uri="{FF2B5EF4-FFF2-40B4-BE49-F238E27FC236}">
                  <a16:creationId xmlns:a16="http://schemas.microsoft.com/office/drawing/2014/main" id="{7BF2B5E6-5A7A-4936-9132-2EB2FBDC0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53440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57"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59" name="Group 158">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60" name="Oval 159">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1" name="Freeform: Shape 160">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2" name="Freeform: Shape 161">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3" name="Freeform: Shape 162">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64"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66"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68" name="Background Fill">
            <a:extLst>
              <a:ext uri="{FF2B5EF4-FFF2-40B4-BE49-F238E27FC236}">
                <a16:creationId xmlns:a16="http://schemas.microsoft.com/office/drawing/2014/main" id="{B43F8043-C799-466F-8C9B-9AB1ADB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70" name="Color Fill">
            <a:extLst>
              <a:ext uri="{FF2B5EF4-FFF2-40B4-BE49-F238E27FC236}">
                <a16:creationId xmlns:a16="http://schemas.microsoft.com/office/drawing/2014/main" id="{E2539269-A988-4404-9F15-456795083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72" name="Group 171">
            <a:extLst>
              <a:ext uri="{FF2B5EF4-FFF2-40B4-BE49-F238E27FC236}">
                <a16:creationId xmlns:a16="http://schemas.microsoft.com/office/drawing/2014/main" id="{E606F529-CD5D-4778-9EFF-539782DE4A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27"/>
            <a:ext cx="12192000" cy="6861227"/>
            <a:chOff x="0" y="-3227"/>
            <a:chExt cx="12192000" cy="6861227"/>
          </a:xfrm>
        </p:grpSpPr>
        <p:sp>
          <p:nvSpPr>
            <p:cNvPr id="173" name="Oval 172">
              <a:extLst>
                <a:ext uri="{FF2B5EF4-FFF2-40B4-BE49-F238E27FC236}">
                  <a16:creationId xmlns:a16="http://schemas.microsoft.com/office/drawing/2014/main" id="{A3DD05D7-729A-4FEE-8BAE-4DF76A86D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58790" y="124188"/>
              <a:ext cx="215755" cy="215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74" name="Oval 173">
              <a:extLst>
                <a:ext uri="{FF2B5EF4-FFF2-40B4-BE49-F238E27FC236}">
                  <a16:creationId xmlns:a16="http://schemas.microsoft.com/office/drawing/2014/main" id="{26A34F10-25C0-4696-A77E-D08B72EA7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9553" y="2866365"/>
              <a:ext cx="697984" cy="697984"/>
            </a:xfrm>
            <a:prstGeom prst="ellipse">
              <a:avLst/>
            </a:prstGeom>
            <a:solidFill>
              <a:schemeClr val="accent1">
                <a:alpha val="65000"/>
              </a:schemeClr>
            </a:solidFill>
            <a:ln w="9331" cap="flat">
              <a:noFill/>
              <a:prstDash val="solid"/>
              <a:miter/>
            </a:ln>
          </p:spPr>
          <p:txBody>
            <a:bodyPr rtlCol="0" anchor="ctr"/>
            <a:lstStyle/>
            <a:p>
              <a:endParaRPr lang="en-US" dirty="0"/>
            </a:p>
          </p:txBody>
        </p:sp>
        <p:sp>
          <p:nvSpPr>
            <p:cNvPr id="175" name="Oval 174">
              <a:extLst>
                <a:ext uri="{FF2B5EF4-FFF2-40B4-BE49-F238E27FC236}">
                  <a16:creationId xmlns:a16="http://schemas.microsoft.com/office/drawing/2014/main" id="{1CF4D24D-08A4-4D2F-9911-46A2D17E6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134" y="3762066"/>
              <a:ext cx="230192" cy="230191"/>
            </a:xfrm>
            <a:prstGeom prst="ellipse">
              <a:avLst/>
            </a:prstGeom>
            <a:solidFill>
              <a:schemeClr val="accent4">
                <a:lumMod val="20000"/>
                <a:lumOff val="80000"/>
                <a:alpha val="60000"/>
              </a:schemeClr>
            </a:solidFill>
            <a:ln w="9331" cap="flat">
              <a:noFill/>
              <a:prstDash val="solid"/>
              <a:miter/>
            </a:ln>
          </p:spPr>
          <p:txBody>
            <a:bodyPr rtlCol="0" anchor="ctr"/>
            <a:lstStyle/>
            <a:p>
              <a:endParaRPr lang="en-US" dirty="0">
                <a:solidFill>
                  <a:schemeClr val="tx1"/>
                </a:solidFill>
              </a:endParaRPr>
            </a:p>
          </p:txBody>
        </p:sp>
        <p:sp>
          <p:nvSpPr>
            <p:cNvPr id="176" name="Graphic 9">
              <a:extLst>
                <a:ext uri="{FF2B5EF4-FFF2-40B4-BE49-F238E27FC236}">
                  <a16:creationId xmlns:a16="http://schemas.microsoft.com/office/drawing/2014/main" id="{A60E1FF2-EE91-4C0C-914A-262F36E1E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451544" y="-3227"/>
              <a:ext cx="2740456" cy="2740456"/>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7" name="Graphic 9">
              <a:extLst>
                <a:ext uri="{FF2B5EF4-FFF2-40B4-BE49-F238E27FC236}">
                  <a16:creationId xmlns:a16="http://schemas.microsoft.com/office/drawing/2014/main" id="{8B579174-67A2-4DA2-8E51-013AFF86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21871" y="163409"/>
              <a:ext cx="2387894" cy="238789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86CAC630-4D61-4D13-88B3-734086C50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060" y="599153"/>
              <a:ext cx="823413" cy="1000074"/>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279CE322-CC11-442C-A018-DE4477110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03403"/>
              <a:ext cx="1715504" cy="2954597"/>
            </a:xfrm>
            <a:custGeom>
              <a:avLst/>
              <a:gdLst>
                <a:gd name="connsiteX0" fmla="*/ 0 w 2429360"/>
                <a:gd name="connsiteY0" fmla="*/ 0 h 4184064"/>
                <a:gd name="connsiteX1" fmla="*/ 329124 w 2429360"/>
                <a:gd name="connsiteY1" fmla="*/ 0 h 4184064"/>
                <a:gd name="connsiteX2" fmla="*/ 2429360 w 2429360"/>
                <a:gd name="connsiteY2" fmla="*/ 2100236 h 4184064"/>
                <a:gd name="connsiteX3" fmla="*/ 2429360 w 2429360"/>
                <a:gd name="connsiteY3" fmla="*/ 4184064 h 4184064"/>
                <a:gd name="connsiteX4" fmla="*/ 132331 w 2429360"/>
                <a:gd name="connsiteY4" fmla="*/ 4184064 h 4184064"/>
                <a:gd name="connsiteX5" fmla="*/ 120545 w 2429360"/>
                <a:gd name="connsiteY5" fmla="*/ 4183469 h 4184064"/>
                <a:gd name="connsiteX6" fmla="*/ 0 w 2429360"/>
                <a:gd name="connsiteY6" fmla="*/ 4165072 h 41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0BCD36D-87B5-4011-9D23-FE2BB6828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168300"/>
              <a:ext cx="1533337" cy="2555470"/>
            </a:xfrm>
            <a:custGeom>
              <a:avLst/>
              <a:gdLst>
                <a:gd name="connsiteX0" fmla="*/ 0 w 1986804"/>
                <a:gd name="connsiteY0" fmla="*/ 0 h 2902159"/>
                <a:gd name="connsiteX1" fmla="*/ 533594 w 1986804"/>
                <a:gd name="connsiteY1" fmla="*/ 0 h 2902159"/>
                <a:gd name="connsiteX2" fmla="*/ 1986804 w 1986804"/>
                <a:gd name="connsiteY2" fmla="*/ 1453211 h 2902159"/>
                <a:gd name="connsiteX3" fmla="*/ 1986804 w 1986804"/>
                <a:gd name="connsiteY3" fmla="*/ 2902159 h 2902159"/>
                <a:gd name="connsiteX4" fmla="*/ 537856 w 1986804"/>
                <a:gd name="connsiteY4" fmla="*/ 2902159 h 2902159"/>
                <a:gd name="connsiteX5" fmla="*/ 105713 w 1986804"/>
                <a:gd name="connsiteY5" fmla="*/ 2836826 h 2902159"/>
                <a:gd name="connsiteX6" fmla="*/ 0 w 1986804"/>
                <a:gd name="connsiteY6" fmla="*/ 2798136 h 290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829659E5-874B-44E0-BE0A-B8409AF8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85047" y="4685933"/>
              <a:ext cx="2406953" cy="2172067"/>
            </a:xfrm>
            <a:custGeom>
              <a:avLst/>
              <a:gdLst>
                <a:gd name="connsiteX0" fmla="*/ 1229573 w 2406953"/>
                <a:gd name="connsiteY0" fmla="*/ 0 h 2172067"/>
                <a:gd name="connsiteX1" fmla="*/ 2406313 w 2406953"/>
                <a:gd name="connsiteY1" fmla="*/ 1496275 h 2172067"/>
                <a:gd name="connsiteX2" fmla="*/ 2406953 w 2406953"/>
                <a:gd name="connsiteY2" fmla="*/ 1499327 h 2172067"/>
                <a:gd name="connsiteX3" fmla="*/ 2406953 w 2406953"/>
                <a:gd name="connsiteY3" fmla="*/ 2172067 h 2172067"/>
                <a:gd name="connsiteX4" fmla="*/ 36154 w 2406953"/>
                <a:gd name="connsiteY4" fmla="*/ 2172067 h 2172067"/>
                <a:gd name="connsiteX5" fmla="*/ 13809 w 2406953"/>
                <a:gd name="connsiteY5" fmla="*/ 2065529 h 2172067"/>
                <a:gd name="connsiteX6" fmla="*/ 0 w 2406953"/>
                <a:gd name="connsiteY6" fmla="*/ 1873933 h 2172067"/>
                <a:gd name="connsiteX7" fmla="*/ 1229573 w 2406953"/>
                <a:gd name="connsiteY7" fmla="*/ 0 h 217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grpSp>
      <p:sp>
        <p:nvSpPr>
          <p:cNvPr id="183" name="Texture">
            <a:extLst>
              <a:ext uri="{FF2B5EF4-FFF2-40B4-BE49-F238E27FC236}">
                <a16:creationId xmlns:a16="http://schemas.microsoft.com/office/drawing/2014/main" id="{805817B5-27FE-455C-B285-B97D53E1E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0D8E09B6-F826-7B22-7D28-147F18D14E67}"/>
              </a:ext>
            </a:extLst>
          </p:cNvPr>
          <p:cNvSpPr>
            <a:spLocks noGrp="1"/>
          </p:cNvSpPr>
          <p:nvPr>
            <p:ph type="body" idx="1"/>
          </p:nvPr>
        </p:nvSpPr>
        <p:spPr>
          <a:xfrm>
            <a:off x="182235" y="454854"/>
            <a:ext cx="5859787" cy="2931529"/>
          </a:xfrm>
        </p:spPr>
        <p:txBody>
          <a:bodyPr vert="horz" lIns="91440" tIns="45720" rIns="91440" bIns="45720" rtlCol="0">
            <a:normAutofit/>
          </a:bodyPr>
          <a:lstStyle/>
          <a:p>
            <a:pPr algn="ctr"/>
            <a:r>
              <a:rPr lang="en-US" dirty="0">
                <a:solidFill>
                  <a:schemeClr val="tx1"/>
                </a:solidFill>
              </a:rPr>
              <a:t>Have Fire Sizes Change over time? </a:t>
            </a:r>
          </a:p>
          <a:p>
            <a:pPr algn="ctr"/>
            <a:endParaRPr lang="en-US" dirty="0">
              <a:solidFill>
                <a:schemeClr val="tx1"/>
              </a:solidFill>
            </a:endParaRPr>
          </a:p>
          <a:p>
            <a:pPr algn="ctr"/>
            <a:r>
              <a:rPr lang="en-US" dirty="0">
                <a:solidFill>
                  <a:schemeClr val="tx1"/>
                </a:solidFill>
              </a:rPr>
              <a:t>The exact change in fire six over the years is a little difficult to determine. Between missing data, and thousands of fires, it extremely difficult to determine exact numbers. </a:t>
            </a:r>
          </a:p>
        </p:txBody>
      </p:sp>
      <p:pic>
        <p:nvPicPr>
          <p:cNvPr id="13" name="Picture 12" descr="A graph of the number of wildfires&#10;&#10;Description automatically generated">
            <a:extLst>
              <a:ext uri="{FF2B5EF4-FFF2-40B4-BE49-F238E27FC236}">
                <a16:creationId xmlns:a16="http://schemas.microsoft.com/office/drawing/2014/main" id="{92944EEA-73F7-6BCE-1850-F04AD0608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743" y="627868"/>
            <a:ext cx="5157852" cy="2387894"/>
          </a:xfrm>
          <a:prstGeom prst="rect">
            <a:avLst/>
          </a:prstGeom>
        </p:spPr>
      </p:pic>
      <p:pic>
        <p:nvPicPr>
          <p:cNvPr id="17" name="Picture 16" descr="A graph of the number of wildfires&#10;&#10;Description automatically generated">
            <a:extLst>
              <a:ext uri="{FF2B5EF4-FFF2-40B4-BE49-F238E27FC236}">
                <a16:creationId xmlns:a16="http://schemas.microsoft.com/office/drawing/2014/main" id="{5006C8CF-651E-03FB-E2E6-E30E23BF4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58" y="3758392"/>
            <a:ext cx="5542140" cy="2644754"/>
          </a:xfrm>
          <a:prstGeom prst="rect">
            <a:avLst/>
          </a:prstGeom>
        </p:spPr>
      </p:pic>
      <p:sp>
        <p:nvSpPr>
          <p:cNvPr id="30" name="TextBox 29">
            <a:extLst>
              <a:ext uri="{FF2B5EF4-FFF2-40B4-BE49-F238E27FC236}">
                <a16:creationId xmlns:a16="http://schemas.microsoft.com/office/drawing/2014/main" id="{465C4EC4-BBF1-702B-3C95-78CE82808FB8}"/>
              </a:ext>
            </a:extLst>
          </p:cNvPr>
          <p:cNvSpPr txBox="1"/>
          <p:nvPr/>
        </p:nvSpPr>
        <p:spPr>
          <a:xfrm>
            <a:off x="6330686" y="4174579"/>
            <a:ext cx="5371301" cy="923330"/>
          </a:xfrm>
          <a:prstGeom prst="rect">
            <a:avLst/>
          </a:prstGeom>
          <a:noFill/>
        </p:spPr>
        <p:txBody>
          <a:bodyPr wrap="square" rtlCol="0">
            <a:spAutoFit/>
          </a:bodyPr>
          <a:lstStyle/>
          <a:p>
            <a:r>
              <a:rPr lang="en-US" dirty="0"/>
              <a:t>If you look at the data in terms of averages, the average size of fires has decreased because the average number of fires has decreased per year.  </a:t>
            </a:r>
          </a:p>
        </p:txBody>
      </p:sp>
    </p:spTree>
    <p:extLst>
      <p:ext uri="{BB962C8B-B14F-4D97-AF65-F5344CB8AC3E}">
        <p14:creationId xmlns:p14="http://schemas.microsoft.com/office/powerpoint/2010/main" val="307557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5EB010-657A-CD92-E57A-DECCE4E25375}"/>
              </a:ext>
            </a:extLst>
          </p:cNvPr>
          <p:cNvSpPr>
            <a:spLocks noGrp="1"/>
          </p:cNvSpPr>
          <p:nvPr>
            <p:ph type="body" idx="1"/>
          </p:nvPr>
        </p:nvSpPr>
        <p:spPr>
          <a:xfrm>
            <a:off x="214604" y="847888"/>
            <a:ext cx="7673389" cy="1500187"/>
          </a:xfrm>
        </p:spPr>
        <p:txBody>
          <a:bodyPr/>
          <a:lstStyle/>
          <a:p>
            <a:r>
              <a:rPr lang="en-US" dirty="0"/>
              <a:t>If you look at the date in terms of volume, the majority of the fires occurring have been within the less than one acre or less than one hundred acres categories.  </a:t>
            </a:r>
          </a:p>
        </p:txBody>
      </p:sp>
      <p:pic>
        <p:nvPicPr>
          <p:cNvPr id="5" name="Picture 4" descr="A graph of a number of wildfires&#10;&#10;Description automatically generated">
            <a:extLst>
              <a:ext uri="{FF2B5EF4-FFF2-40B4-BE49-F238E27FC236}">
                <a16:creationId xmlns:a16="http://schemas.microsoft.com/office/drawing/2014/main" id="{6CCE4279-A131-997D-4FF3-007EF604D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87" y="2450711"/>
            <a:ext cx="4769412" cy="3735484"/>
          </a:xfrm>
          <a:prstGeom prst="rect">
            <a:avLst/>
          </a:prstGeom>
        </p:spPr>
      </p:pic>
      <p:pic>
        <p:nvPicPr>
          <p:cNvPr id="7" name="Picture 6" descr="A graph of a number of acres&#10;&#10;Description automatically generated">
            <a:extLst>
              <a:ext uri="{FF2B5EF4-FFF2-40B4-BE49-F238E27FC236}">
                <a16:creationId xmlns:a16="http://schemas.microsoft.com/office/drawing/2014/main" id="{A5AA35C9-6B02-FDE0-5E46-53513879B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096" y="1934086"/>
            <a:ext cx="5342679" cy="4296877"/>
          </a:xfrm>
          <a:prstGeom prst="rect">
            <a:avLst/>
          </a:prstGeom>
        </p:spPr>
      </p:pic>
    </p:spTree>
    <p:extLst>
      <p:ext uri="{BB962C8B-B14F-4D97-AF65-F5344CB8AC3E}">
        <p14:creationId xmlns:p14="http://schemas.microsoft.com/office/powerpoint/2010/main" val="36709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83427A-7432-A188-6C3E-82B48E9AEC0A}"/>
              </a:ext>
            </a:extLst>
          </p:cNvPr>
          <p:cNvSpPr>
            <a:spLocks noGrp="1"/>
          </p:cNvSpPr>
          <p:nvPr>
            <p:ph type="body" idx="1"/>
          </p:nvPr>
        </p:nvSpPr>
        <p:spPr>
          <a:xfrm>
            <a:off x="476250" y="617538"/>
            <a:ext cx="7673389" cy="1500187"/>
          </a:xfrm>
        </p:spPr>
        <p:txBody>
          <a:bodyPr/>
          <a:lstStyle/>
          <a:p>
            <a:r>
              <a:rPr lang="en-US" dirty="0"/>
              <a:t>When one takes into account the time it takes for a fire to be extinguished as well, it shows a trend towards fire sizes being decreased over time. </a:t>
            </a:r>
          </a:p>
        </p:txBody>
      </p:sp>
      <p:pic>
        <p:nvPicPr>
          <p:cNvPr id="7" name="Picture 6" descr="A graph of a number of years&#10;&#10;Description automatically generated">
            <a:extLst>
              <a:ext uri="{FF2B5EF4-FFF2-40B4-BE49-F238E27FC236}">
                <a16:creationId xmlns:a16="http://schemas.microsoft.com/office/drawing/2014/main" id="{732B564F-CF87-1690-CE87-37BA9F706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2377871"/>
            <a:ext cx="5324475" cy="419463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77C710A-9AA9-E7F6-82E9-728C49E10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4301" y="260227"/>
            <a:ext cx="3195293" cy="3311647"/>
          </a:xfrm>
          <a:prstGeom prst="rect">
            <a:avLst/>
          </a:prstGeom>
        </p:spPr>
      </p:pic>
      <p:sp>
        <p:nvSpPr>
          <p:cNvPr id="10" name="TextBox 9">
            <a:extLst>
              <a:ext uri="{FF2B5EF4-FFF2-40B4-BE49-F238E27FC236}">
                <a16:creationId xmlns:a16="http://schemas.microsoft.com/office/drawing/2014/main" id="{48CC758A-31BC-0C7A-025F-D1E64322C6D7}"/>
              </a:ext>
            </a:extLst>
          </p:cNvPr>
          <p:cNvSpPr txBox="1"/>
          <p:nvPr/>
        </p:nvSpPr>
        <p:spPr>
          <a:xfrm>
            <a:off x="6391278" y="3892988"/>
            <a:ext cx="5233372" cy="923330"/>
          </a:xfrm>
          <a:prstGeom prst="rect">
            <a:avLst/>
          </a:prstGeom>
          <a:noFill/>
        </p:spPr>
        <p:txBody>
          <a:bodyPr wrap="square" rtlCol="0">
            <a:spAutoFit/>
          </a:bodyPr>
          <a:lstStyle/>
          <a:p>
            <a:r>
              <a:rPr lang="en-US" dirty="0"/>
              <a:t>The majority of fire were extinguished within a day, which reduces the amount of destruction a fire can cause. </a:t>
            </a:r>
          </a:p>
        </p:txBody>
      </p:sp>
    </p:spTree>
    <p:extLst>
      <p:ext uri="{BB962C8B-B14F-4D97-AF65-F5344CB8AC3E}">
        <p14:creationId xmlns:p14="http://schemas.microsoft.com/office/powerpoint/2010/main" val="208521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307A-D02E-602D-9C35-7FCB393FFAFE}"/>
              </a:ext>
            </a:extLst>
          </p:cNvPr>
          <p:cNvSpPr>
            <a:spLocks noGrp="1"/>
          </p:cNvSpPr>
          <p:nvPr>
            <p:ph type="title"/>
          </p:nvPr>
        </p:nvSpPr>
        <p:spPr>
          <a:xfrm>
            <a:off x="457200" y="668050"/>
            <a:ext cx="7673389" cy="1124536"/>
          </a:xfrm>
        </p:spPr>
        <p:txBody>
          <a:bodyPr/>
          <a:lstStyle/>
          <a:p>
            <a:r>
              <a:rPr lang="en-US" dirty="0"/>
              <a:t>In conclusion</a:t>
            </a:r>
          </a:p>
        </p:txBody>
      </p:sp>
      <p:sp>
        <p:nvSpPr>
          <p:cNvPr id="3" name="Text Placeholder 2">
            <a:extLst>
              <a:ext uri="{FF2B5EF4-FFF2-40B4-BE49-F238E27FC236}">
                <a16:creationId xmlns:a16="http://schemas.microsoft.com/office/drawing/2014/main" id="{8B6DD344-F63B-F51E-E358-4F082A2CB555}"/>
              </a:ext>
            </a:extLst>
          </p:cNvPr>
          <p:cNvSpPr>
            <a:spLocks noGrp="1"/>
          </p:cNvSpPr>
          <p:nvPr>
            <p:ph type="body" idx="1"/>
          </p:nvPr>
        </p:nvSpPr>
        <p:spPr>
          <a:xfrm>
            <a:off x="556788" y="1928813"/>
            <a:ext cx="7673389" cy="2815203"/>
          </a:xfrm>
        </p:spPr>
        <p:txBody>
          <a:bodyPr>
            <a:normAutofit/>
          </a:bodyPr>
          <a:lstStyle/>
          <a:p>
            <a:r>
              <a:rPr lang="en-US" dirty="0"/>
              <a:t>Fires size over the years are on a negative trend, based on my data. They are being extinguished faster, there are less occurring each year, and the majority of those that do occur tend to be on the smaller side. Therefore, though there is no dramatically visible change in fire sizes based on the data, these three contributing factors indicate the beginning of a </a:t>
            </a:r>
            <a:r>
              <a:rPr lang="en-US"/>
              <a:t>steady decline. </a:t>
            </a:r>
            <a:endParaRPr lang="en-US" dirty="0"/>
          </a:p>
        </p:txBody>
      </p:sp>
    </p:spTree>
    <p:extLst>
      <p:ext uri="{BB962C8B-B14F-4D97-AF65-F5344CB8AC3E}">
        <p14:creationId xmlns:p14="http://schemas.microsoft.com/office/powerpoint/2010/main" val="2378469777"/>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41242B"/>
      </a:dk2>
      <a:lt2>
        <a:srgbClr val="E2E7E8"/>
      </a:lt2>
      <a:accent1>
        <a:srgbClr val="DF8E7E"/>
      </a:accent1>
      <a:accent2>
        <a:srgbClr val="D8617E"/>
      </a:accent2>
      <a:accent3>
        <a:srgbClr val="DF7EBE"/>
      </a:accent3>
      <a:accent4>
        <a:srgbClr val="CE61D8"/>
      </a:accent4>
      <a:accent5>
        <a:srgbClr val="AF7EDF"/>
      </a:accent5>
      <a:accent6>
        <a:srgbClr val="6B61D8"/>
      </a:accent6>
      <a:hlink>
        <a:srgbClr val="5A8B95"/>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63</TotalTime>
  <Words>244</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-apple-system</vt:lpstr>
      <vt:lpstr>Arial</vt:lpstr>
      <vt:lpstr>Gill Sans Nova</vt:lpstr>
      <vt:lpstr>TropicVTI</vt:lpstr>
      <vt:lpstr>Question 3:</vt:lpstr>
      <vt:lpstr>PowerPoint Presentation</vt:lpstr>
      <vt:lpstr>PowerPoint Presentation</vt:lpstr>
      <vt:lpstr>PowerPoint Presentation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3:</dc:title>
  <dc:creator>Tiffany Conrad</dc:creator>
  <cp:lastModifiedBy>Tiffany Conrad</cp:lastModifiedBy>
  <cp:revision>1</cp:revision>
  <dcterms:created xsi:type="dcterms:W3CDTF">2023-07-24T22:07:53Z</dcterms:created>
  <dcterms:modified xsi:type="dcterms:W3CDTF">2023-07-24T23:11:05Z</dcterms:modified>
</cp:coreProperties>
</file>