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4.bin" ContentType="application/vnd.openxmlformats-officedocument.oleObject"/>
  <Override PartName="/ppt/notesSlides/notesSlide16.xml" ContentType="application/vnd.openxmlformats-officedocument.presentationml.notesSlide+xml"/>
  <Override PartName="/ppt/embeddings/oleObject5.bin" ContentType="application/vnd.openxmlformats-officedocument.oleObject"/>
  <Override PartName="/ppt/notesSlides/notesSlide17.xml" ContentType="application/vnd.openxmlformats-officedocument.presentationml.notes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1352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19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891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198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403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662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3EC3FBD-C4A0-BD48-9EC1-E2598930EF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59DD7AD-249B-3647-8E14-D561C45CC3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609600"/>
            <a:ext cx="1941512" cy="54832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5313" cy="54832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3B58C52-8874-2E4A-B402-D686C19B1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4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1825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2425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1825" cy="458788"/>
          </a:xfrm>
        </p:spPr>
        <p:txBody>
          <a:bodyPr/>
          <a:lstStyle>
            <a:lvl1pPr>
              <a:defRPr/>
            </a:lvl1pPr>
          </a:lstStyle>
          <a:p>
            <a:fld id="{C21118C3-1CEB-724B-9211-4A5A8F7F3F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2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744A511-7E67-2D48-BD2B-7282886E2A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8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003634E-8B5A-C440-940E-9CBBD37693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7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084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49B522E-0AE5-9749-B647-CCC58F108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6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788226E-2A21-AA4C-B9EB-562C91923C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1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CF03C7B-31E7-3A43-9CFB-EB70BF9560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218A082-7642-F34C-B78E-8F8F0191D9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A2F109-8745-F44C-81AB-08A6FCC3A2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835D41C-E1C6-B447-8C36-A478BEC36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92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9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225B0E42-3996-8140-AB20-5606E88AEB1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895600" y="62484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000000"/>
              </a:solidFill>
            </a:endParaRP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808080"/>
                </a:solidFill>
                <a:cs typeface="Times New Roman" charset="0"/>
              </a:rPr>
              <a:t>© Dennis </a:t>
            </a:r>
            <a:r>
              <a:rPr lang="en-US" sz="1400" dirty="0" err="1">
                <a:solidFill>
                  <a:srgbClr val="808080"/>
                </a:solidFill>
                <a:cs typeface="Times New Roman" charset="0"/>
              </a:rPr>
              <a:t>Shasha</a:t>
            </a:r>
            <a:r>
              <a:rPr lang="en-US" sz="1400" dirty="0">
                <a:solidFill>
                  <a:srgbClr val="808080"/>
                </a:solidFill>
                <a:cs typeface="Times New Roman" charset="0"/>
              </a:rPr>
              <a:t>, Philippe Bonnet – </a:t>
            </a:r>
            <a:r>
              <a:rPr lang="en-US" sz="1400" dirty="0" smtClean="0">
                <a:solidFill>
                  <a:srgbClr val="808080"/>
                </a:solidFill>
                <a:cs typeface="Times New Roman" charset="0"/>
              </a:rPr>
              <a:t>2013</a:t>
            </a:r>
            <a:endParaRPr lang="en-US" sz="1400" dirty="0">
              <a:solidFill>
                <a:srgbClr val="808080"/>
              </a:solidFill>
              <a:cs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99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Communicating with</a:t>
            </a:r>
            <a:br>
              <a:rPr lang="en-US"/>
            </a:br>
            <a:r>
              <a:rPr lang="en-US"/>
              <a:t>the Outside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Retrieve Needed Columns Only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48200" y="1981200"/>
            <a:ext cx="3810000" cy="4114800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Avoid transferring unnecessary data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Might prevent the use of a covering index.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In the experiment the subset contains ¼ of the attributes.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Reducing the amount of data that crosses the application interface yields significant performance improvement.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52400" y="2743200"/>
          <a:ext cx="433387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r:id="rId4" imgW="4334040" imgH="2505240" progId="">
                  <p:embed/>
                </p:oleObj>
              </mc:Choice>
              <mc:Fallback>
                <p:oleObj r:id="rId4" imgW="4334040" imgH="25052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743200"/>
                        <a:ext cx="4333875" cy="2505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Retrieve Needed Rows Only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39725" indent="-339725"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If the user is only viewing a small subset of a very large result set, it is best to</a:t>
            </a:r>
          </a:p>
          <a:p>
            <a:pPr marL="739775" lvl="1" indent="-282575"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 Only transfer that subset </a:t>
            </a:r>
          </a:p>
          <a:p>
            <a:pPr marL="739775" lvl="1" indent="-282575"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Only compute that subset </a:t>
            </a:r>
          </a:p>
          <a:p>
            <a:pPr marL="339725" indent="-339725"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Applications that allow the formulation of ad-hoc queries should permit users to cancel them.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Minimize the Number of </a:t>
            </a:r>
            <a:br>
              <a:rPr lang="en-US"/>
            </a:br>
            <a:r>
              <a:rPr lang="en-US"/>
              <a:t>Query Compilations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48200" y="1981200"/>
            <a:ext cx="3810000" cy="4114800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Prepared execution yields better performance when the query is executed more than once: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No compilation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No access to catalog.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Prepared execution plans become obsolete if indexes are added or the size of the relation changes.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28600" y="2590800"/>
          <a:ext cx="433387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r:id="rId4" imgW="4334040" imgH="2505240" progId="">
                  <p:embed/>
                </p:oleObj>
              </mc:Choice>
              <mc:Fallback>
                <p:oleObj r:id="rId4" imgW="4334040" imgH="25052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90800"/>
                        <a:ext cx="4333875" cy="2505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49263" y="5222875"/>
            <a:ext cx="39735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Experiment performed on </a:t>
            </a:r>
          </a:p>
          <a:p>
            <a:pPr>
              <a:buClrTx/>
              <a:buFontTx/>
              <a:buNone/>
            </a:pPr>
            <a:r>
              <a:rPr lang="en-US"/>
              <a:t>Oracle8iEE on Windows 2000.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Tuning the Application Interface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39725" indent="-339725"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Avoid user interaction within a transaction</a:t>
            </a:r>
          </a:p>
          <a:p>
            <a:pPr marL="339725" indent="-339725"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Minimize the number of roundtrips between the application and the database</a:t>
            </a:r>
          </a:p>
          <a:p>
            <a:pPr marL="339725" indent="-339725"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Retrieve needed columns only</a:t>
            </a:r>
          </a:p>
          <a:p>
            <a:pPr marL="339725" indent="-339725"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Retrieve needed rows only</a:t>
            </a:r>
          </a:p>
          <a:p>
            <a:pPr marL="339725" indent="-339725"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Minimize the number of query compilations</a:t>
            </a:r>
          </a:p>
          <a:p>
            <a:pPr marL="339725" indent="-33972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Bulk Loading Data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39725" indent="-339725"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Tools to bulk load data in each system.</a:t>
            </a:r>
          </a:p>
          <a:p>
            <a:pPr marL="339725" indent="-339725"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Tool parameters:</a:t>
            </a:r>
          </a:p>
          <a:p>
            <a:pPr marL="739775" lvl="1" indent="-282575"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Bypass query engine</a:t>
            </a:r>
          </a:p>
          <a:p>
            <a:pPr marL="739775" lvl="1" indent="-282575"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Avoid logging</a:t>
            </a:r>
          </a:p>
          <a:p>
            <a:pPr marL="739775" lvl="1" indent="-282575"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No index update</a:t>
            </a:r>
          </a:p>
          <a:p>
            <a:pPr marL="739775" lvl="1" indent="-282575"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No constraint check</a:t>
            </a:r>
          </a:p>
          <a:p>
            <a:pPr marL="739775" lvl="1" indent="-282575"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Frequency of commits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Direct Path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48200" y="1981200"/>
            <a:ext cx="3810000" cy="4117975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Loading 600000 records into the lineitem relation from TPCH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Direct path loading bypasses the query engine and the storage manager. It is orders of magnitude faster than conventional path (with a commit every 100 records) and inserts (with a commit for each record).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52400" y="2514600"/>
          <a:ext cx="4333875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r:id="rId4" imgW="4334040" imgH="2629080" progId="">
                  <p:embed/>
                </p:oleObj>
              </mc:Choice>
              <mc:Fallback>
                <p:oleObj r:id="rId4" imgW="4334040" imgH="26290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14600"/>
                        <a:ext cx="4333875" cy="2628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8938" y="5410200"/>
            <a:ext cx="397351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/>
              <a:t>Experiment performed on </a:t>
            </a:r>
            <a:br>
              <a:rPr lang="en-US"/>
            </a:br>
            <a:r>
              <a:rPr lang="en-US"/>
              <a:t>Oracle8iEE on Windows 2000.</a:t>
            </a:r>
          </a:p>
          <a:p>
            <a:pPr>
              <a:buClrTx/>
              <a:buFontTx/>
              <a:buNone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Batch Size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48200" y="1981200"/>
            <a:ext cx="3810000" cy="4522788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Bulk load of 600000 records.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Throughput increases steadily when the batch size increases to 100000 records.Throughput remains constant afterwards.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Trade-off between performance and amount of data that has to be reloaded in case of problem. 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52400" y="2514600"/>
          <a:ext cx="4333875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r:id="rId4" imgW="4334040" imgH="2629080" progId="">
                  <p:embed/>
                </p:oleObj>
              </mc:Choice>
              <mc:Fallback>
                <p:oleObj r:id="rId4" imgW="4334040" imgH="26290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14600"/>
                        <a:ext cx="4333875" cy="2628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79413" y="5410200"/>
            <a:ext cx="3406775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/>
              <a:t>Experiment performed on </a:t>
            </a:r>
            <a:br>
              <a:rPr lang="en-US"/>
            </a:br>
            <a:r>
              <a:rPr lang="en-US"/>
              <a:t>SQL Server 2000</a:t>
            </a:r>
            <a:br>
              <a:rPr lang="en-US"/>
            </a:br>
            <a:r>
              <a:rPr lang="en-US"/>
              <a:t> on Windows 2000.</a:t>
            </a:r>
          </a:p>
          <a:p>
            <a:pPr>
              <a:buClrTx/>
              <a:buFontTx/>
              <a:buNone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Storage Engine Parameters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48200" y="1981200"/>
            <a:ext cx="3810000" cy="4114800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Bulk load of 600000 records.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As expected: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Turning off logging helps.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Collecting statistics hurts 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Maintaining indexes incrementally hurts a lot.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52400" y="2590800"/>
          <a:ext cx="4419600" cy="261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r:id="rId4" imgW="4819680" imgH="2848320" progId="">
                  <p:embed/>
                </p:oleObj>
              </mc:Choice>
              <mc:Fallback>
                <p:oleObj r:id="rId4" imgW="4819680" imgH="28483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90800"/>
                        <a:ext cx="4419600" cy="2611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79413" y="5410200"/>
            <a:ext cx="3406775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/>
              <a:t>Experiment performed on </a:t>
            </a:r>
            <a:br>
              <a:rPr lang="en-US"/>
            </a:br>
            <a:r>
              <a:rPr lang="en-US"/>
              <a:t>IBM DB2 UDB V7.1</a:t>
            </a:r>
            <a:br>
              <a:rPr lang="en-US"/>
            </a:br>
            <a:r>
              <a:rPr lang="en-US"/>
              <a:t> on Windows 2000.</a:t>
            </a:r>
          </a:p>
          <a:p>
            <a:pPr>
              <a:buClrTx/>
              <a:buFontTx/>
              <a:buNone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838200" y="5410200"/>
            <a:ext cx="7483475" cy="7254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Hardware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[Processor(s), Disk(s), Memory]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9938" y="4322763"/>
            <a:ext cx="7620000" cy="72548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Operating System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150938" y="3389313"/>
            <a:ext cx="2747962" cy="5699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Concurrency Control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056188" y="3389313"/>
            <a:ext cx="2800350" cy="5699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Recovery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3898900" y="3700463"/>
            <a:ext cx="1157288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2946400" y="3959225"/>
            <a:ext cx="1293813" cy="56991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H="1">
            <a:off x="4848225" y="3959225"/>
            <a:ext cx="1571625" cy="56991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69938" y="2406650"/>
            <a:ext cx="7620000" cy="16573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764213" y="2587625"/>
            <a:ext cx="23177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Storage Subsystem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4503738" y="4872038"/>
            <a:ext cx="1587" cy="60325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769938" y="1563688"/>
            <a:ext cx="7620000" cy="8429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1192213" y="2406650"/>
            <a:ext cx="2747962" cy="6905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Indexes</a:t>
            </a:r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H="1">
            <a:off x="2525713" y="3068638"/>
            <a:ext cx="7937" cy="36195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3362325" y="1792288"/>
            <a:ext cx="21859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Query</a:t>
            </a:r>
            <a:r>
              <a:rPr lang="en-US" sz="1800"/>
              <a:t> </a:t>
            </a:r>
            <a:r>
              <a:rPr lang="en-US"/>
              <a:t>Processor</a:t>
            </a: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1192213" y="2406650"/>
            <a:ext cx="2813050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762000" y="685800"/>
            <a:ext cx="7620000" cy="762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Application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Database Programming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Programming language + </a:t>
            </a:r>
            <a:br>
              <a:rPr lang="en-US"/>
            </a:br>
            <a:r>
              <a:rPr lang="en-US"/>
              <a:t>Call Level Interface</a:t>
            </a:r>
          </a:p>
          <a:p>
            <a:pPr marL="739775" lvl="1" indent="-282575">
              <a:lnSpc>
                <a:spcPct val="90000"/>
              </a:lnSpc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ODBC: Open DataBase Connectivity</a:t>
            </a:r>
          </a:p>
          <a:p>
            <a:pPr marL="739775" lvl="1" indent="-282575">
              <a:lnSpc>
                <a:spcPct val="90000"/>
              </a:lnSpc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JDBC: Java based API</a:t>
            </a:r>
          </a:p>
          <a:p>
            <a:pPr marL="739775" lvl="1" indent="-282575">
              <a:lnSpc>
                <a:spcPct val="90000"/>
              </a:lnSpc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OCI (C++/Oracle), CLI (C++/ DB2)</a:t>
            </a:r>
          </a:p>
          <a:p>
            <a:pPr marL="739775" lvl="1" indent="-282575">
              <a:lnSpc>
                <a:spcPct val="90000"/>
              </a:lnSpc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Perl/DBI</a:t>
            </a:r>
          </a:p>
          <a:p>
            <a:pPr marL="339725" indent="-339725"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ORM: Object-relational mapping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API pitfalls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49738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Cost of portability</a:t>
            </a:r>
          </a:p>
          <a:p>
            <a:pPr marL="739775" lvl="1" indent="-282575">
              <a:lnSpc>
                <a:spcPct val="90000"/>
              </a:lnSpc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Layer of abstraction on top of ODBC drivers to hide discrepancies across drivers with different conformance levels.</a:t>
            </a:r>
          </a:p>
          <a:p>
            <a:pPr marL="739775" lvl="1" indent="-282575">
              <a:lnSpc>
                <a:spcPct val="90000"/>
              </a:lnSpc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Beware of performance problems in this layer of abstraction:</a:t>
            </a:r>
          </a:p>
          <a:p>
            <a:pPr lvl="2">
              <a:lnSpc>
                <a:spcPct val="90000"/>
              </a:lnSpc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Use of meta-data description when submitting queries, accessing the result set</a:t>
            </a:r>
          </a:p>
          <a:p>
            <a:pPr lvl="2">
              <a:lnSpc>
                <a:spcPct val="90000"/>
              </a:lnSpc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Iterations over the result set</a:t>
            </a:r>
          </a:p>
          <a:p>
            <a:pPr marL="739775" lvl="1" indent="-282575">
              <a:lnSpc>
                <a:spcPct val="90000"/>
              </a:lnSpc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Client-Server Mechanisms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73575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800"/>
              <a:t>Connection pooling and multiplexing when multiple clients access a server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800"/>
              <a:t>Communication buffer on the database server. One per connection.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If a client does not consume results fast enough, then the server holds resources until it can output the result.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Data is sent either when the communication buffer is full or when a batch is finished executing.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Small buffer – frequent transfer overhead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Large buffer – time to first record increases.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No actual impact on a 100 Mb network. More sensitive in an intranet with low bandwidth.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Object-Orientation</a:t>
            </a:r>
            <a:br>
              <a:rPr lang="en-US"/>
            </a:br>
            <a:r>
              <a:rPr lang="en-US"/>
              <a:t>Considered Harmful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10000" cy="4300538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5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authorized(user, type)</a:t>
            </a:r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doc(id, type, date)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What are the document instances a user can see?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SQL:</a:t>
            </a:r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	</a:t>
            </a:r>
            <a:r>
              <a:rPr lang="en-US" sz="2000"/>
              <a:t>select doc.id, doc.date</a:t>
            </a:r>
            <a:br>
              <a:rPr lang="en-US" sz="2000"/>
            </a:br>
            <a:r>
              <a:rPr lang="en-US" sz="2000"/>
              <a:t>from authorized, doc</a:t>
            </a:r>
            <a:br>
              <a:rPr lang="en-US" sz="2000"/>
            </a:br>
            <a:r>
              <a:rPr lang="en-US" sz="2000"/>
              <a:t>where doc.type = authorized.type</a:t>
            </a:r>
            <a:br>
              <a:rPr lang="en-US" sz="2000"/>
            </a:br>
            <a:r>
              <a:rPr lang="en-US" sz="2000"/>
              <a:t>and authorized.user = &lt;input&gt;</a:t>
            </a:r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0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648200" y="1981200"/>
            <a:ext cx="4038600" cy="4235450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If each document is encapsulated in an object, the risk is the following: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Find types t authorized for user </a:t>
            </a:r>
            <a:r>
              <a:rPr lang="en-US" sz="2000" i="1"/>
              <a:t>input</a:t>
            </a:r>
          </a:p>
          <a:p>
            <a:pPr lvl="2" indent="-2254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/>
              <a:t>	select doc.type as t</a:t>
            </a:r>
            <a:br>
              <a:rPr lang="en-US" sz="1800"/>
            </a:br>
            <a:r>
              <a:rPr lang="en-US" sz="1800"/>
              <a:t>from authorized</a:t>
            </a:r>
            <a:br>
              <a:rPr lang="en-US" sz="1800"/>
            </a:br>
            <a:r>
              <a:rPr lang="en-US" sz="1800"/>
              <a:t>where user = &lt;input&gt;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For each type </a:t>
            </a:r>
            <a:r>
              <a:rPr lang="en-US" sz="2000" i="1"/>
              <a:t>t</a:t>
            </a:r>
            <a:r>
              <a:rPr lang="en-US" sz="2000"/>
              <a:t> issue the query</a:t>
            </a:r>
          </a:p>
          <a:p>
            <a:pPr lvl="2" indent="-2254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/>
              <a:t>	select id, date</a:t>
            </a:r>
            <a:br>
              <a:rPr lang="en-US" sz="1800"/>
            </a:br>
            <a:r>
              <a:rPr lang="en-US" sz="1800"/>
              <a:t>from doc</a:t>
            </a:r>
            <a:br>
              <a:rPr lang="en-US" sz="1800"/>
            </a:br>
            <a:r>
              <a:rPr lang="en-US" sz="1800"/>
              <a:t>where type = &lt;t&gt;;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The join is executed in the application and not in the DB!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Avoid User Interaction </a:t>
            </a:r>
            <a:br>
              <a:rPr lang="en-US"/>
            </a:br>
            <a:r>
              <a:rPr lang="en-US"/>
              <a:t>within a Transaction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39725" indent="-339725"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User interaction within a transaction forces locks to be held for a long time.</a:t>
            </a:r>
          </a:p>
          <a:p>
            <a:pPr marL="339725" indent="-339725"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Careful transaction design (possibly transaction chopping) to avoid this problem.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Minimize the Number of Roundtrips to the Database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92613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800"/>
              <a:t>Avoid Loops: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Application programming languages offer looping facilities (SQL statements, cursors, positioned updates)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Rigid object-oriented programming might force such loops.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800"/>
              <a:t>Package several SQL statements within one call to the database server: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Embedded procedural language (Transact SQL) with control flow facilities.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800"/>
              <a:t>Use User Defined Functions (UDFs) when they select out a high number of records.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User Defined Functions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48200" y="1981200"/>
            <a:ext cx="3810000" cy="4194175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Function computes the number of working days between two dates.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Function executed either on the database site (UDF) or on the application site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Applying the UDF yields good performances when it helps reduce significantly the amount of data sent back to the application.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52400" y="2667000"/>
          <a:ext cx="433387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r:id="rId4" imgW="4334040" imgH="2505240" progId="">
                  <p:embed/>
                </p:oleObj>
              </mc:Choice>
              <mc:Fallback>
                <p:oleObj r:id="rId4" imgW="4334040" imgH="25052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667000"/>
                        <a:ext cx="4333875" cy="2505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ＭＳ Ｐゴシック"/>
        <a:cs typeface="Arial Unicode MS"/>
      </a:majorFont>
      <a:minorFont>
        <a:latin typeface="Times New Roman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714</Words>
  <Application>Microsoft Macintosh PowerPoint</Application>
  <PresentationFormat>On-screen Show (4:3)</PresentationFormat>
  <Paragraphs>103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Times New Roman</vt:lpstr>
      <vt:lpstr>Arial Unicode MS</vt:lpstr>
      <vt:lpstr>Calibri</vt:lpstr>
      <vt:lpstr>Arial</vt:lpstr>
      <vt:lpstr>Office Theme</vt:lpstr>
      <vt:lpstr>Communicating with the Outside</vt:lpstr>
      <vt:lpstr>PowerPoint Presentation</vt:lpstr>
      <vt:lpstr>Database Programming </vt:lpstr>
      <vt:lpstr>API pitfalls</vt:lpstr>
      <vt:lpstr>Client-Server Mechanisms</vt:lpstr>
      <vt:lpstr>Object-Orientation Considered Harmful</vt:lpstr>
      <vt:lpstr>Avoid User Interaction  within a Transaction</vt:lpstr>
      <vt:lpstr>Minimize the Number of Roundtrips to the Database</vt:lpstr>
      <vt:lpstr>User Defined Functions</vt:lpstr>
      <vt:lpstr>Retrieve Needed Columns Only</vt:lpstr>
      <vt:lpstr>Retrieve Needed Rows Only</vt:lpstr>
      <vt:lpstr>Minimize the Number of  Query Compilations</vt:lpstr>
      <vt:lpstr>Tuning the Application Interface</vt:lpstr>
      <vt:lpstr>Bulk Loading Data</vt:lpstr>
      <vt:lpstr>Direct Path</vt:lpstr>
      <vt:lpstr>Batch Size</vt:lpstr>
      <vt:lpstr>Storage Engine Parameters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with the Outside</dc:title>
  <dc:creator>bonnet</dc:creator>
  <cp:lastModifiedBy>Philippe Bonnet</cp:lastModifiedBy>
  <cp:revision>21</cp:revision>
  <cp:lastPrinted>1601-01-01T00:00:00Z</cp:lastPrinted>
  <dcterms:created xsi:type="dcterms:W3CDTF">2001-11-14T15:33:50Z</dcterms:created>
  <dcterms:modified xsi:type="dcterms:W3CDTF">2013-04-15T19:21:35Z</dcterms:modified>
</cp:coreProperties>
</file>