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7" r:id="rId2"/>
    <p:sldId id="256" r:id="rId3"/>
    <p:sldId id="269" r:id="rId4"/>
    <p:sldId id="258" r:id="rId5"/>
    <p:sldId id="259" r:id="rId6"/>
    <p:sldId id="261" r:id="rId7"/>
    <p:sldId id="262" r:id="rId8"/>
    <p:sldId id="273" r:id="rId9"/>
    <p:sldId id="263" r:id="rId10"/>
    <p:sldId id="265" r:id="rId11"/>
    <p:sldId id="266" r:id="rId12"/>
    <p:sldId id="267" r:id="rId13"/>
    <p:sldId id="264" r:id="rId14"/>
    <p:sldId id="260" r:id="rId15"/>
    <p:sldId id="290" r:id="rId16"/>
    <p:sldId id="268" r:id="rId17"/>
    <p:sldId id="270" r:id="rId18"/>
    <p:sldId id="271" r:id="rId19"/>
    <p:sldId id="272"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1" r:id="rId36"/>
    <p:sldId id="289"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0056667B-D0C4-1944-91C8-B4F9515265A2}">
          <p14:sldIdLst>
            <p14:sldId id="257"/>
          </p14:sldIdLst>
        </p14:section>
        <p14:section name="Outline" id="{1E69E151-179C-E342-A350-6EB482D07641}">
          <p14:sldIdLst>
            <p14:sldId id="256"/>
          </p14:sldIdLst>
        </p14:section>
        <p14:section name="Index Utilization" id="{8CE7F81E-8CCF-734C-8593-728D7DD1F908}">
          <p14:sldIdLst>
            <p14:sldId id="269"/>
            <p14:sldId id="258"/>
            <p14:sldId id="259"/>
            <p14:sldId id="261"/>
            <p14:sldId id="262"/>
            <p14:sldId id="273"/>
            <p14:sldId id="263"/>
            <p14:sldId id="265"/>
            <p14:sldId id="266"/>
            <p14:sldId id="267"/>
            <p14:sldId id="264"/>
            <p14:sldId id="260"/>
            <p14:sldId id="290"/>
          </p14:sldIdLst>
        </p14:section>
        <p14:section name="Data Structures" id="{70C535C5-17FE-404F-9DDD-EB5D4ADD9EFC}">
          <p14:sldIdLst>
            <p14:sldId id="268"/>
            <p14:sldId id="270"/>
            <p14:sldId id="271"/>
            <p14:sldId id="272"/>
            <p14:sldId id="274"/>
            <p14:sldId id="275"/>
            <p14:sldId id="276"/>
            <p14:sldId id="277"/>
            <p14:sldId id="278"/>
            <p14:sldId id="279"/>
            <p14:sldId id="280"/>
            <p14:sldId id="281"/>
          </p14:sldIdLst>
        </p14:section>
        <p14:section name="Index tuning" id="{F2FF7831-4885-5841-853E-E9F8667F3D98}">
          <p14:sldIdLst>
            <p14:sldId id="282"/>
            <p14:sldId id="283"/>
            <p14:sldId id="284"/>
            <p14:sldId id="285"/>
            <p14:sldId id="286"/>
            <p14:sldId id="287"/>
            <p14:sldId id="288"/>
            <p14:sldId id="291"/>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1" d="100"/>
          <a:sy n="51" d="100"/>
        </p:scale>
        <p:origin x="-104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086E2D-85E8-1C4F-ADCB-BCE86A61F8E5}" type="datetimeFigureOut">
              <a:rPr lang="en-US" smtClean="0"/>
              <a:t>3/12/13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564C98-DAE2-E946-8478-686DD9DD2385}" type="slidenum">
              <a:rPr lang="en-US" smtClean="0"/>
              <a:t>‹#›</a:t>
            </a:fld>
            <a:endParaRPr lang="en-US"/>
          </a:p>
        </p:txBody>
      </p:sp>
    </p:spTree>
    <p:extLst>
      <p:ext uri="{BB962C8B-B14F-4D97-AF65-F5344CB8AC3E}">
        <p14:creationId xmlns:p14="http://schemas.microsoft.com/office/powerpoint/2010/main" val="24199612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8103484-55C6-A942-9732-8F270FB522B5}" type="slidenum">
              <a:rPr lang="en-US"/>
              <a:pPr/>
              <a:t>3</a:t>
            </a:fld>
            <a:endParaRPr lang="en-US"/>
          </a:p>
        </p:txBody>
      </p:sp>
      <p:sp>
        <p:nvSpPr>
          <p:cNvPr id="23553" name="Text Box 1"/>
          <p:cNvSpPr txBox="1">
            <a:spLocks noGrp="1" noRot="1" noChangeAspect="1" noChangeArrowheads="1"/>
          </p:cNvSpPr>
          <p:nvPr>
            <p:ph type="sldImg"/>
          </p:nvPr>
        </p:nvSpPr>
        <p:spPr bwMode="auto">
          <a:xfrm>
            <a:off x="1141413" y="685800"/>
            <a:ext cx="4573587"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3554" name="Text Box 2"/>
          <p:cNvSpPr txBox="1">
            <a:spLocks noGrp="1" noChangeArrowheads="1"/>
          </p:cNvSpPr>
          <p:nvPr>
            <p:ph type="body" idx="1"/>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a:spLocks noGrp="1" noRot="1" noChangeAspect="1"/>
          </p:cNvSpPr>
          <p:nvPr>
            <p:ph type="sldImg"/>
          </p:nvPr>
        </p:nvSpPr>
        <p:spPr/>
      </p:sp>
      <p:sp>
        <p:nvSpPr>
          <p:cNvPr id="3" name="Shape 2"/>
          <p:cNvSpPr>
            <a:spLocks noGrp="1"/>
          </p:cNvSpPr>
          <p:nvPr>
            <p:ph type="body" idx="1"/>
          </p:nvPr>
        </p:nvSpPr>
        <p:spPr/>
        <p:txBody>
          <a:bodyPr>
            <a:normAutofit/>
          </a:bodyPr>
          <a:lstStyle/>
          <a:p>
            <a:endParaRPr lang="da-DK"/>
          </a:p>
        </p:txBody>
      </p:sp>
      <p:sp>
        <p:nvSpPr>
          <p:cNvPr id="4" name="Shape 3"/>
          <p:cNvSpPr>
            <a:spLocks noGrp="1"/>
          </p:cNvSpPr>
          <p:nvPr>
            <p:ph type="sldNum" sz="quarter" idx="10"/>
          </p:nvPr>
        </p:nvSpPr>
        <p:spPr/>
        <p:txBody>
          <a:bodyPr/>
          <a:lstStyle/>
          <a:p>
            <a:fld id="{8B550846-5CA9-4345-A1F8-E5F68166D4D3}" type="slidenum">
              <a:rPr lang="da-DK" smtClean="0"/>
              <a:pPr/>
              <a:t>35</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5B57576-2F09-A843-92EF-42064AB99812}" type="slidenum">
              <a:rPr lang="en-US"/>
              <a:pPr/>
              <a:t>4</a:t>
            </a:fld>
            <a:endParaRPr lang="en-US"/>
          </a:p>
        </p:txBody>
      </p:sp>
      <p:sp>
        <p:nvSpPr>
          <p:cNvPr id="24577" name="Text Box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2F0D56D-3D85-A649-86C0-CCD19A764427}" type="slidenum">
              <a:rPr lang="en-US"/>
              <a:pPr/>
              <a:t>6</a:t>
            </a:fld>
            <a:endParaRPr lang="en-US"/>
          </a:p>
        </p:txBody>
      </p:sp>
      <p:sp>
        <p:nvSpPr>
          <p:cNvPr id="25601" name="Text Box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5602" name="Text Box 2"/>
          <p:cNvSpPr txBox="1">
            <a:spLocks noGrp="1" noChangeArrowheads="1"/>
          </p:cNvSpPr>
          <p:nvPr>
            <p:ph type="body" idx="1"/>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0EF0BE3-519C-1B44-A832-F95D564DC882}" type="slidenum">
              <a:rPr lang="en-US"/>
              <a:pPr/>
              <a:t>7</a:t>
            </a:fld>
            <a:endParaRPr lang="en-US"/>
          </a:p>
        </p:txBody>
      </p:sp>
      <p:sp>
        <p:nvSpPr>
          <p:cNvPr id="33793" name="Text Box 1"/>
          <p:cNvSpPr txBox="1">
            <a:spLocks noGrp="1" noRot="1" noChangeAspect="1" noChangeArrowheads="1"/>
          </p:cNvSpPr>
          <p:nvPr>
            <p:ph type="sldImg"/>
          </p:nvPr>
        </p:nvSpPr>
        <p:spPr bwMode="auto">
          <a:xfrm>
            <a:off x="1005226" y="685631"/>
            <a:ext cx="4848990" cy="342950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Grp="1" noChangeArrowheads="1"/>
          </p:cNvSpPr>
          <p:nvPr>
            <p:ph type="body" idx="1"/>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15FD11C-2A67-8A44-A5AE-3A6AEBCCA1D1}" type="slidenum">
              <a:rPr lang="en-US"/>
              <a:pPr/>
              <a:t>9</a:t>
            </a:fld>
            <a:endParaRPr lang="en-US"/>
          </a:p>
        </p:txBody>
      </p:sp>
      <p:sp>
        <p:nvSpPr>
          <p:cNvPr id="34817" name="Text Box 1"/>
          <p:cNvSpPr txBox="1">
            <a:spLocks noGrp="1" noRot="1" noChangeAspect="1" noChangeArrowheads="1"/>
          </p:cNvSpPr>
          <p:nvPr>
            <p:ph type="sldImg"/>
          </p:nvPr>
        </p:nvSpPr>
        <p:spPr bwMode="auto">
          <a:xfrm>
            <a:off x="1005226" y="685631"/>
            <a:ext cx="4848990" cy="342950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Grp="1" noChangeArrowheads="1"/>
          </p:cNvSpPr>
          <p:nvPr>
            <p:ph type="body" idx="1"/>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5D316A5-08D7-7B4F-A63F-599ABD7C98E7}" type="slidenum">
              <a:rPr lang="en-US"/>
              <a:pPr/>
              <a:t>10</a:t>
            </a:fld>
            <a:endParaRPr lang="en-US"/>
          </a:p>
        </p:txBody>
      </p:sp>
      <p:sp>
        <p:nvSpPr>
          <p:cNvPr id="21505" name="Text Box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1506" name="Text Box 2"/>
          <p:cNvSpPr txBox="1">
            <a:spLocks noGrp="1" noChangeArrowheads="1"/>
          </p:cNvSpPr>
          <p:nvPr>
            <p:ph type="body" idx="1"/>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FAFA906-3F9B-6C46-AE30-6BF749ED097B}" type="slidenum">
              <a:rPr lang="en-US"/>
              <a:pPr/>
              <a:t>11</a:t>
            </a:fld>
            <a:endParaRPr lang="en-US"/>
          </a:p>
        </p:txBody>
      </p:sp>
      <p:sp>
        <p:nvSpPr>
          <p:cNvPr id="22529" name="Text Box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Grp="1" noChangeArrowheads="1"/>
          </p:cNvSpPr>
          <p:nvPr>
            <p:ph type="body" idx="1"/>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671248E-6104-EF44-9F70-A69B280F35BD}" type="slidenum">
              <a:rPr lang="en-US"/>
              <a:pPr/>
              <a:t>13</a:t>
            </a:fld>
            <a:endParaRPr lang="en-US"/>
          </a:p>
        </p:txBody>
      </p:sp>
      <p:sp>
        <p:nvSpPr>
          <p:cNvPr id="35841" name="Text Box 1"/>
          <p:cNvSpPr txBox="1">
            <a:spLocks noGrp="1" noRot="1" noChangeAspect="1" noChangeArrowheads="1"/>
          </p:cNvSpPr>
          <p:nvPr>
            <p:ph type="sldImg"/>
          </p:nvPr>
        </p:nvSpPr>
        <p:spPr bwMode="auto">
          <a:xfrm>
            <a:off x="1005226" y="685631"/>
            <a:ext cx="4848990" cy="342950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5842" name="Text Box 2"/>
          <p:cNvSpPr txBox="1">
            <a:spLocks noGrp="1" noChangeArrowheads="1"/>
          </p:cNvSpPr>
          <p:nvPr>
            <p:ph type="body" idx="1"/>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AC88CC7-A694-EF4C-B351-89175599A75E}" type="slidenum">
              <a:rPr lang="en-US"/>
              <a:pPr/>
              <a:t>16</a:t>
            </a:fld>
            <a:endParaRPr lang="en-US"/>
          </a:p>
        </p:txBody>
      </p:sp>
      <p:sp>
        <p:nvSpPr>
          <p:cNvPr id="26625" name="Text Box 1"/>
          <p:cNvSpPr txBox="1">
            <a:spLocks noGrp="1" noRot="1" noChangeAspect="1" noChangeArrowheads="1"/>
          </p:cNvSpPr>
          <p:nvPr>
            <p:ph type="sldImg"/>
          </p:nvPr>
        </p:nvSpPr>
        <p:spPr bwMode="auto">
          <a:xfrm>
            <a:off x="1005226" y="685631"/>
            <a:ext cx="4848990" cy="342950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6626" name="Text Box 2"/>
          <p:cNvSpPr txBox="1">
            <a:spLocks noGrp="1" noChangeArrowheads="1"/>
          </p:cNvSpPr>
          <p:nvPr>
            <p:ph type="body" idx="1"/>
          </p:nvPr>
        </p:nvSpPr>
        <p:spPr bwMode="auto">
          <a:xfrm>
            <a:off x="685512" y="4343231"/>
            <a:ext cx="5485536" cy="4113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Click to edit Master subtitle style</a:t>
            </a:r>
            <a:endParaRPr lang="en-US"/>
          </a:p>
        </p:txBody>
      </p:sp>
      <p:sp>
        <p:nvSpPr>
          <p:cNvPr id="4" name="Date Placeholder 3"/>
          <p:cNvSpPr>
            <a:spLocks noGrp="1"/>
          </p:cNvSpPr>
          <p:nvPr>
            <p:ph type="dt" sz="half" idx="10"/>
          </p:nvPr>
        </p:nvSpPr>
        <p:spPr/>
        <p:txBody>
          <a:bodyPr/>
          <a:lstStyle/>
          <a:p>
            <a:fld id="{66AA1C51-678B-5A44-9A7C-5612FE7EEFB0}" type="datetimeFigureOut">
              <a:rPr lang="en-US" smtClean="0"/>
              <a:t>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77404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66AA1C51-678B-5A44-9A7C-5612FE7EEFB0}" type="datetimeFigureOut">
              <a:rPr lang="en-US" smtClean="0"/>
              <a:t>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110072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a-DK"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66AA1C51-678B-5A44-9A7C-5612FE7EEFB0}" type="datetimeFigureOut">
              <a:rPr lang="en-US" smtClean="0"/>
              <a:t>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409401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endParaRPr lang="da-DK"/>
          </a:p>
        </p:txBody>
      </p:sp>
      <p:sp>
        <p:nvSpPr>
          <p:cNvPr id="3" name="Shape 2"/>
          <p:cNvSpPr>
            <a:spLocks noGrp="1"/>
          </p:cNvSpPr>
          <p:nvPr>
            <p:ph type="body" sz="half" idx="1"/>
          </p:nvPr>
        </p:nvSpPr>
        <p:spPr>
          <a:xfrm>
            <a:off x="685800" y="1981200"/>
            <a:ext cx="3810000" cy="41148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da-DK"/>
          </a:p>
          <a:p>
            <a:pPr lvl="1"/>
            <a:r>
              <a:rPr lang="en-US"/>
              <a:t>Second level</a:t>
            </a:r>
          </a:p>
          <a:p>
            <a:pPr lvl="2"/>
            <a:r>
              <a:rPr lang="en-US"/>
              <a:t>Third level</a:t>
            </a:r>
          </a:p>
          <a:p>
            <a:pPr lvl="3"/>
            <a:r>
              <a:rPr lang="en-US"/>
              <a:t>Fourth level</a:t>
            </a:r>
          </a:p>
          <a:p>
            <a:pPr lvl="4"/>
            <a:r>
              <a:rPr lang="en-US"/>
              <a:t>Fifth level</a:t>
            </a:r>
            <a:endParaRPr lang="da-DK"/>
          </a:p>
        </p:txBody>
      </p:sp>
      <p:sp>
        <p:nvSpPr>
          <p:cNvPr id="4" name="Shape 3"/>
          <p:cNvSpPr>
            <a:spLocks noGrp="1"/>
          </p:cNvSpPr>
          <p:nvPr>
            <p:ph type="body" sz="half" idx="2"/>
          </p:nvPr>
        </p:nvSpPr>
        <p:spPr>
          <a:xfrm>
            <a:off x="4648200" y="1981200"/>
            <a:ext cx="3810000" cy="41148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da-DK"/>
          </a:p>
          <a:p>
            <a:pPr lvl="1"/>
            <a:r>
              <a:rPr lang="en-US"/>
              <a:t>Second level</a:t>
            </a:r>
          </a:p>
          <a:p>
            <a:pPr lvl="2"/>
            <a:r>
              <a:rPr lang="en-US"/>
              <a:t>Third level</a:t>
            </a:r>
          </a:p>
          <a:p>
            <a:pPr lvl="3"/>
            <a:r>
              <a:rPr lang="en-US"/>
              <a:t>Fourth level</a:t>
            </a:r>
          </a:p>
          <a:p>
            <a:pPr lvl="4"/>
            <a:r>
              <a:rPr lang="en-US"/>
              <a:t>Fifth level</a:t>
            </a:r>
            <a:endParaRPr lang="da-DK"/>
          </a:p>
        </p:txBody>
      </p:sp>
      <p:sp>
        <p:nvSpPr>
          <p:cNvPr id="5" name="Shape 4"/>
          <p:cNvSpPr>
            <a:spLocks noGrp="1"/>
          </p:cNvSpPr>
          <p:nvPr>
            <p:ph type="dt" sz="half" idx="10"/>
          </p:nvPr>
        </p:nvSpPr>
        <p:spPr/>
        <p:txBody>
          <a:bodyPr/>
          <a:lstStyle/>
          <a:p>
            <a:endParaRPr lang="da-DK"/>
          </a:p>
        </p:txBody>
      </p:sp>
      <p:sp>
        <p:nvSpPr>
          <p:cNvPr id="6" name="Shape 5"/>
          <p:cNvSpPr>
            <a:spLocks noGrp="1"/>
          </p:cNvSpPr>
          <p:nvPr>
            <p:ph type="ftr" sz="quarter" idx="11"/>
          </p:nvPr>
        </p:nvSpPr>
        <p:spPr/>
        <p:txBody>
          <a:bodyPr/>
          <a:lstStyle/>
          <a:p>
            <a:r>
              <a:rPr lang="en-US"/>
              <a:t>© Dennis Shasha, Philippe Bonnet 2001</a:t>
            </a:r>
            <a:endParaRPr lang="da-DK"/>
          </a:p>
        </p:txBody>
      </p:sp>
      <p:sp>
        <p:nvSpPr>
          <p:cNvPr id="7" name="Shape 6"/>
          <p:cNvSpPr>
            <a:spLocks noGrp="1"/>
          </p:cNvSpPr>
          <p:nvPr>
            <p:ph type="sldNum" sz="quarter" idx="12"/>
          </p:nvPr>
        </p:nvSpPr>
        <p:spPr/>
        <p:txBody>
          <a:bodyPr/>
          <a:lstStyle/>
          <a:p>
            <a:fld id="{A3596D9C-D62A-4884-AD1C-61F50A362DE4}" type="slidenum">
              <a:rPr lang="da-DK"/>
              <a:pPr/>
              <a:t>‹#›</a:t>
            </a:fld>
            <a:endParaRPr lang="da-DK"/>
          </a:p>
        </p:txBody>
      </p:sp>
    </p:spTree>
    <p:extLst>
      <p:ext uri="{BB962C8B-B14F-4D97-AF65-F5344CB8AC3E}">
        <p14:creationId xmlns:p14="http://schemas.microsoft.com/office/powerpoint/2010/main" val="274821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66AA1C51-678B-5A44-9A7C-5612FE7EEFB0}" type="datetimeFigureOut">
              <a:rPr lang="en-US" smtClean="0"/>
              <a:t>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311476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Click to edit Master text styles</a:t>
            </a:r>
          </a:p>
        </p:txBody>
      </p:sp>
      <p:sp>
        <p:nvSpPr>
          <p:cNvPr id="4" name="Date Placeholder 3"/>
          <p:cNvSpPr>
            <a:spLocks noGrp="1"/>
          </p:cNvSpPr>
          <p:nvPr>
            <p:ph type="dt" sz="half" idx="10"/>
          </p:nvPr>
        </p:nvSpPr>
        <p:spPr/>
        <p:txBody>
          <a:bodyPr/>
          <a:lstStyle/>
          <a:p>
            <a:fld id="{66AA1C51-678B-5A44-9A7C-5612FE7EEFB0}" type="datetimeFigureOut">
              <a:rPr lang="en-US" smtClean="0"/>
              <a:t>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39639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Date Placeholder 4"/>
          <p:cNvSpPr>
            <a:spLocks noGrp="1"/>
          </p:cNvSpPr>
          <p:nvPr>
            <p:ph type="dt" sz="half" idx="10"/>
          </p:nvPr>
        </p:nvSpPr>
        <p:spPr/>
        <p:txBody>
          <a:bodyPr/>
          <a:lstStyle/>
          <a:p>
            <a:fld id="{66AA1C51-678B-5A44-9A7C-5612FE7EEFB0}" type="datetimeFigureOut">
              <a:rPr lang="en-US" smtClean="0"/>
              <a:t>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2162796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7" name="Date Placeholder 6"/>
          <p:cNvSpPr>
            <a:spLocks noGrp="1"/>
          </p:cNvSpPr>
          <p:nvPr>
            <p:ph type="dt" sz="half" idx="10"/>
          </p:nvPr>
        </p:nvSpPr>
        <p:spPr/>
        <p:txBody>
          <a:bodyPr/>
          <a:lstStyle/>
          <a:p>
            <a:fld id="{66AA1C51-678B-5A44-9A7C-5612FE7EEFB0}" type="datetimeFigureOut">
              <a:rPr lang="en-US" smtClean="0"/>
              <a:t>3/12/13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41031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Date Placeholder 2"/>
          <p:cNvSpPr>
            <a:spLocks noGrp="1"/>
          </p:cNvSpPr>
          <p:nvPr>
            <p:ph type="dt" sz="half" idx="10"/>
          </p:nvPr>
        </p:nvSpPr>
        <p:spPr/>
        <p:txBody>
          <a:bodyPr/>
          <a:lstStyle/>
          <a:p>
            <a:fld id="{66AA1C51-678B-5A44-9A7C-5612FE7EEFB0}" type="datetimeFigureOut">
              <a:rPr lang="en-US" smtClean="0"/>
              <a:t>3/12/13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361667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A1C51-678B-5A44-9A7C-5612FE7EEFB0}" type="datetimeFigureOut">
              <a:rPr lang="en-US" smtClean="0"/>
              <a:t>3/12/13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198758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66AA1C51-678B-5A44-9A7C-5612FE7EEFB0}" type="datetimeFigureOut">
              <a:rPr lang="en-US" smtClean="0"/>
              <a:t>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4089341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66AA1C51-678B-5A44-9A7C-5612FE7EEFB0}" type="datetimeFigureOut">
              <a:rPr lang="en-US" smtClean="0"/>
              <a:t>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3003D-679B-574D-BA4F-6D36D608636D}" type="slidenum">
              <a:rPr lang="en-US" smtClean="0"/>
              <a:t>‹#›</a:t>
            </a:fld>
            <a:endParaRPr lang="en-US"/>
          </a:p>
        </p:txBody>
      </p:sp>
    </p:spTree>
    <p:extLst>
      <p:ext uri="{BB962C8B-B14F-4D97-AF65-F5344CB8AC3E}">
        <p14:creationId xmlns:p14="http://schemas.microsoft.com/office/powerpoint/2010/main" val="29131956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A1C51-678B-5A44-9A7C-5612FE7EEFB0}" type="datetimeFigureOut">
              <a:rPr lang="en-US" smtClean="0"/>
              <a:t>3/12/13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3003D-679B-574D-BA4F-6D36D608636D}" type="slidenum">
              <a:rPr lang="en-US" smtClean="0"/>
              <a:t>‹#›</a:t>
            </a:fld>
            <a:endParaRPr lang="en-US"/>
          </a:p>
        </p:txBody>
      </p:sp>
    </p:spTree>
    <p:extLst>
      <p:ext uri="{BB962C8B-B14F-4D97-AF65-F5344CB8AC3E}">
        <p14:creationId xmlns:p14="http://schemas.microsoft.com/office/powerpoint/2010/main" val="2821817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m/url?sa=t&amp;rct=j&amp;q=&amp;esrc=s&amp;source=web&amp;cd=1&amp;ved=0CC0QFjAA&amp;url=http://citeseerx.ist.psu.edu/viewdoc/download?doi=10.1.1.44.2782&amp;rep=rep1&amp;type=pdf&amp;ei=LrI9UazjA8rKswbnlYDoBQ&amp;usg=AFQjCNGGoN9IFTLShcv2HbL0RVQdElfxow&amp;bvm=bv.43287494,d.Ym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vldb.org/journal/VLDBJ6/70060224.pdf" TargetMode="External"/><Relationship Id="rId4" Type="http://schemas.openxmlformats.org/officeDocument/2006/relationships/hyperlink" Target="http://ece.ut.ac.ir/Classpages/F84/AdvancedDatabase/Paper/Hot_Topic_Paper/P392.pdf" TargetMode="Externa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pic.dhe.ibm.com/infocenter/dzichelp/v2r2/index.jsp?topic=/com.ibm.db2z10.doc.intro/src/tpc/db2z_typesofindexes.htm" TargetMode="External"/><Relationship Id="rId4" Type="http://schemas.openxmlformats.org/officeDocument/2006/relationships/hyperlink" Target="http://msdn.microsoft.com/en-us/library/ms175049.aspx" TargetMode="External"/><Relationship Id="rId1" Type="http://schemas.openxmlformats.org/officeDocument/2006/relationships/slideLayout" Target="../slideLayouts/slideLayout2.xml"/><Relationship Id="rId2" Type="http://schemas.openxmlformats.org/officeDocument/2006/relationships/hyperlink" Target="http://msdn.microsoft.com/en-us/library/gg492088.aspx%23Describe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09873" y="-610434"/>
            <a:ext cx="12584299" cy="7607828"/>
            <a:chOff x="-3354916" y="-749831"/>
            <a:chExt cx="12584299" cy="7607828"/>
          </a:xfrm>
        </p:grpSpPr>
        <p:pic>
          <p:nvPicPr>
            <p:cNvPr id="7" name="Picture 6" descr="Viol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flipV="1">
              <a:off x="-663274" y="-3034660"/>
              <a:ext cx="7201015" cy="12584299"/>
            </a:xfrm>
            <a:prstGeom prst="rect">
              <a:avLst/>
            </a:prstGeom>
          </p:spPr>
        </p:pic>
        <p:pic>
          <p:nvPicPr>
            <p:cNvPr id="5" name="Picture 4" descr="cheetah.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3255666" y="-749831"/>
              <a:ext cx="6803406" cy="5102555"/>
            </a:xfrm>
            <a:prstGeom prst="rect">
              <a:avLst/>
            </a:prstGeom>
          </p:spPr>
        </p:pic>
        <p:pic>
          <p:nvPicPr>
            <p:cNvPr id="6" name="Picture 5"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994833" y="-749831"/>
              <a:ext cx="6544117" cy="4908088"/>
            </a:xfrm>
            <a:prstGeom prst="rect">
              <a:avLst/>
            </a:prstGeom>
          </p:spPr>
        </p:pic>
        <p:pic>
          <p:nvPicPr>
            <p:cNvPr id="4" name="Picture 3"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1283750" y="703193"/>
              <a:ext cx="6051027" cy="4538270"/>
            </a:xfrm>
            <a:prstGeom prst="rect">
              <a:avLst/>
            </a:prstGeom>
          </p:spPr>
        </p:pic>
      </p:grpSp>
      <p:sp>
        <p:nvSpPr>
          <p:cNvPr id="2" name="TextBox 1"/>
          <p:cNvSpPr txBox="1"/>
          <p:nvPr/>
        </p:nvSpPr>
        <p:spPr>
          <a:xfrm>
            <a:off x="5444063" y="5226489"/>
            <a:ext cx="2863935" cy="707886"/>
          </a:xfrm>
          <a:prstGeom prst="rect">
            <a:avLst/>
          </a:prstGeom>
          <a:noFill/>
        </p:spPr>
        <p:txBody>
          <a:bodyPr wrap="none" rtlCol="0">
            <a:spAutoFit/>
          </a:bodyPr>
          <a:lstStyle/>
          <a:p>
            <a:pPr algn="ctr"/>
            <a:r>
              <a:rPr lang="en-US" sz="4000" smtClean="0">
                <a:solidFill>
                  <a:srgbClr val="FFFF00"/>
                </a:solidFill>
              </a:rPr>
              <a:t>Index Tuning</a:t>
            </a:r>
            <a:endParaRPr lang="en-US" sz="4000" dirty="0">
              <a:solidFill>
                <a:srgbClr val="FFFF00"/>
              </a:solidFill>
            </a:endParaRPr>
          </a:p>
        </p:txBody>
      </p:sp>
      <p:sp>
        <p:nvSpPr>
          <p:cNvPr id="8" name="Footer Placeholder 7"/>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8299703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5440" y="609185"/>
            <a:ext cx="7771680" cy="1143480"/>
          </a:xfrm>
          <a:ln/>
        </p:spPr>
        <p:txBody>
          <a:bodyPr lIns="81639"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OLTP: Types of Queries</a:t>
            </a:r>
            <a:endParaRPr lang="en-US" dirty="0"/>
          </a:p>
        </p:txBody>
      </p:sp>
      <p:sp>
        <p:nvSpPr>
          <p:cNvPr id="4098" name="Rectangle 2"/>
          <p:cNvSpPr>
            <a:spLocks noGrp="1" noChangeArrowheads="1"/>
          </p:cNvSpPr>
          <p:nvPr>
            <p:ph type="body" idx="1"/>
          </p:nvPr>
        </p:nvSpPr>
        <p:spPr>
          <a:xfrm>
            <a:off x="685440" y="1981649"/>
            <a:ext cx="3810240" cy="4115952"/>
          </a:xfrm>
          <a:ln/>
        </p:spPr>
        <p:txBody>
          <a:bodyPr lIns="81639" tIns="42452" rIns="81639" bIns="42452"/>
          <a:lstStyle/>
          <a:p>
            <a:pPr marL="480967" indent="-480967">
              <a:spcBef>
                <a:spcPts val="454"/>
              </a:spcBef>
              <a:spcAft>
                <a:spcPct val="0"/>
              </a:spcAft>
              <a:buFont typeface="Times New Roman" charset="0"/>
              <a:buChar char="•"/>
              <a:tabLst>
                <a:tab pos="480967" algn="l"/>
                <a:tab pos="583209" algn="l"/>
                <a:tab pos="997935" algn="l"/>
                <a:tab pos="1412661" algn="l"/>
                <a:tab pos="1827387" algn="l"/>
                <a:tab pos="2242114" algn="l"/>
                <a:tab pos="2656840" algn="l"/>
                <a:tab pos="3071566" algn="l"/>
                <a:tab pos="3486292" algn="l"/>
                <a:tab pos="3901018" algn="l"/>
                <a:tab pos="4315744" algn="l"/>
                <a:tab pos="4730470" algn="l"/>
                <a:tab pos="5145196" algn="l"/>
                <a:tab pos="5559922" algn="l"/>
                <a:tab pos="5974649" algn="l"/>
                <a:tab pos="6389375" algn="l"/>
                <a:tab pos="6804101" algn="l"/>
                <a:tab pos="7218827" algn="l"/>
                <a:tab pos="7633553" algn="l"/>
                <a:tab pos="8048279" algn="l"/>
                <a:tab pos="8463005" algn="l"/>
              </a:tabLst>
            </a:pPr>
            <a:r>
              <a:rPr lang="en-US" sz="2200" b="1" dirty="0"/>
              <a:t>Point Query</a:t>
            </a:r>
            <a:br>
              <a:rPr lang="en-US" sz="2200" b="1" dirty="0"/>
            </a:br>
            <a:r>
              <a:rPr lang="en-US" sz="2200" b="1" dirty="0"/>
              <a:t/>
            </a:r>
            <a:br>
              <a:rPr lang="en-US" sz="2200" b="1" dirty="0"/>
            </a:br>
            <a:r>
              <a:rPr lang="en-US" sz="1800" dirty="0"/>
              <a:t>SELECT balance</a:t>
            </a:r>
            <a:br>
              <a:rPr lang="en-US" sz="1800" dirty="0"/>
            </a:br>
            <a:r>
              <a:rPr lang="en-US" sz="1800" dirty="0"/>
              <a:t>FROM accounts</a:t>
            </a:r>
            <a:br>
              <a:rPr lang="en-US" sz="1800" dirty="0"/>
            </a:br>
            <a:r>
              <a:rPr lang="en-US" sz="1800" dirty="0"/>
              <a:t>WHERE number = 1023;</a:t>
            </a:r>
            <a:br>
              <a:rPr lang="en-US" sz="1800" dirty="0"/>
            </a:br>
            <a:endParaRPr lang="en-US" sz="1800" dirty="0"/>
          </a:p>
          <a:p>
            <a:pPr marL="480967" indent="-480967">
              <a:spcBef>
                <a:spcPts val="454"/>
              </a:spcBef>
              <a:spcAft>
                <a:spcPct val="0"/>
              </a:spcAft>
              <a:buFont typeface="Times New Roman" charset="0"/>
              <a:buChar char="•"/>
              <a:tabLst>
                <a:tab pos="480967" algn="l"/>
                <a:tab pos="583209" algn="l"/>
                <a:tab pos="997935" algn="l"/>
                <a:tab pos="1412661" algn="l"/>
                <a:tab pos="1827387" algn="l"/>
                <a:tab pos="2242114" algn="l"/>
                <a:tab pos="2656840" algn="l"/>
                <a:tab pos="3071566" algn="l"/>
                <a:tab pos="3486292" algn="l"/>
                <a:tab pos="3901018" algn="l"/>
                <a:tab pos="4315744" algn="l"/>
                <a:tab pos="4730470" algn="l"/>
                <a:tab pos="5145196" algn="l"/>
                <a:tab pos="5559922" algn="l"/>
                <a:tab pos="5974649" algn="l"/>
                <a:tab pos="6389375" algn="l"/>
                <a:tab pos="6804101" algn="l"/>
                <a:tab pos="7218827" algn="l"/>
                <a:tab pos="7633553" algn="l"/>
                <a:tab pos="8048279" algn="l"/>
                <a:tab pos="8463005" algn="l"/>
              </a:tabLst>
            </a:pPr>
            <a:r>
              <a:rPr lang="en-US" sz="2200" b="1" dirty="0"/>
              <a:t>Multipoint Query</a:t>
            </a:r>
            <a:r>
              <a:rPr lang="en-US" sz="2200" dirty="0"/>
              <a:t/>
            </a:r>
            <a:br>
              <a:rPr lang="en-US" sz="2200" dirty="0"/>
            </a:br>
            <a:r>
              <a:rPr lang="en-US" sz="2200" dirty="0"/>
              <a:t/>
            </a:r>
            <a:br>
              <a:rPr lang="en-US" sz="2200" dirty="0"/>
            </a:br>
            <a:r>
              <a:rPr lang="en-US" sz="1800" dirty="0"/>
              <a:t>SELECT balance</a:t>
            </a:r>
            <a:br>
              <a:rPr lang="en-US" sz="1800" dirty="0"/>
            </a:br>
            <a:r>
              <a:rPr lang="en-US" sz="1800" dirty="0"/>
              <a:t>FROM accounts</a:t>
            </a:r>
            <a:br>
              <a:rPr lang="en-US" sz="1800" dirty="0"/>
            </a:br>
            <a:r>
              <a:rPr lang="en-US" sz="1800" dirty="0"/>
              <a:t>WHERE </a:t>
            </a:r>
            <a:r>
              <a:rPr lang="en-US" sz="1800" dirty="0" err="1"/>
              <a:t>branchnum</a:t>
            </a:r>
            <a:r>
              <a:rPr lang="en-US" sz="1800" dirty="0"/>
              <a:t> = 100;</a:t>
            </a:r>
          </a:p>
        </p:txBody>
      </p:sp>
      <p:sp>
        <p:nvSpPr>
          <p:cNvPr id="4099" name="Rectangle 3"/>
          <p:cNvSpPr>
            <a:spLocks noGrp="1" noChangeArrowheads="1"/>
          </p:cNvSpPr>
          <p:nvPr>
            <p:ph type="body" idx="2"/>
          </p:nvPr>
        </p:nvSpPr>
        <p:spPr>
          <a:xfrm>
            <a:off x="4646881" y="1981649"/>
            <a:ext cx="3810240" cy="4115952"/>
          </a:xfrm>
          <a:ln/>
        </p:spPr>
        <p:txBody>
          <a:bodyPr lIns="81639" tIns="42452" rIns="81639" bIns="42452"/>
          <a:lstStyle/>
          <a:p>
            <a:pPr marL="480967" indent="-480967">
              <a:spcBef>
                <a:spcPts val="408"/>
              </a:spcBef>
              <a:spcAft>
                <a:spcPct val="0"/>
              </a:spcAft>
              <a:buFont typeface="Times New Roman" charset="0"/>
              <a:buChar char="•"/>
              <a:tabLst>
                <a:tab pos="480967" algn="l"/>
                <a:tab pos="583209" algn="l"/>
                <a:tab pos="997935" algn="l"/>
                <a:tab pos="1412661" algn="l"/>
                <a:tab pos="1827387" algn="l"/>
                <a:tab pos="2242114" algn="l"/>
                <a:tab pos="2656840" algn="l"/>
                <a:tab pos="3071566" algn="l"/>
                <a:tab pos="3486292" algn="l"/>
                <a:tab pos="3901018" algn="l"/>
                <a:tab pos="4315744" algn="l"/>
                <a:tab pos="4730470" algn="l"/>
                <a:tab pos="5145196" algn="l"/>
                <a:tab pos="5559922" algn="l"/>
                <a:tab pos="5974649" algn="l"/>
                <a:tab pos="6389375" algn="l"/>
                <a:tab pos="6804101" algn="l"/>
                <a:tab pos="7218827" algn="l"/>
                <a:tab pos="7633553" algn="l"/>
                <a:tab pos="8048279" algn="l"/>
                <a:tab pos="8463005" algn="l"/>
              </a:tabLst>
            </a:pPr>
            <a:r>
              <a:rPr lang="en-US" sz="2200" b="1" dirty="0"/>
              <a:t>Range Query</a:t>
            </a:r>
            <a:r>
              <a:rPr lang="en-US" sz="2200" dirty="0"/>
              <a:t/>
            </a:r>
            <a:br>
              <a:rPr lang="en-US" sz="2200" dirty="0"/>
            </a:br>
            <a:r>
              <a:rPr lang="en-US" sz="2200" dirty="0"/>
              <a:t/>
            </a:r>
            <a:br>
              <a:rPr lang="en-US" sz="2200" dirty="0"/>
            </a:br>
            <a:r>
              <a:rPr lang="en-US" sz="1600" dirty="0"/>
              <a:t>SELECT number</a:t>
            </a:r>
            <a:br>
              <a:rPr lang="en-US" sz="1600" dirty="0"/>
            </a:br>
            <a:r>
              <a:rPr lang="en-US" sz="1600" dirty="0"/>
              <a:t>FROM accounts</a:t>
            </a:r>
            <a:br>
              <a:rPr lang="en-US" sz="1600" dirty="0"/>
            </a:br>
            <a:r>
              <a:rPr lang="en-US" sz="1600" dirty="0"/>
              <a:t>WHERE balance &gt; 10000;</a:t>
            </a:r>
            <a:br>
              <a:rPr lang="en-US" sz="1600" dirty="0"/>
            </a:br>
            <a:endParaRPr lang="en-US" sz="1600" dirty="0"/>
          </a:p>
          <a:p>
            <a:pPr marL="480967" indent="-480967">
              <a:spcBef>
                <a:spcPts val="408"/>
              </a:spcBef>
              <a:spcAft>
                <a:spcPct val="0"/>
              </a:spcAft>
              <a:buFont typeface="Times New Roman" charset="0"/>
              <a:buChar char="•"/>
              <a:tabLst>
                <a:tab pos="480967" algn="l"/>
                <a:tab pos="583209" algn="l"/>
                <a:tab pos="997935" algn="l"/>
                <a:tab pos="1412661" algn="l"/>
                <a:tab pos="1827387" algn="l"/>
                <a:tab pos="2242114" algn="l"/>
                <a:tab pos="2656840" algn="l"/>
                <a:tab pos="3071566" algn="l"/>
                <a:tab pos="3486292" algn="l"/>
                <a:tab pos="3901018" algn="l"/>
                <a:tab pos="4315744" algn="l"/>
                <a:tab pos="4730470" algn="l"/>
                <a:tab pos="5145196" algn="l"/>
                <a:tab pos="5559922" algn="l"/>
                <a:tab pos="5974649" algn="l"/>
                <a:tab pos="6389375" algn="l"/>
                <a:tab pos="6804101" algn="l"/>
                <a:tab pos="7218827" algn="l"/>
                <a:tab pos="7633553" algn="l"/>
                <a:tab pos="8048279" algn="l"/>
                <a:tab pos="8463005" algn="l"/>
              </a:tabLst>
            </a:pPr>
            <a:r>
              <a:rPr lang="en-US" sz="2200" b="1" dirty="0"/>
              <a:t>Prefix Match Query</a:t>
            </a:r>
            <a:br>
              <a:rPr lang="en-US" sz="2200" b="1" dirty="0"/>
            </a:br>
            <a:r>
              <a:rPr lang="en-US" sz="2200" dirty="0"/>
              <a:t/>
            </a:r>
            <a:br>
              <a:rPr lang="en-US" sz="2200" dirty="0"/>
            </a:br>
            <a:r>
              <a:rPr lang="en-US" sz="1600" dirty="0"/>
              <a:t>SELECT *</a:t>
            </a:r>
            <a:br>
              <a:rPr lang="en-US" sz="1600" dirty="0"/>
            </a:br>
            <a:r>
              <a:rPr lang="en-US" sz="1600" dirty="0"/>
              <a:t>FROM employees</a:t>
            </a:r>
            <a:br>
              <a:rPr lang="en-US" sz="1600" dirty="0"/>
            </a:br>
            <a:r>
              <a:rPr lang="en-US" sz="1600" dirty="0"/>
              <a:t>WHERE  name = ‘Jensen’ </a:t>
            </a:r>
            <a:br>
              <a:rPr lang="en-US" sz="1600" dirty="0"/>
            </a:br>
            <a:r>
              <a:rPr lang="en-US" sz="1600" dirty="0"/>
              <a:t>	   and </a:t>
            </a:r>
            <a:r>
              <a:rPr lang="en-US" sz="1600" dirty="0" err="1"/>
              <a:t>firstname</a:t>
            </a:r>
            <a:r>
              <a:rPr lang="en-US" sz="1600" dirty="0"/>
              <a:t> = ‘Carl’ </a:t>
            </a:r>
            <a:br>
              <a:rPr lang="en-US" sz="1600" dirty="0"/>
            </a:br>
            <a:r>
              <a:rPr lang="en-US" sz="1600" dirty="0"/>
              <a:t>	   and age &lt; 30;</a:t>
            </a:r>
          </a:p>
        </p:txBody>
      </p:sp>
      <p:sp>
        <p:nvSpPr>
          <p:cNvPr id="2" name="Rounded Rectangle 1"/>
          <p:cNvSpPr/>
          <p:nvPr/>
        </p:nvSpPr>
        <p:spPr>
          <a:xfrm>
            <a:off x="1405210" y="5836308"/>
            <a:ext cx="5985655" cy="7835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Tables are in BNF, derived from entities and relationships  </a:t>
            </a:r>
            <a:endParaRPr lang="en-US" dirty="0"/>
          </a:p>
        </p:txBody>
      </p:sp>
    </p:spTree>
    <p:extLst>
      <p:ext uri="{BB962C8B-B14F-4D97-AF65-F5344CB8AC3E}">
        <p14:creationId xmlns:p14="http://schemas.microsoft.com/office/powerpoint/2010/main" val="340775536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85440" y="609185"/>
            <a:ext cx="7771680" cy="1143480"/>
          </a:xfrm>
          <a:ln/>
        </p:spPr>
        <p:txBody>
          <a:bodyPr lIns="81639"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OLTP: Types of Queries</a:t>
            </a:r>
            <a:endParaRPr lang="en-US" dirty="0"/>
          </a:p>
        </p:txBody>
      </p:sp>
      <p:sp>
        <p:nvSpPr>
          <p:cNvPr id="5122" name="Rectangle 2"/>
          <p:cNvSpPr>
            <a:spLocks noGrp="1" noChangeArrowheads="1"/>
          </p:cNvSpPr>
          <p:nvPr>
            <p:ph type="body" idx="1"/>
          </p:nvPr>
        </p:nvSpPr>
        <p:spPr>
          <a:xfrm>
            <a:off x="685440" y="1981649"/>
            <a:ext cx="4419360" cy="4115952"/>
          </a:xfrm>
          <a:ln/>
        </p:spPr>
        <p:txBody>
          <a:bodyPr lIns="81639" tIns="42452" rIns="81639" bIns="42452"/>
          <a:lstStyle/>
          <a:p>
            <a:pPr marL="480967" indent="-480967">
              <a:spcBef>
                <a:spcPts val="408"/>
              </a:spcBef>
              <a:spcAft>
                <a:spcPct val="0"/>
              </a:spcAft>
              <a:buFont typeface="Times New Roman" charset="0"/>
              <a:buChar char="•"/>
              <a:tabLst>
                <a:tab pos="480967" algn="l"/>
                <a:tab pos="583209" algn="l"/>
                <a:tab pos="997935" algn="l"/>
                <a:tab pos="1412661" algn="l"/>
                <a:tab pos="1827387" algn="l"/>
                <a:tab pos="2242114" algn="l"/>
                <a:tab pos="2656840" algn="l"/>
                <a:tab pos="3071566" algn="l"/>
                <a:tab pos="3486292" algn="l"/>
                <a:tab pos="3901018" algn="l"/>
                <a:tab pos="4315744" algn="l"/>
                <a:tab pos="4730470" algn="l"/>
                <a:tab pos="5145196" algn="l"/>
                <a:tab pos="5559922" algn="l"/>
                <a:tab pos="5974649" algn="l"/>
                <a:tab pos="6389375" algn="l"/>
                <a:tab pos="6804101" algn="l"/>
                <a:tab pos="7218827" algn="l"/>
                <a:tab pos="7633553" algn="l"/>
                <a:tab pos="8048279" algn="l"/>
                <a:tab pos="8463005" algn="l"/>
              </a:tabLst>
            </a:pPr>
            <a:r>
              <a:rPr lang="en-US" sz="2200" b="1" dirty="0" err="1"/>
              <a:t>Extremal</a:t>
            </a:r>
            <a:r>
              <a:rPr lang="en-US" sz="2200" b="1" dirty="0"/>
              <a:t> Query</a:t>
            </a:r>
            <a:r>
              <a:rPr lang="en-US" sz="2200" dirty="0"/>
              <a:t/>
            </a:r>
            <a:br>
              <a:rPr lang="en-US" sz="2200" dirty="0"/>
            </a:br>
            <a:r>
              <a:rPr lang="en-US" dirty="0"/>
              <a:t/>
            </a:r>
            <a:br>
              <a:rPr lang="en-US" dirty="0"/>
            </a:br>
            <a:r>
              <a:rPr lang="en-US" sz="1600" dirty="0"/>
              <a:t>SELECT *</a:t>
            </a:r>
            <a:br>
              <a:rPr lang="en-US" sz="1600" dirty="0"/>
            </a:br>
            <a:r>
              <a:rPr lang="en-US" sz="1600" dirty="0"/>
              <a:t>FROM accounts</a:t>
            </a:r>
            <a:br>
              <a:rPr lang="en-US" sz="1600" dirty="0"/>
            </a:br>
            <a:r>
              <a:rPr lang="en-US" sz="1600" dirty="0"/>
              <a:t>WHERE balance = </a:t>
            </a:r>
            <a:br>
              <a:rPr lang="en-US" sz="1600" dirty="0"/>
            </a:br>
            <a:r>
              <a:rPr lang="en-US" sz="1600" dirty="0"/>
              <a:t>  max(select balance from accounts)</a:t>
            </a:r>
          </a:p>
          <a:p>
            <a:pPr marL="480967" indent="-480967">
              <a:spcBef>
                <a:spcPts val="454"/>
              </a:spcBef>
              <a:spcAft>
                <a:spcPct val="0"/>
              </a:spcAft>
              <a:buFont typeface="Times New Roman" charset="0"/>
              <a:buChar char="•"/>
              <a:tabLst>
                <a:tab pos="480967" algn="l"/>
                <a:tab pos="583209" algn="l"/>
                <a:tab pos="997935" algn="l"/>
                <a:tab pos="1412661" algn="l"/>
                <a:tab pos="1827387" algn="l"/>
                <a:tab pos="2242114" algn="l"/>
                <a:tab pos="2656840" algn="l"/>
                <a:tab pos="3071566" algn="l"/>
                <a:tab pos="3486292" algn="l"/>
                <a:tab pos="3901018" algn="l"/>
                <a:tab pos="4315744" algn="l"/>
                <a:tab pos="4730470" algn="l"/>
                <a:tab pos="5145196" algn="l"/>
                <a:tab pos="5559922" algn="l"/>
                <a:tab pos="5974649" algn="l"/>
                <a:tab pos="6389375" algn="l"/>
                <a:tab pos="6804101" algn="l"/>
                <a:tab pos="7218827" algn="l"/>
                <a:tab pos="7633553" algn="l"/>
                <a:tab pos="8048279" algn="l"/>
                <a:tab pos="8463005" algn="l"/>
              </a:tabLst>
            </a:pPr>
            <a:endParaRPr lang="en-US" sz="2200" dirty="0" smtClean="0"/>
          </a:p>
          <a:p>
            <a:pPr marL="480967" indent="-480967">
              <a:spcBef>
                <a:spcPts val="454"/>
              </a:spcBef>
              <a:spcAft>
                <a:spcPct val="0"/>
              </a:spcAft>
              <a:buFont typeface="Times New Roman" charset="0"/>
              <a:buChar char="•"/>
              <a:tabLst>
                <a:tab pos="480967" algn="l"/>
                <a:tab pos="583209" algn="l"/>
                <a:tab pos="997935" algn="l"/>
                <a:tab pos="1412661" algn="l"/>
                <a:tab pos="1827387" algn="l"/>
                <a:tab pos="2242114" algn="l"/>
                <a:tab pos="2656840" algn="l"/>
                <a:tab pos="3071566" algn="l"/>
                <a:tab pos="3486292" algn="l"/>
                <a:tab pos="3901018" algn="l"/>
                <a:tab pos="4315744" algn="l"/>
                <a:tab pos="4730470" algn="l"/>
                <a:tab pos="5145196" algn="l"/>
                <a:tab pos="5559922" algn="l"/>
                <a:tab pos="5974649" algn="l"/>
                <a:tab pos="6389375" algn="l"/>
                <a:tab pos="6804101" algn="l"/>
                <a:tab pos="7218827" algn="l"/>
                <a:tab pos="7633553" algn="l"/>
                <a:tab pos="8048279" algn="l"/>
                <a:tab pos="8463005" algn="l"/>
              </a:tabLst>
            </a:pPr>
            <a:r>
              <a:rPr lang="en-US" sz="2200" b="1" dirty="0" smtClean="0"/>
              <a:t>Ordering </a:t>
            </a:r>
            <a:r>
              <a:rPr lang="en-US" sz="2200" b="1" dirty="0"/>
              <a:t>Query</a:t>
            </a:r>
            <a:br>
              <a:rPr lang="en-US" sz="2200" b="1" dirty="0"/>
            </a:br>
            <a:r>
              <a:rPr lang="en-US" sz="2200" dirty="0"/>
              <a:t/>
            </a:r>
            <a:br>
              <a:rPr lang="en-US" sz="2200" dirty="0"/>
            </a:br>
            <a:r>
              <a:rPr lang="en-US" sz="1800" dirty="0"/>
              <a:t>SELECT *</a:t>
            </a:r>
            <a:br>
              <a:rPr lang="en-US" sz="1800" dirty="0"/>
            </a:br>
            <a:r>
              <a:rPr lang="en-US" sz="1800" dirty="0"/>
              <a:t>FROM accounts</a:t>
            </a:r>
            <a:br>
              <a:rPr lang="en-US" sz="1800" dirty="0"/>
            </a:br>
            <a:r>
              <a:rPr lang="en-US" sz="1800" dirty="0"/>
              <a:t>ORDER BY balance;</a:t>
            </a:r>
          </a:p>
        </p:txBody>
      </p:sp>
      <p:sp>
        <p:nvSpPr>
          <p:cNvPr id="5123" name="Rectangle 3"/>
          <p:cNvSpPr>
            <a:spLocks noGrp="1" noChangeArrowheads="1"/>
          </p:cNvSpPr>
          <p:nvPr>
            <p:ph type="body" idx="2"/>
          </p:nvPr>
        </p:nvSpPr>
        <p:spPr>
          <a:xfrm>
            <a:off x="4646881" y="1981649"/>
            <a:ext cx="4190400" cy="4115952"/>
          </a:xfrm>
          <a:ln/>
        </p:spPr>
        <p:txBody>
          <a:bodyPr lIns="81639" tIns="42452" rIns="81639" bIns="42452"/>
          <a:lstStyle/>
          <a:p>
            <a:pPr marL="480967" indent="-480967">
              <a:lnSpc>
                <a:spcPct val="90000"/>
              </a:lnSpc>
              <a:spcBef>
                <a:spcPts val="408"/>
              </a:spcBef>
              <a:spcAft>
                <a:spcPct val="0"/>
              </a:spcAft>
              <a:buFont typeface="Times New Roman" charset="0"/>
              <a:buChar char="•"/>
              <a:tabLst>
                <a:tab pos="480967" algn="l"/>
                <a:tab pos="583209" algn="l"/>
                <a:tab pos="997935" algn="l"/>
                <a:tab pos="1412661" algn="l"/>
                <a:tab pos="1827387" algn="l"/>
                <a:tab pos="2242114" algn="l"/>
                <a:tab pos="2656840" algn="l"/>
                <a:tab pos="3071566" algn="l"/>
                <a:tab pos="3486292" algn="l"/>
                <a:tab pos="3901018" algn="l"/>
                <a:tab pos="4315744" algn="l"/>
                <a:tab pos="4730470" algn="l"/>
                <a:tab pos="5145196" algn="l"/>
                <a:tab pos="5559922" algn="l"/>
                <a:tab pos="5974649" algn="l"/>
                <a:tab pos="6389375" algn="l"/>
                <a:tab pos="6804101" algn="l"/>
                <a:tab pos="7218827" algn="l"/>
                <a:tab pos="7633553" algn="l"/>
                <a:tab pos="8048279" algn="l"/>
                <a:tab pos="8463005" algn="l"/>
              </a:tabLst>
            </a:pPr>
            <a:r>
              <a:rPr lang="en-US" sz="2200" b="1" dirty="0"/>
              <a:t>Grouping Query</a:t>
            </a:r>
            <a:br>
              <a:rPr lang="en-US" sz="2200" b="1" dirty="0"/>
            </a:br>
            <a:r>
              <a:rPr lang="en-US" sz="2200" dirty="0"/>
              <a:t/>
            </a:r>
            <a:br>
              <a:rPr lang="en-US" sz="2200" dirty="0"/>
            </a:br>
            <a:r>
              <a:rPr lang="en-US" sz="1600" dirty="0"/>
              <a:t>SELECT </a:t>
            </a:r>
            <a:r>
              <a:rPr lang="en-US" sz="1600" dirty="0" err="1"/>
              <a:t>branchnum</a:t>
            </a:r>
            <a:r>
              <a:rPr lang="en-US" sz="1600" dirty="0"/>
              <a:t>, </a:t>
            </a:r>
            <a:r>
              <a:rPr lang="en-US" sz="1600" dirty="0" err="1"/>
              <a:t>avg</a:t>
            </a:r>
            <a:r>
              <a:rPr lang="en-US" sz="1600" dirty="0"/>
              <a:t>(balance)</a:t>
            </a:r>
            <a:br>
              <a:rPr lang="en-US" sz="1600" dirty="0"/>
            </a:br>
            <a:r>
              <a:rPr lang="en-US" sz="1600" dirty="0"/>
              <a:t>FROM accounts</a:t>
            </a:r>
            <a:br>
              <a:rPr lang="en-US" sz="1600" dirty="0"/>
            </a:br>
            <a:r>
              <a:rPr lang="en-US" sz="1600" dirty="0"/>
              <a:t>GROUP BY </a:t>
            </a:r>
            <a:r>
              <a:rPr lang="en-US" sz="1600" dirty="0" err="1"/>
              <a:t>branchnum</a:t>
            </a:r>
            <a:r>
              <a:rPr lang="en-US" sz="1600" dirty="0"/>
              <a:t>;</a:t>
            </a:r>
            <a:br>
              <a:rPr lang="en-US" sz="1600" dirty="0"/>
            </a:br>
            <a:endParaRPr lang="en-US" sz="1600" dirty="0"/>
          </a:p>
          <a:p>
            <a:pPr marL="480967" indent="-480967">
              <a:lnSpc>
                <a:spcPct val="90000"/>
              </a:lnSpc>
              <a:spcBef>
                <a:spcPts val="408"/>
              </a:spcBef>
              <a:spcAft>
                <a:spcPct val="0"/>
              </a:spcAft>
              <a:buFont typeface="Times New Roman" charset="0"/>
              <a:buChar char="•"/>
              <a:tabLst>
                <a:tab pos="480967" algn="l"/>
                <a:tab pos="583209" algn="l"/>
                <a:tab pos="997935" algn="l"/>
                <a:tab pos="1412661" algn="l"/>
                <a:tab pos="1827387" algn="l"/>
                <a:tab pos="2242114" algn="l"/>
                <a:tab pos="2656840" algn="l"/>
                <a:tab pos="3071566" algn="l"/>
                <a:tab pos="3486292" algn="l"/>
                <a:tab pos="3901018" algn="l"/>
                <a:tab pos="4315744" algn="l"/>
                <a:tab pos="4730470" algn="l"/>
                <a:tab pos="5145196" algn="l"/>
                <a:tab pos="5559922" algn="l"/>
                <a:tab pos="5974649" algn="l"/>
                <a:tab pos="6389375" algn="l"/>
                <a:tab pos="6804101" algn="l"/>
                <a:tab pos="7218827" algn="l"/>
                <a:tab pos="7633553" algn="l"/>
                <a:tab pos="8048279" algn="l"/>
                <a:tab pos="8463005" algn="l"/>
              </a:tabLst>
            </a:pPr>
            <a:r>
              <a:rPr lang="en-US" sz="2200" b="1" dirty="0"/>
              <a:t>Join Query</a:t>
            </a:r>
            <a:br>
              <a:rPr lang="en-US" sz="2200" b="1" dirty="0"/>
            </a:br>
            <a:r>
              <a:rPr lang="en-US" sz="2200" dirty="0"/>
              <a:t/>
            </a:r>
            <a:br>
              <a:rPr lang="en-US" sz="2200" dirty="0"/>
            </a:br>
            <a:r>
              <a:rPr lang="en-US" sz="1600" dirty="0"/>
              <a:t>SELECT distinct </a:t>
            </a:r>
            <a:r>
              <a:rPr lang="en-US" sz="1600" dirty="0" err="1"/>
              <a:t>branch.adresse</a:t>
            </a:r>
            <a:r>
              <a:rPr lang="en-US" sz="1600" dirty="0"/>
              <a:t/>
            </a:r>
            <a:br>
              <a:rPr lang="en-US" sz="1600" dirty="0"/>
            </a:br>
            <a:r>
              <a:rPr lang="en-US" sz="1600" dirty="0"/>
              <a:t>FROM accounts, branch</a:t>
            </a:r>
            <a:br>
              <a:rPr lang="en-US" sz="1600" dirty="0"/>
            </a:br>
            <a:r>
              <a:rPr lang="en-US" sz="1600" dirty="0"/>
              <a:t>WHERE    </a:t>
            </a:r>
            <a:br>
              <a:rPr lang="en-US" sz="1600" dirty="0"/>
            </a:br>
            <a:r>
              <a:rPr lang="en-US" sz="1600" dirty="0"/>
              <a:t>  </a:t>
            </a:r>
            <a:r>
              <a:rPr lang="en-US" sz="1600" dirty="0" err="1"/>
              <a:t>accounts.branchnum</a:t>
            </a:r>
            <a:r>
              <a:rPr lang="en-US" sz="1600" dirty="0"/>
              <a:t> = 	   		</a:t>
            </a:r>
            <a:r>
              <a:rPr lang="en-US" sz="1600" dirty="0" err="1"/>
              <a:t>branch.number</a:t>
            </a:r>
            <a:r>
              <a:rPr lang="en-US" sz="1600" dirty="0"/>
              <a:t/>
            </a:r>
            <a:br>
              <a:rPr lang="en-US" sz="1600" dirty="0"/>
            </a:br>
            <a:r>
              <a:rPr lang="en-US" sz="1600" dirty="0"/>
              <a:t>and </a:t>
            </a:r>
            <a:r>
              <a:rPr lang="en-US" sz="1600" dirty="0" err="1"/>
              <a:t>accounts.balance</a:t>
            </a:r>
            <a:r>
              <a:rPr lang="en-US" sz="1600" dirty="0"/>
              <a:t> &gt; 10000;</a:t>
            </a:r>
          </a:p>
        </p:txBody>
      </p:sp>
    </p:spTree>
    <p:extLst>
      <p:ext uri="{BB962C8B-B14F-4D97-AF65-F5344CB8AC3E}">
        <p14:creationId xmlns:p14="http://schemas.microsoft.com/office/powerpoint/2010/main" val="17352609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a:t>
            </a:r>
            <a:endParaRPr lang="en-US" dirty="0"/>
          </a:p>
        </p:txBody>
      </p:sp>
      <p:sp>
        <p:nvSpPr>
          <p:cNvPr id="6" name="Text Placeholder 5"/>
          <p:cNvSpPr>
            <a:spLocks noGrp="1"/>
          </p:cNvSpPr>
          <p:nvPr>
            <p:ph type="body" idx="1"/>
          </p:nvPr>
        </p:nvSpPr>
        <p:spPr/>
        <p:txBody>
          <a:bodyPr/>
          <a:lstStyle/>
          <a:p>
            <a:r>
              <a:rPr lang="en-US" dirty="0" smtClean="0"/>
              <a:t>Types of Data</a:t>
            </a:r>
            <a:endParaRPr lang="en-US" dirty="0"/>
          </a:p>
        </p:txBody>
      </p:sp>
      <p:sp>
        <p:nvSpPr>
          <p:cNvPr id="5" name="Content Placeholder 4"/>
          <p:cNvSpPr>
            <a:spLocks noGrp="1"/>
          </p:cNvSpPr>
          <p:nvPr>
            <p:ph sz="half" idx="2"/>
          </p:nvPr>
        </p:nvSpPr>
        <p:spPr/>
        <p:txBody>
          <a:bodyPr/>
          <a:lstStyle/>
          <a:p>
            <a:r>
              <a:rPr lang="en-US" dirty="0" smtClean="0"/>
              <a:t>Multidimensional data</a:t>
            </a:r>
          </a:p>
          <a:p>
            <a:pPr lvl="1"/>
            <a:r>
              <a:rPr lang="en-US" dirty="0" smtClean="0"/>
              <a:t>Cube</a:t>
            </a:r>
          </a:p>
          <a:p>
            <a:r>
              <a:rPr lang="en-US" dirty="0" err="1" smtClean="0"/>
              <a:t>Spatio</a:t>
            </a:r>
            <a:r>
              <a:rPr lang="en-US" dirty="0" smtClean="0"/>
              <a:t>-temporal data</a:t>
            </a:r>
          </a:p>
          <a:p>
            <a:pPr lvl="1"/>
            <a:r>
              <a:rPr lang="en-US" dirty="0" smtClean="0"/>
              <a:t>Time series</a:t>
            </a:r>
          </a:p>
          <a:p>
            <a:pPr lvl="1"/>
            <a:r>
              <a:rPr lang="en-US" dirty="0" smtClean="0"/>
              <a:t>Spatial data</a:t>
            </a:r>
          </a:p>
          <a:p>
            <a:pPr lvl="1"/>
            <a:r>
              <a:rPr lang="en-US" dirty="0" smtClean="0"/>
              <a:t>Sensor data</a:t>
            </a:r>
          </a:p>
          <a:p>
            <a:endParaRPr lang="en-US" dirty="0"/>
          </a:p>
        </p:txBody>
      </p:sp>
      <p:sp>
        <p:nvSpPr>
          <p:cNvPr id="7" name="Text Placeholder 6"/>
          <p:cNvSpPr>
            <a:spLocks noGrp="1"/>
          </p:cNvSpPr>
          <p:nvPr>
            <p:ph type="body" sz="quarter" idx="3"/>
          </p:nvPr>
        </p:nvSpPr>
        <p:spPr/>
        <p:txBody>
          <a:bodyPr/>
          <a:lstStyle/>
          <a:p>
            <a:r>
              <a:rPr lang="en-US" dirty="0" smtClean="0"/>
              <a:t>Types of Queries</a:t>
            </a:r>
            <a:endParaRPr lang="en-US" dirty="0"/>
          </a:p>
        </p:txBody>
      </p:sp>
      <p:sp>
        <p:nvSpPr>
          <p:cNvPr id="8" name="Content Placeholder 7"/>
          <p:cNvSpPr>
            <a:spLocks noGrp="1"/>
          </p:cNvSpPr>
          <p:nvPr>
            <p:ph sz="quarter" idx="4"/>
          </p:nvPr>
        </p:nvSpPr>
        <p:spPr/>
        <p:txBody>
          <a:bodyPr/>
          <a:lstStyle/>
          <a:p>
            <a:r>
              <a:rPr lang="en-US" dirty="0" smtClean="0"/>
              <a:t>Cube operators</a:t>
            </a:r>
          </a:p>
          <a:p>
            <a:pPr lvl="1"/>
            <a:r>
              <a:rPr lang="en-US" dirty="0" smtClean="0"/>
              <a:t>Rollup / Drill down</a:t>
            </a:r>
          </a:p>
          <a:p>
            <a:r>
              <a:rPr lang="en-US" dirty="0" smtClean="0"/>
              <a:t>Clustering &amp; similarity</a:t>
            </a:r>
          </a:p>
          <a:p>
            <a:pPr lvl="1"/>
            <a:r>
              <a:rPr lang="en-US" dirty="0" smtClean="0"/>
              <a:t>Nearest neighbors</a:t>
            </a:r>
          </a:p>
          <a:p>
            <a:r>
              <a:rPr lang="en-US" dirty="0" smtClean="0"/>
              <a:t>Preferences</a:t>
            </a:r>
          </a:p>
          <a:p>
            <a:pPr lvl="1"/>
            <a:r>
              <a:rPr lang="en-US" dirty="0" smtClean="0"/>
              <a:t>Top K</a:t>
            </a:r>
          </a:p>
          <a:p>
            <a:pPr lvl="1"/>
            <a:r>
              <a:rPr lang="en-US" dirty="0" smtClean="0"/>
              <a:t>Skyline</a:t>
            </a:r>
            <a:endParaRPr lang="en-US" dirty="0"/>
          </a:p>
        </p:txBody>
      </p:sp>
      <p:sp>
        <p:nvSpPr>
          <p:cNvPr id="9" name="Rounded Rectangle 8"/>
          <p:cNvSpPr/>
          <p:nvPr/>
        </p:nvSpPr>
        <p:spPr>
          <a:xfrm>
            <a:off x="1405210" y="5836308"/>
            <a:ext cx="5985655" cy="7835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See lecture on OLAP tuning </a:t>
            </a:r>
            <a:endParaRPr lang="en-US" dirty="0"/>
          </a:p>
        </p:txBody>
      </p:sp>
    </p:spTree>
    <p:extLst>
      <p:ext uri="{BB962C8B-B14F-4D97-AF65-F5344CB8AC3E}">
        <p14:creationId xmlns:p14="http://schemas.microsoft.com/office/powerpoint/2010/main" val="413730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85440" y="609185"/>
            <a:ext cx="7771680" cy="1143480"/>
          </a:xfrm>
          <a:ln/>
        </p:spPr>
        <p:txBody>
          <a:bodyPr lIns="81639"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t>Constraints and Indexes</a:t>
            </a:r>
          </a:p>
        </p:txBody>
      </p:sp>
      <p:sp>
        <p:nvSpPr>
          <p:cNvPr id="18434" name="Rectangle 2"/>
          <p:cNvSpPr>
            <a:spLocks noGrp="1" noChangeArrowheads="1"/>
          </p:cNvSpPr>
          <p:nvPr>
            <p:ph type="body" idx="1"/>
          </p:nvPr>
        </p:nvSpPr>
        <p:spPr>
          <a:xfrm>
            <a:off x="685440" y="1981649"/>
            <a:ext cx="7771680" cy="4115952"/>
          </a:xfrm>
          <a:ln/>
        </p:spPr>
        <p:txBody>
          <a:bodyPr lIns="81639" tIns="42452" rIns="81639" bIns="42452"/>
          <a:lstStyle/>
          <a:p>
            <a:pPr marL="390246" indent="-293764">
              <a:spcBef>
                <a:spcPts val="726"/>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t>Primary Key, Unique</a:t>
            </a:r>
          </a:p>
          <a:p>
            <a:pPr marL="781932" lvl="1" indent="-292325">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t>A non-clustered index is constructed on the attribute(s) that compose the primary key with the constraint that values are unique.</a:t>
            </a:r>
          </a:p>
          <a:p>
            <a:pPr marL="390246" indent="-293764">
              <a:spcBef>
                <a:spcPts val="726"/>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t>Foreign Key</a:t>
            </a:r>
          </a:p>
          <a:p>
            <a:pPr marL="781932" lvl="1" indent="-292325">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t>By default, no index is created to enforce a foreign key constraint.</a:t>
            </a:r>
          </a:p>
        </p:txBody>
      </p:sp>
    </p:spTree>
    <p:extLst>
      <p:ext uri="{BB962C8B-B14F-4D97-AF65-F5344CB8AC3E}">
        <p14:creationId xmlns:p14="http://schemas.microsoft.com/office/powerpoint/2010/main" val="425338563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a:t>
            </a:r>
            <a:endParaRPr lang="en-US" dirty="0"/>
          </a:p>
        </p:txBody>
      </p:sp>
      <p:sp>
        <p:nvSpPr>
          <p:cNvPr id="12" name="Content Placeholder 11"/>
          <p:cNvSpPr>
            <a:spLocks noGrp="1"/>
          </p:cNvSpPr>
          <p:nvPr>
            <p:ph sz="half" idx="2"/>
          </p:nvPr>
        </p:nvSpPr>
        <p:spPr>
          <a:xfrm>
            <a:off x="4648200" y="1600200"/>
            <a:ext cx="4282992" cy="4844057"/>
          </a:xfrm>
        </p:spPr>
        <p:txBody>
          <a:bodyPr>
            <a:normAutofit fontScale="92500" lnSpcReduction="10000"/>
          </a:bodyPr>
          <a:lstStyle/>
          <a:p>
            <a:pPr marL="514350" indent="-514350">
              <a:buFont typeface="+mj-lt"/>
              <a:buAutoNum type="arabicPeriod"/>
            </a:pPr>
            <a:r>
              <a:rPr lang="en-US" dirty="0" smtClean="0"/>
              <a:t>Tree locking</a:t>
            </a:r>
          </a:p>
          <a:p>
            <a:pPr lvl="1"/>
            <a:r>
              <a:rPr lang="en-US" dirty="0" smtClean="0"/>
              <a:t>Updating a table, requires updating the index (leaves and possibly internal nodes)</a:t>
            </a:r>
          </a:p>
          <a:p>
            <a:pPr lvl="1"/>
            <a:r>
              <a:rPr lang="en-US" dirty="0" smtClean="0"/>
              <a:t>Concurrent modifications must be scheduled</a:t>
            </a:r>
          </a:p>
          <a:p>
            <a:pPr lvl="1"/>
            <a:r>
              <a:rPr lang="en-US" dirty="0" smtClean="0"/>
              <a:t>Should locking be used to make conflicts between index writes explicit?</a:t>
            </a:r>
            <a:endParaRPr lang="en-US" dirty="0"/>
          </a:p>
          <a:p>
            <a:pPr marL="514350" indent="-514350">
              <a:buFont typeface="+mj-lt"/>
              <a:buAutoNum type="arabicPeriod"/>
            </a:pPr>
            <a:r>
              <a:rPr lang="en-US" dirty="0" smtClean="0"/>
              <a:t>Next key locking</a:t>
            </a:r>
          </a:p>
          <a:p>
            <a:pPr lvl="1" indent="-342900"/>
            <a:r>
              <a:rPr lang="en-US" dirty="0" smtClean="0"/>
              <a:t>How can indexes be used to implement a form of predicate locking</a:t>
            </a:r>
          </a:p>
        </p:txBody>
      </p:sp>
      <p:sp>
        <p:nvSpPr>
          <p:cNvPr id="4" name="AutoShape 4"/>
          <p:cNvSpPr>
            <a:spLocks noChangeArrowheads="1"/>
          </p:cNvSpPr>
          <p:nvPr/>
        </p:nvSpPr>
        <p:spPr bwMode="auto">
          <a:xfrm>
            <a:off x="1676160" y="2685816"/>
            <a:ext cx="1676160" cy="1067152"/>
          </a:xfrm>
          <a:prstGeom prst="triangle">
            <a:avLst>
              <a:gd name="adj" fmla="val 50000"/>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5" name="Line 6"/>
          <p:cNvSpPr>
            <a:spLocks noChangeShapeType="1"/>
          </p:cNvSpPr>
          <p:nvPr/>
        </p:nvSpPr>
        <p:spPr bwMode="auto">
          <a:xfrm>
            <a:off x="3657600" y="4056840"/>
            <a:ext cx="1440" cy="68551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6" name="Rectangle 7"/>
          <p:cNvSpPr>
            <a:spLocks noChangeArrowheads="1"/>
          </p:cNvSpPr>
          <p:nvPr/>
        </p:nvSpPr>
        <p:spPr bwMode="auto">
          <a:xfrm>
            <a:off x="1370881" y="4056840"/>
            <a:ext cx="2285280" cy="685512"/>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400">
                <a:solidFill>
                  <a:srgbClr val="000000"/>
                </a:solidFill>
              </a:rPr>
              <a:t>Records</a:t>
            </a:r>
          </a:p>
        </p:txBody>
      </p:sp>
      <p:sp>
        <p:nvSpPr>
          <p:cNvPr id="7" name="Line 9"/>
          <p:cNvSpPr>
            <a:spLocks noChangeShapeType="1"/>
          </p:cNvSpPr>
          <p:nvPr/>
        </p:nvSpPr>
        <p:spPr bwMode="auto">
          <a:xfrm flipH="1">
            <a:off x="1595521" y="3752969"/>
            <a:ext cx="234720" cy="30387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8" name="Line 10"/>
          <p:cNvSpPr>
            <a:spLocks noChangeShapeType="1"/>
          </p:cNvSpPr>
          <p:nvPr/>
        </p:nvSpPr>
        <p:spPr bwMode="auto">
          <a:xfrm>
            <a:off x="2361600" y="3752969"/>
            <a:ext cx="144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9" name="Line 11"/>
          <p:cNvSpPr>
            <a:spLocks noChangeShapeType="1"/>
          </p:cNvSpPr>
          <p:nvPr/>
        </p:nvSpPr>
        <p:spPr bwMode="auto">
          <a:xfrm>
            <a:off x="2743201" y="3752969"/>
            <a:ext cx="7632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0" name="Line 12"/>
          <p:cNvSpPr>
            <a:spLocks noChangeShapeType="1"/>
          </p:cNvSpPr>
          <p:nvPr/>
        </p:nvSpPr>
        <p:spPr bwMode="auto">
          <a:xfrm>
            <a:off x="3199680" y="3752969"/>
            <a:ext cx="7632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3" name="Rounded Rectangle 12"/>
          <p:cNvSpPr/>
          <p:nvPr/>
        </p:nvSpPr>
        <p:spPr>
          <a:xfrm>
            <a:off x="666430" y="5552598"/>
            <a:ext cx="3393219" cy="7835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 will review locking in the context of the B+-tree</a:t>
            </a:r>
            <a:endParaRPr lang="en-US" dirty="0"/>
          </a:p>
        </p:txBody>
      </p:sp>
    </p:spTree>
    <p:extLst>
      <p:ext uri="{BB962C8B-B14F-4D97-AF65-F5344CB8AC3E}">
        <p14:creationId xmlns:p14="http://schemas.microsoft.com/office/powerpoint/2010/main" val="201434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Key Compression</a:t>
            </a:r>
            <a:endParaRPr lang="en-US" dirty="0"/>
          </a:p>
        </p:txBody>
      </p:sp>
      <p:sp>
        <p:nvSpPr>
          <p:cNvPr id="6" name="Content Placeholder 5"/>
          <p:cNvSpPr>
            <a:spLocks noGrp="1"/>
          </p:cNvSpPr>
          <p:nvPr>
            <p:ph idx="1"/>
          </p:nvPr>
        </p:nvSpPr>
        <p:spPr/>
        <p:txBody>
          <a:bodyPr>
            <a:normAutofit lnSpcReduction="10000"/>
          </a:bodyPr>
          <a:lstStyle/>
          <a:p>
            <a:pPr>
              <a:spcBef>
                <a:spcPts val="500"/>
              </a:spcBef>
              <a:spcAft>
                <a:spcPct val="0"/>
              </a:spcAft>
              <a:buFont typeface="Times New Roman"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dirty="0" smtClean="0"/>
              <a:t>Prefix </a:t>
            </a:r>
            <a:r>
              <a:rPr lang="en-US" dirty="0"/>
              <a:t>compression (</a:t>
            </a:r>
            <a:r>
              <a:rPr lang="en-US"/>
              <a:t>Oracle </a:t>
            </a:r>
            <a:r>
              <a:rPr lang="en-US" smtClean="0"/>
              <a:t>8+, </a:t>
            </a:r>
            <a:r>
              <a:rPr lang="en-US" dirty="0"/>
              <a:t>MySQL): only store that part of the key that is needed to distinguish it from its neighbors: </a:t>
            </a:r>
            <a:r>
              <a:rPr lang="en-US" dirty="0" err="1"/>
              <a:t>Smi</a:t>
            </a:r>
            <a:r>
              <a:rPr lang="en-US" dirty="0"/>
              <a:t>, </a:t>
            </a:r>
            <a:r>
              <a:rPr lang="en-US" dirty="0" err="1"/>
              <a:t>Smo</a:t>
            </a:r>
            <a:r>
              <a:rPr lang="en-US" dirty="0"/>
              <a:t>, </a:t>
            </a:r>
            <a:r>
              <a:rPr lang="en-US" dirty="0" err="1"/>
              <a:t>Smy</a:t>
            </a:r>
            <a:r>
              <a:rPr lang="en-US" dirty="0"/>
              <a:t> for Smith, Smoot, </a:t>
            </a:r>
            <a:r>
              <a:rPr lang="en-US" dirty="0" err="1"/>
              <a:t>Smythe</a:t>
            </a:r>
            <a:r>
              <a:rPr lang="en-US" dirty="0"/>
              <a:t>.</a:t>
            </a:r>
          </a:p>
          <a:p>
            <a:pPr>
              <a:spcBef>
                <a:spcPts val="500"/>
              </a:spcBef>
              <a:spcAft>
                <a:spcPct val="0"/>
              </a:spcAft>
              <a:buFont typeface="Times New Roman"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dirty="0"/>
              <a:t>Front compression (Oracle 5): adjacent keys have their front portion factored out: </a:t>
            </a:r>
            <a:r>
              <a:rPr lang="en-US" dirty="0" err="1"/>
              <a:t>Smi</a:t>
            </a:r>
            <a:r>
              <a:rPr lang="en-US" dirty="0"/>
              <a:t>, (2)o, (2)y. There are problems with this approach:</a:t>
            </a:r>
          </a:p>
          <a:p>
            <a:pPr lvl="1">
              <a:spcBef>
                <a:spcPts val="450"/>
              </a:spcBef>
              <a:spcAft>
                <a:spcPct val="0"/>
              </a:spcAft>
              <a:buFont typeface="Times New Roman"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600" dirty="0"/>
              <a:t>Processor overhead for maintenance</a:t>
            </a:r>
          </a:p>
          <a:p>
            <a:pPr lvl="1">
              <a:spcBef>
                <a:spcPts val="450"/>
              </a:spcBef>
              <a:spcAft>
                <a:spcPct val="0"/>
              </a:spcAft>
              <a:buFont typeface="Times New Roman"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600" dirty="0"/>
              <a:t>Locking Smoot requires locking Smith too.</a:t>
            </a:r>
          </a:p>
          <a:p>
            <a:endParaRPr lang="en-US" dirty="0"/>
          </a:p>
        </p:txBody>
      </p:sp>
    </p:spTree>
    <p:extLst>
      <p:ext uri="{BB962C8B-B14F-4D97-AF65-F5344CB8AC3E}">
        <p14:creationId xmlns:p14="http://schemas.microsoft.com/office/powerpoint/2010/main" val="349633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85440" y="609185"/>
            <a:ext cx="7771680" cy="1143480"/>
          </a:xfrm>
          <a:ln/>
        </p:spPr>
        <p:txBody>
          <a:bodyPr lIns="81639"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t>Data Structures</a:t>
            </a:r>
          </a:p>
        </p:txBody>
      </p:sp>
      <p:sp>
        <p:nvSpPr>
          <p:cNvPr id="9218" name="Rectangle 2"/>
          <p:cNvSpPr>
            <a:spLocks noGrp="1" noChangeArrowheads="1"/>
          </p:cNvSpPr>
          <p:nvPr>
            <p:ph type="body" idx="1"/>
          </p:nvPr>
        </p:nvSpPr>
        <p:spPr>
          <a:xfrm>
            <a:off x="685440" y="1981648"/>
            <a:ext cx="7771680" cy="4311813"/>
          </a:xfrm>
          <a:ln/>
        </p:spPr>
        <p:txBody>
          <a:bodyPr lIns="81639" tIns="42452" rIns="81639" bIns="42452"/>
          <a:lstStyle/>
          <a:p>
            <a:pPr marL="390246" indent="-293764">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500"/>
              <a:t>Most index data structures can be viewed as trees. </a:t>
            </a:r>
          </a:p>
          <a:p>
            <a:pPr marL="390246" indent="-293764">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500"/>
              <a:t>In general, the root of this tree will always be in main memory, while the leaves will be located on disk.</a:t>
            </a:r>
          </a:p>
          <a:p>
            <a:pPr marL="781932" lvl="1" indent="-292325">
              <a:spcBef>
                <a:spcPts val="544"/>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200"/>
              <a:t>The performance of a data structure depends on the number of nodes in the average path from the root to the leaf.</a:t>
            </a:r>
          </a:p>
          <a:p>
            <a:pPr marL="781932" lvl="1" indent="-292325">
              <a:spcBef>
                <a:spcPts val="544"/>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200"/>
              <a:t>Data structure with high fan-out (maximum number of children of an internal node) are thus preferred.</a:t>
            </a:r>
          </a:p>
          <a:p>
            <a:pPr marL="781932" lvl="1" indent="-292325">
              <a:spcBef>
                <a:spcPts val="544"/>
              </a:spcBef>
              <a:spcAft>
                <a:spcPct val="0"/>
              </a:spcAft>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sz="2200"/>
          </a:p>
        </p:txBody>
      </p:sp>
    </p:spTree>
    <p:extLst>
      <p:ext uri="{BB962C8B-B14F-4D97-AF65-F5344CB8AC3E}">
        <p14:creationId xmlns:p14="http://schemas.microsoft.com/office/powerpoint/2010/main" val="73801660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B+-Tree</a:t>
            </a:r>
            <a:endParaRPr lang="en-US" dirty="0"/>
          </a:p>
        </p:txBody>
      </p:sp>
      <p:sp>
        <p:nvSpPr>
          <p:cNvPr id="6" name="Content Placeholder 5"/>
          <p:cNvSpPr>
            <a:spLocks noGrp="1"/>
          </p:cNvSpPr>
          <p:nvPr>
            <p:ph idx="1"/>
          </p:nvPr>
        </p:nvSpPr>
        <p:spPr>
          <a:xfrm>
            <a:off x="457200" y="1600201"/>
            <a:ext cx="8229600" cy="1196364"/>
          </a:xfrm>
        </p:spPr>
        <p:txBody>
          <a:bodyPr/>
          <a:lstStyle/>
          <a:p>
            <a:pPr marL="0" indent="0">
              <a:buNone/>
            </a:pPr>
            <a:r>
              <a:rPr lang="en-US" dirty="0"/>
              <a:t>A B+-Tree is a balanced tree whose </a:t>
            </a:r>
            <a:r>
              <a:rPr lang="en-US" dirty="0" smtClean="0"/>
              <a:t>nodes contain </a:t>
            </a:r>
            <a:r>
              <a:rPr lang="en-US" dirty="0"/>
              <a:t>a sequence of key-pointer pairs.</a:t>
            </a:r>
          </a:p>
        </p:txBody>
      </p:sp>
      <p:pic>
        <p:nvPicPr>
          <p:cNvPr id="5" name="Picture 4" descr="Screen Shot 2013-03-11 at 10.16.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40927"/>
            <a:ext cx="9144000" cy="3741576"/>
          </a:xfrm>
          <a:prstGeom prst="rect">
            <a:avLst/>
          </a:prstGeom>
        </p:spPr>
      </p:pic>
      <p:cxnSp>
        <p:nvCxnSpPr>
          <p:cNvPr id="8" name="Straight Arrow Connector 7"/>
          <p:cNvCxnSpPr/>
          <p:nvPr/>
        </p:nvCxnSpPr>
        <p:spPr>
          <a:xfrm flipV="1">
            <a:off x="1067419" y="4512331"/>
            <a:ext cx="3715700" cy="135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189024" y="4043956"/>
            <a:ext cx="915635" cy="369332"/>
          </a:xfrm>
          <a:prstGeom prst="rect">
            <a:avLst/>
          </a:prstGeom>
          <a:noFill/>
        </p:spPr>
        <p:txBody>
          <a:bodyPr wrap="none" rtlCol="0">
            <a:spAutoFit/>
          </a:bodyPr>
          <a:lstStyle/>
          <a:p>
            <a:r>
              <a:rPr lang="en-US" dirty="0" smtClean="0"/>
              <a:t>Fan-out</a:t>
            </a:r>
            <a:endParaRPr lang="en-US" dirty="0"/>
          </a:p>
        </p:txBody>
      </p:sp>
      <p:cxnSp>
        <p:nvCxnSpPr>
          <p:cNvPr id="11" name="Straight Arrow Connector 10"/>
          <p:cNvCxnSpPr/>
          <p:nvPr/>
        </p:nvCxnSpPr>
        <p:spPr>
          <a:xfrm>
            <a:off x="8686800" y="2940927"/>
            <a:ext cx="0" cy="317909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931331" y="3472063"/>
            <a:ext cx="761409" cy="369332"/>
          </a:xfrm>
          <a:prstGeom prst="rect">
            <a:avLst/>
          </a:prstGeom>
          <a:noFill/>
        </p:spPr>
        <p:txBody>
          <a:bodyPr wrap="none" rtlCol="0">
            <a:spAutoFit/>
          </a:bodyPr>
          <a:lstStyle/>
          <a:p>
            <a:r>
              <a:rPr lang="en-US" dirty="0" smtClean="0"/>
              <a:t>Depth</a:t>
            </a:r>
            <a:endParaRPr lang="en-US" dirty="0"/>
          </a:p>
        </p:txBody>
      </p:sp>
    </p:spTree>
    <p:extLst>
      <p:ext uri="{BB962C8B-B14F-4D97-AF65-F5344CB8AC3E}">
        <p14:creationId xmlns:p14="http://schemas.microsoft.com/office/powerpoint/2010/main" val="22755368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B+-Tree</a:t>
            </a:r>
            <a:endParaRPr lang="en-US" dirty="0"/>
          </a:p>
        </p:txBody>
      </p:sp>
      <p:sp>
        <p:nvSpPr>
          <p:cNvPr id="3" name="Content Placeholder 2"/>
          <p:cNvSpPr>
            <a:spLocks noGrp="1"/>
          </p:cNvSpPr>
          <p:nvPr>
            <p:ph idx="1"/>
          </p:nvPr>
        </p:nvSpPr>
        <p:spPr>
          <a:xfrm>
            <a:off x="457200" y="1437171"/>
            <a:ext cx="8229600" cy="5046707"/>
          </a:xfrm>
        </p:spPr>
        <p:txBody>
          <a:bodyPr>
            <a:normAutofit fontScale="92500" lnSpcReduction="20000"/>
          </a:bodyPr>
          <a:lstStyle/>
          <a:p>
            <a:r>
              <a:rPr lang="en-US" dirty="0" smtClean="0"/>
              <a:t>Nodes contains a bounded number of key-pointer pairs determined by b (</a:t>
            </a:r>
            <a:r>
              <a:rPr lang="en-US" i="1" dirty="0" smtClean="0"/>
              <a:t>branching factor</a:t>
            </a:r>
            <a:r>
              <a:rPr lang="en-US" dirty="0" smtClean="0"/>
              <a:t>)</a:t>
            </a:r>
          </a:p>
          <a:p>
            <a:pPr lvl="1"/>
            <a:r>
              <a:rPr lang="en-US" dirty="0" smtClean="0"/>
              <a:t>Internal nodes: </a:t>
            </a:r>
            <a:r>
              <a:rPr lang="en-US" i="1" dirty="0" smtClean="0"/>
              <a:t>ceiling</a:t>
            </a:r>
            <a:r>
              <a:rPr lang="en-US" dirty="0" smtClean="0"/>
              <a:t>(b/ 2) &lt;= size(node) &lt;= b</a:t>
            </a:r>
          </a:p>
          <a:p>
            <a:pPr lvl="1"/>
            <a:r>
              <a:rPr lang="en-US" dirty="0" smtClean="0"/>
              <a:t>Root node: </a:t>
            </a:r>
          </a:p>
          <a:p>
            <a:pPr lvl="2"/>
            <a:r>
              <a:rPr lang="en-US" dirty="0" smtClean="0"/>
              <a:t>Root is the only node in the tree: 1 &lt;= size(node) &lt;= b</a:t>
            </a:r>
          </a:p>
          <a:p>
            <a:pPr lvl="2"/>
            <a:r>
              <a:rPr lang="en-US" dirty="0" smtClean="0"/>
              <a:t>Internal nodes exist: 2 &lt;= size(node) &lt;= b</a:t>
            </a:r>
          </a:p>
          <a:p>
            <a:pPr lvl="1"/>
            <a:r>
              <a:rPr lang="en-US" dirty="0" smtClean="0"/>
              <a:t>Leaves (no pointers):</a:t>
            </a:r>
          </a:p>
          <a:p>
            <a:pPr lvl="2"/>
            <a:r>
              <a:rPr lang="en-US" i="1" dirty="0"/>
              <a:t>f</a:t>
            </a:r>
            <a:r>
              <a:rPr lang="en-US" i="1" dirty="0" smtClean="0"/>
              <a:t>loor</a:t>
            </a:r>
            <a:r>
              <a:rPr lang="en-US" dirty="0" smtClean="0"/>
              <a:t>(b/2) &lt;= number(keys) &lt;= b-1</a:t>
            </a:r>
          </a:p>
          <a:p>
            <a:r>
              <a:rPr lang="en-US" dirty="0" smtClean="0"/>
              <a:t>Insertion, deletion algorithms keep the tree balanced, and maintain these constraints on the size of each node</a:t>
            </a:r>
          </a:p>
          <a:p>
            <a:pPr lvl="1"/>
            <a:r>
              <a:rPr lang="en-US" dirty="0" smtClean="0"/>
              <a:t>Nodes might then be split or merged, possibly the depth of the tree is increased.</a:t>
            </a:r>
          </a:p>
          <a:p>
            <a:endParaRPr lang="en-US" dirty="0" smtClean="0"/>
          </a:p>
          <a:p>
            <a:pPr lvl="1"/>
            <a:endParaRPr lang="en-US" dirty="0" smtClean="0"/>
          </a:p>
          <a:p>
            <a:pPr lvl="1"/>
            <a:endParaRPr lang="en-US" dirty="0"/>
          </a:p>
        </p:txBody>
      </p:sp>
      <p:sp>
        <p:nvSpPr>
          <p:cNvPr id="4" name="Rounded Rectangle 3"/>
          <p:cNvSpPr/>
          <p:nvPr/>
        </p:nvSpPr>
        <p:spPr>
          <a:xfrm>
            <a:off x="5834831" y="2729015"/>
            <a:ext cx="3028803" cy="2701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size(node) </a:t>
            </a:r>
            <a:r>
              <a:rPr lang="en-US" sz="1200" dirty="0" smtClean="0"/>
              <a:t> = number of key-pointer pairs</a:t>
            </a:r>
            <a:endParaRPr lang="en-US" sz="1200" dirty="0"/>
          </a:p>
        </p:txBody>
      </p:sp>
    </p:spTree>
    <p:extLst>
      <p:ext uri="{BB962C8B-B14F-4D97-AF65-F5344CB8AC3E}">
        <p14:creationId xmlns:p14="http://schemas.microsoft.com/office/powerpoint/2010/main" val="34601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B+-Tree Performance #1</a:t>
            </a:r>
            <a:endParaRPr lang="en-US" dirty="0"/>
          </a:p>
        </p:txBody>
      </p:sp>
      <p:sp>
        <p:nvSpPr>
          <p:cNvPr id="3" name="Content Placeholder 2"/>
          <p:cNvSpPr>
            <a:spLocks noGrp="1"/>
          </p:cNvSpPr>
          <p:nvPr>
            <p:ph idx="1"/>
          </p:nvPr>
        </p:nvSpPr>
        <p:spPr>
          <a:xfrm>
            <a:off x="457199" y="1600200"/>
            <a:ext cx="8686801" cy="4525963"/>
          </a:xfrm>
        </p:spPr>
        <p:txBody>
          <a:bodyPr>
            <a:normAutofit fontScale="92500" lnSpcReduction="10000"/>
          </a:bodyPr>
          <a:lstStyle/>
          <a:p>
            <a:r>
              <a:rPr lang="en-US" dirty="0" smtClean="0"/>
              <a:t>Memory / Disk</a:t>
            </a:r>
          </a:p>
          <a:p>
            <a:pPr lvl="1"/>
            <a:r>
              <a:rPr lang="en-US" dirty="0" smtClean="0"/>
              <a:t>Root is always in memory</a:t>
            </a:r>
          </a:p>
          <a:p>
            <a:pPr lvl="1"/>
            <a:r>
              <a:rPr lang="en-US" dirty="0" smtClean="0"/>
              <a:t>What is the portion of the index actually in memory?</a:t>
            </a:r>
          </a:p>
          <a:p>
            <a:pPr lvl="2"/>
            <a:r>
              <a:rPr lang="en-US" dirty="0" smtClean="0"/>
              <a:t>Impacts the number of IO</a:t>
            </a:r>
          </a:p>
          <a:p>
            <a:pPr lvl="2"/>
            <a:r>
              <a:rPr lang="en-US" dirty="0" smtClean="0"/>
              <a:t>Worst-case: an I/O per level in the B+-tree!</a:t>
            </a:r>
          </a:p>
          <a:p>
            <a:r>
              <a:rPr lang="en-US" dirty="0" smtClean="0"/>
              <a:t>Fan-out and tree level</a:t>
            </a:r>
          </a:p>
          <a:p>
            <a:pPr lvl="1"/>
            <a:r>
              <a:rPr lang="en-US" dirty="0" smtClean="0"/>
              <a:t>Both are </a:t>
            </a:r>
            <a:r>
              <a:rPr lang="en-US" dirty="0" err="1" smtClean="0"/>
              <a:t>interdepedent</a:t>
            </a:r>
            <a:endParaRPr lang="en-US" dirty="0" smtClean="0"/>
          </a:p>
          <a:p>
            <a:pPr lvl="1"/>
            <a:r>
              <a:rPr lang="en-US" dirty="0" smtClean="0"/>
              <a:t>They depend on the branching factor</a:t>
            </a:r>
          </a:p>
          <a:p>
            <a:pPr lvl="3"/>
            <a:r>
              <a:rPr lang="en-US" dirty="0" smtClean="0"/>
              <a:t>In </a:t>
            </a:r>
            <a:r>
              <a:rPr lang="en-US" dirty="0" err="1" smtClean="0"/>
              <a:t>practise</a:t>
            </a:r>
            <a:r>
              <a:rPr lang="en-US" dirty="0" smtClean="0"/>
              <a:t>, index nodes are mapped onto index pages of fixed size</a:t>
            </a:r>
          </a:p>
          <a:p>
            <a:pPr lvl="3"/>
            <a:r>
              <a:rPr lang="en-US" dirty="0"/>
              <a:t>B</a:t>
            </a:r>
            <a:r>
              <a:rPr lang="en-US" dirty="0" smtClean="0"/>
              <a:t>ranching factor then depends </a:t>
            </a:r>
            <a:r>
              <a:rPr lang="en-US" b="1" dirty="0" smtClean="0"/>
              <a:t>on key size </a:t>
            </a:r>
            <a:r>
              <a:rPr lang="en-US" dirty="0" smtClean="0"/>
              <a:t>(pointers of fixed size) and page utilization</a:t>
            </a:r>
          </a:p>
        </p:txBody>
      </p:sp>
    </p:spTree>
    <p:extLst>
      <p:ext uri="{BB962C8B-B14F-4D97-AF65-F5344CB8AC3E}">
        <p14:creationId xmlns:p14="http://schemas.microsoft.com/office/powerpoint/2010/main" val="16701629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a:xfrm>
            <a:off x="457200" y="1600200"/>
            <a:ext cx="8414822" cy="5046707"/>
          </a:xfrm>
        </p:spPr>
        <p:txBody>
          <a:bodyPr>
            <a:normAutofit fontScale="70000" lnSpcReduction="20000"/>
          </a:bodyPr>
          <a:lstStyle/>
          <a:p>
            <a:r>
              <a:rPr lang="en-US" dirty="0"/>
              <a:t>Index </a:t>
            </a:r>
            <a:r>
              <a:rPr lang="en-US" dirty="0" smtClean="0"/>
              <a:t>Utilization</a:t>
            </a:r>
          </a:p>
          <a:p>
            <a:pPr lvl="1"/>
            <a:r>
              <a:rPr lang="en-US" dirty="0"/>
              <a:t>Heap </a:t>
            </a:r>
            <a:r>
              <a:rPr lang="en-US" dirty="0" smtClean="0"/>
              <a:t>Files</a:t>
            </a:r>
          </a:p>
          <a:p>
            <a:pPr lvl="1"/>
            <a:r>
              <a:rPr lang="en-US" dirty="0" smtClean="0"/>
              <a:t>Definition: Clustered/Non clustered, Dense/Sparse</a:t>
            </a:r>
          </a:p>
          <a:p>
            <a:pPr lvl="1"/>
            <a:r>
              <a:rPr lang="en-US" dirty="0" smtClean="0"/>
              <a:t>Access method: Types of queries</a:t>
            </a:r>
          </a:p>
          <a:p>
            <a:pPr lvl="1"/>
            <a:r>
              <a:rPr lang="en-US" dirty="0" smtClean="0"/>
              <a:t>Constraints and Indexes</a:t>
            </a:r>
          </a:p>
          <a:p>
            <a:pPr lvl="1"/>
            <a:r>
              <a:rPr lang="en-US" dirty="0" smtClean="0"/>
              <a:t>Locking</a:t>
            </a:r>
            <a:endParaRPr lang="en-US" dirty="0"/>
          </a:p>
          <a:p>
            <a:r>
              <a:rPr lang="en-US" dirty="0" smtClean="0"/>
              <a:t>Index Data Structures</a:t>
            </a:r>
          </a:p>
          <a:p>
            <a:pPr lvl="1"/>
            <a:r>
              <a:rPr lang="en-US" dirty="0" smtClean="0"/>
              <a:t>B+-Tree / Hash</a:t>
            </a:r>
          </a:p>
          <a:p>
            <a:pPr lvl="1"/>
            <a:r>
              <a:rPr lang="en-US" dirty="0" smtClean="0"/>
              <a:t>LSM Tree / Fractal tree</a:t>
            </a:r>
          </a:p>
          <a:p>
            <a:pPr lvl="1"/>
            <a:r>
              <a:rPr lang="en-US" dirty="0" smtClean="0"/>
              <a:t>Implementation in DBMS</a:t>
            </a:r>
          </a:p>
          <a:p>
            <a:r>
              <a:rPr lang="en-US" dirty="0" smtClean="0"/>
              <a:t>Index Tuning</a:t>
            </a:r>
          </a:p>
          <a:p>
            <a:pPr lvl="1"/>
            <a:r>
              <a:rPr lang="en-US" dirty="0"/>
              <a:t>Index data structure</a:t>
            </a:r>
          </a:p>
          <a:p>
            <a:pPr lvl="1"/>
            <a:r>
              <a:rPr lang="en-US" dirty="0"/>
              <a:t>Search key</a:t>
            </a:r>
          </a:p>
          <a:p>
            <a:pPr lvl="1"/>
            <a:r>
              <a:rPr lang="en-US" dirty="0"/>
              <a:t>Size of key</a:t>
            </a:r>
          </a:p>
          <a:p>
            <a:pPr lvl="1"/>
            <a:r>
              <a:rPr lang="en-US" dirty="0"/>
              <a:t>Clustered/Non-clustered/No index</a:t>
            </a:r>
          </a:p>
          <a:p>
            <a:pPr lvl="1"/>
            <a:r>
              <a:rPr lang="en-US" dirty="0" smtClean="0"/>
              <a:t>Covering</a:t>
            </a:r>
          </a:p>
          <a:p>
            <a:pPr lvl="1"/>
            <a:endParaRPr lang="en-US" dirty="0" smtClean="0"/>
          </a:p>
        </p:txBody>
      </p:sp>
    </p:spTree>
    <p:extLst>
      <p:ext uri="{BB962C8B-B14F-4D97-AF65-F5344CB8AC3E}">
        <p14:creationId xmlns:p14="http://schemas.microsoft.com/office/powerpoint/2010/main" val="3650632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B+-Tree Performance #2</a:t>
            </a:r>
            <a:endParaRPr lang="en-US" dirty="0"/>
          </a:p>
        </p:txBody>
      </p:sp>
      <p:sp>
        <p:nvSpPr>
          <p:cNvPr id="3" name="Content Placeholder 2"/>
          <p:cNvSpPr>
            <a:spLocks noGrp="1"/>
          </p:cNvSpPr>
          <p:nvPr>
            <p:ph idx="1"/>
          </p:nvPr>
        </p:nvSpPr>
        <p:spPr/>
        <p:txBody>
          <a:bodyPr>
            <a:normAutofit fontScale="70000" lnSpcReduction="20000"/>
          </a:bodyPr>
          <a:lstStyle/>
          <a:p>
            <a:r>
              <a:rPr lang="en-US" dirty="0"/>
              <a:t>Tree maintenance</a:t>
            </a:r>
          </a:p>
          <a:p>
            <a:pPr lvl="1"/>
            <a:r>
              <a:rPr lang="en-US" dirty="0"/>
              <a:t>On-line: textbook insertion and deletion algorithms that maintain balanced B+-tree as records are inserted</a:t>
            </a:r>
          </a:p>
          <a:p>
            <a:pPr lvl="1"/>
            <a:r>
              <a:rPr lang="en-US" dirty="0"/>
              <a:t>Off-line: inserted/deleted records are inserted in </a:t>
            </a:r>
            <a:r>
              <a:rPr lang="en-US" dirty="0" smtClean="0"/>
              <a:t>a specific data structure </a:t>
            </a:r>
            <a:r>
              <a:rPr lang="en-US" dirty="0"/>
              <a:t>and indexes are modified offline (when the DBA requests it, regularly or when some condition is met)</a:t>
            </a:r>
            <a:r>
              <a:rPr lang="en-US" dirty="0" smtClean="0"/>
              <a:t>.</a:t>
            </a:r>
          </a:p>
          <a:p>
            <a:pPr lvl="2"/>
            <a:r>
              <a:rPr lang="en-US" u="sng" dirty="0" smtClean="0"/>
              <a:t>Log-Structured Merge (LSM)-tree</a:t>
            </a:r>
            <a:r>
              <a:rPr lang="en-US" dirty="0" smtClean="0"/>
              <a:t>: Records inserted in RAM (C0-tree not necessarily organized as a B+-tree – e.g., sorted table), then merged with disk resident C1-tree pages opportunistically.</a:t>
            </a:r>
          </a:p>
          <a:p>
            <a:pPr lvl="2"/>
            <a:endParaRPr lang="en-US" dirty="0"/>
          </a:p>
          <a:p>
            <a:pPr marL="914400" lvl="2" indent="0">
              <a:buNone/>
            </a:pPr>
            <a:endParaRPr lang="en-US" dirty="0" smtClean="0"/>
          </a:p>
          <a:p>
            <a:pPr lvl="2"/>
            <a:r>
              <a:rPr lang="en-US" u="sng" dirty="0" smtClean="0"/>
              <a:t>Heap file</a:t>
            </a:r>
            <a:r>
              <a:rPr lang="en-US" dirty="0" smtClean="0"/>
              <a:t>: insert buffer in MySQL, default mechanism in DB2.</a:t>
            </a:r>
          </a:p>
          <a:p>
            <a:pPr marL="914400" lvl="2" indent="0">
              <a:buNone/>
            </a:pPr>
            <a:endParaRPr lang="en-US" dirty="0" smtClean="0"/>
          </a:p>
          <a:p>
            <a:r>
              <a:rPr lang="en-US" dirty="0" smtClean="0"/>
              <a:t>Supports well </a:t>
            </a:r>
          </a:p>
          <a:p>
            <a:pPr lvl="1"/>
            <a:r>
              <a:rPr lang="en-US" dirty="0" smtClean="0"/>
              <a:t>Point queries, Multipoint queries, Range queries, order queries, </a:t>
            </a:r>
            <a:r>
              <a:rPr lang="en-US" dirty="0" err="1" smtClean="0"/>
              <a:t>Extremal</a:t>
            </a:r>
            <a:r>
              <a:rPr lang="en-US" dirty="0" smtClean="0"/>
              <a:t> queries.</a:t>
            </a:r>
          </a:p>
          <a:p>
            <a:endParaRPr lang="en-US" dirty="0"/>
          </a:p>
        </p:txBody>
      </p:sp>
      <p:sp>
        <p:nvSpPr>
          <p:cNvPr id="4" name="Rounded Rectangle 3"/>
          <p:cNvSpPr/>
          <p:nvPr/>
        </p:nvSpPr>
        <p:spPr>
          <a:xfrm>
            <a:off x="3734298" y="3973647"/>
            <a:ext cx="4815609" cy="4275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See </a:t>
            </a:r>
            <a:r>
              <a:rPr lang="en-US" dirty="0" smtClean="0">
                <a:hlinkClick r:id="rId2"/>
              </a:rPr>
              <a:t>LSM-Tree paper </a:t>
            </a:r>
            <a:r>
              <a:rPr lang="en-US" dirty="0" smtClean="0"/>
              <a:t>by Par </a:t>
            </a:r>
            <a:r>
              <a:rPr lang="en-US" dirty="0" err="1" smtClean="0"/>
              <a:t>O’neil</a:t>
            </a:r>
            <a:r>
              <a:rPr lang="en-US" dirty="0" smtClean="0"/>
              <a:t> et al.</a:t>
            </a:r>
            <a:endParaRPr lang="en-US" dirty="0"/>
          </a:p>
        </p:txBody>
      </p:sp>
    </p:spTree>
    <p:extLst>
      <p:ext uri="{BB962C8B-B14F-4D97-AF65-F5344CB8AC3E}">
        <p14:creationId xmlns:p14="http://schemas.microsoft.com/office/powerpoint/2010/main" val="412018236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B+-Tree Locking</a:t>
            </a:r>
            <a:endParaRPr lang="en-US" dirty="0"/>
          </a:p>
        </p:txBody>
      </p:sp>
      <p:pic>
        <p:nvPicPr>
          <p:cNvPr id="5" name="Picture 4" descr="Screen Shot 2013-03-11 at 10.16.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541889"/>
            <a:ext cx="7746912" cy="3169910"/>
          </a:xfrm>
          <a:prstGeom prst="rect">
            <a:avLst/>
          </a:prstGeom>
        </p:spPr>
      </p:pic>
      <p:sp>
        <p:nvSpPr>
          <p:cNvPr id="6" name="TextBox 5"/>
          <p:cNvSpPr txBox="1"/>
          <p:nvPr/>
        </p:nvSpPr>
        <p:spPr>
          <a:xfrm>
            <a:off x="4104189" y="1220748"/>
            <a:ext cx="5147563" cy="2862323"/>
          </a:xfrm>
          <a:prstGeom prst="rect">
            <a:avLst/>
          </a:prstGeom>
          <a:noFill/>
        </p:spPr>
        <p:txBody>
          <a:bodyPr wrap="none" rtlCol="0">
            <a:spAutoFit/>
          </a:bodyPr>
          <a:lstStyle/>
          <a:p>
            <a:pPr marL="342900" indent="-342900">
              <a:buAutoNum type="arabicPeriod"/>
            </a:pPr>
            <a:r>
              <a:rPr lang="en-US" dirty="0" smtClean="0"/>
              <a:t>How to avoid locking the whole table and</a:t>
            </a:r>
            <a:br>
              <a:rPr lang="en-US" dirty="0" smtClean="0"/>
            </a:br>
            <a:r>
              <a:rPr lang="en-US" dirty="0" smtClean="0"/>
              <a:t>schedule concurrent modifications of the</a:t>
            </a:r>
            <a:br>
              <a:rPr lang="en-US" dirty="0" smtClean="0"/>
            </a:br>
            <a:r>
              <a:rPr lang="en-US" dirty="0" smtClean="0"/>
              <a:t>tree?</a:t>
            </a:r>
          </a:p>
          <a:p>
            <a:pPr lvl="1"/>
            <a:r>
              <a:rPr lang="en-US" dirty="0" err="1" smtClean="0"/>
              <a:t>Mutexes</a:t>
            </a:r>
            <a:r>
              <a:rPr lang="en-US" dirty="0" smtClean="0"/>
              <a:t> are used. Top down traversal.</a:t>
            </a:r>
            <a:br>
              <a:rPr lang="en-US" dirty="0" smtClean="0"/>
            </a:br>
            <a:r>
              <a:rPr lang="en-US" dirty="0" err="1" smtClean="0"/>
              <a:t>Mutex</a:t>
            </a:r>
            <a:r>
              <a:rPr lang="en-US" dirty="0"/>
              <a:t> </a:t>
            </a:r>
            <a:r>
              <a:rPr lang="en-US" dirty="0" smtClean="0"/>
              <a:t>released when it is clear that internal</a:t>
            </a:r>
          </a:p>
          <a:p>
            <a:pPr lvl="1"/>
            <a:r>
              <a:rPr lang="en-US" dirty="0" smtClean="0"/>
              <a:t>Node will not be affected by insertion/deletion</a:t>
            </a:r>
          </a:p>
          <a:p>
            <a:pPr lvl="1"/>
            <a:r>
              <a:rPr lang="en-US" dirty="0"/>
              <a:t>	</a:t>
            </a:r>
            <a:r>
              <a:rPr lang="en-US" dirty="0" smtClean="0"/>
              <a:t>	e.g., new level requires holding </a:t>
            </a:r>
            <a:r>
              <a:rPr lang="en-US" dirty="0" err="1" smtClean="0"/>
              <a:t>mutex</a:t>
            </a:r>
            <a:r>
              <a:rPr lang="en-US" dirty="0" smtClean="0"/>
              <a:t/>
            </a:r>
            <a:br>
              <a:rPr lang="en-US" dirty="0" smtClean="0"/>
            </a:br>
            <a:r>
              <a:rPr lang="en-US" dirty="0" smtClean="0"/>
              <a:t>		on root; insertion in leaf </a:t>
            </a:r>
            <a:r>
              <a:rPr lang="en-US" dirty="0" err="1" smtClean="0"/>
              <a:t>mutexes</a:t>
            </a:r>
            <a:r>
              <a:rPr lang="en-US" dirty="0" smtClean="0"/>
              <a:t> can</a:t>
            </a:r>
            <a:br>
              <a:rPr lang="en-US" dirty="0" smtClean="0"/>
            </a:br>
            <a:r>
              <a:rPr lang="en-US" dirty="0" smtClean="0"/>
              <a:t>		be released as internal nodes are</a:t>
            </a:r>
            <a:br>
              <a:rPr lang="en-US" dirty="0" smtClean="0"/>
            </a:br>
            <a:r>
              <a:rPr lang="en-US" dirty="0" smtClean="0"/>
              <a:t>				traversed.</a:t>
            </a:r>
          </a:p>
        </p:txBody>
      </p:sp>
      <p:sp>
        <p:nvSpPr>
          <p:cNvPr id="7" name="TextBox 6"/>
          <p:cNvSpPr txBox="1"/>
          <p:nvPr/>
        </p:nvSpPr>
        <p:spPr>
          <a:xfrm>
            <a:off x="215505" y="5704910"/>
            <a:ext cx="8621106" cy="1200329"/>
          </a:xfrm>
          <a:prstGeom prst="rect">
            <a:avLst/>
          </a:prstGeom>
          <a:noFill/>
        </p:spPr>
        <p:txBody>
          <a:bodyPr wrap="square" rtlCol="0">
            <a:spAutoFit/>
          </a:bodyPr>
          <a:lstStyle/>
          <a:p>
            <a:r>
              <a:rPr lang="en-US" dirty="0" smtClean="0"/>
              <a:t>1. How to support predicate-locking? </a:t>
            </a:r>
            <a:br>
              <a:rPr lang="en-US" dirty="0" smtClean="0"/>
            </a:br>
            <a:r>
              <a:rPr lang="en-US" dirty="0" smtClean="0"/>
              <a:t>Next-key locking. A </a:t>
            </a:r>
            <a:r>
              <a:rPr lang="en-US" dirty="0" err="1" smtClean="0"/>
              <a:t>mutex</a:t>
            </a:r>
            <a:r>
              <a:rPr lang="en-US" dirty="0" smtClean="0"/>
              <a:t> held on a pointer prevents access to all the records that are inserted, or could be inserted, below this pointer or in between this pointer and the next existing pointer. E.g. blue rectangles represent a lock on all records where key &gt;= 80.</a:t>
            </a:r>
          </a:p>
        </p:txBody>
      </p:sp>
      <p:sp>
        <p:nvSpPr>
          <p:cNvPr id="8" name="Rectangle 7"/>
          <p:cNvSpPr/>
          <p:nvPr/>
        </p:nvSpPr>
        <p:spPr>
          <a:xfrm>
            <a:off x="2296977" y="3992197"/>
            <a:ext cx="243210" cy="2296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057401" y="3192144"/>
            <a:ext cx="243210" cy="2296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088058" y="2732804"/>
            <a:ext cx="243210" cy="2296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709870" y="3992197"/>
            <a:ext cx="243210" cy="2296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 y="89972"/>
            <a:ext cx="3570208" cy="369332"/>
          </a:xfrm>
          <a:prstGeom prst="rect">
            <a:avLst/>
          </a:prstGeom>
          <a:noFill/>
        </p:spPr>
        <p:txBody>
          <a:bodyPr wrap="none" rtlCol="0">
            <a:spAutoFit/>
          </a:bodyPr>
          <a:lstStyle/>
          <a:p>
            <a:r>
              <a:rPr lang="en-US" dirty="0" smtClean="0"/>
              <a:t>See</a:t>
            </a:r>
            <a:r>
              <a:rPr lang="en-US" dirty="0" smtClean="0">
                <a:hlinkClick r:id="rId3"/>
              </a:rPr>
              <a:t>: VLDB journal survey</a:t>
            </a:r>
            <a:r>
              <a:rPr lang="en-US" dirty="0" smtClean="0"/>
              <a:t>, </a:t>
            </a:r>
            <a:r>
              <a:rPr lang="en-US" dirty="0" smtClean="0">
                <a:hlinkClick r:id="rId4"/>
              </a:rPr>
              <a:t>ARIES KVL</a:t>
            </a:r>
            <a:endParaRPr lang="en-US" dirty="0"/>
          </a:p>
        </p:txBody>
      </p:sp>
    </p:spTree>
    <p:extLst>
      <p:ext uri="{BB962C8B-B14F-4D97-AF65-F5344CB8AC3E}">
        <p14:creationId xmlns:p14="http://schemas.microsoft.com/office/powerpoint/2010/main" val="7780577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Index</a:t>
            </a:r>
            <a:endParaRPr lang="en-US" dirty="0"/>
          </a:p>
        </p:txBody>
      </p:sp>
      <p:sp>
        <p:nvSpPr>
          <p:cNvPr id="3" name="Content Placeholder 2"/>
          <p:cNvSpPr>
            <a:spLocks noGrp="1"/>
          </p:cNvSpPr>
          <p:nvPr>
            <p:ph idx="1"/>
          </p:nvPr>
        </p:nvSpPr>
        <p:spPr/>
        <p:txBody>
          <a:bodyPr/>
          <a:lstStyle/>
          <a:p>
            <a:r>
              <a:rPr lang="en-US" dirty="0"/>
              <a:t>A hash index stores key-value pairs </a:t>
            </a:r>
            <a:r>
              <a:rPr lang="en-US" dirty="0" smtClean="0"/>
              <a:t>based on </a:t>
            </a:r>
            <a:r>
              <a:rPr lang="en-US" dirty="0"/>
              <a:t>a pseudo-randomizing function called </a:t>
            </a:r>
            <a:r>
              <a:rPr lang="en-US" dirty="0" smtClean="0"/>
              <a:t>a hash </a:t>
            </a:r>
            <a:r>
              <a:rPr lang="en-US" dirty="0"/>
              <a:t>function</a:t>
            </a:r>
          </a:p>
        </p:txBody>
      </p:sp>
      <p:sp>
        <p:nvSpPr>
          <p:cNvPr id="4" name="TextBox 3"/>
          <p:cNvSpPr txBox="1"/>
          <p:nvPr/>
        </p:nvSpPr>
        <p:spPr>
          <a:xfrm>
            <a:off x="281116" y="4863590"/>
            <a:ext cx="1080043" cy="369332"/>
          </a:xfrm>
          <a:prstGeom prst="rect">
            <a:avLst/>
          </a:prstGeom>
          <a:noFill/>
        </p:spPr>
        <p:txBody>
          <a:bodyPr wrap="none" rtlCol="0">
            <a:spAutoFit/>
          </a:bodyPr>
          <a:lstStyle/>
          <a:p>
            <a:r>
              <a:rPr lang="en-US" dirty="0" smtClean="0"/>
              <a:t>Key value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07890732"/>
              </p:ext>
            </p:extLst>
          </p:nvPr>
        </p:nvGraphicFramePr>
        <p:xfrm>
          <a:off x="2942722" y="3917893"/>
          <a:ext cx="2515980" cy="2098605"/>
        </p:xfrm>
        <a:graphic>
          <a:graphicData uri="http://schemas.openxmlformats.org/drawingml/2006/table">
            <a:tbl>
              <a:tblPr firstRow="1" bandRow="1">
                <a:tableStyleId>{2D5ABB26-0587-4C30-8999-92F81FD0307C}</a:tableStyleId>
              </a:tblPr>
              <a:tblGrid>
                <a:gridCol w="1257990"/>
                <a:gridCol w="1257990"/>
              </a:tblGrid>
              <a:tr h="419721">
                <a:tc>
                  <a:txBody>
                    <a:bodyPr/>
                    <a:lstStyle/>
                    <a:p>
                      <a:r>
                        <a:rPr lang="en-US" dirty="0" smtClean="0"/>
                        <a:t>Hashed key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values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19721">
                <a:tc>
                  <a:txBody>
                    <a:bodyPr/>
                    <a:lstStyle/>
                    <a:p>
                      <a:r>
                        <a:rPr lang="en-US" dirty="0" smtClean="0"/>
                        <a:t>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R1, R5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19721">
                <a:tc>
                  <a:txBody>
                    <a:bodyPr/>
                    <a:lstStyle/>
                    <a:p>
                      <a:r>
                        <a:rPr lang="en-US" dirty="0" smtClean="0"/>
                        <a:t>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R4, R6, R9</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19721">
                <a:tc>
                  <a:txBody>
                    <a:bodyPr/>
                    <a:lstStyle/>
                    <a:p>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19721">
                <a:tc>
                  <a:txBody>
                    <a:bodyPr/>
                    <a:lstStyle/>
                    <a:p>
                      <a:r>
                        <a:rPr lang="en-US" dirty="0" smtClean="0"/>
                        <a:t>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Rectangle 5"/>
          <p:cNvSpPr/>
          <p:nvPr/>
        </p:nvSpPr>
        <p:spPr>
          <a:xfrm>
            <a:off x="5705286" y="4778055"/>
            <a:ext cx="1567351" cy="3782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R14, R17, R21</a:t>
            </a:r>
            <a:endParaRPr lang="en-US" dirty="0">
              <a:solidFill>
                <a:schemeClr val="tx1"/>
              </a:solidFill>
            </a:endParaRPr>
          </a:p>
        </p:txBody>
      </p:sp>
      <p:sp>
        <p:nvSpPr>
          <p:cNvPr id="7" name="Rectangle 6"/>
          <p:cNvSpPr/>
          <p:nvPr/>
        </p:nvSpPr>
        <p:spPr>
          <a:xfrm>
            <a:off x="7433485" y="4765030"/>
            <a:ext cx="1567351" cy="3782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R25</a:t>
            </a:r>
            <a:endParaRPr lang="en-US" dirty="0">
              <a:solidFill>
                <a:schemeClr val="tx1"/>
              </a:solidFill>
            </a:endParaRPr>
          </a:p>
        </p:txBody>
      </p:sp>
      <p:cxnSp>
        <p:nvCxnSpPr>
          <p:cNvPr id="9" name="Straight Arrow Connector 8"/>
          <p:cNvCxnSpPr>
            <a:stCxn id="5" idx="3"/>
            <a:endCxn id="6" idx="1"/>
          </p:cNvCxnSpPr>
          <p:nvPr/>
        </p:nvCxnSpPr>
        <p:spPr>
          <a:xfrm>
            <a:off x="5458702" y="4967195"/>
            <a:ext cx="2465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3"/>
            <a:endCxn id="7" idx="1"/>
          </p:cNvCxnSpPr>
          <p:nvPr/>
        </p:nvCxnSpPr>
        <p:spPr>
          <a:xfrm flipV="1">
            <a:off x="7272637" y="4954170"/>
            <a:ext cx="160848" cy="130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59566" y="4376042"/>
            <a:ext cx="1826141" cy="369332"/>
          </a:xfrm>
          <a:prstGeom prst="rect">
            <a:avLst/>
          </a:prstGeom>
          <a:noFill/>
        </p:spPr>
        <p:txBody>
          <a:bodyPr wrap="none" rtlCol="0">
            <a:spAutoFit/>
          </a:bodyPr>
          <a:lstStyle/>
          <a:p>
            <a:r>
              <a:rPr lang="en-US" dirty="0" smtClean="0"/>
              <a:t>Overflow buckets</a:t>
            </a:r>
            <a:endParaRPr lang="en-US" dirty="0"/>
          </a:p>
        </p:txBody>
      </p:sp>
      <p:sp>
        <p:nvSpPr>
          <p:cNvPr id="15" name="Rounded Rectangle 14"/>
          <p:cNvSpPr/>
          <p:nvPr/>
        </p:nvSpPr>
        <p:spPr>
          <a:xfrm>
            <a:off x="1361159" y="4466532"/>
            <a:ext cx="1106459" cy="100132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Hash</a:t>
            </a:r>
          </a:p>
          <a:p>
            <a:pPr algn="ctr"/>
            <a:r>
              <a:rPr lang="en-US" dirty="0" smtClean="0"/>
              <a:t>function</a:t>
            </a:r>
            <a:endParaRPr lang="en-US" dirty="0"/>
          </a:p>
        </p:txBody>
      </p:sp>
      <p:cxnSp>
        <p:nvCxnSpPr>
          <p:cNvPr id="17" name="Straight Arrow Connector 16"/>
          <p:cNvCxnSpPr/>
          <p:nvPr/>
        </p:nvCxnSpPr>
        <p:spPr>
          <a:xfrm>
            <a:off x="641243" y="4765030"/>
            <a:ext cx="7199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467618" y="4589815"/>
            <a:ext cx="475104" cy="175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09430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Index Performance</a:t>
            </a:r>
            <a:endParaRPr lang="en-US" dirty="0"/>
          </a:p>
        </p:txBody>
      </p:sp>
      <p:sp>
        <p:nvSpPr>
          <p:cNvPr id="3" name="Content Placeholder 2"/>
          <p:cNvSpPr>
            <a:spLocks noGrp="1"/>
          </p:cNvSpPr>
          <p:nvPr>
            <p:ph idx="1"/>
          </p:nvPr>
        </p:nvSpPr>
        <p:spPr>
          <a:xfrm>
            <a:off x="457200" y="1600200"/>
            <a:ext cx="8444762" cy="4525963"/>
          </a:xfrm>
        </p:spPr>
        <p:txBody>
          <a:bodyPr/>
          <a:lstStyle/>
          <a:p>
            <a:r>
              <a:rPr lang="en-US" dirty="0" smtClean="0"/>
              <a:t>Memory / Disk</a:t>
            </a:r>
          </a:p>
          <a:p>
            <a:pPr lvl="1"/>
            <a:r>
              <a:rPr lang="en-US" dirty="0" smtClean="0"/>
              <a:t>Worst case: 1 IO per bucket</a:t>
            </a:r>
          </a:p>
          <a:p>
            <a:pPr lvl="1"/>
            <a:r>
              <a:rPr lang="en-US" dirty="0" smtClean="0"/>
              <a:t>NOT balanced as number of IOs to reach a record depends on the hash function and key distribution.</a:t>
            </a:r>
          </a:p>
          <a:p>
            <a:r>
              <a:rPr lang="en-US" dirty="0" smtClean="0"/>
              <a:t>Supports very well</a:t>
            </a:r>
          </a:p>
          <a:p>
            <a:pPr lvl="1"/>
            <a:r>
              <a:rPr lang="en-US" dirty="0" smtClean="0"/>
              <a:t>Point queries</a:t>
            </a:r>
          </a:p>
          <a:p>
            <a:endParaRPr lang="en-US" dirty="0"/>
          </a:p>
        </p:txBody>
      </p:sp>
    </p:spTree>
    <p:extLst>
      <p:ext uri="{BB962C8B-B14F-4D97-AF65-F5344CB8AC3E}">
        <p14:creationId xmlns:p14="http://schemas.microsoft.com/office/powerpoint/2010/main" val="258793349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Fractal Tree Index</a:t>
            </a:r>
            <a:endParaRPr lang="en-US" dirty="0"/>
          </a:p>
        </p:txBody>
      </p:sp>
      <p:sp>
        <p:nvSpPr>
          <p:cNvPr id="3" name="Content Placeholder 2"/>
          <p:cNvSpPr>
            <a:spLocks noGrp="1"/>
          </p:cNvSpPr>
          <p:nvPr>
            <p:ph idx="1"/>
          </p:nvPr>
        </p:nvSpPr>
        <p:spPr/>
        <p:txBody>
          <a:bodyPr/>
          <a:lstStyle/>
          <a:p>
            <a:r>
              <a:rPr lang="en-US" dirty="0" smtClean="0"/>
              <a:t>Trees of exponentially increasing size </a:t>
            </a:r>
          </a:p>
          <a:p>
            <a:pPr lvl="1"/>
            <a:r>
              <a:rPr lang="en-US" sz="1200" dirty="0" smtClean="0"/>
              <a:t>(represented as arrays for ease of representation) </a:t>
            </a:r>
          </a:p>
          <a:p>
            <a:pPr lvl="1"/>
            <a:r>
              <a:rPr lang="en-US" dirty="0" smtClean="0"/>
              <a:t>Trees are completely full or completely empty</a:t>
            </a:r>
          </a:p>
          <a:p>
            <a:pPr lvl="1"/>
            <a:r>
              <a:rPr lang="en-US" dirty="0" smtClean="0"/>
              <a:t>Insert into smallest array</a:t>
            </a:r>
          </a:p>
          <a:p>
            <a:pPr lvl="1"/>
            <a:r>
              <a:rPr lang="en-US" dirty="0" smtClean="0"/>
              <a:t>Merge arrays continuously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34345038"/>
              </p:ext>
            </p:extLst>
          </p:nvPr>
        </p:nvGraphicFramePr>
        <p:xfrm>
          <a:off x="67425" y="4412546"/>
          <a:ext cx="600903" cy="365760"/>
        </p:xfrm>
        <a:graphic>
          <a:graphicData uri="http://schemas.openxmlformats.org/drawingml/2006/table">
            <a:tbl>
              <a:tblPr firstRow="1" bandRow="1">
                <a:tableStyleId>{5C22544A-7EE6-4342-B048-85BDC9FD1C3A}</a:tableStyleId>
              </a:tblPr>
              <a:tblGrid>
                <a:gridCol w="600903"/>
              </a:tblGrid>
              <a:tr h="0">
                <a:tc>
                  <a:txBody>
                    <a:bodyPr/>
                    <a:lstStyle/>
                    <a:p>
                      <a:r>
                        <a:rPr lang="en-US" dirty="0" smtClean="0"/>
                        <a:t>23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6247491"/>
              </p:ext>
            </p:extLst>
          </p:nvPr>
        </p:nvGraphicFramePr>
        <p:xfrm>
          <a:off x="733186" y="4412546"/>
          <a:ext cx="1078692" cy="365760"/>
        </p:xfrm>
        <a:graphic>
          <a:graphicData uri="http://schemas.openxmlformats.org/drawingml/2006/table">
            <a:tbl>
              <a:tblPr firstRow="1" bandRow="1">
                <a:tableStyleId>{5C22544A-7EE6-4342-B048-85BDC9FD1C3A}</a:tableStyleId>
              </a:tblPr>
              <a:tblGrid>
                <a:gridCol w="539346"/>
                <a:gridCol w="539346"/>
              </a:tblGrid>
              <a:tr h="365760">
                <a:tc>
                  <a:txBody>
                    <a:bodyPr/>
                    <a:lstStyle/>
                    <a:p>
                      <a:endParaRPr lang="en-US" dirty="0"/>
                    </a:p>
                  </a:txBody>
                  <a:tcPr/>
                </a:tc>
                <a:tc>
                  <a:txBody>
                    <a:bodyPr/>
                    <a:lstStyle/>
                    <a:p>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18076501"/>
              </p:ext>
            </p:extLst>
          </p:nvPr>
        </p:nvGraphicFramePr>
        <p:xfrm>
          <a:off x="1937612" y="4407466"/>
          <a:ext cx="2637792" cy="370840"/>
        </p:xfrm>
        <a:graphic>
          <a:graphicData uri="http://schemas.openxmlformats.org/drawingml/2006/table">
            <a:tbl>
              <a:tblPr firstRow="1" bandRow="1">
                <a:tableStyleId>{5C22544A-7EE6-4342-B048-85BDC9FD1C3A}</a:tableStyleId>
              </a:tblPr>
              <a:tblGrid>
                <a:gridCol w="659448"/>
                <a:gridCol w="659448"/>
                <a:gridCol w="659448"/>
                <a:gridCol w="659448"/>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24593780"/>
              </p:ext>
            </p:extLst>
          </p:nvPr>
        </p:nvGraphicFramePr>
        <p:xfrm>
          <a:off x="4689874" y="4412546"/>
          <a:ext cx="4328392" cy="370840"/>
        </p:xfrm>
        <a:graphic>
          <a:graphicData uri="http://schemas.openxmlformats.org/drawingml/2006/table">
            <a:tbl>
              <a:tblPr firstRow="1" bandRow="1">
                <a:tableStyleId>{5C22544A-7EE6-4342-B048-85BDC9FD1C3A}</a:tableStyleId>
              </a:tblPr>
              <a:tblGrid>
                <a:gridCol w="629881"/>
                <a:gridCol w="452217"/>
                <a:gridCol w="541049"/>
                <a:gridCol w="541049"/>
                <a:gridCol w="541049"/>
                <a:gridCol w="541049"/>
                <a:gridCol w="541049"/>
                <a:gridCol w="541049"/>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55151836"/>
              </p:ext>
            </p:extLst>
          </p:nvPr>
        </p:nvGraphicFramePr>
        <p:xfrm>
          <a:off x="67425" y="4935786"/>
          <a:ext cx="600903" cy="365760"/>
        </p:xfrm>
        <a:graphic>
          <a:graphicData uri="http://schemas.openxmlformats.org/drawingml/2006/table">
            <a:tbl>
              <a:tblPr firstRow="1" bandRow="1">
                <a:tableStyleId>{5C22544A-7EE6-4342-B048-85BDC9FD1C3A}</a:tableStyleId>
              </a:tblPr>
              <a:tblGrid>
                <a:gridCol w="600903"/>
              </a:tblGrid>
              <a:tr h="0">
                <a:tc>
                  <a:txBody>
                    <a:bodyPr/>
                    <a:lstStyle/>
                    <a:p>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10784085"/>
              </p:ext>
            </p:extLst>
          </p:nvPr>
        </p:nvGraphicFramePr>
        <p:xfrm>
          <a:off x="733186" y="4935786"/>
          <a:ext cx="1078692" cy="365760"/>
        </p:xfrm>
        <a:graphic>
          <a:graphicData uri="http://schemas.openxmlformats.org/drawingml/2006/table">
            <a:tbl>
              <a:tblPr firstRow="1" bandRow="1">
                <a:tableStyleId>{5C22544A-7EE6-4342-B048-85BDC9FD1C3A}</a:tableStyleId>
              </a:tblPr>
              <a:tblGrid>
                <a:gridCol w="539346"/>
                <a:gridCol w="539346"/>
              </a:tblGrid>
              <a:tr h="365760">
                <a:tc>
                  <a:txBody>
                    <a:bodyPr/>
                    <a:lstStyle/>
                    <a:p>
                      <a:r>
                        <a:rPr lang="en-US" dirty="0" smtClean="0"/>
                        <a:t>12</a:t>
                      </a:r>
                      <a:endParaRPr lang="en-US" dirty="0"/>
                    </a:p>
                  </a:txBody>
                  <a:tcPr/>
                </a:tc>
                <a:tc>
                  <a:txBody>
                    <a:bodyPr/>
                    <a:lstStyle/>
                    <a:p>
                      <a:r>
                        <a:rPr lang="en-US" dirty="0" smtClean="0"/>
                        <a:t>23</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41877726"/>
              </p:ext>
            </p:extLst>
          </p:nvPr>
        </p:nvGraphicFramePr>
        <p:xfrm>
          <a:off x="1937612" y="4930706"/>
          <a:ext cx="2637792" cy="370840"/>
        </p:xfrm>
        <a:graphic>
          <a:graphicData uri="http://schemas.openxmlformats.org/drawingml/2006/table">
            <a:tbl>
              <a:tblPr firstRow="1" bandRow="1">
                <a:tableStyleId>{5C22544A-7EE6-4342-B048-85BDC9FD1C3A}</a:tableStyleId>
              </a:tblPr>
              <a:tblGrid>
                <a:gridCol w="659448"/>
                <a:gridCol w="659448"/>
                <a:gridCol w="659448"/>
                <a:gridCol w="659448"/>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715704415"/>
              </p:ext>
            </p:extLst>
          </p:nvPr>
        </p:nvGraphicFramePr>
        <p:xfrm>
          <a:off x="4689874" y="4935786"/>
          <a:ext cx="4328392" cy="370840"/>
        </p:xfrm>
        <a:graphic>
          <a:graphicData uri="http://schemas.openxmlformats.org/drawingml/2006/table">
            <a:tbl>
              <a:tblPr firstRow="1" bandRow="1">
                <a:tableStyleId>{5C22544A-7EE6-4342-B048-85BDC9FD1C3A}</a:tableStyleId>
              </a:tblPr>
              <a:tblGrid>
                <a:gridCol w="629881"/>
                <a:gridCol w="452217"/>
                <a:gridCol w="541049"/>
                <a:gridCol w="541049"/>
                <a:gridCol w="541049"/>
                <a:gridCol w="541049"/>
                <a:gridCol w="541049"/>
                <a:gridCol w="541049"/>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178250723"/>
              </p:ext>
            </p:extLst>
          </p:nvPr>
        </p:nvGraphicFramePr>
        <p:xfrm>
          <a:off x="67425" y="5410839"/>
          <a:ext cx="600903" cy="731520"/>
        </p:xfrm>
        <a:graphic>
          <a:graphicData uri="http://schemas.openxmlformats.org/drawingml/2006/table">
            <a:tbl>
              <a:tblPr firstRow="1" bandRow="1">
                <a:tableStyleId>{5C22544A-7EE6-4342-B048-85BDC9FD1C3A}</a:tableStyleId>
              </a:tblPr>
              <a:tblGrid>
                <a:gridCol w="600903"/>
              </a:tblGrid>
              <a:tr h="361010">
                <a:tc>
                  <a:txBody>
                    <a:bodyPr/>
                    <a:lstStyle/>
                    <a:p>
                      <a:r>
                        <a:rPr lang="en-US" dirty="0" smtClean="0"/>
                        <a:t>45</a:t>
                      </a:r>
                      <a:endParaRPr lang="en-US" dirty="0"/>
                    </a:p>
                  </a:txBody>
                  <a:tcPr/>
                </a:tc>
              </a:tr>
              <a:tr h="0">
                <a:tc>
                  <a:txBody>
                    <a:bodyPr/>
                    <a:lstStyle/>
                    <a:p>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730183629"/>
              </p:ext>
            </p:extLst>
          </p:nvPr>
        </p:nvGraphicFramePr>
        <p:xfrm>
          <a:off x="733186" y="5410839"/>
          <a:ext cx="1078692" cy="365760"/>
        </p:xfrm>
        <a:graphic>
          <a:graphicData uri="http://schemas.openxmlformats.org/drawingml/2006/table">
            <a:tbl>
              <a:tblPr firstRow="1" bandRow="1">
                <a:tableStyleId>{5C22544A-7EE6-4342-B048-85BDC9FD1C3A}</a:tableStyleId>
              </a:tblPr>
              <a:tblGrid>
                <a:gridCol w="539346"/>
                <a:gridCol w="539346"/>
              </a:tblGrid>
              <a:tr h="365760">
                <a:tc>
                  <a:txBody>
                    <a:bodyPr/>
                    <a:lstStyle/>
                    <a:p>
                      <a:r>
                        <a:rPr lang="en-US" dirty="0" smtClean="0"/>
                        <a:t>12</a:t>
                      </a:r>
                      <a:endParaRPr lang="en-US" dirty="0"/>
                    </a:p>
                  </a:txBody>
                  <a:tcPr/>
                </a:tc>
                <a:tc>
                  <a:txBody>
                    <a:bodyPr/>
                    <a:lstStyle/>
                    <a:p>
                      <a:r>
                        <a:rPr lang="en-US" dirty="0" smtClean="0"/>
                        <a:t>23</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061492459"/>
              </p:ext>
            </p:extLst>
          </p:nvPr>
        </p:nvGraphicFramePr>
        <p:xfrm>
          <a:off x="1937612" y="5405759"/>
          <a:ext cx="2637792" cy="370840"/>
        </p:xfrm>
        <a:graphic>
          <a:graphicData uri="http://schemas.openxmlformats.org/drawingml/2006/table">
            <a:tbl>
              <a:tblPr firstRow="1" bandRow="1">
                <a:tableStyleId>{5C22544A-7EE6-4342-B048-85BDC9FD1C3A}</a:tableStyleId>
              </a:tblPr>
              <a:tblGrid>
                <a:gridCol w="659448"/>
                <a:gridCol w="659448"/>
                <a:gridCol w="659448"/>
                <a:gridCol w="659448"/>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870550329"/>
              </p:ext>
            </p:extLst>
          </p:nvPr>
        </p:nvGraphicFramePr>
        <p:xfrm>
          <a:off x="4689874" y="5410839"/>
          <a:ext cx="4328392" cy="370840"/>
        </p:xfrm>
        <a:graphic>
          <a:graphicData uri="http://schemas.openxmlformats.org/drawingml/2006/table">
            <a:tbl>
              <a:tblPr firstRow="1" bandRow="1">
                <a:tableStyleId>{5C22544A-7EE6-4342-B048-85BDC9FD1C3A}</a:tableStyleId>
              </a:tblPr>
              <a:tblGrid>
                <a:gridCol w="629881"/>
                <a:gridCol w="452217"/>
                <a:gridCol w="541049"/>
                <a:gridCol w="541049"/>
                <a:gridCol w="541049"/>
                <a:gridCol w="541049"/>
                <a:gridCol w="541049"/>
                <a:gridCol w="541049"/>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143167585"/>
              </p:ext>
            </p:extLst>
          </p:nvPr>
        </p:nvGraphicFramePr>
        <p:xfrm>
          <a:off x="67425" y="5847926"/>
          <a:ext cx="600903" cy="365760"/>
        </p:xfrm>
        <a:graphic>
          <a:graphicData uri="http://schemas.openxmlformats.org/drawingml/2006/table">
            <a:tbl>
              <a:tblPr firstRow="1" bandRow="1">
                <a:tableStyleId>{5C22544A-7EE6-4342-B048-85BDC9FD1C3A}</a:tableStyleId>
              </a:tblPr>
              <a:tblGrid>
                <a:gridCol w="600903"/>
              </a:tblGrid>
              <a:tr h="0">
                <a:tc>
                  <a:txBody>
                    <a:bodyPr/>
                    <a:lstStyle/>
                    <a:p>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987853846"/>
              </p:ext>
            </p:extLst>
          </p:nvPr>
        </p:nvGraphicFramePr>
        <p:xfrm>
          <a:off x="733186" y="5847926"/>
          <a:ext cx="1078692" cy="365760"/>
        </p:xfrm>
        <a:graphic>
          <a:graphicData uri="http://schemas.openxmlformats.org/drawingml/2006/table">
            <a:tbl>
              <a:tblPr firstRow="1" bandRow="1">
                <a:tableStyleId>{5C22544A-7EE6-4342-B048-85BDC9FD1C3A}</a:tableStyleId>
              </a:tblPr>
              <a:tblGrid>
                <a:gridCol w="539346"/>
                <a:gridCol w="539346"/>
              </a:tblGrid>
              <a:tr h="365760">
                <a:tc>
                  <a:txBody>
                    <a:bodyPr/>
                    <a:lstStyle/>
                    <a:p>
                      <a:endParaRPr lang="en-US" dirty="0"/>
                    </a:p>
                  </a:txBody>
                  <a:tcPr/>
                </a:tc>
                <a:tc>
                  <a:txBody>
                    <a:bodyPr/>
                    <a:lstStyle/>
                    <a:p>
                      <a:endParaRPr lang="en-US"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89032128"/>
              </p:ext>
            </p:extLst>
          </p:nvPr>
        </p:nvGraphicFramePr>
        <p:xfrm>
          <a:off x="1937612" y="5842846"/>
          <a:ext cx="2637792" cy="370840"/>
        </p:xfrm>
        <a:graphic>
          <a:graphicData uri="http://schemas.openxmlformats.org/drawingml/2006/table">
            <a:tbl>
              <a:tblPr firstRow="1" bandRow="1">
                <a:tableStyleId>{5C22544A-7EE6-4342-B048-85BDC9FD1C3A}</a:tableStyleId>
              </a:tblPr>
              <a:tblGrid>
                <a:gridCol w="659448"/>
                <a:gridCol w="659448"/>
                <a:gridCol w="659448"/>
                <a:gridCol w="659448"/>
              </a:tblGrid>
              <a:tr h="370840">
                <a:tc>
                  <a:txBody>
                    <a:bodyPr/>
                    <a:lstStyle/>
                    <a:p>
                      <a:r>
                        <a:rPr lang="en-US" dirty="0" smtClean="0"/>
                        <a:t>6</a:t>
                      </a:r>
                      <a:endParaRPr lang="en-US" dirty="0"/>
                    </a:p>
                  </a:txBody>
                  <a:tcPr/>
                </a:tc>
                <a:tc>
                  <a:txBody>
                    <a:bodyPr/>
                    <a:lstStyle/>
                    <a:p>
                      <a:r>
                        <a:rPr lang="en-US" dirty="0" smtClean="0"/>
                        <a:t>45</a:t>
                      </a:r>
                      <a:endParaRPr lang="en-US" dirty="0"/>
                    </a:p>
                  </a:txBody>
                  <a:tcPr/>
                </a:tc>
                <a:tc>
                  <a:txBody>
                    <a:bodyPr/>
                    <a:lstStyle/>
                    <a:p>
                      <a:r>
                        <a:rPr lang="en-US" dirty="0" smtClean="0"/>
                        <a:t>12</a:t>
                      </a:r>
                      <a:endParaRPr lang="en-US" dirty="0"/>
                    </a:p>
                  </a:txBody>
                  <a:tcPr/>
                </a:tc>
                <a:tc>
                  <a:txBody>
                    <a:bodyPr/>
                    <a:lstStyle/>
                    <a:p>
                      <a:r>
                        <a:rPr lang="en-US" dirty="0" smtClean="0"/>
                        <a:t>23</a:t>
                      </a:r>
                      <a:endParaRPr lang="en-US"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985425334"/>
              </p:ext>
            </p:extLst>
          </p:nvPr>
        </p:nvGraphicFramePr>
        <p:xfrm>
          <a:off x="4689874" y="5847926"/>
          <a:ext cx="4328392" cy="370840"/>
        </p:xfrm>
        <a:graphic>
          <a:graphicData uri="http://schemas.openxmlformats.org/drawingml/2006/table">
            <a:tbl>
              <a:tblPr firstRow="1" bandRow="1">
                <a:tableStyleId>{5C22544A-7EE6-4342-B048-85BDC9FD1C3A}</a:tableStyleId>
              </a:tblPr>
              <a:tblGrid>
                <a:gridCol w="629881"/>
                <a:gridCol w="452217"/>
                <a:gridCol w="541049"/>
                <a:gridCol w="541049"/>
                <a:gridCol w="541049"/>
                <a:gridCol w="541049"/>
                <a:gridCol w="541049"/>
                <a:gridCol w="541049"/>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537938706"/>
              </p:ext>
            </p:extLst>
          </p:nvPr>
        </p:nvGraphicFramePr>
        <p:xfrm>
          <a:off x="67425" y="6256839"/>
          <a:ext cx="600903" cy="365760"/>
        </p:xfrm>
        <a:graphic>
          <a:graphicData uri="http://schemas.openxmlformats.org/drawingml/2006/table">
            <a:tbl>
              <a:tblPr firstRow="1" bandRow="1">
                <a:tableStyleId>{5C22544A-7EE6-4342-B048-85BDC9FD1C3A}</a:tableStyleId>
              </a:tblPr>
              <a:tblGrid>
                <a:gridCol w="600903"/>
              </a:tblGrid>
              <a:tr h="0">
                <a:tc>
                  <a:txBody>
                    <a:bodyPr/>
                    <a:lstStyle/>
                    <a:p>
                      <a:r>
                        <a:rPr lang="en-US" dirty="0" smtClean="0"/>
                        <a:t>87</a:t>
                      </a:r>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562990175"/>
              </p:ext>
            </p:extLst>
          </p:nvPr>
        </p:nvGraphicFramePr>
        <p:xfrm>
          <a:off x="733186" y="6256839"/>
          <a:ext cx="1078692" cy="365760"/>
        </p:xfrm>
        <a:graphic>
          <a:graphicData uri="http://schemas.openxmlformats.org/drawingml/2006/table">
            <a:tbl>
              <a:tblPr firstRow="1" bandRow="1">
                <a:tableStyleId>{5C22544A-7EE6-4342-B048-85BDC9FD1C3A}</a:tableStyleId>
              </a:tblPr>
              <a:tblGrid>
                <a:gridCol w="539346"/>
                <a:gridCol w="539346"/>
              </a:tblGrid>
              <a:tr h="365760">
                <a:tc>
                  <a:txBody>
                    <a:bodyPr/>
                    <a:lstStyle/>
                    <a:p>
                      <a:endParaRPr lang="en-US" dirty="0"/>
                    </a:p>
                  </a:txBody>
                  <a:tcPr/>
                </a:tc>
                <a:tc>
                  <a:txBody>
                    <a:bodyPr/>
                    <a:lstStyle/>
                    <a:p>
                      <a:endParaRPr lang="en-US" dirty="0"/>
                    </a:p>
                  </a:txBody>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113817757"/>
              </p:ext>
            </p:extLst>
          </p:nvPr>
        </p:nvGraphicFramePr>
        <p:xfrm>
          <a:off x="1937612" y="6251759"/>
          <a:ext cx="2637792" cy="370840"/>
        </p:xfrm>
        <a:graphic>
          <a:graphicData uri="http://schemas.openxmlformats.org/drawingml/2006/table">
            <a:tbl>
              <a:tblPr firstRow="1" bandRow="1">
                <a:tableStyleId>{5C22544A-7EE6-4342-B048-85BDC9FD1C3A}</a:tableStyleId>
              </a:tblPr>
              <a:tblGrid>
                <a:gridCol w="659448"/>
                <a:gridCol w="659448"/>
                <a:gridCol w="659448"/>
                <a:gridCol w="659448"/>
              </a:tblGrid>
              <a:tr h="370840">
                <a:tc>
                  <a:txBody>
                    <a:bodyPr/>
                    <a:lstStyle/>
                    <a:p>
                      <a:r>
                        <a:rPr lang="en-US" dirty="0" smtClean="0"/>
                        <a:t>6</a:t>
                      </a:r>
                      <a:endParaRPr lang="en-US" dirty="0"/>
                    </a:p>
                  </a:txBody>
                  <a:tcPr/>
                </a:tc>
                <a:tc>
                  <a:txBody>
                    <a:bodyPr/>
                    <a:lstStyle/>
                    <a:p>
                      <a:r>
                        <a:rPr lang="en-US" dirty="0" smtClean="0"/>
                        <a:t>45</a:t>
                      </a:r>
                      <a:endParaRPr lang="en-US" dirty="0"/>
                    </a:p>
                  </a:txBody>
                  <a:tcPr/>
                </a:tc>
                <a:tc>
                  <a:txBody>
                    <a:bodyPr/>
                    <a:lstStyle/>
                    <a:p>
                      <a:r>
                        <a:rPr lang="en-US" dirty="0" smtClean="0"/>
                        <a:t>12</a:t>
                      </a:r>
                      <a:endParaRPr lang="en-US" dirty="0"/>
                    </a:p>
                  </a:txBody>
                  <a:tcPr/>
                </a:tc>
                <a:tc>
                  <a:txBody>
                    <a:bodyPr/>
                    <a:lstStyle/>
                    <a:p>
                      <a:r>
                        <a:rPr lang="en-US" dirty="0" smtClean="0"/>
                        <a:t>23</a:t>
                      </a:r>
                      <a:endParaRPr lang="en-US" dirty="0"/>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4139242492"/>
              </p:ext>
            </p:extLst>
          </p:nvPr>
        </p:nvGraphicFramePr>
        <p:xfrm>
          <a:off x="4689874" y="6256839"/>
          <a:ext cx="4328392" cy="370840"/>
        </p:xfrm>
        <a:graphic>
          <a:graphicData uri="http://schemas.openxmlformats.org/drawingml/2006/table">
            <a:tbl>
              <a:tblPr firstRow="1" bandRow="1">
                <a:tableStyleId>{5C22544A-7EE6-4342-B048-85BDC9FD1C3A}</a:tableStyleId>
              </a:tblPr>
              <a:tblGrid>
                <a:gridCol w="629881"/>
                <a:gridCol w="452217"/>
                <a:gridCol w="541049"/>
                <a:gridCol w="541049"/>
                <a:gridCol w="541049"/>
                <a:gridCol w="541049"/>
                <a:gridCol w="541049"/>
                <a:gridCol w="541049"/>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9326270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Fractal Tree Index Performance</a:t>
            </a:r>
            <a:endParaRPr lang="en-US" dirty="0"/>
          </a:p>
        </p:txBody>
      </p:sp>
      <p:sp>
        <p:nvSpPr>
          <p:cNvPr id="3" name="Content Placeholder 2"/>
          <p:cNvSpPr>
            <a:spLocks noGrp="1"/>
          </p:cNvSpPr>
          <p:nvPr>
            <p:ph idx="1"/>
          </p:nvPr>
        </p:nvSpPr>
        <p:spPr/>
        <p:txBody>
          <a:bodyPr/>
          <a:lstStyle/>
          <a:p>
            <a:r>
              <a:rPr lang="en-US" dirty="0" smtClean="0"/>
              <a:t>Few, large, sequential IOs on several trees</a:t>
            </a:r>
          </a:p>
          <a:p>
            <a:pPr lvl="1"/>
            <a:r>
              <a:rPr lang="en-US" dirty="0" smtClean="0"/>
              <a:t>Scales with large number of insertions (variation of LSM-tree)</a:t>
            </a:r>
          </a:p>
          <a:p>
            <a:pPr lvl="1"/>
            <a:r>
              <a:rPr lang="en-US" dirty="0" smtClean="0"/>
              <a:t>Potential to leverage SSD parallelism</a:t>
            </a:r>
          </a:p>
          <a:p>
            <a:pPr lvl="1"/>
            <a:endParaRPr lang="en-US" dirty="0"/>
          </a:p>
        </p:txBody>
      </p:sp>
    </p:spTree>
    <p:extLst>
      <p:ext uri="{BB962C8B-B14F-4D97-AF65-F5344CB8AC3E}">
        <p14:creationId xmlns:p14="http://schemas.microsoft.com/office/powerpoint/2010/main" val="191354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Oracle 11g</a:t>
            </a:r>
          </a:p>
          <a:p>
            <a:pPr lvl="1"/>
            <a:r>
              <a:rPr lang="en-US" dirty="0" smtClean="0"/>
              <a:t>B-tree vs. Hash vs. Bitmap</a:t>
            </a:r>
          </a:p>
          <a:p>
            <a:pPr lvl="1"/>
            <a:r>
              <a:rPr lang="en-US" dirty="0" smtClean="0"/>
              <a:t>Index-organized table vs. heap</a:t>
            </a:r>
          </a:p>
          <a:p>
            <a:pPr lvl="2"/>
            <a:r>
              <a:rPr lang="en-US" dirty="0" smtClean="0"/>
              <a:t>Non-clustered index can be defined on both</a:t>
            </a:r>
            <a:endParaRPr lang="en-US" dirty="0"/>
          </a:p>
          <a:p>
            <a:pPr lvl="1"/>
            <a:r>
              <a:rPr lang="en-US" dirty="0" smtClean="0"/>
              <a:t>Reverse key indexes</a:t>
            </a:r>
          </a:p>
          <a:p>
            <a:pPr lvl="1"/>
            <a:r>
              <a:rPr lang="en-US" dirty="0" smtClean="0"/>
              <a:t>Key compression</a:t>
            </a:r>
          </a:p>
          <a:p>
            <a:pPr lvl="1"/>
            <a:r>
              <a:rPr lang="en-US" dirty="0" smtClean="0"/>
              <a:t>Invisible index (not visible to optimizer – allows for experimentation)</a:t>
            </a:r>
          </a:p>
          <a:p>
            <a:pPr lvl="1"/>
            <a:r>
              <a:rPr lang="en-US" dirty="0" smtClean="0"/>
              <a:t>Function-based indexes</a:t>
            </a:r>
          </a:p>
          <a:p>
            <a:pPr lvl="2"/>
            <a:r>
              <a:rPr lang="fr-FR" dirty="0"/>
              <a:t>CREATE INDEX </a:t>
            </a:r>
            <a:r>
              <a:rPr lang="fr-FR" dirty="0" err="1"/>
              <a:t>idx</a:t>
            </a:r>
            <a:r>
              <a:rPr lang="fr-FR" dirty="0"/>
              <a:t> ON table_1 (a + b * (c - 1), a, b);</a:t>
            </a:r>
            <a:endParaRPr lang="en-US" dirty="0"/>
          </a:p>
        </p:txBody>
      </p:sp>
      <p:sp>
        <p:nvSpPr>
          <p:cNvPr id="4" name="TextBox 3"/>
          <p:cNvSpPr txBox="1"/>
          <p:nvPr/>
        </p:nvSpPr>
        <p:spPr>
          <a:xfrm>
            <a:off x="364628" y="6476039"/>
            <a:ext cx="2406203" cy="369332"/>
          </a:xfrm>
          <a:prstGeom prst="rect">
            <a:avLst/>
          </a:prstGeom>
          <a:noFill/>
        </p:spPr>
        <p:txBody>
          <a:bodyPr wrap="none" rtlCol="0">
            <a:spAutoFit/>
          </a:bodyPr>
          <a:lstStyle/>
          <a:p>
            <a:r>
              <a:rPr lang="en-US" dirty="0" smtClean="0"/>
              <a:t>See: Oracle 11g indexes</a:t>
            </a:r>
            <a:endParaRPr lang="en-US" dirty="0"/>
          </a:p>
        </p:txBody>
      </p:sp>
    </p:spTree>
    <p:extLst>
      <p:ext uri="{BB962C8B-B14F-4D97-AF65-F5344CB8AC3E}">
        <p14:creationId xmlns:p14="http://schemas.microsoft.com/office/powerpoint/2010/main" val="2727605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Implementation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DB2 10</a:t>
            </a:r>
          </a:p>
          <a:p>
            <a:pPr lvl="1"/>
            <a:r>
              <a:rPr lang="en-US" dirty="0" smtClean="0"/>
              <a:t>B+-tree (hash index only for db2 for z/OS)</a:t>
            </a:r>
          </a:p>
          <a:p>
            <a:pPr lvl="1"/>
            <a:r>
              <a:rPr lang="en-US" dirty="0" smtClean="0"/>
              <a:t>Non-cluster vs. cluster</a:t>
            </a:r>
          </a:p>
          <a:p>
            <a:pPr lvl="1"/>
            <a:r>
              <a:rPr lang="en-US" dirty="0" smtClean="0"/>
              <a:t>Key compression</a:t>
            </a:r>
          </a:p>
          <a:p>
            <a:pPr lvl="1"/>
            <a:r>
              <a:rPr lang="en-US" dirty="0" smtClean="0"/>
              <a:t>Indexes on expression</a:t>
            </a:r>
          </a:p>
          <a:p>
            <a:r>
              <a:rPr lang="en-US" dirty="0" smtClean="0"/>
              <a:t>SQL Server 2012</a:t>
            </a:r>
          </a:p>
          <a:p>
            <a:pPr lvl="1"/>
            <a:r>
              <a:rPr lang="en-US" dirty="0" smtClean="0"/>
              <a:t>B+-tree (spatial indexes built on top of B+-trees)</a:t>
            </a:r>
          </a:p>
          <a:p>
            <a:pPr lvl="1"/>
            <a:r>
              <a:rPr lang="en-US" dirty="0" smtClean="0">
                <a:hlinkClick r:id="rId2"/>
              </a:rPr>
              <a:t>Columnstore</a:t>
            </a:r>
            <a:r>
              <a:rPr lang="en-US" dirty="0" smtClean="0"/>
              <a:t> index for OLAP queries</a:t>
            </a:r>
          </a:p>
          <a:p>
            <a:pPr lvl="1"/>
            <a:r>
              <a:rPr lang="en-US" dirty="0" smtClean="0"/>
              <a:t>Non-cluster vs. cluster</a:t>
            </a:r>
          </a:p>
          <a:p>
            <a:pPr lvl="1"/>
            <a:r>
              <a:rPr lang="en-US" dirty="0" smtClean="0"/>
              <a:t>Non key columns included in index (for coverage)</a:t>
            </a:r>
          </a:p>
          <a:p>
            <a:pPr lvl="1"/>
            <a:r>
              <a:rPr lang="en-US" dirty="0" smtClean="0"/>
              <a:t>Indexes on simple expressions (filtered indexes)</a:t>
            </a:r>
          </a:p>
          <a:p>
            <a:pPr lvl="1"/>
            <a:endParaRPr lang="en-US" dirty="0" smtClean="0"/>
          </a:p>
          <a:p>
            <a:pPr lvl="1"/>
            <a:endParaRPr lang="en-US" dirty="0"/>
          </a:p>
        </p:txBody>
      </p:sp>
      <p:sp>
        <p:nvSpPr>
          <p:cNvPr id="4" name="TextBox 3"/>
          <p:cNvSpPr txBox="1"/>
          <p:nvPr/>
        </p:nvSpPr>
        <p:spPr>
          <a:xfrm>
            <a:off x="113161" y="6391972"/>
            <a:ext cx="4948402" cy="369332"/>
          </a:xfrm>
          <a:prstGeom prst="rect">
            <a:avLst/>
          </a:prstGeom>
          <a:noFill/>
        </p:spPr>
        <p:txBody>
          <a:bodyPr wrap="none" rtlCol="0">
            <a:spAutoFit/>
          </a:bodyPr>
          <a:lstStyle/>
          <a:p>
            <a:r>
              <a:rPr lang="en-US" dirty="0" smtClean="0"/>
              <a:t>See:</a:t>
            </a:r>
            <a:r>
              <a:rPr lang="en-US" dirty="0" smtClean="0">
                <a:hlinkClick r:id="rId3"/>
              </a:rPr>
              <a:t> DB2 types of indexes</a:t>
            </a:r>
            <a:r>
              <a:rPr lang="en-US" dirty="0" smtClean="0"/>
              <a:t>, </a:t>
            </a:r>
            <a:r>
              <a:rPr lang="en-US" dirty="0" err="1" smtClean="0">
                <a:hlinkClick r:id="rId4"/>
              </a:rPr>
              <a:t>SQLServer</a:t>
            </a:r>
            <a:r>
              <a:rPr lang="en-US" dirty="0" smtClean="0">
                <a:hlinkClick r:id="rId4"/>
              </a:rPr>
              <a:t> 2012 indexes</a:t>
            </a:r>
            <a:endParaRPr lang="en-US" dirty="0"/>
          </a:p>
        </p:txBody>
      </p:sp>
    </p:spTree>
    <p:extLst>
      <p:ext uri="{BB962C8B-B14F-4D97-AF65-F5344CB8AC3E}">
        <p14:creationId xmlns:p14="http://schemas.microsoft.com/office/powerpoint/2010/main" val="302985655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a:t>
            </a:r>
            <a:endParaRPr lang="en-US" dirty="0"/>
          </a:p>
        </p:txBody>
      </p:sp>
      <p:sp>
        <p:nvSpPr>
          <p:cNvPr id="3" name="Content Placeholder 2"/>
          <p:cNvSpPr>
            <a:spLocks noGrp="1"/>
          </p:cNvSpPr>
          <p:nvPr>
            <p:ph idx="1"/>
          </p:nvPr>
        </p:nvSpPr>
        <p:spPr/>
        <p:txBody>
          <a:bodyPr/>
          <a:lstStyle/>
          <a:p>
            <a:pPr marL="609600" indent="-609600">
              <a:lnSpc>
                <a:spcPct val="90000"/>
              </a:lnSpc>
              <a:buFontTx/>
              <a:buNone/>
            </a:pPr>
            <a:r>
              <a:rPr lang="en-US" sz="2800" u="sng" dirty="0"/>
              <a:t>Benefits of a clustered index</a:t>
            </a:r>
            <a:r>
              <a:rPr lang="en-US" sz="2800" dirty="0"/>
              <a:t>:</a:t>
            </a:r>
          </a:p>
          <a:p>
            <a:pPr marL="609600" indent="-609600">
              <a:lnSpc>
                <a:spcPct val="90000"/>
              </a:lnSpc>
              <a:buFontTx/>
              <a:buAutoNum type="arabicPeriod"/>
            </a:pPr>
            <a:r>
              <a:rPr lang="en-US" sz="2800" dirty="0"/>
              <a:t>A sparse clustered index stores fewer pointers than a dense index.</a:t>
            </a:r>
          </a:p>
          <a:p>
            <a:pPr marL="990600" lvl="1" indent="-533400">
              <a:lnSpc>
                <a:spcPct val="90000"/>
              </a:lnSpc>
              <a:buFontTx/>
              <a:buChar char="•"/>
            </a:pPr>
            <a:r>
              <a:rPr lang="en-US" sz="2400" dirty="0"/>
              <a:t>This might save up to one level in the B-tree index.</a:t>
            </a:r>
          </a:p>
          <a:p>
            <a:pPr marL="609600" indent="-609600">
              <a:lnSpc>
                <a:spcPct val="90000"/>
              </a:lnSpc>
              <a:buFontTx/>
              <a:buAutoNum type="arabicPeriod"/>
            </a:pPr>
            <a:r>
              <a:rPr lang="en-US" sz="2800" dirty="0"/>
              <a:t>A clustered index is good for multipoint queries</a:t>
            </a:r>
          </a:p>
          <a:p>
            <a:pPr marL="990600" lvl="1" indent="-533400">
              <a:lnSpc>
                <a:spcPct val="90000"/>
              </a:lnSpc>
              <a:buFontTx/>
              <a:buChar char="•"/>
            </a:pPr>
            <a:r>
              <a:rPr lang="en-US" sz="2400" dirty="0"/>
              <a:t>White pages in a paper telephone book</a:t>
            </a:r>
          </a:p>
          <a:p>
            <a:pPr marL="609600" indent="-609600">
              <a:lnSpc>
                <a:spcPct val="90000"/>
              </a:lnSpc>
              <a:buFontTx/>
              <a:buAutoNum type="arabicPeriod"/>
            </a:pPr>
            <a:r>
              <a:rPr lang="en-US" sz="2800" dirty="0"/>
              <a:t>A clustered index based on a B-Tree supports range, prefix, </a:t>
            </a:r>
            <a:r>
              <a:rPr lang="en-US" sz="2800" dirty="0" err="1"/>
              <a:t>extremal</a:t>
            </a:r>
            <a:r>
              <a:rPr lang="en-US" sz="2800" dirty="0"/>
              <a:t> and ordering queries well.</a:t>
            </a:r>
          </a:p>
          <a:p>
            <a:pPr marL="0" indent="0">
              <a:buNone/>
            </a:pPr>
            <a:endParaRPr lang="en-US" dirty="0"/>
          </a:p>
        </p:txBody>
      </p:sp>
    </p:spTree>
    <p:extLst>
      <p:ext uri="{BB962C8B-B14F-4D97-AF65-F5344CB8AC3E}">
        <p14:creationId xmlns:p14="http://schemas.microsoft.com/office/powerpoint/2010/main" val="40030680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a:t>
            </a:r>
            <a:endParaRPr lang="en-US" dirty="0"/>
          </a:p>
        </p:txBody>
      </p:sp>
      <p:sp>
        <p:nvSpPr>
          <p:cNvPr id="3" name="Content Placeholder 2"/>
          <p:cNvSpPr>
            <a:spLocks noGrp="1"/>
          </p:cNvSpPr>
          <p:nvPr>
            <p:ph idx="1"/>
          </p:nvPr>
        </p:nvSpPr>
        <p:spPr/>
        <p:txBody>
          <a:bodyPr/>
          <a:lstStyle/>
          <a:p>
            <a:pPr marL="609600" indent="-609600">
              <a:lnSpc>
                <a:spcPct val="90000"/>
              </a:lnSpc>
              <a:buFontTx/>
              <a:buAutoNum type="arabicPeriod" startAt="4"/>
            </a:pPr>
            <a:r>
              <a:rPr lang="en-US" sz="2800" dirty="0"/>
              <a:t>A clustered index (on attribute X) can reduce lock contention:</a:t>
            </a:r>
          </a:p>
          <a:p>
            <a:pPr marL="990600" lvl="1" indent="-533400">
              <a:lnSpc>
                <a:spcPct val="90000"/>
              </a:lnSpc>
              <a:buFontTx/>
              <a:buNone/>
            </a:pPr>
            <a:r>
              <a:rPr lang="en-US" dirty="0"/>
              <a:t>	</a:t>
            </a:r>
            <a:r>
              <a:rPr lang="en-US" sz="2400" dirty="0"/>
              <a:t>Retrieval of records or update operations using an equality, a prefix match or a range condition based on X will access and lock only a few consecutive pages of data</a:t>
            </a:r>
          </a:p>
          <a:p>
            <a:pPr marL="609600" indent="-609600">
              <a:lnSpc>
                <a:spcPct val="90000"/>
              </a:lnSpc>
              <a:buFontTx/>
              <a:buNone/>
            </a:pPr>
            <a:r>
              <a:rPr lang="en-US" sz="2800" u="sng" dirty="0"/>
              <a:t>Cost of a clustered index</a:t>
            </a:r>
          </a:p>
          <a:p>
            <a:pPr marL="609600" indent="-609600">
              <a:lnSpc>
                <a:spcPct val="90000"/>
              </a:lnSpc>
              <a:buFontTx/>
              <a:buAutoNum type="arabicPeriod"/>
            </a:pPr>
            <a:r>
              <a:rPr lang="en-US" sz="2800" dirty="0"/>
              <a:t>Cost of overflow pages</a:t>
            </a:r>
          </a:p>
          <a:p>
            <a:pPr marL="990600" lvl="1" indent="-533400">
              <a:lnSpc>
                <a:spcPct val="90000"/>
              </a:lnSpc>
              <a:buFontTx/>
              <a:buChar char="•"/>
            </a:pPr>
            <a:r>
              <a:rPr lang="en-US" sz="2400" dirty="0"/>
              <a:t>Due to insertions</a:t>
            </a:r>
          </a:p>
          <a:p>
            <a:pPr marL="990600" lvl="1" indent="-533400">
              <a:lnSpc>
                <a:spcPct val="90000"/>
              </a:lnSpc>
              <a:buFontTx/>
              <a:buChar char="•"/>
            </a:pPr>
            <a:r>
              <a:rPr lang="en-US" sz="2400" dirty="0"/>
              <a:t>Due to updates (e.g., a NULL value by a long string) </a:t>
            </a:r>
          </a:p>
        </p:txBody>
      </p:sp>
    </p:spTree>
    <p:extLst>
      <p:ext uri="{BB962C8B-B14F-4D97-AF65-F5344CB8AC3E}">
        <p14:creationId xmlns:p14="http://schemas.microsoft.com/office/powerpoint/2010/main" val="17851059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lIns="81639"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t>Heap Files</a:t>
            </a:r>
          </a:p>
        </p:txBody>
      </p:sp>
      <p:sp>
        <p:nvSpPr>
          <p:cNvPr id="6146" name="Rectangle 2"/>
          <p:cNvSpPr>
            <a:spLocks noGrp="1" noChangeArrowheads="1"/>
          </p:cNvSpPr>
          <p:nvPr>
            <p:ph sz="half" idx="1"/>
          </p:nvPr>
        </p:nvSpPr>
        <p:spPr>
          <a:ln/>
        </p:spPr>
        <p:txBody>
          <a:bodyPr lIns="81639" tIns="42452" rIns="81639" bIns="42452">
            <a:normAutofit lnSpcReduction="10000"/>
          </a:bodyPr>
          <a:lstStyle/>
          <a:p>
            <a:pPr marL="390246" indent="-293764">
              <a:spcBef>
                <a:spcPts val="726"/>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Rows appended to end of file as they are inserted  </a:t>
            </a:r>
          </a:p>
          <a:p>
            <a:pPr marL="781932" lvl="1" indent="-292325">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Hence the file is </a:t>
            </a:r>
            <a:r>
              <a:rPr lang="en-US" dirty="0" smtClean="0"/>
              <a:t>unordered</a:t>
            </a:r>
          </a:p>
          <a:p>
            <a:pPr marL="781932" lvl="1" indent="-292325">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Good for scan</a:t>
            </a:r>
            <a:endParaRPr lang="en-US" dirty="0"/>
          </a:p>
          <a:p>
            <a:pPr marL="390246" indent="-293764">
              <a:spcBef>
                <a:spcPts val="726"/>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Deleted rows create gaps in file</a:t>
            </a:r>
          </a:p>
          <a:p>
            <a:pPr marL="781932" lvl="1" indent="-292325">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File must be periodically compacted to recover space</a:t>
            </a:r>
          </a:p>
          <a:p>
            <a:pPr marL="390246" indent="-293764">
              <a:spcBef>
                <a:spcPts val="726"/>
              </a:spcBef>
              <a:spcAft>
                <a:spcPct val="0"/>
              </a:spcAft>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p:txBody>
      </p:sp>
      <p:sp>
        <p:nvSpPr>
          <p:cNvPr id="4" name="Slide Number Placeholder 5"/>
          <p:cNvSpPr>
            <a:spLocks noGrp="1"/>
          </p:cNvSpPr>
          <p:nvPr>
            <p:ph type="sldNum" sz="quarter" idx="12"/>
          </p:nvPr>
        </p:nvSpPr>
        <p:spPr/>
        <p:txBody>
          <a:bodyPr/>
          <a:lstStyle/>
          <a:p>
            <a:fld id="{927F78C4-34C7-734B-84CE-68781C800514}" type="slidenum">
              <a:rPr lang="en-US"/>
              <a:pPr/>
              <a:t>3</a:t>
            </a:fld>
            <a:endParaRPr lang="en-US"/>
          </a:p>
        </p:txBody>
      </p:sp>
      <p:sp>
        <p:nvSpPr>
          <p:cNvPr id="5" name="Rectangle 4"/>
          <p:cNvSpPr/>
          <p:nvPr/>
        </p:nvSpPr>
        <p:spPr>
          <a:xfrm>
            <a:off x="5638800" y="1974470"/>
            <a:ext cx="1828800" cy="36232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Set</a:t>
            </a:r>
          </a:p>
          <a:p>
            <a:pPr algn="ctr"/>
            <a:r>
              <a:rPr lang="en-US" dirty="0" smtClean="0"/>
              <a:t>of</a:t>
            </a:r>
          </a:p>
          <a:p>
            <a:pPr algn="ctr"/>
            <a:r>
              <a:rPr lang="en-US" dirty="0"/>
              <a:t>r</a:t>
            </a:r>
            <a:r>
              <a:rPr lang="en-US" dirty="0" smtClean="0"/>
              <a:t>ecords</a:t>
            </a:r>
            <a:endParaRPr lang="en-US" dirty="0"/>
          </a:p>
        </p:txBody>
      </p:sp>
    </p:spTree>
    <p:extLst>
      <p:ext uri="{BB962C8B-B14F-4D97-AF65-F5344CB8AC3E}">
        <p14:creationId xmlns:p14="http://schemas.microsoft.com/office/powerpoint/2010/main" val="132295638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a:t>
            </a:r>
            <a:endParaRPr lang="en-US" dirty="0"/>
          </a:p>
        </p:txBody>
      </p:sp>
      <p:sp>
        <p:nvSpPr>
          <p:cNvPr id="3" name="Content Placeholder 2"/>
          <p:cNvSpPr>
            <a:spLocks noGrp="1"/>
          </p:cNvSpPr>
          <p:nvPr>
            <p:ph idx="1"/>
          </p:nvPr>
        </p:nvSpPr>
        <p:spPr/>
        <p:txBody>
          <a:bodyPr/>
          <a:lstStyle/>
          <a:p>
            <a:r>
              <a:rPr lang="en-US" dirty="0"/>
              <a:t>Because there is only one clustered index per table, it might be a good idea to replicate a table in order to use a clustered index on two different attributes</a:t>
            </a:r>
          </a:p>
          <a:p>
            <a:pPr lvl="1">
              <a:buFontTx/>
              <a:buChar char="•"/>
            </a:pPr>
            <a:r>
              <a:rPr lang="en-US" dirty="0"/>
              <a:t>Yellow and white pages in a paper telephone book</a:t>
            </a:r>
          </a:p>
          <a:p>
            <a:pPr lvl="1">
              <a:buFontTx/>
              <a:buChar char="•"/>
            </a:pPr>
            <a:r>
              <a:rPr lang="en-US" dirty="0"/>
              <a:t>Low insertion/update </a:t>
            </a:r>
            <a:r>
              <a:rPr lang="en-US" dirty="0" smtClean="0"/>
              <a:t>rate</a:t>
            </a:r>
            <a:endParaRPr lang="en-US" dirty="0"/>
          </a:p>
        </p:txBody>
      </p:sp>
    </p:spTree>
    <p:extLst>
      <p:ext uri="{BB962C8B-B14F-4D97-AF65-F5344CB8AC3E}">
        <p14:creationId xmlns:p14="http://schemas.microsoft.com/office/powerpoint/2010/main" val="42893731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609600"/>
            <a:ext cx="7772400" cy="1143000"/>
          </a:xfrm>
        </p:spPr>
        <p:txBody>
          <a:bodyPr/>
          <a:lstStyle/>
          <a:p>
            <a:r>
              <a:rPr lang="en-US"/>
              <a:t>Non-Clustered Index</a:t>
            </a:r>
          </a:p>
        </p:txBody>
      </p:sp>
      <p:sp>
        <p:nvSpPr>
          <p:cNvPr id="5" name="Rectangle 3"/>
          <p:cNvSpPr txBox="1">
            <a:spLocks noChangeArrowheads="1"/>
          </p:cNvSpPr>
          <p:nvPr/>
        </p:nvSpPr>
        <p:spPr>
          <a:xfrm>
            <a:off x="685800" y="1981200"/>
            <a:ext cx="3810000" cy="4114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09600" indent="-609600">
              <a:buFontTx/>
              <a:buNone/>
            </a:pPr>
            <a:r>
              <a:rPr lang="en-US" sz="2400" u="sng" smtClean="0"/>
              <a:t>Benefits of non-clustered indexes</a:t>
            </a:r>
          </a:p>
          <a:p>
            <a:pPr marL="609600" indent="-609600">
              <a:buFontTx/>
              <a:buAutoNum type="arabicPeriod"/>
            </a:pPr>
            <a:r>
              <a:rPr lang="en-US" sz="2400" smtClean="0"/>
              <a:t>A dense index can eliminate the need to access the underlying table through covering.</a:t>
            </a:r>
          </a:p>
          <a:p>
            <a:pPr marL="990600" lvl="1" indent="-533400">
              <a:buFontTx/>
              <a:buChar char="•"/>
            </a:pPr>
            <a:r>
              <a:rPr lang="en-US" sz="2000" smtClean="0"/>
              <a:t>It might be worth creating several indexes to increase the likelihood that the optimizer can find a covering index</a:t>
            </a:r>
            <a:endParaRPr lang="en-US" sz="1600" i="1" dirty="0"/>
          </a:p>
        </p:txBody>
      </p:sp>
      <p:sp>
        <p:nvSpPr>
          <p:cNvPr id="6" name="Rectangle 4"/>
          <p:cNvSpPr txBox="1">
            <a:spLocks noChangeArrowheads="1"/>
          </p:cNvSpPr>
          <p:nvPr/>
        </p:nvSpPr>
        <p:spPr>
          <a:xfrm>
            <a:off x="4648200" y="1981200"/>
            <a:ext cx="4343400" cy="4114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3400" indent="-533400">
              <a:buFontTx/>
              <a:buAutoNum type="arabicPeriod" startAt="2"/>
            </a:pPr>
            <a:r>
              <a:rPr lang="en-US" sz="2400" dirty="0" smtClean="0"/>
              <a:t>A non-clustered index is good if each query retrieves significantly fewer records than there are pages in the table.</a:t>
            </a:r>
          </a:p>
          <a:p>
            <a:pPr marL="914400" lvl="1" indent="-457200">
              <a:buFontTx/>
              <a:buChar char="•"/>
            </a:pPr>
            <a:r>
              <a:rPr lang="en-US" sz="2000" dirty="0" smtClean="0"/>
              <a:t>Where is the tipping point </a:t>
            </a:r>
            <a:r>
              <a:rPr lang="en-US" sz="2000" dirty="0" err="1" smtClean="0"/>
              <a:t>wrt</a:t>
            </a:r>
            <a:r>
              <a:rPr lang="en-US" sz="2000" dirty="0" smtClean="0"/>
              <a:t> heap file? You must experiment on your own system.</a:t>
            </a:r>
            <a:endParaRPr lang="en-US" sz="2000" i="1" dirty="0" smtClean="0"/>
          </a:p>
          <a:p>
            <a:pPr marL="533400" indent="-533400">
              <a:buFontTx/>
              <a:buNone/>
            </a:pPr>
            <a:endParaRPr lang="en-US" sz="2000" i="1" dirty="0" smtClean="0"/>
          </a:p>
          <a:p>
            <a:pPr marL="533400" indent="-533400"/>
            <a:endParaRPr lang="en-US" dirty="0"/>
          </a:p>
        </p:txBody>
      </p:sp>
    </p:spTree>
    <p:extLst>
      <p:ext uri="{BB962C8B-B14F-4D97-AF65-F5344CB8AC3E}">
        <p14:creationId xmlns:p14="http://schemas.microsoft.com/office/powerpoint/2010/main" val="22201046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3 - Index Tuning</a:t>
            </a:r>
          </a:p>
        </p:txBody>
      </p:sp>
      <p:sp>
        <p:nvSpPr>
          <p:cNvPr id="5" name="Footer Placeholder 4"/>
          <p:cNvSpPr>
            <a:spLocks noGrp="1"/>
          </p:cNvSpPr>
          <p:nvPr>
            <p:ph type="ftr" sz="quarter" idx="11"/>
          </p:nvPr>
        </p:nvSpPr>
        <p:spPr/>
        <p:txBody>
          <a:bodyPr/>
          <a:lstStyle/>
          <a:p>
            <a:r>
              <a:rPr lang="en-US"/>
              <a:t>© Dennis Shasha, Philippe Bonnet 2001</a:t>
            </a:r>
          </a:p>
        </p:txBody>
      </p:sp>
      <p:sp>
        <p:nvSpPr>
          <p:cNvPr id="6" name="Slide Number Placeholder 5"/>
          <p:cNvSpPr>
            <a:spLocks noGrp="1"/>
          </p:cNvSpPr>
          <p:nvPr>
            <p:ph type="sldNum" sz="quarter" idx="12"/>
          </p:nvPr>
        </p:nvSpPr>
        <p:spPr/>
        <p:txBody>
          <a:bodyPr/>
          <a:lstStyle/>
          <a:p>
            <a:fld id="{4224D4FC-E054-874F-A58E-E6893B7B7B49}" type="slidenum">
              <a:rPr lang="en-US"/>
              <a:pPr/>
              <a:t>32</a:t>
            </a:fld>
            <a:endParaRPr lang="en-US"/>
          </a:p>
        </p:txBody>
      </p:sp>
      <p:sp>
        <p:nvSpPr>
          <p:cNvPr id="47106" name="Rectangle 2"/>
          <p:cNvSpPr>
            <a:spLocks noGrp="1" noChangeArrowheads="1"/>
          </p:cNvSpPr>
          <p:nvPr>
            <p:ph type="title"/>
          </p:nvPr>
        </p:nvSpPr>
        <p:spPr/>
        <p:txBody>
          <a:bodyPr/>
          <a:lstStyle/>
          <a:p>
            <a:r>
              <a:rPr lang="en-US"/>
              <a:t>Covering Index - defined</a:t>
            </a:r>
          </a:p>
        </p:txBody>
      </p:sp>
      <p:sp>
        <p:nvSpPr>
          <p:cNvPr id="47107" name="Rectangle 3"/>
          <p:cNvSpPr>
            <a:spLocks noGrp="1" noChangeArrowheads="1"/>
          </p:cNvSpPr>
          <p:nvPr>
            <p:ph type="body" idx="1"/>
          </p:nvPr>
        </p:nvSpPr>
        <p:spPr/>
        <p:txBody>
          <a:bodyPr/>
          <a:lstStyle/>
          <a:p>
            <a:r>
              <a:rPr lang="en-US" dirty="0"/>
              <a:t>Select name from employee where department = </a:t>
            </a:r>
            <a:r>
              <a:rPr lang="ja-JP" altLang="en-US" dirty="0">
                <a:latin typeface="Arial"/>
              </a:rPr>
              <a:t>“</a:t>
            </a:r>
            <a:r>
              <a:rPr lang="en-US" dirty="0"/>
              <a:t>marketing</a:t>
            </a:r>
            <a:r>
              <a:rPr lang="ja-JP" altLang="en-US" dirty="0">
                <a:latin typeface="Arial"/>
              </a:rPr>
              <a:t>”</a:t>
            </a:r>
            <a:endParaRPr lang="en-US" dirty="0"/>
          </a:p>
          <a:p>
            <a:r>
              <a:rPr lang="en-US" dirty="0" smtClean="0"/>
              <a:t>A priori:</a:t>
            </a:r>
          </a:p>
          <a:p>
            <a:pPr lvl="1"/>
            <a:r>
              <a:rPr lang="en-US" dirty="0" smtClean="0"/>
              <a:t>Good </a:t>
            </a:r>
            <a:r>
              <a:rPr lang="en-US" dirty="0"/>
              <a:t>covering index would be on (department, name)</a:t>
            </a:r>
          </a:p>
          <a:p>
            <a:pPr lvl="1"/>
            <a:r>
              <a:rPr lang="en-US" dirty="0"/>
              <a:t>Index on (name, department) less useful.</a:t>
            </a:r>
          </a:p>
          <a:p>
            <a:pPr lvl="1"/>
            <a:r>
              <a:rPr lang="en-US" dirty="0"/>
              <a:t>Index on department alone moderately useful</a:t>
            </a:r>
            <a:r>
              <a:rPr lang="en-US" dirty="0" smtClean="0"/>
              <a:t>.</a:t>
            </a:r>
          </a:p>
          <a:p>
            <a:r>
              <a:rPr lang="en-US" dirty="0" smtClean="0"/>
              <a:t>Actual impact depends on underlying DBMS.</a:t>
            </a:r>
            <a:endParaRPr lang="en-US" dirty="0"/>
          </a:p>
        </p:txBody>
      </p:sp>
    </p:spTree>
    <p:extLst>
      <p:ext uri="{BB962C8B-B14F-4D97-AF65-F5344CB8AC3E}">
        <p14:creationId xmlns:p14="http://schemas.microsoft.com/office/powerpoint/2010/main" val="190381022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on Small Tables</a:t>
            </a:r>
            <a:endParaRPr lang="en-US" dirty="0"/>
          </a:p>
        </p:txBody>
      </p:sp>
      <p:sp>
        <p:nvSpPr>
          <p:cNvPr id="3" name="Content Placeholder 2"/>
          <p:cNvSpPr>
            <a:spLocks noGrp="1"/>
          </p:cNvSpPr>
          <p:nvPr>
            <p:ph idx="1"/>
          </p:nvPr>
        </p:nvSpPr>
        <p:spPr/>
        <p:txBody>
          <a:bodyPr/>
          <a:lstStyle/>
          <a:p>
            <a:r>
              <a:rPr lang="en-US" dirty="0"/>
              <a:t>Tuning manuals suggest to avoid indexes on small tables</a:t>
            </a:r>
          </a:p>
          <a:p>
            <a:pPr lvl="1"/>
            <a:r>
              <a:rPr lang="en-US" dirty="0"/>
              <a:t>If all data from a relation fits in one page then an index page adds an I/O</a:t>
            </a:r>
          </a:p>
          <a:p>
            <a:pPr lvl="1"/>
            <a:r>
              <a:rPr lang="en-US" dirty="0"/>
              <a:t>If each record fits in a page then an index helps performance</a:t>
            </a:r>
          </a:p>
          <a:p>
            <a:r>
              <a:rPr lang="en-US" dirty="0" smtClean="0"/>
              <a:t>However, indexes on small tables allow the DBMS to leverage next key locking and thus reduce contention on small tables.</a:t>
            </a:r>
            <a:endParaRPr lang="en-US" dirty="0"/>
          </a:p>
        </p:txBody>
      </p:sp>
    </p:spTree>
    <p:extLst>
      <p:ext uri="{BB962C8B-B14F-4D97-AF65-F5344CB8AC3E}">
        <p14:creationId xmlns:p14="http://schemas.microsoft.com/office/powerpoint/2010/main" val="82674241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Dennis Shasha, Philippe Bonnet 2001</a:t>
            </a:r>
          </a:p>
        </p:txBody>
      </p:sp>
      <p:sp>
        <p:nvSpPr>
          <p:cNvPr id="37890" name="Rectangle 2"/>
          <p:cNvSpPr>
            <a:spLocks noGrp="1" noChangeArrowheads="1"/>
          </p:cNvSpPr>
          <p:nvPr>
            <p:ph type="title"/>
          </p:nvPr>
        </p:nvSpPr>
        <p:spPr/>
        <p:txBody>
          <a:bodyPr/>
          <a:lstStyle/>
          <a:p>
            <a:r>
              <a:rPr lang="en-US"/>
              <a:t>Key Compression</a:t>
            </a:r>
          </a:p>
        </p:txBody>
      </p:sp>
      <p:sp>
        <p:nvSpPr>
          <p:cNvPr id="37891" name="Rectangle 3"/>
          <p:cNvSpPr>
            <a:spLocks noGrp="1" noChangeArrowheads="1"/>
          </p:cNvSpPr>
          <p:nvPr>
            <p:ph type="body" idx="1"/>
          </p:nvPr>
        </p:nvSpPr>
        <p:spPr/>
        <p:txBody>
          <a:bodyPr/>
          <a:lstStyle/>
          <a:p>
            <a:r>
              <a:rPr lang="en-US"/>
              <a:t>Use key compression</a:t>
            </a:r>
          </a:p>
          <a:p>
            <a:pPr lvl="1"/>
            <a:r>
              <a:rPr lang="en-US"/>
              <a:t>If you are using a B-tree</a:t>
            </a:r>
          </a:p>
          <a:p>
            <a:pPr lvl="1"/>
            <a:r>
              <a:rPr lang="en-US"/>
              <a:t>Compressing the key will reduce the number of levels in the tree</a:t>
            </a:r>
          </a:p>
          <a:p>
            <a:pPr lvl="1"/>
            <a:r>
              <a:rPr lang="en-US"/>
              <a:t>The system is not CPU-bound</a:t>
            </a:r>
          </a:p>
          <a:p>
            <a:pPr lvl="1"/>
            <a:r>
              <a:rPr lang="en-US"/>
              <a:t>Updates are relatively rare</a:t>
            </a:r>
          </a:p>
        </p:txBody>
      </p:sp>
    </p:spTree>
    <p:extLst>
      <p:ext uri="{BB962C8B-B14F-4D97-AF65-F5344CB8AC3E}">
        <p14:creationId xmlns:p14="http://schemas.microsoft.com/office/powerpoint/2010/main" val="22237931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
          <p:cNvSpPr>
            <a:spLocks noGrp="1"/>
          </p:cNvSpPr>
          <p:nvPr>
            <p:ph type="ftr" sz="quarter" idx="11"/>
          </p:nvPr>
        </p:nvSpPr>
        <p:spPr/>
        <p:txBody>
          <a:bodyPr/>
          <a:lstStyle/>
          <a:p>
            <a:r>
              <a:rPr lang="en-US"/>
              <a:t>© Dennis Shasha, Philippe Bonnet 2001</a:t>
            </a:r>
            <a:endParaRPr lang="da-DK"/>
          </a:p>
        </p:txBody>
      </p:sp>
      <p:sp>
        <p:nvSpPr>
          <p:cNvPr id="39938" name="Shape 39937"/>
          <p:cNvSpPr>
            <a:spLocks noGrp="1" noChangeArrowheads="1"/>
          </p:cNvSpPr>
          <p:nvPr>
            <p:ph type="title"/>
          </p:nvPr>
        </p:nvSpPr>
        <p:spPr/>
        <p:txBody>
          <a:bodyPr/>
          <a:lstStyle/>
          <a:p>
            <a:r>
              <a:rPr lang="en-US" dirty="0"/>
              <a:t>Index Tuning Wizard</a:t>
            </a:r>
            <a:endParaRPr lang="da-DK"/>
          </a:p>
        </p:txBody>
      </p:sp>
      <p:sp>
        <p:nvSpPr>
          <p:cNvPr id="39939" name="Shape 39938"/>
          <p:cNvSpPr>
            <a:spLocks noGrp="1" noChangeArrowheads="1"/>
          </p:cNvSpPr>
          <p:nvPr>
            <p:ph type="body" sz="half" idx="1"/>
          </p:nvPr>
        </p:nvSpPr>
        <p:spPr/>
        <p:txBody>
          <a:bodyPr>
            <a:normAutofit fontScale="92500"/>
          </a:bodyPr>
          <a:lstStyle/>
          <a:p>
            <a:pPr>
              <a:lnSpc>
                <a:spcPct val="90000"/>
              </a:lnSpc>
            </a:pPr>
            <a:r>
              <a:rPr lang="en-US" sz="2400" dirty="0" smtClean="0"/>
              <a:t> </a:t>
            </a:r>
            <a:r>
              <a:rPr lang="en-US" sz="2400" dirty="0"/>
              <a:t>SQL Server 7 and </a:t>
            </a:r>
            <a:r>
              <a:rPr lang="en-US" sz="2400" dirty="0" smtClean="0"/>
              <a:t>above, Oracle 9 and above, DB2 V9 and above (design advisor)</a:t>
            </a:r>
            <a:endParaRPr lang="da-DK" dirty="0"/>
          </a:p>
          <a:p>
            <a:pPr>
              <a:lnSpc>
                <a:spcPct val="90000"/>
              </a:lnSpc>
            </a:pPr>
            <a:r>
              <a:rPr lang="en-US" sz="2400" dirty="0"/>
              <a:t>In:</a:t>
            </a:r>
          </a:p>
          <a:p>
            <a:pPr lvl="1">
              <a:lnSpc>
                <a:spcPct val="90000"/>
              </a:lnSpc>
            </a:pPr>
            <a:r>
              <a:rPr lang="en-US" sz="2000" dirty="0"/>
              <a:t>A database (schema + data + existing indexes)</a:t>
            </a:r>
          </a:p>
          <a:p>
            <a:pPr lvl="1">
              <a:lnSpc>
                <a:spcPct val="90000"/>
              </a:lnSpc>
            </a:pPr>
            <a:r>
              <a:rPr lang="en-US" sz="2000" dirty="0"/>
              <a:t>Trace representative of the workload</a:t>
            </a:r>
          </a:p>
          <a:p>
            <a:pPr>
              <a:lnSpc>
                <a:spcPct val="90000"/>
              </a:lnSpc>
            </a:pPr>
            <a:r>
              <a:rPr lang="en-US" sz="2400" dirty="0"/>
              <a:t>Out:</a:t>
            </a:r>
          </a:p>
          <a:p>
            <a:pPr lvl="1">
              <a:lnSpc>
                <a:spcPct val="90000"/>
              </a:lnSpc>
            </a:pPr>
            <a:r>
              <a:rPr lang="en-US" sz="2000" dirty="0"/>
              <a:t>Evaluation of existing indexes</a:t>
            </a:r>
          </a:p>
          <a:p>
            <a:pPr lvl="1">
              <a:lnSpc>
                <a:spcPct val="90000"/>
              </a:lnSpc>
            </a:pPr>
            <a:r>
              <a:rPr lang="en-US" sz="2000" dirty="0"/>
              <a:t>Recommendations on index creation and deletion</a:t>
            </a:r>
          </a:p>
        </p:txBody>
      </p:sp>
      <p:sp>
        <p:nvSpPr>
          <p:cNvPr id="39940" name="Shape 39939"/>
          <p:cNvSpPr>
            <a:spLocks noGrp="1" noChangeArrowheads="1"/>
          </p:cNvSpPr>
          <p:nvPr>
            <p:ph type="body" sz="half" idx="2"/>
          </p:nvPr>
        </p:nvSpPr>
        <p:spPr/>
        <p:txBody>
          <a:bodyPr/>
          <a:lstStyle/>
          <a:p>
            <a:r>
              <a:rPr lang="en-US"/>
              <a:t>The index wizard</a:t>
            </a:r>
            <a:endParaRPr lang="da-DK"/>
          </a:p>
          <a:p>
            <a:pPr lvl="1"/>
            <a:r>
              <a:rPr lang="en-US"/>
              <a:t>Enumerates possible indexes on one attribute, then several attributes</a:t>
            </a:r>
          </a:p>
          <a:p>
            <a:pPr lvl="1"/>
            <a:r>
              <a:rPr lang="en-US"/>
              <a:t>Traverses this search space using the query optimizer to associate a cost to each index</a:t>
            </a:r>
          </a:p>
        </p:txBody>
      </p:sp>
    </p:spTree>
    <p:extLst>
      <p:ext uri="{BB962C8B-B14F-4D97-AF65-F5344CB8AC3E}">
        <p14:creationId xmlns:p14="http://schemas.microsoft.com/office/powerpoint/2010/main" val="9334265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Dennis Shasha, Philippe Bonnet 2001</a:t>
            </a:r>
          </a:p>
        </p:txBody>
      </p:sp>
      <p:sp>
        <p:nvSpPr>
          <p:cNvPr id="38914" name="Rectangle 2"/>
          <p:cNvSpPr>
            <a:spLocks noGrp="1" noChangeArrowheads="1"/>
          </p:cNvSpPr>
          <p:nvPr>
            <p:ph type="title"/>
          </p:nvPr>
        </p:nvSpPr>
        <p:spPr/>
        <p:txBody>
          <a:bodyPr/>
          <a:lstStyle/>
          <a:p>
            <a:r>
              <a:rPr lang="en-US"/>
              <a:t>Summary</a:t>
            </a:r>
          </a:p>
        </p:txBody>
      </p:sp>
      <p:sp>
        <p:nvSpPr>
          <p:cNvPr id="38915" name="Rectangle 3"/>
          <p:cNvSpPr>
            <a:spLocks noGrp="1" noChangeArrowheads="1"/>
          </p:cNvSpPr>
          <p:nvPr>
            <p:ph type="body" idx="1"/>
          </p:nvPr>
        </p:nvSpPr>
        <p:spPr/>
        <p:txBody>
          <a:bodyPr/>
          <a:lstStyle/>
          <a:p>
            <a:pPr marL="609600" indent="-609600">
              <a:lnSpc>
                <a:spcPct val="90000"/>
              </a:lnSpc>
              <a:buFontTx/>
              <a:buAutoNum type="arabicPeriod"/>
            </a:pPr>
            <a:r>
              <a:rPr lang="en-US" sz="2800"/>
              <a:t>Use a hash index for point queries only. Use a B-tree if multipoint queries or range queries are used</a:t>
            </a:r>
          </a:p>
          <a:p>
            <a:pPr marL="609600" indent="-609600">
              <a:lnSpc>
                <a:spcPct val="90000"/>
              </a:lnSpc>
              <a:buFontTx/>
              <a:buAutoNum type="arabicPeriod"/>
            </a:pPr>
            <a:r>
              <a:rPr lang="en-US" sz="2800"/>
              <a:t>Use clustering</a:t>
            </a:r>
          </a:p>
          <a:p>
            <a:pPr marL="990600" lvl="1" indent="-533400">
              <a:lnSpc>
                <a:spcPct val="90000"/>
              </a:lnSpc>
              <a:buFontTx/>
              <a:buChar char="•"/>
            </a:pPr>
            <a:r>
              <a:rPr lang="en-US" sz="2400"/>
              <a:t>if your queries need all or most of the fields of each records returned</a:t>
            </a:r>
          </a:p>
          <a:p>
            <a:pPr marL="990600" lvl="1" indent="-533400">
              <a:lnSpc>
                <a:spcPct val="90000"/>
              </a:lnSpc>
              <a:buFontTx/>
              <a:buChar char="•"/>
            </a:pPr>
            <a:r>
              <a:rPr lang="en-US" sz="2400"/>
              <a:t>if multipoint or range queries are asked</a:t>
            </a:r>
          </a:p>
          <a:p>
            <a:pPr marL="609600" indent="-609600">
              <a:lnSpc>
                <a:spcPct val="90000"/>
              </a:lnSpc>
              <a:buFontTx/>
              <a:buAutoNum type="arabicPeriod"/>
            </a:pPr>
            <a:r>
              <a:rPr lang="en-US" sz="2800"/>
              <a:t>Use a dense index to cover critical queries</a:t>
            </a:r>
          </a:p>
          <a:p>
            <a:pPr marL="609600" indent="-609600">
              <a:lnSpc>
                <a:spcPct val="90000"/>
              </a:lnSpc>
              <a:buFontTx/>
              <a:buAutoNum type="arabicPeriod"/>
            </a:pPr>
            <a:r>
              <a:rPr lang="en-US" sz="2800"/>
              <a:t>Don</a:t>
            </a:r>
            <a:r>
              <a:rPr lang="ja-JP" altLang="en-US" sz="2800">
                <a:latin typeface="Arial"/>
              </a:rPr>
              <a:t>’</a:t>
            </a:r>
            <a:r>
              <a:rPr lang="en-US" sz="2800"/>
              <a:t>t use an index if the time lost when inserting and updating overwhelms the time saved when querying</a:t>
            </a:r>
          </a:p>
        </p:txBody>
      </p:sp>
    </p:spTree>
    <p:extLst>
      <p:ext uri="{BB962C8B-B14F-4D97-AF65-F5344CB8AC3E}">
        <p14:creationId xmlns:p14="http://schemas.microsoft.com/office/powerpoint/2010/main" val="423128563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16200000">
            <a:off x="1928792" y="4344975"/>
            <a:ext cx="2126676" cy="12610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ctangle 1"/>
          <p:cNvSpPr/>
          <p:nvPr/>
        </p:nvSpPr>
        <p:spPr>
          <a:xfrm>
            <a:off x="4648320" y="3180702"/>
            <a:ext cx="1828800" cy="36232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Set</a:t>
            </a:r>
          </a:p>
          <a:p>
            <a:pPr algn="ctr"/>
            <a:r>
              <a:rPr lang="en-US" dirty="0" smtClean="0"/>
              <a:t>of</a:t>
            </a:r>
          </a:p>
          <a:p>
            <a:pPr algn="ctr"/>
            <a:r>
              <a:rPr lang="en-US" dirty="0"/>
              <a:t>r</a:t>
            </a:r>
            <a:r>
              <a:rPr lang="en-US" dirty="0" smtClean="0"/>
              <a:t>ecords</a:t>
            </a:r>
            <a:endParaRPr lang="en-US" dirty="0"/>
          </a:p>
        </p:txBody>
      </p:sp>
      <p:sp>
        <p:nvSpPr>
          <p:cNvPr id="7169" name="Rectangle 1"/>
          <p:cNvSpPr>
            <a:spLocks noGrp="1" noChangeArrowheads="1"/>
          </p:cNvSpPr>
          <p:nvPr>
            <p:ph type="title"/>
          </p:nvPr>
        </p:nvSpPr>
        <p:spPr>
          <a:xfrm>
            <a:off x="685440" y="609185"/>
            <a:ext cx="7771680" cy="1143480"/>
          </a:xfrm>
          <a:ln/>
        </p:spPr>
        <p:txBody>
          <a:bodyPr lIns="81639"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t>Index</a:t>
            </a:r>
          </a:p>
        </p:txBody>
      </p:sp>
      <p:sp>
        <p:nvSpPr>
          <p:cNvPr id="7170" name="Rectangle 2"/>
          <p:cNvSpPr>
            <a:spLocks noGrp="1" noChangeArrowheads="1"/>
          </p:cNvSpPr>
          <p:nvPr>
            <p:ph type="body" idx="1"/>
          </p:nvPr>
        </p:nvSpPr>
        <p:spPr>
          <a:xfrm>
            <a:off x="777912" y="1650421"/>
            <a:ext cx="7977627" cy="1431128"/>
          </a:xfrm>
          <a:ln/>
        </p:spPr>
        <p:txBody>
          <a:bodyPr lIns="81639" tIns="42452" rIns="81639" bIns="42452">
            <a:normAutofit fontScale="77500" lnSpcReduction="20000"/>
          </a:bodyPr>
          <a:lstStyle/>
          <a:p>
            <a:pPr indent="-309605">
              <a:spcBef>
                <a:spcPts val="726"/>
              </a:spcBef>
              <a:spcAft>
                <a:spcPct val="0"/>
              </a:spcAft>
              <a:buNone/>
              <a:tabLst>
                <a:tab pos="311045" algn="l"/>
                <a:tab pos="413287" algn="l"/>
                <a:tab pos="828013" algn="l"/>
                <a:tab pos="1242739" algn="l"/>
                <a:tab pos="1657465" algn="l"/>
                <a:tab pos="2072191" algn="l"/>
                <a:tab pos="2486917" algn="l"/>
                <a:tab pos="2901643" algn="l"/>
                <a:tab pos="3316369" algn="l"/>
                <a:tab pos="3731096" algn="l"/>
                <a:tab pos="4145822" algn="l"/>
                <a:tab pos="4560548" algn="l"/>
                <a:tab pos="4975274" algn="l"/>
                <a:tab pos="5390000" algn="l"/>
                <a:tab pos="5804726" algn="l"/>
                <a:tab pos="6219452" algn="l"/>
                <a:tab pos="6634178" algn="l"/>
                <a:tab pos="7048904" algn="l"/>
                <a:tab pos="7463631" algn="l"/>
                <a:tab pos="7878357" algn="l"/>
                <a:tab pos="8293083" algn="l"/>
              </a:tabLst>
            </a:pPr>
            <a:r>
              <a:rPr lang="en-US" dirty="0"/>
              <a:t>An index is a data structure that </a:t>
            </a:r>
            <a:r>
              <a:rPr lang="en-US" dirty="0" smtClean="0"/>
              <a:t>provides efficient </a:t>
            </a:r>
            <a:r>
              <a:rPr lang="en-US" dirty="0"/>
              <a:t>access to </a:t>
            </a:r>
            <a:r>
              <a:rPr lang="en-US" dirty="0" smtClean="0"/>
              <a:t>a set of records</a:t>
            </a:r>
          </a:p>
          <a:p>
            <a:pPr indent="-309605">
              <a:spcBef>
                <a:spcPts val="726"/>
              </a:spcBef>
              <a:spcAft>
                <a:spcPct val="0"/>
              </a:spcAft>
              <a:buNone/>
              <a:tabLst>
                <a:tab pos="311045" algn="l"/>
                <a:tab pos="413287" algn="l"/>
                <a:tab pos="828013" algn="l"/>
                <a:tab pos="1242739" algn="l"/>
                <a:tab pos="1657465" algn="l"/>
                <a:tab pos="2072191" algn="l"/>
                <a:tab pos="2486917" algn="l"/>
                <a:tab pos="2901643" algn="l"/>
                <a:tab pos="3316369" algn="l"/>
                <a:tab pos="3731096" algn="l"/>
                <a:tab pos="4145822" algn="l"/>
                <a:tab pos="4560548" algn="l"/>
                <a:tab pos="4975274" algn="l"/>
                <a:tab pos="5390000" algn="l"/>
                <a:tab pos="5804726" algn="l"/>
                <a:tab pos="6219452" algn="l"/>
                <a:tab pos="6634178" algn="l"/>
                <a:tab pos="7048904" algn="l"/>
                <a:tab pos="7463631" algn="l"/>
                <a:tab pos="7878357" algn="l"/>
                <a:tab pos="8293083" algn="l"/>
              </a:tabLst>
            </a:pPr>
            <a:r>
              <a:rPr lang="en-US" dirty="0" smtClean="0"/>
              <a:t>The leaves of the index are (pointers to) records. The internal nodes of the index define its data structure.</a:t>
            </a:r>
            <a:endParaRPr lang="en-US" dirty="0"/>
          </a:p>
        </p:txBody>
      </p:sp>
      <p:sp>
        <p:nvSpPr>
          <p:cNvPr id="7174" name="Text Box 6"/>
          <p:cNvSpPr txBox="1">
            <a:spLocks noChangeArrowheads="1"/>
          </p:cNvSpPr>
          <p:nvPr/>
        </p:nvSpPr>
        <p:spPr bwMode="auto">
          <a:xfrm>
            <a:off x="1" y="4366321"/>
            <a:ext cx="1370880" cy="20555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81639" tIns="42452" rIns="81639" bIns="42452">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gn="ctr">
              <a:lnSpc>
                <a:spcPct val="100000"/>
              </a:lnSpc>
              <a:buClrTx/>
              <a:buFontTx/>
              <a:buNone/>
            </a:pPr>
            <a:r>
              <a:rPr lang="en-US" dirty="0"/>
              <a:t>Condition</a:t>
            </a:r>
            <a:br>
              <a:rPr lang="en-US" dirty="0"/>
            </a:br>
            <a:r>
              <a:rPr lang="en-US" dirty="0"/>
              <a:t>on</a:t>
            </a:r>
            <a:br>
              <a:rPr lang="en-US" dirty="0"/>
            </a:br>
            <a:r>
              <a:rPr lang="en-US" dirty="0"/>
              <a:t>attribute</a:t>
            </a:r>
            <a:br>
              <a:rPr lang="en-US" dirty="0"/>
            </a:br>
            <a:r>
              <a:rPr lang="en-US" dirty="0" smtClean="0"/>
              <a:t>value</a:t>
            </a:r>
          </a:p>
          <a:p>
            <a:pPr algn="ctr">
              <a:lnSpc>
                <a:spcPct val="100000"/>
              </a:lnSpc>
              <a:buClrTx/>
              <a:buFontTx/>
              <a:buNone/>
            </a:pPr>
            <a:endParaRPr lang="en-US" sz="2400" dirty="0" smtClean="0"/>
          </a:p>
          <a:p>
            <a:pPr algn="ctr">
              <a:lnSpc>
                <a:spcPct val="100000"/>
              </a:lnSpc>
              <a:buClrTx/>
              <a:buFontTx/>
              <a:buNone/>
            </a:pPr>
            <a:endParaRPr lang="en-US" sz="1600" dirty="0" smtClean="0"/>
          </a:p>
          <a:p>
            <a:pPr algn="ctr">
              <a:lnSpc>
                <a:spcPct val="100000"/>
              </a:lnSpc>
              <a:buClrTx/>
              <a:buFontTx/>
              <a:buNone/>
            </a:pPr>
            <a:r>
              <a:rPr lang="en-US" sz="1600" dirty="0" smtClean="0"/>
              <a:t>(a&gt;2)</a:t>
            </a:r>
            <a:endParaRPr lang="en-US" sz="1600" dirty="0"/>
          </a:p>
        </p:txBody>
      </p:sp>
      <p:sp>
        <p:nvSpPr>
          <p:cNvPr id="7175" name="Line 7"/>
          <p:cNvSpPr>
            <a:spLocks noChangeShapeType="1"/>
          </p:cNvSpPr>
          <p:nvPr/>
        </p:nvSpPr>
        <p:spPr bwMode="auto">
          <a:xfrm>
            <a:off x="1370880" y="4975505"/>
            <a:ext cx="990720" cy="144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7177" name="Line 9"/>
          <p:cNvSpPr>
            <a:spLocks noChangeShapeType="1"/>
          </p:cNvSpPr>
          <p:nvPr/>
        </p:nvSpPr>
        <p:spPr bwMode="auto">
          <a:xfrm>
            <a:off x="6552000" y="4822849"/>
            <a:ext cx="990720" cy="144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7178" name="Text Box 10"/>
          <p:cNvSpPr txBox="1">
            <a:spLocks noChangeArrowheads="1"/>
          </p:cNvSpPr>
          <p:nvPr/>
        </p:nvSpPr>
        <p:spPr bwMode="auto">
          <a:xfrm>
            <a:off x="7565760" y="4179102"/>
            <a:ext cx="1425600" cy="832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gn="ctr">
              <a:lnSpc>
                <a:spcPct val="100000"/>
              </a:lnSpc>
              <a:buClrTx/>
              <a:buFontTx/>
              <a:buNone/>
            </a:pPr>
            <a:r>
              <a:rPr lang="en-US" sz="2400"/>
              <a:t>Matching</a:t>
            </a:r>
            <a:br>
              <a:rPr lang="en-US" sz="2400"/>
            </a:br>
            <a:r>
              <a:rPr lang="en-US" sz="2400"/>
              <a:t>records</a:t>
            </a:r>
          </a:p>
        </p:txBody>
      </p:sp>
      <p:sp>
        <p:nvSpPr>
          <p:cNvPr id="7179" name="Text Box 11"/>
          <p:cNvSpPr txBox="1">
            <a:spLocks noChangeArrowheads="1"/>
          </p:cNvSpPr>
          <p:nvPr/>
        </p:nvSpPr>
        <p:spPr bwMode="auto">
          <a:xfrm>
            <a:off x="1610666" y="5306613"/>
            <a:ext cx="643669" cy="3319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nSpc>
                <a:spcPct val="100000"/>
              </a:lnSpc>
              <a:buClrTx/>
              <a:buFontTx/>
              <a:buNone/>
            </a:pPr>
            <a:r>
              <a:rPr lang="en-US" sz="1600" dirty="0" smtClean="0"/>
              <a:t>    (a)</a:t>
            </a:r>
            <a:endParaRPr lang="en-US" sz="1600" dirty="0"/>
          </a:p>
        </p:txBody>
      </p:sp>
      <p:sp>
        <p:nvSpPr>
          <p:cNvPr id="3" name="Rectangle 2"/>
          <p:cNvSpPr/>
          <p:nvPr/>
        </p:nvSpPr>
        <p:spPr>
          <a:xfrm>
            <a:off x="1370880" y="5019674"/>
            <a:ext cx="1176186" cy="369332"/>
          </a:xfrm>
          <a:prstGeom prst="rect">
            <a:avLst/>
          </a:prstGeom>
        </p:spPr>
        <p:txBody>
          <a:bodyPr wrap="none">
            <a:spAutoFit/>
          </a:bodyPr>
          <a:lstStyle/>
          <a:p>
            <a:r>
              <a:rPr lang="en-US" dirty="0"/>
              <a:t>search key</a:t>
            </a:r>
          </a:p>
        </p:txBody>
      </p:sp>
      <p:cxnSp>
        <p:nvCxnSpPr>
          <p:cNvPr id="6" name="Straight Connector 5"/>
          <p:cNvCxnSpPr>
            <a:stCxn id="4" idx="4"/>
          </p:cNvCxnSpPr>
          <p:nvPr/>
        </p:nvCxnSpPr>
        <p:spPr>
          <a:xfrm flipV="1">
            <a:off x="3622660" y="3180702"/>
            <a:ext cx="1025660" cy="73146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4" idx="2"/>
          </p:cNvCxnSpPr>
          <p:nvPr/>
        </p:nvCxnSpPr>
        <p:spPr>
          <a:xfrm>
            <a:off x="3622660" y="6038843"/>
            <a:ext cx="1025660" cy="765121"/>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91061" y="4790839"/>
            <a:ext cx="697627" cy="369332"/>
          </a:xfrm>
          <a:prstGeom prst="rect">
            <a:avLst/>
          </a:prstGeom>
          <a:noFill/>
        </p:spPr>
        <p:txBody>
          <a:bodyPr wrap="none" rtlCol="0">
            <a:spAutoFit/>
          </a:bodyPr>
          <a:lstStyle/>
          <a:p>
            <a:r>
              <a:rPr lang="en-US" dirty="0" smtClean="0">
                <a:solidFill>
                  <a:schemeClr val="bg1"/>
                </a:solidFill>
              </a:rPr>
              <a:t>index</a:t>
            </a:r>
            <a:endParaRPr lang="en-US" dirty="0">
              <a:solidFill>
                <a:schemeClr val="bg1"/>
              </a:solidFill>
            </a:endParaRPr>
          </a:p>
        </p:txBody>
      </p:sp>
    </p:spTree>
    <p:extLst>
      <p:ext uri="{BB962C8B-B14F-4D97-AF65-F5344CB8AC3E}">
        <p14:creationId xmlns:p14="http://schemas.microsoft.com/office/powerpoint/2010/main" val="26380702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80236" y="1598497"/>
            <a:ext cx="4325000" cy="8170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FFFFFF"/>
                </a:solidFill>
              </a:rPr>
              <a:t>create index </a:t>
            </a:r>
            <a:r>
              <a:rPr lang="en-US" dirty="0" err="1">
                <a:solidFill>
                  <a:srgbClr val="FFFFFF"/>
                </a:solidFill>
              </a:rPr>
              <a:t>nc</a:t>
            </a:r>
            <a:r>
              <a:rPr lang="en-US" dirty="0">
                <a:solidFill>
                  <a:srgbClr val="FFFFFF"/>
                </a:solidFill>
              </a:rPr>
              <a:t> on </a:t>
            </a:r>
            <a:br>
              <a:rPr lang="en-US" dirty="0">
                <a:solidFill>
                  <a:srgbClr val="FFFFFF"/>
                </a:solidFill>
              </a:rPr>
            </a:br>
            <a:r>
              <a:rPr lang="en-US" dirty="0">
                <a:solidFill>
                  <a:srgbClr val="FFFFFF"/>
                </a:solidFill>
              </a:rPr>
              <a:t>employees (hundreds2);</a:t>
            </a:r>
          </a:p>
        </p:txBody>
      </p:sp>
      <p:sp>
        <p:nvSpPr>
          <p:cNvPr id="6" name="Rounded Rectangle 5"/>
          <p:cNvSpPr/>
          <p:nvPr/>
        </p:nvSpPr>
        <p:spPr>
          <a:xfrm>
            <a:off x="5044353" y="3685425"/>
            <a:ext cx="3722375" cy="2752968"/>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FFFFFF"/>
                </a:solidFill>
              </a:rPr>
              <a:t>create table employees(	</a:t>
            </a:r>
          </a:p>
          <a:p>
            <a:r>
              <a:rPr lang="en-US" dirty="0">
                <a:solidFill>
                  <a:srgbClr val="FFFFFF"/>
                </a:solidFill>
              </a:rPr>
              <a:t>	</a:t>
            </a:r>
            <a:r>
              <a:rPr lang="en-US" dirty="0" err="1">
                <a:solidFill>
                  <a:srgbClr val="FFFFFF"/>
                </a:solidFill>
              </a:rPr>
              <a:t>ssnum</a:t>
            </a:r>
            <a:r>
              <a:rPr lang="en-US" dirty="0">
                <a:solidFill>
                  <a:srgbClr val="FFFFFF"/>
                </a:solidFill>
              </a:rPr>
              <a:t> integer not null, </a:t>
            </a:r>
          </a:p>
          <a:p>
            <a:r>
              <a:rPr lang="en-US" dirty="0">
                <a:solidFill>
                  <a:srgbClr val="FFFFFF"/>
                </a:solidFill>
              </a:rPr>
              <a:t>	name </a:t>
            </a:r>
            <a:r>
              <a:rPr lang="en-US" dirty="0" err="1">
                <a:solidFill>
                  <a:srgbClr val="FFFFFF"/>
                </a:solidFill>
              </a:rPr>
              <a:t>varchar</a:t>
            </a:r>
            <a:r>
              <a:rPr lang="en-US" dirty="0">
                <a:solidFill>
                  <a:srgbClr val="FFFFFF"/>
                </a:solidFill>
              </a:rPr>
              <a:t>(20) not null, </a:t>
            </a:r>
          </a:p>
          <a:p>
            <a:r>
              <a:rPr lang="en-US" dirty="0">
                <a:solidFill>
                  <a:srgbClr val="FFFFFF"/>
                </a:solidFill>
              </a:rPr>
              <a:t>	</a:t>
            </a:r>
            <a:r>
              <a:rPr lang="en-US" dirty="0" err="1">
                <a:solidFill>
                  <a:srgbClr val="FFFFFF"/>
                </a:solidFill>
              </a:rPr>
              <a:t>lat</a:t>
            </a:r>
            <a:r>
              <a:rPr lang="en-US" dirty="0">
                <a:solidFill>
                  <a:srgbClr val="FFFFFF"/>
                </a:solidFill>
              </a:rPr>
              <a:t> real, long real,	</a:t>
            </a:r>
          </a:p>
          <a:p>
            <a:r>
              <a:rPr lang="en-US" dirty="0">
                <a:solidFill>
                  <a:srgbClr val="FFFFFF"/>
                </a:solidFill>
              </a:rPr>
              <a:t>	hundreds1 real,	</a:t>
            </a:r>
          </a:p>
          <a:p>
            <a:r>
              <a:rPr lang="en-US" dirty="0">
                <a:solidFill>
                  <a:srgbClr val="FFFFFF"/>
                </a:solidFill>
              </a:rPr>
              <a:t>	hundreds2 real</a:t>
            </a:r>
          </a:p>
          <a:p>
            <a:r>
              <a:rPr lang="en-US" dirty="0">
                <a:solidFill>
                  <a:srgbClr val="FFFFFF"/>
                </a:solidFill>
              </a:rPr>
              <a:t>);</a:t>
            </a:r>
          </a:p>
          <a:p>
            <a:endParaRPr lang="en-US" dirty="0">
              <a:solidFill>
                <a:srgbClr val="FFFFFF"/>
              </a:solidFill>
            </a:endParaRPr>
          </a:p>
        </p:txBody>
      </p:sp>
      <p:sp>
        <p:nvSpPr>
          <p:cNvPr id="2" name="Title 1"/>
          <p:cNvSpPr>
            <a:spLocks noGrp="1"/>
          </p:cNvSpPr>
          <p:nvPr>
            <p:ph type="title"/>
          </p:nvPr>
        </p:nvSpPr>
        <p:spPr/>
        <p:txBody>
          <a:bodyPr/>
          <a:lstStyle/>
          <a:p>
            <a:r>
              <a:rPr lang="en-US" dirty="0" smtClean="0"/>
              <a:t>Simple SQL Example</a:t>
            </a:r>
            <a:endParaRPr lang="en-US" dirty="0"/>
          </a:p>
        </p:txBody>
      </p:sp>
      <p:sp>
        <p:nvSpPr>
          <p:cNvPr id="8" name="Rounded Rectangle 7"/>
          <p:cNvSpPr/>
          <p:nvPr/>
        </p:nvSpPr>
        <p:spPr>
          <a:xfrm>
            <a:off x="4619346" y="2559027"/>
            <a:ext cx="4325000" cy="8170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t>create index </a:t>
            </a:r>
            <a:r>
              <a:rPr lang="en-US" dirty="0" smtClean="0"/>
              <a:t>nc1 </a:t>
            </a:r>
            <a:r>
              <a:rPr lang="en-US" dirty="0"/>
              <a:t>on </a:t>
            </a:r>
            <a:endParaRPr lang="en-US" dirty="0" smtClean="0"/>
          </a:p>
          <a:p>
            <a:r>
              <a:rPr lang="en-US" dirty="0" smtClean="0"/>
              <a:t>employees </a:t>
            </a:r>
            <a:r>
              <a:rPr lang="en-US" dirty="0"/>
              <a:t>(hundreds2, </a:t>
            </a:r>
            <a:r>
              <a:rPr lang="en-US" dirty="0" err="1"/>
              <a:t>ssnum</a:t>
            </a:r>
            <a:r>
              <a:rPr lang="en-US" dirty="0"/>
              <a:t>, name)</a:t>
            </a:r>
          </a:p>
        </p:txBody>
      </p:sp>
      <p:sp>
        <p:nvSpPr>
          <p:cNvPr id="9" name="Rounded Rectangle 8"/>
          <p:cNvSpPr/>
          <p:nvPr/>
        </p:nvSpPr>
        <p:spPr>
          <a:xfrm>
            <a:off x="457200" y="1598497"/>
            <a:ext cx="3499076" cy="1669543"/>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dirty="0"/>
              <a:t>select </a:t>
            </a:r>
            <a:r>
              <a:rPr lang="en-US" dirty="0" err="1"/>
              <a:t>ssnum,name</a:t>
            </a:r>
            <a:r>
              <a:rPr lang="en-US" dirty="0"/>
              <a:t> </a:t>
            </a:r>
            <a:endParaRPr lang="en-US" dirty="0" smtClean="0"/>
          </a:p>
          <a:p>
            <a:r>
              <a:rPr lang="en-US" dirty="0" smtClean="0"/>
              <a:t>from </a:t>
            </a:r>
            <a:r>
              <a:rPr lang="en-US" dirty="0"/>
              <a:t>employees </a:t>
            </a:r>
            <a:endParaRPr lang="en-US" dirty="0" smtClean="0"/>
          </a:p>
          <a:p>
            <a:r>
              <a:rPr lang="en-US" dirty="0" smtClean="0"/>
              <a:t>where </a:t>
            </a:r>
            <a:r>
              <a:rPr lang="en-US" dirty="0"/>
              <a:t>hundreds2 &gt; 10;</a:t>
            </a:r>
          </a:p>
        </p:txBody>
      </p:sp>
    </p:spTree>
    <p:extLst>
      <p:ext uri="{BB962C8B-B14F-4D97-AF65-F5344CB8AC3E}">
        <p14:creationId xmlns:p14="http://schemas.microsoft.com/office/powerpoint/2010/main" val="406319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85440" y="609185"/>
            <a:ext cx="7771680" cy="1143480"/>
          </a:xfrm>
          <a:ln/>
        </p:spPr>
        <p:txBody>
          <a:bodyPr lIns="81639"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Search Keys</a:t>
            </a:r>
          </a:p>
        </p:txBody>
      </p:sp>
      <p:sp>
        <p:nvSpPr>
          <p:cNvPr id="8194" name="Rectangle 2"/>
          <p:cNvSpPr>
            <a:spLocks noGrp="1" noChangeArrowheads="1"/>
          </p:cNvSpPr>
          <p:nvPr>
            <p:ph type="body" idx="1"/>
          </p:nvPr>
        </p:nvSpPr>
        <p:spPr>
          <a:xfrm>
            <a:off x="685440" y="1981648"/>
            <a:ext cx="7771680" cy="4509114"/>
          </a:xfrm>
          <a:ln/>
        </p:spPr>
        <p:txBody>
          <a:bodyPr lIns="81639" tIns="42452" rIns="81639" bIns="42452"/>
          <a:lstStyle/>
          <a:p>
            <a:pPr marL="390246" indent="-293764">
              <a:lnSpc>
                <a:spcPct val="90000"/>
              </a:lnSpc>
              <a:spcBef>
                <a:spcPts val="726"/>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A (search) key is a </a:t>
            </a:r>
            <a:r>
              <a:rPr lang="en-US" u="sng" dirty="0"/>
              <a:t>sequence</a:t>
            </a:r>
            <a:r>
              <a:rPr lang="en-US" dirty="0"/>
              <a:t> of attributes.</a:t>
            </a:r>
          </a:p>
          <a:p>
            <a:pPr marL="390246" indent="-293764">
              <a:lnSpc>
                <a:spcPct val="90000"/>
              </a:lnSpc>
              <a:spcBef>
                <a:spcPts val="544"/>
              </a:spcBef>
              <a:spcAft>
                <a:spcPct val="0"/>
              </a:spcAft>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200" dirty="0" smtClean="0"/>
              <a:t>	create </a:t>
            </a:r>
            <a:r>
              <a:rPr lang="en-US" sz="2200" dirty="0"/>
              <a:t>index i1 on accounts(</a:t>
            </a:r>
            <a:r>
              <a:rPr lang="en-US" sz="2200" dirty="0" err="1"/>
              <a:t>branchnum</a:t>
            </a:r>
            <a:r>
              <a:rPr lang="en-US" sz="2200" dirty="0"/>
              <a:t>, balance);</a:t>
            </a:r>
          </a:p>
          <a:p>
            <a:pPr marL="390246" indent="-293764">
              <a:lnSpc>
                <a:spcPct val="90000"/>
              </a:lnSpc>
              <a:spcBef>
                <a:spcPts val="726"/>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Types of keys </a:t>
            </a:r>
          </a:p>
          <a:p>
            <a:pPr marL="781932" lvl="1" indent="-292325">
              <a:lnSpc>
                <a:spcPct val="90000"/>
              </a:lnSpc>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Sequential: the value of the key is monotonic with the insertion order (e.g., counter or timestamp)</a:t>
            </a:r>
          </a:p>
          <a:p>
            <a:pPr marL="781932" lvl="1" indent="-292325">
              <a:lnSpc>
                <a:spcPct val="90000"/>
              </a:lnSpc>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Non sequential: the value of the key is unrelated to the insertion order (e.g., social security number)</a:t>
            </a:r>
          </a:p>
          <a:p>
            <a:pPr marL="390246" indent="-293764">
              <a:lnSpc>
                <a:spcPct val="90000"/>
              </a:lnSpc>
              <a:spcBef>
                <a:spcPts val="726"/>
              </a:spcBef>
              <a:spcAft>
                <a:spcPct val="0"/>
              </a:spcAft>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p:txBody>
      </p:sp>
    </p:spTree>
    <p:extLst>
      <p:ext uri="{BB962C8B-B14F-4D97-AF65-F5344CB8AC3E}">
        <p14:creationId xmlns:p14="http://schemas.microsoft.com/office/powerpoint/2010/main" val="385343155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685440" y="463728"/>
            <a:ext cx="7771680" cy="1434391"/>
          </a:xfrm>
          <a:ln/>
        </p:spPr>
        <p:txBody>
          <a:bodyPr lIns="81639"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t>Clustered / Non clustered index</a:t>
            </a:r>
          </a:p>
        </p:txBody>
      </p:sp>
      <p:sp>
        <p:nvSpPr>
          <p:cNvPr id="16386" name="Rectangle 2"/>
          <p:cNvSpPr>
            <a:spLocks noGrp="1" noChangeArrowheads="1"/>
          </p:cNvSpPr>
          <p:nvPr>
            <p:ph type="body" idx="1"/>
          </p:nvPr>
        </p:nvSpPr>
        <p:spPr>
          <a:xfrm>
            <a:off x="685440" y="1981649"/>
            <a:ext cx="3810240" cy="4115952"/>
          </a:xfrm>
          <a:ln/>
        </p:spPr>
        <p:txBody>
          <a:bodyPr lIns="81639" tIns="42452" rIns="81639" bIns="42452"/>
          <a:lstStyle/>
          <a:p>
            <a:pPr marL="390246" indent="-293764">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t>Clustered index (primary index)</a:t>
            </a:r>
          </a:p>
          <a:p>
            <a:pPr marL="781932" lvl="1" indent="-292325">
              <a:spcBef>
                <a:spcPts val="454"/>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800"/>
              <a:t>A clustered index on attribute X co-locates records whose X values are </a:t>
            </a:r>
            <a:r>
              <a:rPr lang="en-US" sz="1800" i="1"/>
              <a:t>near</a:t>
            </a:r>
            <a:r>
              <a:rPr lang="en-US" sz="1800"/>
              <a:t> to one another. </a:t>
            </a:r>
          </a:p>
        </p:txBody>
      </p:sp>
      <p:sp>
        <p:nvSpPr>
          <p:cNvPr id="16387" name="Rectangle 3"/>
          <p:cNvSpPr>
            <a:spLocks noGrp="1" noChangeArrowheads="1"/>
          </p:cNvSpPr>
          <p:nvPr>
            <p:ph type="body" idx="2"/>
          </p:nvPr>
        </p:nvSpPr>
        <p:spPr>
          <a:xfrm>
            <a:off x="4723200" y="1981649"/>
            <a:ext cx="3810240" cy="4115952"/>
          </a:xfrm>
          <a:ln/>
        </p:spPr>
        <p:txBody>
          <a:bodyPr lIns="81639" tIns="42452" rIns="81639" bIns="42452"/>
          <a:lstStyle/>
          <a:p>
            <a:pPr marL="390246" indent="-293764">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t>Non-clustered index (secondary index)</a:t>
            </a:r>
          </a:p>
          <a:p>
            <a:pPr marL="781932" lvl="1" indent="-292325">
              <a:spcBef>
                <a:spcPts val="454"/>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800"/>
              <a:t>A non clustered index does not constrain table organization.</a:t>
            </a:r>
          </a:p>
          <a:p>
            <a:pPr marL="781932" lvl="1" indent="-292325">
              <a:spcBef>
                <a:spcPts val="454"/>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800"/>
              <a:t>There might be several non-clustered indexes per table.</a:t>
            </a:r>
          </a:p>
        </p:txBody>
      </p:sp>
      <p:sp>
        <p:nvSpPr>
          <p:cNvPr id="16388" name="AutoShape 4"/>
          <p:cNvSpPr>
            <a:spLocks noChangeArrowheads="1"/>
          </p:cNvSpPr>
          <p:nvPr/>
        </p:nvSpPr>
        <p:spPr bwMode="auto">
          <a:xfrm>
            <a:off x="1676160" y="4496152"/>
            <a:ext cx="1676160" cy="1067152"/>
          </a:xfrm>
          <a:prstGeom prst="triangle">
            <a:avLst>
              <a:gd name="adj" fmla="val 50000"/>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6389" name="AutoShape 5"/>
          <p:cNvSpPr>
            <a:spLocks noChangeArrowheads="1"/>
          </p:cNvSpPr>
          <p:nvPr/>
        </p:nvSpPr>
        <p:spPr bwMode="auto">
          <a:xfrm>
            <a:off x="5715360" y="4572481"/>
            <a:ext cx="1676160" cy="1067152"/>
          </a:xfrm>
          <a:prstGeom prst="triangle">
            <a:avLst>
              <a:gd name="adj" fmla="val 50000"/>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6390" name="Line 6"/>
          <p:cNvSpPr>
            <a:spLocks noChangeShapeType="1"/>
          </p:cNvSpPr>
          <p:nvPr/>
        </p:nvSpPr>
        <p:spPr bwMode="auto">
          <a:xfrm>
            <a:off x="3657600" y="5867176"/>
            <a:ext cx="1440" cy="68551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6391" name="Rectangle 7"/>
          <p:cNvSpPr>
            <a:spLocks noChangeArrowheads="1"/>
          </p:cNvSpPr>
          <p:nvPr/>
        </p:nvSpPr>
        <p:spPr bwMode="auto">
          <a:xfrm>
            <a:off x="1370881" y="5867176"/>
            <a:ext cx="2285280" cy="685512"/>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400">
                <a:solidFill>
                  <a:srgbClr val="000000"/>
                </a:solidFill>
              </a:rPr>
              <a:t>Records</a:t>
            </a:r>
          </a:p>
        </p:txBody>
      </p:sp>
      <p:sp>
        <p:nvSpPr>
          <p:cNvPr id="16392" name="Rectangle 8"/>
          <p:cNvSpPr>
            <a:spLocks noChangeArrowheads="1"/>
          </p:cNvSpPr>
          <p:nvPr/>
        </p:nvSpPr>
        <p:spPr bwMode="auto">
          <a:xfrm>
            <a:off x="5562720" y="5943504"/>
            <a:ext cx="2285280" cy="685512"/>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400">
                <a:solidFill>
                  <a:srgbClr val="000000"/>
                </a:solidFill>
              </a:rPr>
              <a:t>Records</a:t>
            </a:r>
          </a:p>
        </p:txBody>
      </p:sp>
      <p:sp>
        <p:nvSpPr>
          <p:cNvPr id="16393" name="Line 9"/>
          <p:cNvSpPr>
            <a:spLocks noChangeShapeType="1"/>
          </p:cNvSpPr>
          <p:nvPr/>
        </p:nvSpPr>
        <p:spPr bwMode="auto">
          <a:xfrm flipH="1">
            <a:off x="1595521" y="5563305"/>
            <a:ext cx="234720" cy="30387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6394" name="Line 10"/>
          <p:cNvSpPr>
            <a:spLocks noChangeShapeType="1"/>
          </p:cNvSpPr>
          <p:nvPr/>
        </p:nvSpPr>
        <p:spPr bwMode="auto">
          <a:xfrm>
            <a:off x="2361600" y="5563305"/>
            <a:ext cx="144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6395" name="Line 11"/>
          <p:cNvSpPr>
            <a:spLocks noChangeShapeType="1"/>
          </p:cNvSpPr>
          <p:nvPr/>
        </p:nvSpPr>
        <p:spPr bwMode="auto">
          <a:xfrm>
            <a:off x="2743201" y="5563305"/>
            <a:ext cx="7632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6396" name="Line 12"/>
          <p:cNvSpPr>
            <a:spLocks noChangeShapeType="1"/>
          </p:cNvSpPr>
          <p:nvPr/>
        </p:nvSpPr>
        <p:spPr bwMode="auto">
          <a:xfrm>
            <a:off x="3199680" y="5563305"/>
            <a:ext cx="7632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6397" name="Line 13"/>
          <p:cNvSpPr>
            <a:spLocks noChangeShapeType="1"/>
          </p:cNvSpPr>
          <p:nvPr/>
        </p:nvSpPr>
        <p:spPr bwMode="auto">
          <a:xfrm>
            <a:off x="5942881" y="5638192"/>
            <a:ext cx="83808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6398" name="Line 14"/>
          <p:cNvSpPr>
            <a:spLocks noChangeShapeType="1"/>
          </p:cNvSpPr>
          <p:nvPr/>
        </p:nvSpPr>
        <p:spPr bwMode="auto">
          <a:xfrm flipH="1">
            <a:off x="5941440" y="5638192"/>
            <a:ext cx="38592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6399" name="Line 15"/>
          <p:cNvSpPr>
            <a:spLocks noChangeShapeType="1"/>
          </p:cNvSpPr>
          <p:nvPr/>
        </p:nvSpPr>
        <p:spPr bwMode="auto">
          <a:xfrm flipH="1">
            <a:off x="5711041" y="5638192"/>
            <a:ext cx="122544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6400" name="Line 16"/>
          <p:cNvSpPr>
            <a:spLocks noChangeShapeType="1"/>
          </p:cNvSpPr>
          <p:nvPr/>
        </p:nvSpPr>
        <p:spPr bwMode="auto">
          <a:xfrm>
            <a:off x="7162560" y="5638192"/>
            <a:ext cx="15264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284614167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Index-Organized Tables</a:t>
            </a:r>
            <a:endParaRPr lang="en-US" dirty="0"/>
          </a:p>
        </p:txBody>
      </p:sp>
      <p:sp>
        <p:nvSpPr>
          <p:cNvPr id="6" name="Content Placeholder 5"/>
          <p:cNvSpPr>
            <a:spLocks noGrp="1"/>
          </p:cNvSpPr>
          <p:nvPr>
            <p:ph idx="1"/>
          </p:nvPr>
        </p:nvSpPr>
        <p:spPr/>
        <p:txBody>
          <a:bodyPr>
            <a:normAutofit lnSpcReduction="10000"/>
          </a:bodyPr>
          <a:lstStyle/>
          <a:p>
            <a:r>
              <a:rPr lang="en-US" dirty="0" smtClean="0"/>
              <a:t>Clustered indexes organized how data are stored on disk</a:t>
            </a:r>
          </a:p>
          <a:p>
            <a:pPr lvl="1"/>
            <a:r>
              <a:rPr lang="en-US" dirty="0" smtClean="0"/>
              <a:t>Clustered index and storage can be orthogonal</a:t>
            </a:r>
          </a:p>
          <a:p>
            <a:pPr lvl="2"/>
            <a:r>
              <a:rPr lang="en-US" dirty="0" smtClean="0"/>
              <a:t>A clustered index can be dropped in which case the table is organized as a heap file</a:t>
            </a:r>
          </a:p>
          <a:p>
            <a:pPr lvl="2"/>
            <a:r>
              <a:rPr lang="en-US" dirty="0" smtClean="0"/>
              <a:t>A clustered index can be defined on a table (previously organized as a heap table), which is then reorganized</a:t>
            </a:r>
          </a:p>
          <a:p>
            <a:pPr lvl="1"/>
            <a:r>
              <a:rPr lang="en-US" dirty="0" smtClean="0"/>
              <a:t>Index-organized table</a:t>
            </a:r>
          </a:p>
          <a:p>
            <a:pPr lvl="2"/>
            <a:r>
              <a:rPr lang="en-US" dirty="0" smtClean="0"/>
              <a:t>The clustered index defines the table organization. It is required when the table is defined. It cannot be dropped.</a:t>
            </a:r>
            <a:endParaRPr lang="en-US" dirty="0"/>
          </a:p>
        </p:txBody>
      </p:sp>
    </p:spTree>
    <p:extLst>
      <p:ext uri="{BB962C8B-B14F-4D97-AF65-F5344CB8AC3E}">
        <p14:creationId xmlns:p14="http://schemas.microsoft.com/office/powerpoint/2010/main" val="284322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85440" y="609185"/>
            <a:ext cx="7771680" cy="1143480"/>
          </a:xfrm>
          <a:ln/>
        </p:spPr>
        <p:txBody>
          <a:bodyPr lIns="81639"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t>Dense / Sparse Index</a:t>
            </a:r>
          </a:p>
        </p:txBody>
      </p:sp>
      <p:sp>
        <p:nvSpPr>
          <p:cNvPr id="17410" name="Rectangle 2"/>
          <p:cNvSpPr>
            <a:spLocks noGrp="1" noChangeArrowheads="1"/>
          </p:cNvSpPr>
          <p:nvPr>
            <p:ph type="body" idx="1"/>
          </p:nvPr>
        </p:nvSpPr>
        <p:spPr>
          <a:xfrm>
            <a:off x="685440" y="1981649"/>
            <a:ext cx="3810240" cy="4115952"/>
          </a:xfrm>
          <a:ln/>
        </p:spPr>
        <p:txBody>
          <a:bodyPr lIns="81639" tIns="42452" rIns="81639" bIns="42452"/>
          <a:lstStyle/>
          <a:p>
            <a:pPr marL="390246" indent="-293764">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t>Sparse index</a:t>
            </a:r>
          </a:p>
          <a:p>
            <a:pPr marL="781932" lvl="1" indent="-292325">
              <a:spcBef>
                <a:spcPts val="454"/>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800"/>
              <a:t>Pointers are associated to pages</a:t>
            </a:r>
          </a:p>
        </p:txBody>
      </p:sp>
      <p:sp>
        <p:nvSpPr>
          <p:cNvPr id="17411" name="Rectangle 3"/>
          <p:cNvSpPr>
            <a:spLocks noGrp="1" noChangeArrowheads="1"/>
          </p:cNvSpPr>
          <p:nvPr>
            <p:ph type="body" idx="2"/>
          </p:nvPr>
        </p:nvSpPr>
        <p:spPr>
          <a:xfrm>
            <a:off x="4646881" y="1981649"/>
            <a:ext cx="3810240" cy="4115952"/>
          </a:xfrm>
          <a:ln/>
        </p:spPr>
        <p:txBody>
          <a:bodyPr lIns="81639" tIns="42452" rIns="81639" bIns="42452"/>
          <a:lstStyle/>
          <a:p>
            <a:pPr marL="390246" indent="-293764">
              <a:spcBef>
                <a:spcPts val="635"/>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a:t>Dense index</a:t>
            </a:r>
          </a:p>
          <a:p>
            <a:pPr marL="781932" lvl="1" indent="-292325">
              <a:spcBef>
                <a:spcPts val="454"/>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800"/>
              <a:t>Pointers are associated to records</a:t>
            </a:r>
          </a:p>
          <a:p>
            <a:pPr marL="781932" lvl="1" indent="-292325">
              <a:spcBef>
                <a:spcPts val="454"/>
              </a:spcBef>
              <a:spcAft>
                <a:spcPct val="0"/>
              </a:spcAft>
              <a:buSzPct val="45000"/>
              <a:buFont typeface="Wingdings" charset="0"/>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800"/>
              <a:t>Non clustered indexes are dense</a:t>
            </a:r>
          </a:p>
        </p:txBody>
      </p:sp>
      <p:sp>
        <p:nvSpPr>
          <p:cNvPr id="17412" name="Rectangle 4"/>
          <p:cNvSpPr>
            <a:spLocks noChangeArrowheads="1"/>
          </p:cNvSpPr>
          <p:nvPr/>
        </p:nvSpPr>
        <p:spPr bwMode="auto">
          <a:xfrm>
            <a:off x="1294560" y="5334320"/>
            <a:ext cx="2285280" cy="685512"/>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7413" name="AutoShape 5"/>
          <p:cNvSpPr>
            <a:spLocks noChangeArrowheads="1"/>
          </p:cNvSpPr>
          <p:nvPr/>
        </p:nvSpPr>
        <p:spPr bwMode="auto">
          <a:xfrm>
            <a:off x="5866560" y="4038184"/>
            <a:ext cx="1676160" cy="1067152"/>
          </a:xfrm>
          <a:prstGeom prst="triangle">
            <a:avLst>
              <a:gd name="adj" fmla="val 50000"/>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7414" name="AutoShape 6"/>
          <p:cNvSpPr>
            <a:spLocks noChangeArrowheads="1"/>
          </p:cNvSpPr>
          <p:nvPr/>
        </p:nvSpPr>
        <p:spPr bwMode="auto">
          <a:xfrm>
            <a:off x="1676160" y="4038184"/>
            <a:ext cx="1676160" cy="1067152"/>
          </a:xfrm>
          <a:prstGeom prst="triangle">
            <a:avLst>
              <a:gd name="adj" fmla="val 50000"/>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7415" name="Rectangle 7"/>
          <p:cNvSpPr>
            <a:spLocks noChangeArrowheads="1"/>
          </p:cNvSpPr>
          <p:nvPr/>
        </p:nvSpPr>
        <p:spPr bwMode="auto">
          <a:xfrm>
            <a:off x="1370881" y="5409208"/>
            <a:ext cx="609120" cy="456528"/>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400">
                <a:solidFill>
                  <a:srgbClr val="000000"/>
                </a:solidFill>
              </a:rPr>
              <a:t>P1</a:t>
            </a:r>
          </a:p>
        </p:txBody>
      </p:sp>
      <p:sp>
        <p:nvSpPr>
          <p:cNvPr id="17416" name="Rectangle 8"/>
          <p:cNvSpPr>
            <a:spLocks noChangeArrowheads="1"/>
          </p:cNvSpPr>
          <p:nvPr/>
        </p:nvSpPr>
        <p:spPr bwMode="auto">
          <a:xfrm>
            <a:off x="2894400" y="5409208"/>
            <a:ext cx="610560" cy="456528"/>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400">
                <a:solidFill>
                  <a:srgbClr val="000000"/>
                </a:solidFill>
              </a:rPr>
              <a:t>Pi</a:t>
            </a:r>
          </a:p>
        </p:txBody>
      </p:sp>
      <p:sp>
        <p:nvSpPr>
          <p:cNvPr id="17417" name="Rectangle 9"/>
          <p:cNvSpPr>
            <a:spLocks noChangeArrowheads="1"/>
          </p:cNvSpPr>
          <p:nvPr/>
        </p:nvSpPr>
        <p:spPr bwMode="auto">
          <a:xfrm>
            <a:off x="2056321" y="5409208"/>
            <a:ext cx="609120" cy="456528"/>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400">
                <a:solidFill>
                  <a:srgbClr val="000000"/>
                </a:solidFill>
              </a:rPr>
              <a:t>P2</a:t>
            </a:r>
          </a:p>
        </p:txBody>
      </p:sp>
      <p:sp>
        <p:nvSpPr>
          <p:cNvPr id="17418" name="Line 10"/>
          <p:cNvSpPr>
            <a:spLocks noChangeShapeType="1"/>
          </p:cNvSpPr>
          <p:nvPr/>
        </p:nvSpPr>
        <p:spPr bwMode="auto">
          <a:xfrm flipH="1">
            <a:off x="1673280" y="5105336"/>
            <a:ext cx="46224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7419" name="Line 11"/>
          <p:cNvSpPr>
            <a:spLocks noChangeShapeType="1"/>
          </p:cNvSpPr>
          <p:nvPr/>
        </p:nvSpPr>
        <p:spPr bwMode="auto">
          <a:xfrm>
            <a:off x="2437921" y="5105336"/>
            <a:ext cx="144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7420" name="Line 12"/>
          <p:cNvSpPr>
            <a:spLocks noChangeShapeType="1"/>
          </p:cNvSpPr>
          <p:nvPr/>
        </p:nvSpPr>
        <p:spPr bwMode="auto">
          <a:xfrm>
            <a:off x="2895840" y="5105336"/>
            <a:ext cx="305280" cy="3053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7421" name="Rectangle 13"/>
          <p:cNvSpPr>
            <a:spLocks noChangeArrowheads="1"/>
          </p:cNvSpPr>
          <p:nvPr/>
        </p:nvSpPr>
        <p:spPr bwMode="auto">
          <a:xfrm>
            <a:off x="5562720" y="5334320"/>
            <a:ext cx="2285280" cy="685512"/>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7422" name="Rectangle 14"/>
          <p:cNvSpPr>
            <a:spLocks noChangeArrowheads="1"/>
          </p:cNvSpPr>
          <p:nvPr/>
        </p:nvSpPr>
        <p:spPr bwMode="auto">
          <a:xfrm>
            <a:off x="5637600" y="5409208"/>
            <a:ext cx="610560" cy="456528"/>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7423" name="Rectangle 15"/>
          <p:cNvSpPr>
            <a:spLocks noChangeArrowheads="1"/>
          </p:cNvSpPr>
          <p:nvPr/>
        </p:nvSpPr>
        <p:spPr bwMode="auto">
          <a:xfrm>
            <a:off x="7162561" y="5409208"/>
            <a:ext cx="609120" cy="456528"/>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7424" name="Rectangle 16"/>
          <p:cNvSpPr>
            <a:spLocks noChangeArrowheads="1"/>
          </p:cNvSpPr>
          <p:nvPr/>
        </p:nvSpPr>
        <p:spPr bwMode="auto">
          <a:xfrm>
            <a:off x="6323040" y="5409208"/>
            <a:ext cx="610560" cy="456528"/>
          </a:xfrm>
          <a:prstGeom prst="rect">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17425" name="Line 17"/>
          <p:cNvSpPr>
            <a:spLocks noChangeShapeType="1"/>
          </p:cNvSpPr>
          <p:nvPr/>
        </p:nvSpPr>
        <p:spPr bwMode="auto">
          <a:xfrm>
            <a:off x="6248160" y="5105337"/>
            <a:ext cx="990720" cy="532856"/>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7426" name="Line 18"/>
          <p:cNvSpPr>
            <a:spLocks noChangeShapeType="1"/>
          </p:cNvSpPr>
          <p:nvPr/>
        </p:nvSpPr>
        <p:spPr bwMode="auto">
          <a:xfrm flipH="1">
            <a:off x="6016320" y="5105336"/>
            <a:ext cx="691200" cy="609184"/>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7427" name="Line 19"/>
          <p:cNvSpPr>
            <a:spLocks noChangeShapeType="1"/>
          </p:cNvSpPr>
          <p:nvPr/>
        </p:nvSpPr>
        <p:spPr bwMode="auto">
          <a:xfrm flipH="1">
            <a:off x="5940000" y="5105337"/>
            <a:ext cx="1225440" cy="38164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17428" name="Rectangle 20"/>
          <p:cNvSpPr>
            <a:spLocks noChangeArrowheads="1"/>
          </p:cNvSpPr>
          <p:nvPr/>
        </p:nvSpPr>
        <p:spPr bwMode="auto">
          <a:xfrm>
            <a:off x="5713920" y="5486977"/>
            <a:ext cx="456480" cy="152656"/>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900">
                <a:solidFill>
                  <a:srgbClr val="000000"/>
                </a:solidFill>
              </a:rPr>
              <a:t>record</a:t>
            </a:r>
          </a:p>
        </p:txBody>
      </p:sp>
      <p:sp>
        <p:nvSpPr>
          <p:cNvPr id="17429" name="Rectangle 21"/>
          <p:cNvSpPr>
            <a:spLocks noChangeArrowheads="1"/>
          </p:cNvSpPr>
          <p:nvPr/>
        </p:nvSpPr>
        <p:spPr bwMode="auto">
          <a:xfrm>
            <a:off x="5713920" y="5714520"/>
            <a:ext cx="456480" cy="152656"/>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900">
                <a:solidFill>
                  <a:srgbClr val="000000"/>
                </a:solidFill>
              </a:rPr>
              <a:t>record</a:t>
            </a:r>
          </a:p>
        </p:txBody>
      </p:sp>
      <p:sp>
        <p:nvSpPr>
          <p:cNvPr id="17430" name="Rectangle 22"/>
          <p:cNvSpPr>
            <a:spLocks noChangeArrowheads="1"/>
          </p:cNvSpPr>
          <p:nvPr/>
        </p:nvSpPr>
        <p:spPr bwMode="auto">
          <a:xfrm>
            <a:off x="7237440" y="5638193"/>
            <a:ext cx="456480" cy="152656"/>
          </a:xfrm>
          <a:prstGeom prst="rect">
            <a:avLst/>
          </a:prstGeom>
          <a:solidFill>
            <a:srgbClr val="808080"/>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900">
                <a:solidFill>
                  <a:srgbClr val="000000"/>
                </a:solidFill>
              </a:rPr>
              <a:t>record</a:t>
            </a:r>
          </a:p>
        </p:txBody>
      </p:sp>
    </p:spTree>
    <p:extLst>
      <p:ext uri="{BB962C8B-B14F-4D97-AF65-F5344CB8AC3E}">
        <p14:creationId xmlns:p14="http://schemas.microsoft.com/office/powerpoint/2010/main" val="29447758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1429</TotalTime>
  <Words>2066</Words>
  <Application>Microsoft Macintosh PowerPoint</Application>
  <PresentationFormat>On-screen Show (4:3)</PresentationFormat>
  <Paragraphs>336</Paragraphs>
  <Slides>36</Slides>
  <Notes>10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Outline</vt:lpstr>
      <vt:lpstr>Heap Files</vt:lpstr>
      <vt:lpstr>Index</vt:lpstr>
      <vt:lpstr>Simple SQL Example</vt:lpstr>
      <vt:lpstr>Search Keys</vt:lpstr>
      <vt:lpstr>Clustered / Non clustered index</vt:lpstr>
      <vt:lpstr>Index-Organized Tables</vt:lpstr>
      <vt:lpstr>Dense / Sparse Index</vt:lpstr>
      <vt:lpstr>OLTP: Types of Queries</vt:lpstr>
      <vt:lpstr>OLTP: Types of Queries</vt:lpstr>
      <vt:lpstr>OLAP</vt:lpstr>
      <vt:lpstr>Constraints and Indexes</vt:lpstr>
      <vt:lpstr>Locking</vt:lpstr>
      <vt:lpstr>Key Compression</vt:lpstr>
      <vt:lpstr>Data Structures</vt:lpstr>
      <vt:lpstr>B+-Tree</vt:lpstr>
      <vt:lpstr>B+-Tree</vt:lpstr>
      <vt:lpstr>B+-Tree Performance #1</vt:lpstr>
      <vt:lpstr>B+-Tree Performance #2</vt:lpstr>
      <vt:lpstr>B+-Tree Locking</vt:lpstr>
      <vt:lpstr>Hash Index</vt:lpstr>
      <vt:lpstr>Hash Index Performance</vt:lpstr>
      <vt:lpstr>Fractal Tree Index</vt:lpstr>
      <vt:lpstr>Fractal Tree Index Performance</vt:lpstr>
      <vt:lpstr>DBMS Implementation</vt:lpstr>
      <vt:lpstr>DBMS Implementation</vt:lpstr>
      <vt:lpstr>Clustered Index</vt:lpstr>
      <vt:lpstr>Clustered Index</vt:lpstr>
      <vt:lpstr>Clustered Index</vt:lpstr>
      <vt:lpstr>Non-Clustered Index</vt:lpstr>
      <vt:lpstr>Covering Index - defined</vt:lpstr>
      <vt:lpstr>Index on Small Tables</vt:lpstr>
      <vt:lpstr>Key Compression</vt:lpstr>
      <vt:lpstr>Index Tuning Wizard</vt:lpstr>
      <vt:lpstr>Summary</vt:lpstr>
    </vt:vector>
  </TitlesOfParts>
  <Company>IT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Philippe Bonnet</dc:creator>
  <cp:lastModifiedBy>Philippe Bonnet</cp:lastModifiedBy>
  <cp:revision>62</cp:revision>
  <dcterms:created xsi:type="dcterms:W3CDTF">2013-02-28T11:13:11Z</dcterms:created>
  <dcterms:modified xsi:type="dcterms:W3CDTF">2013-03-12T10:54:23Z</dcterms:modified>
</cp:coreProperties>
</file>