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7" r:id="rId4"/>
    <p:sldId id="258" r:id="rId5"/>
    <p:sldId id="269" r:id="rId6"/>
    <p:sldId id="278" r:id="rId7"/>
    <p:sldId id="263" r:id="rId8"/>
    <p:sldId id="264" r:id="rId9"/>
    <p:sldId id="265" r:id="rId10"/>
    <p:sldId id="279" r:id="rId11"/>
    <p:sldId id="280" r:id="rId12"/>
    <p:sldId id="266" r:id="rId13"/>
    <p:sldId id="281" r:id="rId14"/>
    <p:sldId id="267" r:id="rId15"/>
    <p:sldId id="268" r:id="rId16"/>
    <p:sldId id="275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6314-5F3A-7C49-B88E-2BE4F7687A1D}" type="datetimeFigureOut">
              <a:rPr lang="en-US" smtClean="0"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827D-50CD-404D-B2DD-E8713066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9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6314-5F3A-7C49-B88E-2BE4F7687A1D}" type="datetimeFigureOut">
              <a:rPr lang="en-US" smtClean="0"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827D-50CD-404D-B2DD-E8713066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6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6314-5F3A-7C49-B88E-2BE4F7687A1D}" type="datetimeFigureOut">
              <a:rPr lang="en-US" smtClean="0"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827D-50CD-404D-B2DD-E8713066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0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6314-5F3A-7C49-B88E-2BE4F7687A1D}" type="datetimeFigureOut">
              <a:rPr lang="en-US" smtClean="0"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827D-50CD-404D-B2DD-E8713066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8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6314-5F3A-7C49-B88E-2BE4F7687A1D}" type="datetimeFigureOut">
              <a:rPr lang="en-US" smtClean="0"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827D-50CD-404D-B2DD-E8713066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0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6314-5F3A-7C49-B88E-2BE4F7687A1D}" type="datetimeFigureOut">
              <a:rPr lang="en-US" smtClean="0"/>
              <a:t>5/4/13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827D-50CD-404D-B2DD-E8713066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2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6314-5F3A-7C49-B88E-2BE4F7687A1D}" type="datetimeFigureOut">
              <a:rPr lang="en-US" smtClean="0"/>
              <a:t>5/4/13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827D-50CD-404D-B2DD-E8713066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9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6314-5F3A-7C49-B88E-2BE4F7687A1D}" type="datetimeFigureOut">
              <a:rPr lang="en-US" smtClean="0"/>
              <a:t>5/4/13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827D-50CD-404D-B2DD-E8713066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5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6314-5F3A-7C49-B88E-2BE4F7687A1D}" type="datetimeFigureOut">
              <a:rPr lang="en-US" smtClean="0"/>
              <a:t>5/4/13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827D-50CD-404D-B2DD-E8713066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4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6314-5F3A-7C49-B88E-2BE4F7687A1D}" type="datetimeFigureOut">
              <a:rPr lang="en-US" smtClean="0"/>
              <a:t>5/4/13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827D-50CD-404D-B2DD-E8713066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5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6314-5F3A-7C49-B88E-2BE4F7687A1D}" type="datetimeFigureOut">
              <a:rPr lang="en-US" smtClean="0"/>
              <a:t>5/4/13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827D-50CD-404D-B2DD-E8713066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9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6314-5F3A-7C49-B88E-2BE4F7687A1D}" type="datetimeFigureOut">
              <a:rPr lang="en-US" smtClean="0"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9827D-50CD-404D-B2DD-E8713066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3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a-oracle.com/t_cube.htm" TargetMode="External"/><Relationship Id="rId4" Type="http://schemas.openxmlformats.org/officeDocument/2006/relationships/hyperlink" Target="http://pic.dhe.ibm.com/infocenter/db2luw/v10r1/index.jsp?topic=/com.ibm.db2.luw.sql.ref.doc/doc/r0000761.html&amp;resultof=%22group%22%20%22cube%22" TargetMode="External"/><Relationship Id="rId5" Type="http://schemas.openxmlformats.org/officeDocument/2006/relationships/hyperlink" Target="http://msdn.microsoft.com/en-us/library/bb522495(v=sql.105).aspx" TargetMode="External"/><Relationship Id="rId6" Type="http://schemas.openxmlformats.org/officeDocument/2006/relationships/hyperlink" Target="http://www.madgik.di.uoa.gr/sites/default/files/acm_csur_v39.4.pp12.1-12.53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ul.rutgers.edu/~aminabdu/cs541/cube_op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ic.dhe.ibm.com/infocenter/db2luw/v10r1/index.jsp?topic=/com.ibm.db2.luw.sql.ref.doc/doc/r0059215.html" TargetMode="External"/><Relationship Id="rId4" Type="http://schemas.openxmlformats.org/officeDocument/2006/relationships/hyperlink" Target="http://msdn.microsoft.com/en-us/library/ms189305(v=sql.90).aspx" TargetMode="External"/><Relationship Id="rId5" Type="http://schemas.openxmlformats.org/officeDocument/2006/relationships/hyperlink" Target="http://dev.mysql.com/doc/refman/5.0/en/group-by-modifier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-base.com/articles/misc/rollup-cube-grouping-functions-and-grouping-sets.ph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gg492088.aspx" TargetMode="External"/><Relationship Id="rId4" Type="http://schemas.openxmlformats.org/officeDocument/2006/relationships/hyperlink" Target="http://docs.oracle.com/cd/B28359_01/server.111/b28313/usingpe.htm" TargetMode="External"/><Relationship Id="rId5" Type="http://schemas.openxmlformats.org/officeDocument/2006/relationships/hyperlink" Target="http://www.scs.carleton.ca/research/tech_reports/2007/download/TR-07-0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ba-oracle.com/oracle_tips_bitmapped_indexes.ht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server-storage/engineered-systems/exadata/exadata-dbmachine-x3-8-ds-1855388.pdf?ssSourceSiteId=ocomen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hyperlink" Target="http://www.bobbydurrettdba.com/2013/03/28/yet-another-exadata-slides-update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astreporting.files.wordpress.com/2011/03/vectorwise-whitepaper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titanic-gettingStarted/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ic.dhe.ibm.com/infocenter/db2luw/v10r1/index.jsp?topic=/com.ibm.datatools.datamining.doc/c_dp_Features.html&amp;resultof=%22data%22%20%22mining%22%20%22mine%22%20%22features%22%20%22featur%22" TargetMode="External"/><Relationship Id="rId4" Type="http://schemas.openxmlformats.org/officeDocument/2006/relationships/hyperlink" Target="http://www.oracle.com/technetwork/database/options/advanced-analytics/odm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crosoft.com/en-us/sqlserver/solutions-technologies/business-intelligence/predictive-analytics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iol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663274" y="-3034660"/>
            <a:ext cx="7201015" cy="12584299"/>
          </a:xfrm>
          <a:prstGeom prst="rect">
            <a:avLst/>
          </a:prstGeom>
        </p:spPr>
      </p:pic>
      <p:pic>
        <p:nvPicPr>
          <p:cNvPr id="5" name="Picture 4" descr="cheetah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5500" y1="34222" x2="35500" y2="34222"/>
                        <a14:backgroundMark x1="39167" y1="43778" x2="39167" y2="4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0" y="-910166"/>
            <a:ext cx="7620000" cy="5715000"/>
          </a:xfrm>
          <a:prstGeom prst="rect">
            <a:avLst/>
          </a:prstGeom>
        </p:spPr>
      </p:pic>
      <p:pic>
        <p:nvPicPr>
          <p:cNvPr id="6" name="Picture 5" descr="cheetah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5500" y1="34222" x2="35500" y2="34222"/>
                        <a14:backgroundMark x1="39167" y1="43778" x2="39167" y2="4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3" y="-749831"/>
            <a:ext cx="7620000" cy="5715000"/>
          </a:xfrm>
          <a:prstGeom prst="rect">
            <a:avLst/>
          </a:prstGeom>
        </p:spPr>
      </p:pic>
      <p:pic>
        <p:nvPicPr>
          <p:cNvPr id="4" name="Picture 3" descr="cheetah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5500" y1="34222" x2="35500" y2="34222"/>
                        <a14:backgroundMark x1="39167" y1="43778" x2="39167" y2="4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726" y="901168"/>
            <a:ext cx="7620000" cy="5715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54744" y="5429200"/>
            <a:ext cx="2835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OLAP Tuning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14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Schema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the following sequence of queries in SQL on the sales star-schema</a:t>
            </a:r>
          </a:p>
          <a:p>
            <a:pPr lvl="1"/>
            <a:r>
              <a:rPr lang="en-US" dirty="0" smtClean="0"/>
              <a:t>Original cube: </a:t>
            </a:r>
          </a:p>
          <a:p>
            <a:pPr lvl="2"/>
            <a:r>
              <a:rPr lang="en-US" dirty="0" smtClean="0"/>
              <a:t>Sales amount per country, per week, per category</a:t>
            </a:r>
          </a:p>
          <a:p>
            <a:pPr lvl="1"/>
            <a:r>
              <a:rPr lang="en-US" dirty="0" smtClean="0"/>
              <a:t>Roll-up on time</a:t>
            </a:r>
          </a:p>
          <a:p>
            <a:pPr lvl="2"/>
            <a:r>
              <a:rPr lang="en-US" dirty="0" smtClean="0"/>
              <a:t>Sales amount per country, per month, per category</a:t>
            </a:r>
          </a:p>
          <a:p>
            <a:pPr lvl="2"/>
            <a:r>
              <a:rPr lang="en-US" dirty="0" smtClean="0"/>
              <a:t>Sales amount per country, per year, per category</a:t>
            </a:r>
          </a:p>
          <a:p>
            <a:pPr lvl="1"/>
            <a:r>
              <a:rPr lang="en-US" dirty="0" smtClean="0"/>
              <a:t>Drill-down on city</a:t>
            </a:r>
          </a:p>
          <a:p>
            <a:pPr lvl="2"/>
            <a:r>
              <a:rPr lang="en-US" dirty="0" smtClean="0"/>
              <a:t>Sales amount per city, per year, per category</a:t>
            </a:r>
          </a:p>
          <a:p>
            <a:pPr lvl="1"/>
            <a:r>
              <a:rPr lang="en-US" dirty="0" smtClean="0"/>
              <a:t>Pivot on product, time and space</a:t>
            </a:r>
          </a:p>
          <a:p>
            <a:pPr lvl="2"/>
            <a:r>
              <a:rPr lang="en-US" dirty="0" smtClean="0"/>
              <a:t>Sales amount per category, per year, per city</a:t>
            </a:r>
          </a:p>
          <a:p>
            <a:pPr lvl="1"/>
            <a:r>
              <a:rPr lang="en-US" dirty="0" smtClean="0"/>
              <a:t>Slice on year 2012</a:t>
            </a:r>
          </a:p>
          <a:p>
            <a:pPr lvl="2"/>
            <a:r>
              <a:rPr lang="en-US" dirty="0" smtClean="0"/>
              <a:t>Sales amount per category, per city for 2012</a:t>
            </a:r>
          </a:p>
          <a:p>
            <a:pPr lvl="1"/>
            <a:r>
              <a:rPr lang="en-US" dirty="0" smtClean="0"/>
              <a:t>Dice on the last three years</a:t>
            </a:r>
          </a:p>
          <a:p>
            <a:pPr lvl="2"/>
            <a:r>
              <a:rPr lang="en-US" dirty="0" smtClean="0"/>
              <a:t>Sales amount per category, per city for 2010,2011,2012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1489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Schema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SQL queries you need to  construct the following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461361"/>
              </p:ext>
            </p:extLst>
          </p:nvPr>
        </p:nvGraphicFramePr>
        <p:xfrm>
          <a:off x="1142121" y="3341839"/>
          <a:ext cx="63267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5344"/>
                <a:gridCol w="1265344"/>
                <a:gridCol w="1265344"/>
                <a:gridCol w="1265344"/>
                <a:gridCol w="126534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2</a:t>
                      </a:r>
                      <a:endParaRPr lang="en-US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3</a:t>
                      </a:r>
                      <a:endParaRPr lang="en-US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b="1" dirty="0"/>
                    </a:p>
                  </a:txBody>
                  <a:tcPr>
                    <a:solidFill>
                      <a:srgbClr val="C4BD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City 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850</a:t>
                      </a:r>
                      <a:endParaRPr lang="en-US" b="1" dirty="0"/>
                    </a:p>
                  </a:txBody>
                  <a:tcPr>
                    <a:solidFill>
                      <a:srgbClr val="C4BD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City 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b="1" dirty="0" smtClean="0"/>
                    </a:p>
                  </a:txBody>
                  <a:tcPr>
                    <a:solidFill>
                      <a:srgbClr val="C4BD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City 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3200</a:t>
                      </a:r>
                      <a:endParaRPr lang="en-US" b="1" dirty="0"/>
                    </a:p>
                  </a:txBody>
                  <a:tcPr>
                    <a:solidFill>
                      <a:srgbClr val="C4BD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1530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1445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4085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63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CUBE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14" y="1600200"/>
            <a:ext cx="855358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+mj-lt"/>
              </a:rPr>
              <a:t>SELECT  </a:t>
            </a:r>
            <a:r>
              <a:rPr lang="en-US" sz="2800" i="1" dirty="0" err="1" smtClean="0">
                <a:latin typeface="+mj-lt"/>
              </a:rPr>
              <a:t>city_id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i="1" dirty="0" err="1" smtClean="0">
                <a:latin typeface="+mj-lt"/>
              </a:rPr>
              <a:t>product_id</a:t>
            </a:r>
            <a:r>
              <a:rPr lang="en-US" sz="2800" dirty="0" smtClean="0">
                <a:latin typeface="+mj-lt"/>
              </a:rPr>
              <a:t>, SUM(amount) as </a:t>
            </a:r>
            <a:r>
              <a:rPr lang="en-US" sz="2800" dirty="0" err="1" smtClean="0">
                <a:latin typeface="+mj-lt"/>
              </a:rPr>
              <a:t>sum_a</a:t>
            </a:r>
            <a:endParaRPr lang="en-US" sz="2800" dirty="0">
              <a:latin typeface="+mj-lt"/>
            </a:endParaRPr>
          </a:p>
          <a:p>
            <a:pPr>
              <a:buNone/>
            </a:pPr>
            <a:r>
              <a:rPr lang="en-US" sz="2800" dirty="0">
                <a:latin typeface="+mj-lt"/>
              </a:rPr>
              <a:t>FROM  </a:t>
            </a:r>
            <a:r>
              <a:rPr lang="en-US" sz="2800" dirty="0" smtClean="0">
                <a:latin typeface="+mj-lt"/>
              </a:rPr>
              <a:t>SALES</a:t>
            </a:r>
            <a:endParaRPr lang="en-US" sz="2800" dirty="0">
              <a:latin typeface="+mj-lt"/>
            </a:endParaRPr>
          </a:p>
          <a:p>
            <a:pPr>
              <a:buNone/>
            </a:pPr>
            <a:r>
              <a:rPr lang="en-US" sz="2800" dirty="0">
                <a:latin typeface="+mj-lt"/>
              </a:rPr>
              <a:t>GROUP BY CUBE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city_id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product</a:t>
            </a:r>
            <a:r>
              <a:rPr lang="en-US" sz="2800" i="1" dirty="0" err="1" smtClean="0">
                <a:latin typeface="+mj-lt"/>
              </a:rPr>
              <a:t>_id</a:t>
            </a:r>
            <a:r>
              <a:rPr lang="en-US" sz="2800" dirty="0" smtClean="0">
                <a:latin typeface="+mj-lt"/>
              </a:rPr>
              <a:t>)</a:t>
            </a:r>
            <a:endParaRPr lang="en-US" sz="2800" dirty="0">
              <a:latin typeface="+mj-lt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Defined by </a:t>
            </a:r>
            <a:r>
              <a:rPr lang="en-US" dirty="0" smtClean="0">
                <a:hlinkClick r:id="rId2"/>
              </a:rPr>
              <a:t>Jim Gray et al. </a:t>
            </a:r>
            <a:r>
              <a:rPr lang="en-US" dirty="0" smtClean="0"/>
              <a:t>in 1996</a:t>
            </a:r>
          </a:p>
          <a:p>
            <a:r>
              <a:rPr lang="en-US" dirty="0" smtClean="0"/>
              <a:t>Part of the SQL standard</a:t>
            </a:r>
          </a:p>
          <a:p>
            <a:r>
              <a:rPr lang="en-US" dirty="0" smtClean="0"/>
              <a:t>Supported in </a:t>
            </a:r>
            <a:r>
              <a:rPr lang="en-US" dirty="0" smtClean="0">
                <a:hlinkClick r:id="rId3"/>
              </a:rPr>
              <a:t>Oracle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DB2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SQL Server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ROLAP implementation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21808"/>
              </p:ext>
            </p:extLst>
          </p:nvPr>
        </p:nvGraphicFramePr>
        <p:xfrm>
          <a:off x="7140247" y="2295641"/>
          <a:ext cx="1932705" cy="439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235"/>
                <a:gridCol w="644235"/>
                <a:gridCol w="644235"/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City_id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Product_id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Sum_a</a:t>
                      </a:r>
                      <a:endParaRPr lang="en-US" sz="800" dirty="0"/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City1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Product 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520</a:t>
                      </a:r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City1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product2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230</a:t>
                      </a:r>
                      <a:endParaRPr lang="en-US" sz="800" dirty="0"/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City1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product3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100</a:t>
                      </a:r>
                      <a:endParaRPr lang="en-US" sz="800" dirty="0"/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City1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ALL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850</a:t>
                      </a:r>
                      <a:endParaRPr lang="en-US" sz="800" dirty="0"/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City2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Product 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City2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product2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15</a:t>
                      </a:r>
                      <a:endParaRPr lang="en-US" sz="800" dirty="0"/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City2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product3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City2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ALL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35</a:t>
                      </a:r>
                      <a:endParaRPr lang="en-US" sz="800" dirty="0"/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City3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Product 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1000</a:t>
                      </a:r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City3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product2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1200</a:t>
                      </a:r>
                      <a:endParaRPr lang="en-US" sz="800" dirty="0"/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City3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product3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1000</a:t>
                      </a:r>
                      <a:endParaRPr lang="en-US" sz="800" dirty="0"/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City3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ALL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3200</a:t>
                      </a:r>
                      <a:endParaRPr lang="en-US" sz="800" dirty="0"/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ALL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Product 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1530</a:t>
                      </a:r>
                      <a:endParaRPr lang="en-US" sz="800" dirty="0"/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smtClean="0"/>
                        <a:t>ALL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product2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1445</a:t>
                      </a:r>
                      <a:endParaRPr lang="en-US" sz="800" dirty="0"/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smtClean="0"/>
                        <a:t>ALL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product3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1110</a:t>
                      </a:r>
                      <a:endParaRPr lang="en-US" sz="800" dirty="0"/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ALL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ALL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4085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312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ROLLUP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000" dirty="0"/>
              <a:t>SELECT  </a:t>
            </a:r>
            <a:r>
              <a:rPr lang="en-US" sz="3000" i="1" dirty="0" err="1"/>
              <a:t>city_id</a:t>
            </a:r>
            <a:r>
              <a:rPr lang="en-US" sz="3000" dirty="0"/>
              <a:t>, </a:t>
            </a:r>
            <a:r>
              <a:rPr lang="en-US" sz="3000" i="1" dirty="0" err="1"/>
              <a:t>product_id</a:t>
            </a:r>
            <a:r>
              <a:rPr lang="en-US" sz="3000" dirty="0"/>
              <a:t>, </a:t>
            </a:r>
            <a:r>
              <a:rPr lang="en-US" sz="3000" dirty="0" smtClean="0"/>
              <a:t>SUM(</a:t>
            </a:r>
            <a:r>
              <a:rPr lang="en-US" sz="3000" dirty="0"/>
              <a:t>amount</a:t>
            </a:r>
            <a:r>
              <a:rPr lang="en-US" sz="3000" dirty="0" smtClean="0"/>
              <a:t>) as </a:t>
            </a:r>
            <a:r>
              <a:rPr lang="en-US" sz="3000" dirty="0" err="1" smtClean="0"/>
              <a:t>sum_a</a:t>
            </a:r>
            <a:endParaRPr lang="en-US" sz="3000" dirty="0"/>
          </a:p>
          <a:p>
            <a:pPr>
              <a:buNone/>
            </a:pPr>
            <a:r>
              <a:rPr lang="en-US" sz="3000" dirty="0"/>
              <a:t>FROM  SALES</a:t>
            </a:r>
          </a:p>
          <a:p>
            <a:pPr>
              <a:buNone/>
            </a:pPr>
            <a:r>
              <a:rPr lang="en-US" sz="3000" dirty="0"/>
              <a:t>GROUP BY </a:t>
            </a:r>
            <a:r>
              <a:rPr lang="en-US" sz="3000" dirty="0" err="1" smtClean="0"/>
              <a:t>city_id</a:t>
            </a:r>
            <a:r>
              <a:rPr lang="en-US" sz="3000" dirty="0"/>
              <a:t>, </a:t>
            </a:r>
            <a:r>
              <a:rPr lang="en-US" sz="3000" dirty="0" err="1" smtClean="0"/>
              <a:t>product</a:t>
            </a:r>
            <a:r>
              <a:rPr lang="en-US" sz="3000" i="1" dirty="0" err="1" smtClean="0"/>
              <a:t>_id</a:t>
            </a:r>
            <a:r>
              <a:rPr lang="en-US" sz="3000" dirty="0"/>
              <a:t>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			with ROLLUP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Part of the SQL standard</a:t>
            </a:r>
          </a:p>
          <a:p>
            <a:r>
              <a:rPr lang="en-US" dirty="0"/>
              <a:t>Supported in </a:t>
            </a:r>
            <a:r>
              <a:rPr lang="en-US" dirty="0">
                <a:hlinkClick r:id="rId2"/>
              </a:rPr>
              <a:t>Oracle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DB2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SQL Server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MySQL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45619"/>
              </p:ext>
            </p:extLst>
          </p:nvPr>
        </p:nvGraphicFramePr>
        <p:xfrm>
          <a:off x="7140247" y="2295641"/>
          <a:ext cx="1932705" cy="3607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235"/>
                <a:gridCol w="644235"/>
                <a:gridCol w="644235"/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City_id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Product_id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Sum_a</a:t>
                      </a:r>
                      <a:endParaRPr lang="en-US" sz="800" dirty="0"/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City1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Product 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520</a:t>
                      </a:r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City1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product2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230</a:t>
                      </a:r>
                      <a:endParaRPr lang="en-US" sz="800" dirty="0"/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City1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product3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100</a:t>
                      </a:r>
                      <a:endParaRPr lang="en-US" sz="800" dirty="0"/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City1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ALL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850</a:t>
                      </a:r>
                      <a:endParaRPr lang="en-US" sz="800" dirty="0"/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City2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Product 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City2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product2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15</a:t>
                      </a:r>
                      <a:endParaRPr lang="en-US" sz="800" dirty="0"/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City2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product3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City2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ALL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35</a:t>
                      </a:r>
                      <a:endParaRPr lang="en-US" sz="800" dirty="0"/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City3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Product 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1000</a:t>
                      </a:r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City3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product2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1200</a:t>
                      </a:r>
                      <a:endParaRPr lang="en-US" sz="800" dirty="0"/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City3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product3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1000</a:t>
                      </a:r>
                      <a:endParaRPr lang="en-US" sz="800" dirty="0"/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City3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ALL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3200</a:t>
                      </a:r>
                      <a:endParaRPr lang="en-US" sz="800" dirty="0"/>
                    </a:p>
                  </a:txBody>
                  <a:tcPr/>
                </a:tc>
              </a:tr>
              <a:tr h="26105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ALL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ALL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4085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82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the 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Materialized Views</a:t>
            </a:r>
          </a:p>
          <a:p>
            <a:pPr lvl="1"/>
            <a:r>
              <a:rPr lang="en-US" dirty="0" smtClean="0"/>
              <a:t>To materialize the original cube and the result of important cube manipulations (those that are re-used often)</a:t>
            </a:r>
          </a:p>
          <a:p>
            <a:r>
              <a:rPr lang="en-US" dirty="0" smtClean="0"/>
              <a:t>Indexes</a:t>
            </a:r>
          </a:p>
          <a:p>
            <a:pPr lvl="1"/>
            <a:r>
              <a:rPr lang="en-US" dirty="0" smtClean="0"/>
              <a:t>Speeding up foreign-key/primary-key joins</a:t>
            </a:r>
          </a:p>
          <a:p>
            <a:pPr lvl="2"/>
            <a:r>
              <a:rPr lang="en-US" dirty="0" smtClean="0"/>
              <a:t>Dimensions as index-organized tables (clustering index on primary key)</a:t>
            </a:r>
            <a:endParaRPr lang="en-US" dirty="0"/>
          </a:p>
          <a:p>
            <a:pPr lvl="2"/>
            <a:r>
              <a:rPr lang="en-US" dirty="0" smtClean="0"/>
              <a:t>Non-clustered index on foreign key in fact table</a:t>
            </a:r>
          </a:p>
          <a:p>
            <a:pPr lvl="1"/>
            <a:r>
              <a:rPr lang="en-US" dirty="0" smtClean="0"/>
              <a:t>Indexing low-cardinality attributes</a:t>
            </a:r>
          </a:p>
          <a:p>
            <a:pPr lvl="2"/>
            <a:r>
              <a:rPr lang="en-US" dirty="0" smtClean="0"/>
              <a:t>Bitmap index (</a:t>
            </a:r>
            <a:r>
              <a:rPr lang="en-US" dirty="0" smtClean="0">
                <a:hlinkClick r:id="rId2"/>
              </a:rPr>
              <a:t>Oracle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3"/>
              </a:rPr>
              <a:t>SQL Server </a:t>
            </a:r>
            <a:r>
              <a:rPr lang="en-US" dirty="0" err="1" smtClean="0">
                <a:hlinkClick r:id="rId3"/>
              </a:rPr>
              <a:t>columnstore</a:t>
            </a:r>
            <a:r>
              <a:rPr lang="en-US" dirty="0" smtClean="0">
                <a:hlinkClick r:id="rId3"/>
              </a:rPr>
              <a:t> indexes</a:t>
            </a:r>
            <a:endParaRPr lang="en-US" dirty="0" smtClean="0"/>
          </a:p>
          <a:p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Speeding up scans, reducing DW footprint on 2</a:t>
            </a:r>
            <a:r>
              <a:rPr lang="en-US" baseline="30000" dirty="0" smtClean="0"/>
              <a:t>nd</a:t>
            </a:r>
            <a:r>
              <a:rPr lang="en-US" dirty="0" smtClean="0"/>
              <a:t> storage</a:t>
            </a:r>
          </a:p>
          <a:p>
            <a:r>
              <a:rPr lang="en-US" dirty="0" smtClean="0"/>
              <a:t>Column-Oriented Representation</a:t>
            </a:r>
          </a:p>
          <a:p>
            <a:pPr lvl="1"/>
            <a:r>
              <a:rPr lang="en-US" dirty="0" smtClean="0"/>
              <a:t>Great for slicing, dicing</a:t>
            </a:r>
          </a:p>
          <a:p>
            <a:pPr lvl="1"/>
            <a:r>
              <a:rPr lang="en-US" dirty="0" smtClean="0"/>
              <a:t>Great for compression</a:t>
            </a:r>
          </a:p>
          <a:p>
            <a:pPr lvl="1"/>
            <a:r>
              <a:rPr lang="en-US" dirty="0" smtClean="0"/>
              <a:t>Great for leveraging RAM, Processor cache</a:t>
            </a:r>
          </a:p>
          <a:p>
            <a:r>
              <a:rPr lang="en-US" dirty="0" smtClean="0"/>
              <a:t>Parallelism</a:t>
            </a:r>
          </a:p>
          <a:p>
            <a:pPr lvl="1"/>
            <a:r>
              <a:rPr lang="en-US" dirty="0" smtClean="0"/>
              <a:t>Work on dimensions in parallel, Speeding up scans</a:t>
            </a:r>
            <a:endParaRPr lang="en-US" dirty="0"/>
          </a:p>
          <a:p>
            <a:pPr lvl="1"/>
            <a:r>
              <a:rPr lang="en-US" dirty="0" smtClean="0"/>
              <a:t>Tuning degree of parallelism in </a:t>
            </a:r>
            <a:r>
              <a:rPr lang="en-US" dirty="0" smtClean="0">
                <a:hlinkClick r:id="rId4"/>
              </a:rPr>
              <a:t>ORACLE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DB2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40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 Appliances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662" y="1561506"/>
            <a:ext cx="3175000" cy="256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52624" y="1322235"/>
            <a:ext cx="200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hlinkClick r:id="rId3"/>
              </a:rPr>
              <a:t>Exadata</a:t>
            </a:r>
            <a:r>
              <a:rPr lang="en-US" dirty="0" smtClean="0">
                <a:hlinkClick r:id="rId3"/>
              </a:rPr>
              <a:t> Data Sheet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11" y="1481401"/>
            <a:ext cx="5226681" cy="26455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8" y="4731016"/>
            <a:ext cx="4138501" cy="21391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21290" y="4543351"/>
            <a:ext cx="48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Normal Table Scan       vs.       </a:t>
            </a:r>
            <a:r>
              <a:rPr lang="en-US" b="1" u="sng" dirty="0" err="1" smtClean="0"/>
              <a:t>Exadata</a:t>
            </a:r>
            <a:r>
              <a:rPr lang="en-US" b="1" u="sng" dirty="0" smtClean="0"/>
              <a:t> Smart Scan</a:t>
            </a:r>
            <a:endParaRPr lang="en-US" b="1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6290" y="5015560"/>
            <a:ext cx="5017710" cy="1842440"/>
          </a:xfrm>
          <a:prstGeom prst="rect">
            <a:avLst/>
          </a:prstGeom>
        </p:spPr>
      </p:pic>
      <p:sp>
        <p:nvSpPr>
          <p:cNvPr id="11" name="Donut 10"/>
          <p:cNvSpPr/>
          <p:nvPr/>
        </p:nvSpPr>
        <p:spPr>
          <a:xfrm>
            <a:off x="3184914" y="3578860"/>
            <a:ext cx="941376" cy="310819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1197" y="4731016"/>
            <a:ext cx="1284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7"/>
              </a:rPr>
              <a:t>See </a:t>
            </a:r>
            <a:r>
              <a:rPr lang="en-US" sz="1000" dirty="0" err="1" smtClean="0">
                <a:hlinkClick r:id="rId7"/>
              </a:rPr>
              <a:t>B.Durrett’s</a:t>
            </a:r>
            <a:r>
              <a:rPr lang="en-US" sz="1000" dirty="0" smtClean="0">
                <a:hlinkClick r:id="rId7"/>
              </a:rPr>
              <a:t> slides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97819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Columnar representation </a:t>
            </a:r>
          </a:p>
          <a:p>
            <a:pPr lvl="1"/>
            <a:r>
              <a:rPr lang="en-US" dirty="0" smtClean="0"/>
              <a:t>Compression &amp; Scan efficiency</a:t>
            </a:r>
          </a:p>
          <a:p>
            <a:pPr lvl="1"/>
            <a:r>
              <a:rPr lang="en-US" dirty="0" smtClean="0"/>
              <a:t>Tailored for RAM, processor cache utilization</a:t>
            </a:r>
          </a:p>
          <a:p>
            <a:r>
              <a:rPr lang="en-US" dirty="0" smtClean="0">
                <a:hlinkClick r:id="rId2"/>
              </a:rPr>
              <a:t>VectorWise</a:t>
            </a:r>
            <a:endParaRPr lang="en-US" dirty="0" smtClean="0"/>
          </a:p>
          <a:p>
            <a:r>
              <a:rPr lang="en-US" dirty="0" smtClean="0"/>
              <a:t>SQL Server </a:t>
            </a:r>
            <a:r>
              <a:rPr lang="en-US" dirty="0" err="1" smtClean="0"/>
              <a:t>ColumnStore</a:t>
            </a:r>
            <a:r>
              <a:rPr lang="en-US" dirty="0" smtClean="0"/>
              <a:t>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49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Boundaries of Data Management, Statistics and Machine Learning</a:t>
            </a:r>
          </a:p>
          <a:p>
            <a:r>
              <a:rPr lang="en-US" dirty="0" smtClean="0"/>
              <a:t>Finding Patterns in Large Data Sets</a:t>
            </a:r>
          </a:p>
          <a:p>
            <a:pPr lvl="1"/>
            <a:r>
              <a:rPr lang="en-US" dirty="0" smtClean="0"/>
              <a:t>Associations</a:t>
            </a:r>
          </a:p>
          <a:p>
            <a:pPr lvl="2"/>
            <a:r>
              <a:rPr lang="en-US" dirty="0" smtClean="0"/>
              <a:t>Many buy Product1 and Product3 together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Given some predefined classes (e.g.., </a:t>
            </a:r>
            <a:r>
              <a:rPr lang="en-US" dirty="0" err="1" smtClean="0"/>
              <a:t>StaysInBusiness</a:t>
            </a:r>
            <a:r>
              <a:rPr lang="en-US" dirty="0" smtClean="0"/>
              <a:t>, </a:t>
            </a:r>
            <a:r>
              <a:rPr lang="en-US" dirty="0" err="1" smtClean="0"/>
              <a:t>GoesOutOfBusiness</a:t>
            </a:r>
            <a:r>
              <a:rPr lang="en-US" dirty="0" smtClean="0"/>
              <a:t>) train a classifier to distinguish in which class a store belongs based on its sales records</a:t>
            </a:r>
          </a:p>
          <a:p>
            <a:pPr lvl="2"/>
            <a:r>
              <a:rPr lang="en-US" dirty="0" smtClean="0"/>
              <a:t>Might be used for prediction</a:t>
            </a:r>
          </a:p>
          <a:p>
            <a:pPr lvl="1"/>
            <a:r>
              <a:rPr lang="en-US" dirty="0" smtClean="0"/>
              <a:t>Clustering</a:t>
            </a:r>
          </a:p>
          <a:p>
            <a:pPr lvl="2"/>
            <a:r>
              <a:rPr lang="en-US" dirty="0" smtClean="0"/>
              <a:t>Like </a:t>
            </a:r>
            <a:r>
              <a:rPr lang="en-US" dirty="0" err="1" smtClean="0"/>
              <a:t>classfication</a:t>
            </a:r>
            <a:r>
              <a:rPr lang="en-US" dirty="0" smtClean="0"/>
              <a:t> but the classes are not given beforehand. They are discovered by the clustering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3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association is a correlation between values in the same or different columns</a:t>
            </a:r>
          </a:p>
          <a:p>
            <a:pPr lvl="1"/>
            <a:r>
              <a:rPr lang="en-US" dirty="0" smtClean="0"/>
              <a:t>Noted Predicate1 =&gt; Predicate2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Purchases_Diaper</a:t>
            </a:r>
            <a:r>
              <a:rPr lang="en-US" dirty="0" smtClean="0"/>
              <a:t> =&gt; </a:t>
            </a:r>
            <a:r>
              <a:rPr lang="en-US" dirty="0" err="1" smtClean="0"/>
              <a:t>Purchases_Beer</a:t>
            </a:r>
            <a:endParaRPr lang="en-US" dirty="0" smtClean="0"/>
          </a:p>
          <a:p>
            <a:r>
              <a:rPr lang="en-US" dirty="0" smtClean="0"/>
              <a:t>Confidence and Support</a:t>
            </a:r>
          </a:p>
          <a:p>
            <a:pPr lvl="1"/>
            <a:r>
              <a:rPr lang="en-US" u="sng" dirty="0" smtClean="0"/>
              <a:t>Confidence (rule)</a:t>
            </a:r>
            <a:r>
              <a:rPr lang="en-US" dirty="0" smtClean="0"/>
              <a:t>: percentage of where Predicate2 is true when Predicate1 is true</a:t>
            </a:r>
          </a:p>
          <a:p>
            <a:pPr lvl="1"/>
            <a:r>
              <a:rPr lang="en-US" u="sng" dirty="0" smtClean="0"/>
              <a:t>Support (</a:t>
            </a:r>
            <a:r>
              <a:rPr lang="en-US" u="sng" dirty="0" err="1" smtClean="0"/>
              <a:t>itemset</a:t>
            </a:r>
            <a:r>
              <a:rPr lang="en-US" u="sng" dirty="0" smtClean="0"/>
              <a:t>)</a:t>
            </a:r>
            <a:r>
              <a:rPr lang="en-US" dirty="0" smtClean="0"/>
              <a:t>: percentage of records where all attribute values needed by the rule are present</a:t>
            </a:r>
          </a:p>
          <a:p>
            <a:r>
              <a:rPr lang="en-US" dirty="0" smtClean="0"/>
              <a:t>Confidence and support must be over a given threshold so that an association holds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0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tree, Neural networks</a:t>
            </a:r>
          </a:p>
          <a:p>
            <a:pPr lvl="1"/>
            <a:r>
              <a:rPr lang="en-US" dirty="0" smtClean="0"/>
              <a:t>Multiple variables analysis</a:t>
            </a:r>
          </a:p>
          <a:p>
            <a:pPr lvl="1"/>
            <a:r>
              <a:rPr lang="en-US" dirty="0" smtClean="0"/>
              <a:t>Learning algorithm (training set)</a:t>
            </a:r>
            <a:endParaRPr lang="en-US" dirty="0"/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2"/>
              </a:rPr>
              <a:t>Titanic survivors</a:t>
            </a:r>
            <a:endParaRPr lang="en-US" dirty="0" smtClean="0"/>
          </a:p>
        </p:txBody>
      </p:sp>
      <p:sp>
        <p:nvSpPr>
          <p:cNvPr id="34" name="Oval 33"/>
          <p:cNvSpPr/>
          <p:nvPr/>
        </p:nvSpPr>
        <p:spPr>
          <a:xfrm>
            <a:off x="6039016" y="3125951"/>
            <a:ext cx="1589681" cy="7637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Sex == M</a:t>
            </a:r>
          </a:p>
        </p:txBody>
      </p:sp>
      <p:sp>
        <p:nvSpPr>
          <p:cNvPr id="35" name="Oval 34"/>
          <p:cNvSpPr/>
          <p:nvPr/>
        </p:nvSpPr>
        <p:spPr>
          <a:xfrm>
            <a:off x="5463182" y="4210808"/>
            <a:ext cx="1589681" cy="7637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 &gt; 9.5</a:t>
            </a:r>
          </a:p>
        </p:txBody>
      </p:sp>
      <p:sp>
        <p:nvSpPr>
          <p:cNvPr id="36" name="Oval 35"/>
          <p:cNvSpPr/>
          <p:nvPr/>
        </p:nvSpPr>
        <p:spPr>
          <a:xfrm>
            <a:off x="6258022" y="5175944"/>
            <a:ext cx="2356456" cy="7637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Siblings &gt; 2.5</a:t>
            </a:r>
          </a:p>
        </p:txBody>
      </p:sp>
      <p:cxnSp>
        <p:nvCxnSpPr>
          <p:cNvPr id="38" name="Straight Connector 37"/>
          <p:cNvCxnSpPr>
            <a:stCxn id="34" idx="4"/>
            <a:endCxn id="35" idx="0"/>
          </p:cNvCxnSpPr>
          <p:nvPr/>
        </p:nvCxnSpPr>
        <p:spPr>
          <a:xfrm flipH="1">
            <a:off x="6258023" y="3889678"/>
            <a:ext cx="575834" cy="321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833857" y="3889678"/>
            <a:ext cx="861446" cy="321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95855" y="38592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190516" y="3889678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360543" y="4210808"/>
            <a:ext cx="158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Survived (36%)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5620021" y="4974535"/>
            <a:ext cx="575834" cy="321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6" idx="0"/>
          </p:cNvCxnSpPr>
          <p:nvPr/>
        </p:nvCxnSpPr>
        <p:spPr>
          <a:xfrm>
            <a:off x="6147155" y="4974535"/>
            <a:ext cx="1289095" cy="2014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38934" y="49912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040475" y="59996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88493" y="4871637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6860416" y="5939671"/>
            <a:ext cx="575834" cy="321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387550" y="5939671"/>
            <a:ext cx="1289095" cy="2014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190791" y="5939671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690883" y="6184281"/>
            <a:ext cx="14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Survived (2%)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76753" y="5368701"/>
            <a:ext cx="120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Died (61%)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229294" y="6309003"/>
            <a:ext cx="108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Died (2%)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0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23703" cy="4784911"/>
          </a:xfrm>
        </p:spPr>
        <p:txBody>
          <a:bodyPr>
            <a:normAutofit/>
          </a:bodyPr>
          <a:lstStyle/>
          <a:p>
            <a:r>
              <a:rPr lang="en-US" dirty="0" smtClean="0"/>
              <a:t>OLAP 101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w</a:t>
            </a:r>
            <a:r>
              <a:rPr lang="en-US" dirty="0" smtClean="0"/>
              <a:t>arehouse architecture</a:t>
            </a:r>
          </a:p>
          <a:p>
            <a:pPr lvl="1"/>
            <a:r>
              <a:rPr lang="en-US" dirty="0" smtClean="0"/>
              <a:t>ROLAP, MOLAP and HOLAP</a:t>
            </a:r>
          </a:p>
          <a:p>
            <a:r>
              <a:rPr lang="en-US" dirty="0" smtClean="0"/>
              <a:t>Data Cube</a:t>
            </a:r>
          </a:p>
          <a:p>
            <a:pPr lvl="1"/>
            <a:r>
              <a:rPr lang="en-US" dirty="0" smtClean="0"/>
              <a:t>Star Schema </a:t>
            </a:r>
            <a:r>
              <a:rPr lang="en-US" smtClean="0"/>
              <a:t>and operations</a:t>
            </a:r>
            <a:endParaRPr lang="en-US" dirty="0" smtClean="0"/>
          </a:p>
          <a:p>
            <a:pPr lvl="1"/>
            <a:r>
              <a:rPr lang="en-US" dirty="0" smtClean="0"/>
              <a:t>The CUBE operator</a:t>
            </a:r>
          </a:p>
          <a:p>
            <a:pPr lvl="1"/>
            <a:r>
              <a:rPr lang="en-US" dirty="0" smtClean="0"/>
              <a:t>Tuning the cube</a:t>
            </a:r>
          </a:p>
          <a:p>
            <a:r>
              <a:rPr lang="en-US" dirty="0"/>
              <a:t>Data Mining </a:t>
            </a:r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26572"/>
            <a:ext cx="3047078" cy="331428"/>
          </a:xfrm>
        </p:spPr>
        <p:txBody>
          <a:bodyPr/>
          <a:lstStyle/>
          <a:p>
            <a:r>
              <a:rPr lang="en-US" dirty="0" smtClean="0"/>
              <a:t>@ Dennis </a:t>
            </a:r>
            <a:r>
              <a:rPr lang="en-US" dirty="0" err="1" smtClean="0"/>
              <a:t>Shasha</a:t>
            </a:r>
            <a:r>
              <a:rPr lang="en-US" dirty="0" smtClean="0"/>
              <a:t> and Philippe Bonnet,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69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K-means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(of the given K) cluster is given a centroid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Form clusters by assigning points to cluster with closest centroid (distance is defined)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Recompute</a:t>
            </a:r>
            <a:r>
              <a:rPr lang="en-US" dirty="0" smtClean="0"/>
              <a:t> cluster centroid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Repeat 2,3 until centroids do not move </a:t>
            </a:r>
          </a:p>
          <a:p>
            <a:pPr marL="571500" indent="-514350"/>
            <a:r>
              <a:rPr lang="en-US" dirty="0" smtClean="0"/>
              <a:t>Other techniques</a:t>
            </a:r>
          </a:p>
          <a:p>
            <a:pPr marL="971550" lvl="1" indent="-514350"/>
            <a:r>
              <a:rPr lang="en-US" dirty="0" smtClean="0"/>
              <a:t>Hierarchical clustering (e.g., BIRCH), Support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65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for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Tuning Scans</a:t>
            </a:r>
          </a:p>
          <a:p>
            <a:pPr lvl="1"/>
            <a:r>
              <a:rPr lang="en-US" dirty="0" smtClean="0"/>
              <a:t>Most algorithms require several passes over the data</a:t>
            </a:r>
          </a:p>
          <a:p>
            <a:pPr lvl="1"/>
            <a:r>
              <a:rPr lang="en-US" dirty="0" smtClean="0"/>
              <a:t>Parallelism &amp; compression</a:t>
            </a:r>
          </a:p>
          <a:p>
            <a:r>
              <a:rPr lang="en-US" dirty="0" smtClean="0"/>
              <a:t>Statistics features in systems</a:t>
            </a:r>
          </a:p>
          <a:p>
            <a:pPr lvl="1"/>
            <a:r>
              <a:rPr lang="en-US" dirty="0" smtClean="0">
                <a:hlinkClick r:id="rId2"/>
              </a:rPr>
              <a:t>Predictive Analytics </a:t>
            </a:r>
            <a:r>
              <a:rPr lang="en-US" dirty="0" smtClean="0"/>
              <a:t>in SQL Server</a:t>
            </a:r>
          </a:p>
          <a:p>
            <a:pPr lvl="1"/>
            <a:r>
              <a:rPr lang="en-US" dirty="0" smtClean="0">
                <a:hlinkClick r:id="rId3"/>
              </a:rPr>
              <a:t>Data mining features </a:t>
            </a:r>
            <a:r>
              <a:rPr lang="en-US" dirty="0" smtClean="0"/>
              <a:t>of DB2</a:t>
            </a:r>
          </a:p>
          <a:p>
            <a:pPr lvl="1"/>
            <a:r>
              <a:rPr lang="en-US" dirty="0" smtClean="0"/>
              <a:t>Oracle </a:t>
            </a:r>
            <a:r>
              <a:rPr lang="en-US" dirty="0" err="1" smtClean="0">
                <a:hlinkClick r:id="rId4"/>
              </a:rPr>
              <a:t>DataMiner</a:t>
            </a:r>
            <a:r>
              <a:rPr lang="en-US" dirty="0" smtClean="0">
                <a:hlinkClick r:id="rId4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8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Analytical Processing</a:t>
            </a:r>
          </a:p>
          <a:p>
            <a:pPr lvl="1"/>
            <a:r>
              <a:rPr lang="en-US" dirty="0" smtClean="0"/>
              <a:t>OLAP enables </a:t>
            </a:r>
            <a:r>
              <a:rPr lang="en-US" dirty="0"/>
              <a:t>a user to </a:t>
            </a:r>
            <a:r>
              <a:rPr lang="en-US" dirty="0" smtClean="0"/>
              <a:t>interactively </a:t>
            </a:r>
            <a:r>
              <a:rPr lang="en-US" dirty="0"/>
              <a:t>and selectively extract and view data from different points-of-view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Typical OLAP queries</a:t>
            </a:r>
          </a:p>
          <a:p>
            <a:pPr lvl="2"/>
            <a:r>
              <a:rPr lang="en-US" dirty="0" smtClean="0"/>
              <a:t>Find sales for seniors in Copenhagen (selection)</a:t>
            </a:r>
          </a:p>
          <a:p>
            <a:pPr lvl="2"/>
            <a:r>
              <a:rPr lang="en-US" dirty="0" smtClean="0"/>
              <a:t>Find sales per age group, per city (aggregation)</a:t>
            </a:r>
          </a:p>
          <a:p>
            <a:pPr lvl="2"/>
            <a:r>
              <a:rPr lang="en-US" dirty="0" smtClean="0"/>
              <a:t>Find sales per age group, per country (aggregation)</a:t>
            </a:r>
          </a:p>
          <a:p>
            <a:pPr lvl="2"/>
            <a:r>
              <a:rPr lang="en-US" dirty="0" smtClean="0"/>
              <a:t>Find total sales </a:t>
            </a:r>
            <a:r>
              <a:rPr lang="en-US" dirty="0"/>
              <a:t>(aggregation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Find sales for seniors, per country (selection, aggregation)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9466" y="5602211"/>
            <a:ext cx="6083419" cy="10479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Selections &amp; Aggregations on </a:t>
            </a:r>
            <a:br>
              <a:rPr lang="en-US" sz="2400" dirty="0" smtClean="0"/>
            </a:br>
            <a:r>
              <a:rPr lang="en-US" sz="2400" dirty="0" smtClean="0"/>
              <a:t>Multi-dimensional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518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Warehouse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213090" y="2789920"/>
            <a:ext cx="1936037" cy="203364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Warehouse </a:t>
            </a:r>
          </a:p>
          <a:p>
            <a:pPr algn="ctr"/>
            <a:r>
              <a:rPr lang="en-US" dirty="0" smtClean="0"/>
              <a:t>(DW)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1083470" y="2078047"/>
            <a:ext cx="1936037" cy="203364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457893" y="2917258"/>
            <a:ext cx="1936037" cy="203364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2051488" y="3806743"/>
            <a:ext cx="1936037" cy="203364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Curved Down Arrow 8"/>
          <p:cNvSpPr/>
          <p:nvPr/>
        </p:nvSpPr>
        <p:spPr>
          <a:xfrm>
            <a:off x="2531057" y="1417638"/>
            <a:ext cx="3934241" cy="129092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6785010" y="1483051"/>
            <a:ext cx="612782" cy="7282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</a:p>
          <a:p>
            <a:pPr algn="ctr"/>
            <a:r>
              <a:rPr lang="en-US" sz="1200" dirty="0" smtClean="0"/>
              <a:t>Mart</a:t>
            </a:r>
            <a:endParaRPr lang="en-US" sz="1200" dirty="0"/>
          </a:p>
        </p:txBody>
      </p:sp>
      <p:sp>
        <p:nvSpPr>
          <p:cNvPr id="12" name="Can 11"/>
          <p:cNvSpPr/>
          <p:nvPr/>
        </p:nvSpPr>
        <p:spPr>
          <a:xfrm>
            <a:off x="7550192" y="2189054"/>
            <a:ext cx="612782" cy="7282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</a:p>
          <a:p>
            <a:pPr algn="ctr"/>
            <a:r>
              <a:rPr lang="en-US" sz="1200" dirty="0" smtClean="0"/>
              <a:t>Mart</a:t>
            </a:r>
            <a:endParaRPr lang="en-US" sz="1200" dirty="0"/>
          </a:p>
        </p:txBody>
      </p:sp>
      <p:sp>
        <p:nvSpPr>
          <p:cNvPr id="13" name="Can 12"/>
          <p:cNvSpPr/>
          <p:nvPr/>
        </p:nvSpPr>
        <p:spPr>
          <a:xfrm>
            <a:off x="8162974" y="3562529"/>
            <a:ext cx="612782" cy="7282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</a:p>
          <a:p>
            <a:pPr algn="ctr"/>
            <a:r>
              <a:rPr lang="en-US" sz="1200" dirty="0" smtClean="0"/>
              <a:t>Mart</a:t>
            </a:r>
            <a:endParaRPr lang="en-US" sz="1200" dirty="0"/>
          </a:p>
        </p:txBody>
      </p:sp>
      <p:sp>
        <p:nvSpPr>
          <p:cNvPr id="14" name="Can 13"/>
          <p:cNvSpPr/>
          <p:nvPr/>
        </p:nvSpPr>
        <p:spPr>
          <a:xfrm>
            <a:off x="8008983" y="4950903"/>
            <a:ext cx="612782" cy="7282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</a:p>
          <a:p>
            <a:pPr algn="ctr"/>
            <a:r>
              <a:rPr lang="en-US" sz="1200" dirty="0" smtClean="0"/>
              <a:t>Mart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endCxn id="11" idx="2"/>
          </p:cNvCxnSpPr>
          <p:nvPr/>
        </p:nvCxnSpPr>
        <p:spPr>
          <a:xfrm flipV="1">
            <a:off x="6625154" y="1847153"/>
            <a:ext cx="159856" cy="942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2"/>
          </p:cNvCxnSpPr>
          <p:nvPr/>
        </p:nvCxnSpPr>
        <p:spPr>
          <a:xfrm flipV="1">
            <a:off x="7140246" y="2553156"/>
            <a:ext cx="409946" cy="1009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2"/>
          </p:cNvCxnSpPr>
          <p:nvPr/>
        </p:nvCxnSpPr>
        <p:spPr>
          <a:xfrm flipV="1">
            <a:off x="7052861" y="3926631"/>
            <a:ext cx="1110113" cy="6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4" idx="2"/>
          </p:cNvCxnSpPr>
          <p:nvPr/>
        </p:nvCxnSpPr>
        <p:spPr>
          <a:xfrm>
            <a:off x="6785010" y="4290733"/>
            <a:ext cx="1223973" cy="1024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96612" y="6074292"/>
            <a:ext cx="249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Transactional Processing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12205" y="6074292"/>
            <a:ext cx="214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Analytical Processing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21458" y="1784447"/>
            <a:ext cx="2630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Infrequent updates</a:t>
            </a:r>
          </a:p>
          <a:p>
            <a:r>
              <a:rPr lang="en-US" dirty="0" smtClean="0"/>
              <a:t>Data in DW MUST NOT be </a:t>
            </a:r>
          </a:p>
          <a:p>
            <a:r>
              <a:rPr lang="en-US" dirty="0"/>
              <a:t> </a:t>
            </a:r>
            <a:r>
              <a:rPr lang="en-US" dirty="0" smtClean="0"/>
              <a:t> latest, up to date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4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ROLAP, MOLAP, HOLAP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MOLAP</a:t>
            </a:r>
          </a:p>
          <a:p>
            <a:pPr lvl="1"/>
            <a:r>
              <a:rPr lang="en-US" dirty="0" smtClean="0"/>
              <a:t>DW is a proprietary system, tailored for multi-dimensional data manipulations</a:t>
            </a:r>
          </a:p>
          <a:p>
            <a:r>
              <a:rPr lang="en-US" dirty="0" smtClean="0"/>
              <a:t>Relational OLAP</a:t>
            </a:r>
          </a:p>
          <a:p>
            <a:pPr lvl="1"/>
            <a:r>
              <a:rPr lang="en-US" dirty="0" smtClean="0"/>
              <a:t>Multi-dimensional data mapped onto tables, and manipulations mapped onto relational queries</a:t>
            </a:r>
          </a:p>
          <a:p>
            <a:r>
              <a:rPr lang="en-US" dirty="0" smtClean="0"/>
              <a:t>Hybrid OLAP</a:t>
            </a:r>
          </a:p>
          <a:p>
            <a:pPr lvl="1"/>
            <a:r>
              <a:rPr lang="en-US" dirty="0" smtClean="0"/>
              <a:t>Relational systems extended with specific OLAP functionalities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7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571" y="2445850"/>
            <a:ext cx="2348958" cy="2323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Fact table</a:t>
            </a:r>
          </a:p>
          <a:p>
            <a:pPr marL="457200" lvl="1" indent="0">
              <a:buNone/>
            </a:pPr>
            <a:r>
              <a:rPr lang="en-US" b="1" dirty="0" smtClean="0"/>
              <a:t>Sales</a:t>
            </a:r>
            <a:r>
              <a:rPr lang="en-US" dirty="0" smtClean="0"/>
              <a:t>(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Product_Id</a:t>
            </a:r>
            <a:r>
              <a:rPr lang="en-US" i="1" dirty="0"/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Time_Id</a:t>
            </a:r>
            <a:r>
              <a:rPr lang="en-US" i="1" dirty="0"/>
              <a:t>,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City_id</a:t>
            </a:r>
            <a:r>
              <a:rPr lang="en-US" i="1" dirty="0" smtClean="0"/>
              <a:t>, </a:t>
            </a:r>
            <a:r>
              <a:rPr lang="en-US" dirty="0" smtClean="0"/>
              <a:t>Amount)</a:t>
            </a:r>
          </a:p>
          <a:p>
            <a:pPr marL="1200150" lvl="2" indent="-342900"/>
            <a:r>
              <a:rPr lang="en-US" dirty="0" smtClean="0"/>
              <a:t>Multi-dimensional data</a:t>
            </a:r>
          </a:p>
          <a:p>
            <a:pPr marL="1200150" lvl="2" indent="-342900"/>
            <a:r>
              <a:rPr lang="en-US" dirty="0" smtClean="0"/>
              <a:t>Can be represented as a (hyper-)cube </a:t>
            </a:r>
          </a:p>
          <a:p>
            <a:pPr marL="1657350" lvl="3" indent="-342900"/>
            <a:r>
              <a:rPr lang="en-US" dirty="0"/>
              <a:t>3</a:t>
            </a:r>
            <a:r>
              <a:rPr lang="en-US" dirty="0" smtClean="0"/>
              <a:t> dimensions: Product, Time, City</a:t>
            </a:r>
          </a:p>
          <a:p>
            <a:pPr marL="1657350" lvl="3" indent="-342900"/>
            <a:r>
              <a:rPr lang="en-US" dirty="0" smtClean="0"/>
              <a:t>The cube contains Amount values</a:t>
            </a:r>
          </a:p>
          <a:p>
            <a:pPr marL="400050"/>
            <a:r>
              <a:rPr lang="en-US" dirty="0" smtClean="0"/>
              <a:t>Dimensions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558ED5"/>
                </a:solidFill>
              </a:rPr>
              <a:t>Product</a:t>
            </a:r>
            <a:r>
              <a:rPr lang="en-US" dirty="0"/>
              <a:t>(</a:t>
            </a:r>
            <a:r>
              <a:rPr lang="en-US" dirty="0" err="1"/>
              <a:t>Product_id</a:t>
            </a:r>
            <a:r>
              <a:rPr lang="en-US" dirty="0"/>
              <a:t>, Name, Category, Price</a:t>
            </a:r>
            <a:r>
              <a:rPr lang="en-US" dirty="0" smtClean="0"/>
              <a:t>)</a:t>
            </a:r>
          </a:p>
          <a:p>
            <a:pPr marL="571500" lvl="1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Space</a:t>
            </a:r>
            <a:r>
              <a:rPr lang="en-US" dirty="0" smtClean="0"/>
              <a:t>(</a:t>
            </a:r>
            <a:r>
              <a:rPr lang="en-US" dirty="0" err="1"/>
              <a:t>City_id</a:t>
            </a:r>
            <a:r>
              <a:rPr lang="en-US" dirty="0"/>
              <a:t>, </a:t>
            </a:r>
            <a:r>
              <a:rPr lang="en-US" dirty="0" smtClean="0"/>
              <a:t>City, Country, Region)</a:t>
            </a:r>
          </a:p>
          <a:p>
            <a:pPr marL="5715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Time</a:t>
            </a:r>
            <a:r>
              <a:rPr lang="en-US" dirty="0" smtClean="0"/>
              <a:t>(</a:t>
            </a:r>
            <a:r>
              <a:rPr lang="en-US" dirty="0" err="1" smtClean="0"/>
              <a:t>Time_id</a:t>
            </a:r>
            <a:r>
              <a:rPr lang="en-US" dirty="0" smtClean="0"/>
              <a:t>, Week, Month, Quarter)</a:t>
            </a:r>
          </a:p>
          <a:p>
            <a:pPr lvl="2"/>
            <a:r>
              <a:rPr lang="en-US" dirty="0" smtClean="0"/>
              <a:t>Typically organized in a hierarchy</a:t>
            </a:r>
          </a:p>
        </p:txBody>
      </p:sp>
    </p:spTree>
    <p:extLst>
      <p:ext uri="{BB962C8B-B14F-4D97-AF65-F5344CB8AC3E}">
        <p14:creationId xmlns:p14="http://schemas.microsoft.com/office/powerpoint/2010/main" val="204668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 Down and Roll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Dimensions as aggregation hierarchy</a:t>
            </a:r>
          </a:p>
          <a:p>
            <a:r>
              <a:rPr lang="en-US" dirty="0" smtClean="0"/>
              <a:t>Drill down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eries of queries that moves down the aggregation hierarchy</a:t>
            </a:r>
          </a:p>
          <a:p>
            <a:pPr lvl="1"/>
            <a:r>
              <a:rPr lang="en-US" dirty="0" smtClean="0"/>
              <a:t>E.g., per region, per country, per city</a:t>
            </a:r>
          </a:p>
          <a:p>
            <a:r>
              <a:rPr lang="en-US" dirty="0" smtClean="0"/>
              <a:t>Roll up</a:t>
            </a:r>
          </a:p>
          <a:p>
            <a:pPr lvl="1"/>
            <a:r>
              <a:rPr lang="en-US" dirty="0" smtClean="0"/>
              <a:t>Series of queries that moves up the aggregation hierarchy</a:t>
            </a:r>
          </a:p>
          <a:p>
            <a:pPr lvl="1"/>
            <a:r>
              <a:rPr lang="en-US" dirty="0" smtClean="0"/>
              <a:t>E.g., per week, per month, per year</a:t>
            </a:r>
          </a:p>
          <a:p>
            <a:r>
              <a:rPr lang="en-US" dirty="0" smtClean="0"/>
              <a:t>Same form of SQL query, different attributes</a:t>
            </a:r>
          </a:p>
          <a:p>
            <a:pPr lvl="1"/>
            <a:r>
              <a:rPr lang="en-US" dirty="0" smtClean="0"/>
              <a:t>When </a:t>
            </a:r>
            <a:r>
              <a:rPr lang="en-US" b="1" dirty="0" smtClean="0"/>
              <a:t>rolling up, query results can be re-used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 aggregation can be used as a basis for an aggregation one or more levels up in the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0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as a cube which is pivoted so that a user can “see” its various faces</a:t>
            </a:r>
          </a:p>
          <a:p>
            <a:pPr lvl="1"/>
            <a:r>
              <a:rPr lang="en-US" dirty="0" smtClean="0"/>
              <a:t>Pivoting on dimensions D1, D2, D3 means grouping by attributes from these dimensions</a:t>
            </a:r>
          </a:p>
          <a:p>
            <a:pPr lvl="1"/>
            <a:r>
              <a:rPr lang="en-US" dirty="0" smtClean="0"/>
              <a:t>New pivot on D3, D2, D1</a:t>
            </a:r>
          </a:p>
          <a:p>
            <a:pPr lvl="2"/>
            <a:r>
              <a:rPr lang="en-US" dirty="0" smtClean="0"/>
              <a:t>Interesting in case a visualization software is used to represent 3 dimensions as x, y, z in space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nteresting if there are N dimensions, and the pivot concerns a subset of these dimensions</a:t>
            </a:r>
          </a:p>
        </p:txBody>
      </p:sp>
    </p:spTree>
    <p:extLst>
      <p:ext uri="{BB962C8B-B14F-4D97-AF65-F5344CB8AC3E}">
        <p14:creationId xmlns:p14="http://schemas.microsoft.com/office/powerpoint/2010/main" val="406484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and Dicing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Slice</a:t>
            </a:r>
          </a:p>
          <a:p>
            <a:pPr lvl="1"/>
            <a:r>
              <a:rPr lang="en-US" dirty="0" smtClean="0"/>
              <a:t>A value is given for a dimension attribute in the where clause</a:t>
            </a:r>
          </a:p>
          <a:p>
            <a:pPr lvl="1"/>
            <a:r>
              <a:rPr lang="en-US" dirty="0" smtClean="0"/>
              <a:t>We take a “slice” of the cube</a:t>
            </a:r>
          </a:p>
          <a:p>
            <a:r>
              <a:rPr lang="en-US" dirty="0" smtClean="0"/>
              <a:t>Dice</a:t>
            </a:r>
          </a:p>
          <a:p>
            <a:pPr lvl="1"/>
            <a:r>
              <a:rPr lang="en-US" dirty="0" smtClean="0"/>
              <a:t>Multiple values (or a range) are given for a dimension attribute in the where clause</a:t>
            </a:r>
          </a:p>
          <a:p>
            <a:pPr lvl="1"/>
            <a:r>
              <a:rPr lang="en-US" dirty="0" smtClean="0"/>
              <a:t>We are dicing, i.e., reduce the size of, the original cube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1290</Words>
  <Application>Microsoft Macintosh PowerPoint</Application>
  <PresentationFormat>On-screen Show (4:3)</PresentationFormat>
  <Paragraphs>318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Outline</vt:lpstr>
      <vt:lpstr>OLAP </vt:lpstr>
      <vt:lpstr>Data Warehouse</vt:lpstr>
      <vt:lpstr>ROLAP, MOLAP, HOLAP</vt:lpstr>
      <vt:lpstr>Star Schema</vt:lpstr>
      <vt:lpstr>Drill Down and Roll Up</vt:lpstr>
      <vt:lpstr>Pivoting</vt:lpstr>
      <vt:lpstr>Slicing and Dicing</vt:lpstr>
      <vt:lpstr>Star Schema Operations</vt:lpstr>
      <vt:lpstr>Star Schema Operations</vt:lpstr>
      <vt:lpstr>The CUBE Operator</vt:lpstr>
      <vt:lpstr>The ROLLUP Operator</vt:lpstr>
      <vt:lpstr>Tuning the Cube</vt:lpstr>
      <vt:lpstr>Data Warehouse Appliances</vt:lpstr>
      <vt:lpstr>Column Stores</vt:lpstr>
      <vt:lpstr>Data Mining 101</vt:lpstr>
      <vt:lpstr>Associations</vt:lpstr>
      <vt:lpstr>Classification</vt:lpstr>
      <vt:lpstr>Clustering</vt:lpstr>
      <vt:lpstr>Tuning for Mining</vt:lpstr>
    </vt:vector>
  </TitlesOfParts>
  <Company>IT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Bonnet</dc:creator>
  <cp:lastModifiedBy>Philippe Bonnet</cp:lastModifiedBy>
  <cp:revision>58</cp:revision>
  <dcterms:created xsi:type="dcterms:W3CDTF">2013-01-25T07:42:41Z</dcterms:created>
  <dcterms:modified xsi:type="dcterms:W3CDTF">2013-05-05T20:14:52Z</dcterms:modified>
</cp:coreProperties>
</file>