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Microsoft_Equation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312"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1" d="100"/>
          <a:sy n="51" d="100"/>
        </p:scale>
        <p:origin x="-104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ACFC1B-A685-9244-B9A8-8C7DDC483D0D}" type="datetimeFigureOut">
              <a:rPr lang="en-US" smtClean="0"/>
              <a:t>4/1/13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6B9EE-D55F-4A49-B436-CDE1804DC6FA}" type="slidenum">
              <a:rPr lang="en-US" smtClean="0"/>
              <a:t>‹#›</a:t>
            </a:fld>
            <a:endParaRPr lang="en-US"/>
          </a:p>
        </p:txBody>
      </p:sp>
    </p:spTree>
    <p:extLst>
      <p:ext uri="{BB962C8B-B14F-4D97-AF65-F5344CB8AC3E}">
        <p14:creationId xmlns:p14="http://schemas.microsoft.com/office/powerpoint/2010/main" val="40250529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E050F78-F43C-844A-9FAD-2942E2F95212}" type="slidenum">
              <a:rPr lang="en-US"/>
              <a:pPr/>
              <a:t>3</a:t>
            </a:fld>
            <a:endParaRPr lang="en-US"/>
          </a:p>
        </p:txBody>
      </p:sp>
      <p:sp>
        <p:nvSpPr>
          <p:cNvPr id="43009"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3010"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458B47-E02A-B549-A283-FF2CFD9C13A6}" type="slidenum">
              <a:rPr lang="en-US"/>
              <a:pPr/>
              <a:t>14</a:t>
            </a:fld>
            <a:endParaRPr lang="en-US"/>
          </a:p>
        </p:txBody>
      </p:sp>
      <p:sp>
        <p:nvSpPr>
          <p:cNvPr id="72705"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2706"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D2F3901-933B-F741-9B93-2CCCCE1556CE}" type="slidenum">
              <a:rPr lang="en-US"/>
              <a:pPr/>
              <a:t>15</a:t>
            </a:fld>
            <a:endParaRPr lang="en-US"/>
          </a:p>
        </p:txBody>
      </p:sp>
      <p:sp>
        <p:nvSpPr>
          <p:cNvPr id="73729"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3730"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E5BE04-3106-D746-B7CB-634CF7D64F2A}" type="slidenum">
              <a:rPr lang="en-US"/>
              <a:pPr/>
              <a:t>16</a:t>
            </a:fld>
            <a:endParaRPr lang="en-US"/>
          </a:p>
        </p:txBody>
      </p:sp>
      <p:sp>
        <p:nvSpPr>
          <p:cNvPr id="74753"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4754"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6"/>
          <p:cNvSpPr>
            <a:spLocks noGrp="1" noChangeArrowheads="1"/>
          </p:cNvSpPr>
          <p:nvPr>
            <p:ph type="sldNum"/>
          </p:nvPr>
        </p:nvSpPr>
        <p:spPr>
          <a:ln/>
        </p:spPr>
        <p:txBody>
          <a:bodyPr/>
          <a:lstStyle/>
          <a:p>
            <a:fld id="{2749B9E0-7D7C-8541-ADC0-1AFDEDB05BFB}" type="slidenum">
              <a:rPr lang="en-US"/>
              <a:pPr/>
              <a:t>17</a:t>
            </a:fld>
            <a:endParaRPr lang="en-US"/>
          </a:p>
        </p:txBody>
      </p:sp>
      <p:sp>
        <p:nvSpPr>
          <p:cNvPr id="75777" name="Rectangle 1"/>
          <p:cNvSpPr>
            <a:spLocks noChangeArrowheads="1"/>
          </p:cNvSpPr>
          <p:nvPr/>
        </p:nvSpPr>
        <p:spPr bwMode="auto">
          <a:xfrm>
            <a:off x="3885529" y="0"/>
            <a:ext cx="2971032" cy="456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endParaRPr lang="en-US"/>
          </a:p>
        </p:txBody>
      </p:sp>
      <p:sp>
        <p:nvSpPr>
          <p:cNvPr id="75778" name="Rectangle 2"/>
          <p:cNvSpPr>
            <a:spLocks noChangeArrowheads="1"/>
          </p:cNvSpPr>
          <p:nvPr/>
        </p:nvSpPr>
        <p:spPr bwMode="auto">
          <a:xfrm>
            <a:off x="3885529" y="8686460"/>
            <a:ext cx="2971032" cy="456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043" tIns="0" rIns="17043" bIns="0" anchor="b"/>
          <a:lstStyle/>
          <a:p>
            <a:pPr algn="r" eaLnBrk="0">
              <a:tabLst>
                <a:tab pos="634643" algn="l"/>
                <a:tab pos="1269286" algn="l"/>
                <a:tab pos="1903929" algn="l"/>
                <a:tab pos="2538573" algn="l"/>
              </a:tabLst>
            </a:pPr>
            <a:r>
              <a:rPr lang="en-US" sz="900" i="1">
                <a:solidFill>
                  <a:srgbClr val="000000"/>
                </a:solidFill>
              </a:rPr>
              <a:t>2</a:t>
            </a:r>
          </a:p>
        </p:txBody>
      </p:sp>
      <p:sp>
        <p:nvSpPr>
          <p:cNvPr id="75779" name="Rectangle 3"/>
          <p:cNvSpPr>
            <a:spLocks noChangeArrowheads="1"/>
          </p:cNvSpPr>
          <p:nvPr/>
        </p:nvSpPr>
        <p:spPr bwMode="auto">
          <a:xfrm>
            <a:off x="1" y="8686460"/>
            <a:ext cx="2971032" cy="456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endParaRPr lang="en-US"/>
          </a:p>
        </p:txBody>
      </p:sp>
      <p:sp>
        <p:nvSpPr>
          <p:cNvPr id="75780" name="Rectangle 4"/>
          <p:cNvSpPr>
            <a:spLocks noChangeArrowheads="1"/>
          </p:cNvSpPr>
          <p:nvPr/>
        </p:nvSpPr>
        <p:spPr bwMode="auto">
          <a:xfrm>
            <a:off x="1" y="0"/>
            <a:ext cx="2971032" cy="456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0165" tIns="40083" rIns="80165" bIns="40083" anchor="ctr"/>
          <a:lstStyle/>
          <a:p>
            <a:endParaRPr lang="en-US"/>
          </a:p>
        </p:txBody>
      </p:sp>
      <p:sp>
        <p:nvSpPr>
          <p:cNvPr id="75781" name="Text Box 5"/>
          <p:cNvSpPr txBox="1">
            <a:spLocks noChangeArrowheads="1"/>
          </p:cNvSpPr>
          <p:nvPr>
            <p:ph type="sldImg"/>
          </p:nvPr>
        </p:nvSpPr>
        <p:spPr bwMode="auto">
          <a:xfrm>
            <a:off x="1013867" y="692419"/>
            <a:ext cx="4831708" cy="341593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5782" name="Text Box 6"/>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D2DC670-0754-FF4C-BBC0-79101A2E0073}" type="slidenum">
              <a:rPr lang="en-US"/>
              <a:pPr/>
              <a:t>18</a:t>
            </a:fld>
            <a:endParaRPr lang="en-US"/>
          </a:p>
        </p:txBody>
      </p:sp>
      <p:sp>
        <p:nvSpPr>
          <p:cNvPr id="76801"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6802"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7E10CF4-90C2-6A44-A536-F06CF645FC29}" type="slidenum">
              <a:rPr lang="en-US"/>
              <a:pPr/>
              <a:t>19</a:t>
            </a:fld>
            <a:endParaRPr lang="en-US"/>
          </a:p>
        </p:txBody>
      </p:sp>
      <p:sp>
        <p:nvSpPr>
          <p:cNvPr id="77825"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7826"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7CFBC3-EFF7-2C41-BA42-69829847A0C9}" type="slidenum">
              <a:rPr lang="en-US"/>
              <a:pPr/>
              <a:t>20</a:t>
            </a:fld>
            <a:endParaRPr lang="en-US"/>
          </a:p>
        </p:txBody>
      </p:sp>
      <p:sp>
        <p:nvSpPr>
          <p:cNvPr id="78849"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8850"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443A58-6DB7-D549-AE23-D4B63DC59FBF}" type="slidenum">
              <a:rPr lang="en-US"/>
              <a:pPr/>
              <a:t>21</a:t>
            </a:fld>
            <a:endParaRPr lang="en-US"/>
          </a:p>
        </p:txBody>
      </p:sp>
      <p:sp>
        <p:nvSpPr>
          <p:cNvPr id="79873"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9874"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5050E9B-6913-2C46-ABA4-7C6DF80C4BA2}" type="slidenum">
              <a:rPr lang="en-US"/>
              <a:pPr/>
              <a:t>22</a:t>
            </a:fld>
            <a:endParaRPr lang="en-US"/>
          </a:p>
        </p:txBody>
      </p:sp>
      <p:sp>
        <p:nvSpPr>
          <p:cNvPr id="44033"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4034"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4569104-6973-7147-84D5-E3CEC3D5A7CB}" type="slidenum">
              <a:rPr lang="en-US"/>
              <a:pPr/>
              <a:t>23</a:t>
            </a:fld>
            <a:endParaRPr lang="en-US"/>
          </a:p>
        </p:txBody>
      </p:sp>
      <p:sp>
        <p:nvSpPr>
          <p:cNvPr id="45057"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5058"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15A732-D7F6-A04F-93CA-E214579EAE19}" type="slidenum">
              <a:rPr lang="en-US"/>
              <a:pPr/>
              <a:t>5</a:t>
            </a:fld>
            <a:endParaRPr lang="en-US"/>
          </a:p>
        </p:txBody>
      </p:sp>
      <p:sp>
        <p:nvSpPr>
          <p:cNvPr id="45057"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5058"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9293707-2FB4-C74E-A03D-F57C4EEC9983}" type="slidenum">
              <a:rPr lang="en-US"/>
              <a:pPr/>
              <a:t>24</a:t>
            </a:fld>
            <a:endParaRPr lang="en-US"/>
          </a:p>
        </p:txBody>
      </p:sp>
      <p:sp>
        <p:nvSpPr>
          <p:cNvPr id="46081"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6082"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80F64FE-C5D4-5D44-B46F-E48DC7D1C0BF}" type="slidenum">
              <a:rPr lang="en-US"/>
              <a:pPr/>
              <a:t>25</a:t>
            </a:fld>
            <a:endParaRPr lang="en-US"/>
          </a:p>
        </p:txBody>
      </p:sp>
      <p:sp>
        <p:nvSpPr>
          <p:cNvPr id="47105"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7106"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DDC0D59-9CF0-6C45-B86D-86268325800D}" type="slidenum">
              <a:rPr lang="en-US"/>
              <a:pPr/>
              <a:t>26</a:t>
            </a:fld>
            <a:endParaRPr lang="en-US"/>
          </a:p>
        </p:txBody>
      </p:sp>
      <p:sp>
        <p:nvSpPr>
          <p:cNvPr id="48129"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8130"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E0DFB34-0BF9-0F4E-8979-9CB408ECEFB2}" type="slidenum">
              <a:rPr lang="en-US"/>
              <a:pPr/>
              <a:t>27</a:t>
            </a:fld>
            <a:endParaRPr lang="en-US"/>
          </a:p>
        </p:txBody>
      </p:sp>
      <p:sp>
        <p:nvSpPr>
          <p:cNvPr id="49153"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9154"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5C358B0-64E0-6C48-8157-CCF01A34614C}" type="slidenum">
              <a:rPr lang="en-US"/>
              <a:pPr/>
              <a:t>28</a:t>
            </a:fld>
            <a:endParaRPr lang="en-US"/>
          </a:p>
        </p:txBody>
      </p:sp>
      <p:sp>
        <p:nvSpPr>
          <p:cNvPr id="50177"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0178"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E3E669D-A2B7-A044-825A-1F402043559C}" type="slidenum">
              <a:rPr lang="en-US"/>
              <a:pPr/>
              <a:t>29</a:t>
            </a:fld>
            <a:endParaRPr lang="en-US"/>
          </a:p>
        </p:txBody>
      </p:sp>
      <p:sp>
        <p:nvSpPr>
          <p:cNvPr id="51201"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1202"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01725F6-0847-8547-8307-B993B41A06F7}" type="slidenum">
              <a:rPr lang="en-US"/>
              <a:pPr/>
              <a:t>30</a:t>
            </a:fld>
            <a:endParaRPr lang="en-US"/>
          </a:p>
        </p:txBody>
      </p:sp>
      <p:sp>
        <p:nvSpPr>
          <p:cNvPr id="52225"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2226"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C115C70-900B-674C-8AFE-6502CF3DC5A5}" type="slidenum">
              <a:rPr lang="en-US"/>
              <a:pPr/>
              <a:t>31</a:t>
            </a:fld>
            <a:endParaRPr lang="en-US"/>
          </a:p>
        </p:txBody>
      </p:sp>
      <p:sp>
        <p:nvSpPr>
          <p:cNvPr id="53249"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3250"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E8B14E2-E8BB-7049-B0AD-0D552368C161}" type="slidenum">
              <a:rPr lang="en-US"/>
              <a:pPr/>
              <a:t>32</a:t>
            </a:fld>
            <a:endParaRPr lang="en-US"/>
          </a:p>
        </p:txBody>
      </p:sp>
      <p:sp>
        <p:nvSpPr>
          <p:cNvPr id="54273"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4274"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D785373-1309-5E47-889D-8C9CE1A4312E}" type="slidenum">
              <a:rPr lang="en-US"/>
              <a:pPr/>
              <a:t>33</a:t>
            </a:fld>
            <a:endParaRPr lang="en-US"/>
          </a:p>
        </p:txBody>
      </p:sp>
      <p:sp>
        <p:nvSpPr>
          <p:cNvPr id="55297"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5298"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551737E-7D92-814D-B057-374802E35DCE}" type="slidenum">
              <a:rPr lang="en-US"/>
              <a:pPr/>
              <a:t>6</a:t>
            </a:fld>
            <a:endParaRPr lang="en-US"/>
          </a:p>
        </p:txBody>
      </p:sp>
      <p:sp>
        <p:nvSpPr>
          <p:cNvPr id="46081" name="Text Box 1"/>
          <p:cNvSpPr txBox="1">
            <a:spLocks noChangeArrowheads="1"/>
          </p:cNvSpPr>
          <p:nvPr>
            <p:ph type="sldImg"/>
          </p:nvPr>
        </p:nvSpPr>
        <p:spPr bwMode="auto">
          <a:xfrm>
            <a:off x="1130300" y="681038"/>
            <a:ext cx="4546600" cy="34099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6082"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25CF298-F71A-254C-AC49-78DFD4F58411}" type="slidenum">
              <a:rPr lang="en-US"/>
              <a:pPr/>
              <a:t>34</a:t>
            </a:fld>
            <a:endParaRPr lang="en-US"/>
          </a:p>
        </p:txBody>
      </p:sp>
      <p:sp>
        <p:nvSpPr>
          <p:cNvPr id="56321"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6322"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A1E2D67-93C2-9D4F-8D6C-F2092CD06580}" type="slidenum">
              <a:rPr lang="en-US"/>
              <a:pPr/>
              <a:t>35</a:t>
            </a:fld>
            <a:endParaRPr lang="en-US"/>
          </a:p>
        </p:txBody>
      </p:sp>
      <p:sp>
        <p:nvSpPr>
          <p:cNvPr id="57345"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7346"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C3A6123-1AEC-5D46-91D7-6DC7B44C2343}" type="slidenum">
              <a:rPr lang="en-US"/>
              <a:pPr/>
              <a:t>36</a:t>
            </a:fld>
            <a:endParaRPr lang="en-US"/>
          </a:p>
        </p:txBody>
      </p:sp>
      <p:sp>
        <p:nvSpPr>
          <p:cNvPr id="58369"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8370"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4437948-2800-6F46-82E1-38A3360A40CE}" type="slidenum">
              <a:rPr lang="en-US"/>
              <a:pPr/>
              <a:t>37</a:t>
            </a:fld>
            <a:endParaRPr lang="en-US"/>
          </a:p>
        </p:txBody>
      </p:sp>
      <p:sp>
        <p:nvSpPr>
          <p:cNvPr id="59393"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9394"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513DD56-584D-4540-90B9-8CEF6AE9B889}" type="slidenum">
              <a:rPr lang="en-US"/>
              <a:pPr/>
              <a:t>38</a:t>
            </a:fld>
            <a:endParaRPr lang="en-US"/>
          </a:p>
        </p:txBody>
      </p:sp>
      <p:sp>
        <p:nvSpPr>
          <p:cNvPr id="60417"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0418"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3AF9C5F-8215-6644-8CED-770BC88CF0E4}" type="slidenum">
              <a:rPr lang="en-US"/>
              <a:pPr/>
              <a:t>39</a:t>
            </a:fld>
            <a:endParaRPr lang="en-US"/>
          </a:p>
        </p:txBody>
      </p:sp>
      <p:sp>
        <p:nvSpPr>
          <p:cNvPr id="61441"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42"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15E229D-7A42-A14D-816A-012D462BFE7A}" type="slidenum">
              <a:rPr lang="en-US"/>
              <a:pPr/>
              <a:t>40</a:t>
            </a:fld>
            <a:endParaRPr lang="en-US"/>
          </a:p>
        </p:txBody>
      </p:sp>
      <p:sp>
        <p:nvSpPr>
          <p:cNvPr id="62465"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2466"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2E8B153-5CE7-1046-8CE3-7EA6B1D0F235}" type="slidenum">
              <a:rPr lang="en-US"/>
              <a:pPr/>
              <a:t>41</a:t>
            </a:fld>
            <a:endParaRPr lang="en-US"/>
          </a:p>
        </p:txBody>
      </p:sp>
      <p:sp>
        <p:nvSpPr>
          <p:cNvPr id="63489"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3490"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F2AAE96-F7B8-0E40-8B64-76ED29A54F8D}" type="slidenum">
              <a:rPr lang="en-US"/>
              <a:pPr/>
              <a:t>42</a:t>
            </a:fld>
            <a:endParaRPr lang="en-US"/>
          </a:p>
        </p:txBody>
      </p:sp>
      <p:sp>
        <p:nvSpPr>
          <p:cNvPr id="64513"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4514"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A9B4BA1-FDDD-2B45-ABBA-75701DACA624}" type="slidenum">
              <a:rPr lang="en-US"/>
              <a:pPr/>
              <a:t>43</a:t>
            </a:fld>
            <a:endParaRPr lang="en-US"/>
          </a:p>
        </p:txBody>
      </p:sp>
      <p:sp>
        <p:nvSpPr>
          <p:cNvPr id="65537"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5538"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F1A0224-B3BC-264D-9052-94FAB11DDC67}" type="slidenum">
              <a:rPr lang="en-US"/>
              <a:pPr/>
              <a:t>7</a:t>
            </a:fld>
            <a:endParaRPr lang="en-US"/>
          </a:p>
        </p:txBody>
      </p:sp>
      <p:sp>
        <p:nvSpPr>
          <p:cNvPr id="47105" name="Text Box 1"/>
          <p:cNvSpPr txBox="1">
            <a:spLocks noChangeArrowheads="1"/>
          </p:cNvSpPr>
          <p:nvPr>
            <p:ph type="sldImg"/>
          </p:nvPr>
        </p:nvSpPr>
        <p:spPr bwMode="auto">
          <a:xfrm>
            <a:off x="1130300" y="681038"/>
            <a:ext cx="4546600" cy="34099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7106"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D8DCED1-899F-7C46-91CA-CA50D53F81C0}" type="slidenum">
              <a:rPr lang="en-US"/>
              <a:pPr/>
              <a:t>44</a:t>
            </a:fld>
            <a:endParaRPr lang="en-US"/>
          </a:p>
        </p:txBody>
      </p:sp>
      <p:sp>
        <p:nvSpPr>
          <p:cNvPr id="66561"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6562"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0764B82-784D-A849-B118-82685B3D1394}" type="slidenum">
              <a:rPr lang="en-US"/>
              <a:pPr/>
              <a:t>45</a:t>
            </a:fld>
            <a:endParaRPr lang="en-US"/>
          </a:p>
        </p:txBody>
      </p:sp>
      <p:sp>
        <p:nvSpPr>
          <p:cNvPr id="67585"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7586"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D41BE11-EBC5-E646-8577-B9663BD562E7}" type="slidenum">
              <a:rPr lang="en-US"/>
              <a:pPr/>
              <a:t>46</a:t>
            </a:fld>
            <a:endParaRPr lang="en-US"/>
          </a:p>
        </p:txBody>
      </p:sp>
      <p:sp>
        <p:nvSpPr>
          <p:cNvPr id="68609"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8610"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43F7B024-42F2-EB46-BC45-07718C4098C4}" type="slidenum">
              <a:rPr lang="en-US"/>
              <a:pPr/>
              <a:t>47</a:t>
            </a:fld>
            <a:endParaRPr lang="en-US"/>
          </a:p>
        </p:txBody>
      </p:sp>
      <p:sp>
        <p:nvSpPr>
          <p:cNvPr id="69633"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9634"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46425118-318C-AA4D-90A5-37F3C63E20C1}" type="slidenum">
              <a:rPr lang="en-US"/>
              <a:pPr/>
              <a:t>48</a:t>
            </a:fld>
            <a:endParaRPr lang="en-US"/>
          </a:p>
        </p:txBody>
      </p:sp>
      <p:sp>
        <p:nvSpPr>
          <p:cNvPr id="71681"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1682"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1B7AD7E-E527-7149-9CE3-0E230758178D}" type="slidenum">
              <a:rPr lang="en-US"/>
              <a:pPr/>
              <a:t>49</a:t>
            </a:fld>
            <a:endParaRPr lang="en-US"/>
          </a:p>
        </p:txBody>
      </p:sp>
      <p:sp>
        <p:nvSpPr>
          <p:cNvPr id="72705"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2706"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CD9FA8E-C435-9849-BA7E-1EBA678ED099}" type="slidenum">
              <a:rPr lang="en-US"/>
              <a:pPr/>
              <a:t>50</a:t>
            </a:fld>
            <a:endParaRPr lang="en-US"/>
          </a:p>
        </p:txBody>
      </p:sp>
      <p:sp>
        <p:nvSpPr>
          <p:cNvPr id="73729"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3730"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7C98C01-DDC7-DB45-B931-54029E607327}" type="slidenum">
              <a:rPr lang="en-US"/>
              <a:pPr/>
              <a:t>51</a:t>
            </a:fld>
            <a:endParaRPr lang="en-US"/>
          </a:p>
        </p:txBody>
      </p:sp>
      <p:sp>
        <p:nvSpPr>
          <p:cNvPr id="75777"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5778"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0AD809D-A4EA-D44E-B208-29C14F0C5364}" type="slidenum">
              <a:rPr lang="en-US"/>
              <a:pPr/>
              <a:t>52</a:t>
            </a:fld>
            <a:endParaRPr lang="en-US"/>
          </a:p>
        </p:txBody>
      </p:sp>
      <p:sp>
        <p:nvSpPr>
          <p:cNvPr id="76801"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6802"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8C1BFE7-7EE2-C84D-8F5C-1432A49D0B47}" type="slidenum">
              <a:rPr lang="en-US"/>
              <a:pPr/>
              <a:t>53</a:t>
            </a:fld>
            <a:endParaRPr lang="en-US"/>
          </a:p>
        </p:txBody>
      </p:sp>
      <p:sp>
        <p:nvSpPr>
          <p:cNvPr id="77825"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7826"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B284FD-20E2-5242-877A-451810B04478}" type="slidenum">
              <a:rPr lang="en-US"/>
              <a:pPr/>
              <a:t>8</a:t>
            </a:fld>
            <a:endParaRPr lang="en-US"/>
          </a:p>
        </p:txBody>
      </p:sp>
      <p:sp>
        <p:nvSpPr>
          <p:cNvPr id="52225" name="Text Box 1"/>
          <p:cNvSpPr txBox="1">
            <a:spLocks noChangeArrowheads="1"/>
          </p:cNvSpPr>
          <p:nvPr>
            <p:ph type="sldImg"/>
          </p:nvPr>
        </p:nvSpPr>
        <p:spPr bwMode="auto">
          <a:xfrm>
            <a:off x="1130300" y="681038"/>
            <a:ext cx="4546600" cy="34099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2226"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43111A2-550E-C642-86A3-41869EB17C94}" type="slidenum">
              <a:rPr lang="en-US"/>
              <a:pPr/>
              <a:t>54</a:t>
            </a:fld>
            <a:endParaRPr lang="en-US"/>
          </a:p>
        </p:txBody>
      </p:sp>
      <p:sp>
        <p:nvSpPr>
          <p:cNvPr id="78849"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8850"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3CA88A9-42A5-2A4B-85EF-9AD31BE734AA}" type="slidenum">
              <a:rPr lang="en-US"/>
              <a:pPr/>
              <a:t>55</a:t>
            </a:fld>
            <a:endParaRPr lang="en-US"/>
          </a:p>
        </p:txBody>
      </p:sp>
      <p:sp>
        <p:nvSpPr>
          <p:cNvPr id="79873"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9874"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D9520CC-D223-2640-9D50-C99DF2B6EF92}" type="slidenum">
              <a:rPr lang="en-US"/>
              <a:pPr/>
              <a:t>56</a:t>
            </a:fld>
            <a:endParaRPr lang="en-US"/>
          </a:p>
        </p:txBody>
      </p:sp>
      <p:sp>
        <p:nvSpPr>
          <p:cNvPr id="80897"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0898"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5287E49-E2AA-F347-961F-958C0E6B94D9}" type="slidenum">
              <a:rPr lang="en-US"/>
              <a:pPr/>
              <a:t>57</a:t>
            </a:fld>
            <a:endParaRPr lang="en-US"/>
          </a:p>
        </p:txBody>
      </p:sp>
      <p:sp>
        <p:nvSpPr>
          <p:cNvPr id="81921" name="Text Box 1"/>
          <p:cNvSpPr txBox="1">
            <a:spLocks noChangeArrowheads="1"/>
          </p:cNvSpPr>
          <p:nvPr>
            <p:ph type="sldImg"/>
          </p:nvPr>
        </p:nvSpPr>
        <p:spPr bwMode="auto">
          <a:xfrm>
            <a:off x="1145074" y="675480"/>
            <a:ext cx="4580298" cy="3452454"/>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81922" name="Text Box 2"/>
          <p:cNvSpPr txBox="1">
            <a:spLocks noChangeArrowheads="1"/>
          </p:cNvSpPr>
          <p:nvPr>
            <p:ph type="body" idx="1"/>
          </p:nvPr>
        </p:nvSpPr>
        <p:spPr bwMode="auto">
          <a:xfrm>
            <a:off x="896146" y="4353095"/>
            <a:ext cx="5076601" cy="41263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EAC086-8E42-CD46-99AC-95235FA6CA8D}" type="slidenum">
              <a:rPr lang="en-US"/>
              <a:pPr/>
              <a:t>9</a:t>
            </a:fld>
            <a:endParaRPr lang="en-US"/>
          </a:p>
        </p:txBody>
      </p:sp>
      <p:sp>
        <p:nvSpPr>
          <p:cNvPr id="56321"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6322"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4F46538-3B73-A44C-B414-1ACD32043746}" type="slidenum">
              <a:rPr lang="en-US"/>
              <a:pPr/>
              <a:t>10</a:t>
            </a:fld>
            <a:endParaRPr lang="en-US"/>
          </a:p>
        </p:txBody>
      </p:sp>
      <p:sp>
        <p:nvSpPr>
          <p:cNvPr id="60417" name="Text Box 1"/>
          <p:cNvSpPr txBox="1">
            <a:spLocks noChangeArrowheads="1"/>
          </p:cNvSpPr>
          <p:nvPr>
            <p:ph type="sldImg"/>
          </p:nvPr>
        </p:nvSpPr>
        <p:spPr bwMode="auto">
          <a:xfrm>
            <a:off x="1130300" y="681038"/>
            <a:ext cx="4546600" cy="34099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0418"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DC9D44-19B8-3C47-ACC6-2A8C01B69C51}" type="slidenum">
              <a:rPr lang="en-US"/>
              <a:pPr/>
              <a:t>11</a:t>
            </a:fld>
            <a:endParaRPr lang="en-US"/>
          </a:p>
        </p:txBody>
      </p:sp>
      <p:sp>
        <p:nvSpPr>
          <p:cNvPr id="61441" name="Text Box 1"/>
          <p:cNvSpPr txBox="1">
            <a:spLocks noChangeArrowheads="1"/>
          </p:cNvSpPr>
          <p:nvPr>
            <p:ph type="sldImg"/>
          </p:nvPr>
        </p:nvSpPr>
        <p:spPr bwMode="auto">
          <a:xfrm>
            <a:off x="1130300" y="681038"/>
            <a:ext cx="4546600" cy="34099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61442"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EB97FA-6F8F-CC47-B7F0-562CF2D7D268}" type="slidenum">
              <a:rPr lang="en-US"/>
              <a:pPr/>
              <a:t>13</a:t>
            </a:fld>
            <a:endParaRPr lang="en-US"/>
          </a:p>
        </p:txBody>
      </p:sp>
      <p:sp>
        <p:nvSpPr>
          <p:cNvPr id="71681" name="Text Box 1"/>
          <p:cNvSpPr txBox="1">
            <a:spLocks noChangeArrowheads="1"/>
          </p:cNvSpPr>
          <p:nvPr>
            <p:ph type="sldImg"/>
          </p:nvPr>
        </p:nvSpPr>
        <p:spPr bwMode="auto">
          <a:xfrm>
            <a:off x="993705" y="674769"/>
            <a:ext cx="4882113" cy="3452589"/>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71682" name="Text Box 2"/>
          <p:cNvSpPr txBox="1">
            <a:spLocks noChangeArrowheads="1"/>
          </p:cNvSpPr>
          <p:nvPr>
            <p:ph type="body" idx="1"/>
          </p:nvPr>
        </p:nvSpPr>
        <p:spPr bwMode="auto">
          <a:xfrm>
            <a:off x="895774" y="4352734"/>
            <a:ext cx="5076533" cy="41273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Click to edit Master subtitle style</a:t>
            </a:r>
            <a:endParaRPr lang="en-US"/>
          </a:p>
        </p:txBody>
      </p:sp>
      <p:sp>
        <p:nvSpPr>
          <p:cNvPr id="4" name="Date Placeholder 3"/>
          <p:cNvSpPr>
            <a:spLocks noGrp="1"/>
          </p:cNvSpPr>
          <p:nvPr>
            <p:ph type="dt" sz="half" idx="10"/>
          </p:nvPr>
        </p:nvSpPr>
        <p:spPr/>
        <p:txBody>
          <a:bodyPr/>
          <a:lstStyle/>
          <a:p>
            <a:fld id="{737226BD-850A-CB41-A402-E32CC2A79083}"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75552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737226BD-850A-CB41-A402-E32CC2A79083}"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332651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737226BD-850A-CB41-A402-E32CC2A79083}"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116010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737226BD-850A-CB41-A402-E32CC2A79083}"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247840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Click to edit Master text styles</a:t>
            </a:r>
          </a:p>
        </p:txBody>
      </p:sp>
      <p:sp>
        <p:nvSpPr>
          <p:cNvPr id="4" name="Date Placeholder 3"/>
          <p:cNvSpPr>
            <a:spLocks noGrp="1"/>
          </p:cNvSpPr>
          <p:nvPr>
            <p:ph type="dt" sz="half" idx="10"/>
          </p:nvPr>
        </p:nvSpPr>
        <p:spPr/>
        <p:txBody>
          <a:bodyPr/>
          <a:lstStyle/>
          <a:p>
            <a:fld id="{737226BD-850A-CB41-A402-E32CC2A79083}" type="datetimeFigureOut">
              <a:rPr lang="en-US" smtClean="0"/>
              <a:t>4/1/13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327303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Date Placeholder 4"/>
          <p:cNvSpPr>
            <a:spLocks noGrp="1"/>
          </p:cNvSpPr>
          <p:nvPr>
            <p:ph type="dt" sz="half" idx="10"/>
          </p:nvPr>
        </p:nvSpPr>
        <p:spPr/>
        <p:txBody>
          <a:bodyPr/>
          <a:lstStyle/>
          <a:p>
            <a:fld id="{737226BD-850A-CB41-A402-E32CC2A79083}"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302152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7" name="Date Placeholder 6"/>
          <p:cNvSpPr>
            <a:spLocks noGrp="1"/>
          </p:cNvSpPr>
          <p:nvPr>
            <p:ph type="dt" sz="half" idx="10"/>
          </p:nvPr>
        </p:nvSpPr>
        <p:spPr/>
        <p:txBody>
          <a:bodyPr/>
          <a:lstStyle/>
          <a:p>
            <a:fld id="{737226BD-850A-CB41-A402-E32CC2A79083}" type="datetimeFigureOut">
              <a:rPr lang="en-US" smtClean="0"/>
              <a:t>4/1/13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196551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Date Placeholder 2"/>
          <p:cNvSpPr>
            <a:spLocks noGrp="1"/>
          </p:cNvSpPr>
          <p:nvPr>
            <p:ph type="dt" sz="half" idx="10"/>
          </p:nvPr>
        </p:nvSpPr>
        <p:spPr/>
        <p:txBody>
          <a:bodyPr/>
          <a:lstStyle/>
          <a:p>
            <a:fld id="{737226BD-850A-CB41-A402-E32CC2A79083}" type="datetimeFigureOut">
              <a:rPr lang="en-US" smtClean="0"/>
              <a:t>4/1/13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406052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226BD-850A-CB41-A402-E32CC2A79083}" type="datetimeFigureOut">
              <a:rPr lang="en-US" smtClean="0"/>
              <a:t>4/1/13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12010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737226BD-850A-CB41-A402-E32CC2A79083}"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87159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737226BD-850A-CB41-A402-E32CC2A79083}" type="datetimeFigureOut">
              <a:rPr lang="en-US" smtClean="0"/>
              <a:t>4/1/13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1B8B4-A0B9-B047-B999-88D5B6F268FE}" type="slidenum">
              <a:rPr lang="en-US" smtClean="0"/>
              <a:t>‹#›</a:t>
            </a:fld>
            <a:endParaRPr lang="en-US"/>
          </a:p>
        </p:txBody>
      </p:sp>
    </p:spTree>
    <p:extLst>
      <p:ext uri="{BB962C8B-B14F-4D97-AF65-F5344CB8AC3E}">
        <p14:creationId xmlns:p14="http://schemas.microsoft.com/office/powerpoint/2010/main" val="15811229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226BD-850A-CB41-A402-E32CC2A79083}" type="datetimeFigureOut">
              <a:rPr lang="en-US" smtClean="0"/>
              <a:t>4/1/13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1B8B4-A0B9-B047-B999-88D5B6F268FE}" type="slidenum">
              <a:rPr lang="en-US" smtClean="0"/>
              <a:t>‹#›</a:t>
            </a:fld>
            <a:endParaRPr lang="en-US"/>
          </a:p>
        </p:txBody>
      </p:sp>
    </p:spTree>
    <p:extLst>
      <p:ext uri="{BB962C8B-B14F-4D97-AF65-F5344CB8AC3E}">
        <p14:creationId xmlns:p14="http://schemas.microsoft.com/office/powerpoint/2010/main" val="1933948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Equation1.bin"/><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09873" y="-610434"/>
            <a:ext cx="12584299" cy="7607828"/>
            <a:chOff x="-3354916" y="-749831"/>
            <a:chExt cx="12584299" cy="7607828"/>
          </a:xfrm>
        </p:grpSpPr>
        <p:pic>
          <p:nvPicPr>
            <p:cNvPr id="7" name="Picture 6" descr="Viol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663274" y="-3034660"/>
              <a:ext cx="7201015" cy="12584299"/>
            </a:xfrm>
            <a:prstGeom prst="rect">
              <a:avLst/>
            </a:prstGeom>
          </p:spPr>
        </p:pic>
        <p:pic>
          <p:nvPicPr>
            <p:cNvPr id="5" name="Picture 4" descr="cheetah.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3255666" y="-749831"/>
              <a:ext cx="6803406" cy="5102555"/>
            </a:xfrm>
            <a:prstGeom prst="rect">
              <a:avLst/>
            </a:prstGeom>
          </p:spPr>
        </p:pic>
        <p:pic>
          <p:nvPicPr>
            <p:cNvPr id="6" name="Picture 5"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994833" y="-749831"/>
              <a:ext cx="6544117" cy="4908088"/>
            </a:xfrm>
            <a:prstGeom prst="rect">
              <a:avLst/>
            </a:prstGeom>
          </p:spPr>
        </p:pic>
        <p:pic>
          <p:nvPicPr>
            <p:cNvPr id="4" name="Picture 3"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1283750" y="703193"/>
              <a:ext cx="6051027" cy="4538270"/>
            </a:xfrm>
            <a:prstGeom prst="rect">
              <a:avLst/>
            </a:prstGeom>
          </p:spPr>
        </p:pic>
      </p:grpSp>
      <p:sp>
        <p:nvSpPr>
          <p:cNvPr id="2" name="TextBox 1"/>
          <p:cNvSpPr txBox="1"/>
          <p:nvPr/>
        </p:nvSpPr>
        <p:spPr>
          <a:xfrm>
            <a:off x="5468796" y="5226489"/>
            <a:ext cx="2999188" cy="707886"/>
          </a:xfrm>
          <a:prstGeom prst="rect">
            <a:avLst/>
          </a:prstGeom>
          <a:noFill/>
        </p:spPr>
        <p:txBody>
          <a:bodyPr wrap="none" rtlCol="0">
            <a:spAutoFit/>
          </a:bodyPr>
          <a:lstStyle/>
          <a:p>
            <a:pPr algn="ctr"/>
            <a:r>
              <a:rPr lang="en-US" sz="4000" dirty="0" smtClean="0">
                <a:solidFill>
                  <a:srgbClr val="FFFF00"/>
                </a:solidFill>
              </a:rPr>
              <a:t>Query Tuning </a:t>
            </a:r>
            <a:endParaRPr lang="en-US" sz="4000" dirty="0">
              <a:solidFill>
                <a:srgbClr val="FFFF00"/>
              </a:solidFill>
            </a:endParaRPr>
          </a:p>
        </p:txBody>
      </p:sp>
      <p:sp>
        <p:nvSpPr>
          <p:cNvPr id="8" name="Footer Placeholder 7"/>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61963637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D47DE756-041E-3247-A99D-59AD495AD396}" type="slidenum">
              <a:rPr lang="en-US"/>
              <a:pPr/>
              <a:t>10</a:t>
            </a:fld>
            <a:endParaRPr lang="en-US"/>
          </a:p>
        </p:txBody>
      </p:sp>
      <p:sp>
        <p:nvSpPr>
          <p:cNvPr id="21505" name="Rectangle 1"/>
          <p:cNvSpPr>
            <a:spLocks noGrp="1" noChangeArrowheads="1"/>
          </p:cNvSpPr>
          <p:nvPr>
            <p:ph type="title"/>
          </p:nvPr>
        </p:nvSpPr>
        <p:spPr>
          <a:xfrm>
            <a:off x="685440" y="455088"/>
            <a:ext cx="7771680" cy="764721"/>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Choosing an Access Path</a:t>
            </a:r>
          </a:p>
        </p:txBody>
      </p:sp>
      <p:sp>
        <p:nvSpPr>
          <p:cNvPr id="21506" name="Rectangle 2"/>
          <p:cNvSpPr>
            <a:spLocks noGrp="1" noChangeArrowheads="1"/>
          </p:cNvSpPr>
          <p:nvPr>
            <p:ph type="body" idx="1"/>
          </p:nvPr>
        </p:nvSpPr>
        <p:spPr>
          <a:xfrm>
            <a:off x="685440" y="1447353"/>
            <a:ext cx="8000640" cy="5220548"/>
          </a:xfrm>
          <a:ln/>
        </p:spPr>
        <p:txBody>
          <a:bodyPr lIns="81639" tIns="42452" rIns="81639" bIns="42452"/>
          <a:lstStyle/>
          <a:p>
            <a:pPr marL="308165" indent="-308165">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i="1">
                <a:effectLst>
                  <a:outerShdw blurRad="38100" dist="38100" dir="2700000" algn="tl">
                    <a:srgbClr val="DDDDDD"/>
                  </a:outerShdw>
                </a:effectLst>
              </a:rPr>
              <a:t>Selectivity</a:t>
            </a:r>
            <a:r>
              <a:rPr lang="en-US" sz="2500"/>
              <a:t> of an access path = number of pages retrieved using that path</a:t>
            </a:r>
          </a:p>
          <a:p>
            <a:pPr marL="308165" indent="-308165">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a:t>If several access paths support a query, DBMS chooses the one with </a:t>
            </a:r>
            <a:r>
              <a:rPr lang="en-US" sz="2500" i="1"/>
              <a:t>lowest</a:t>
            </a:r>
            <a:r>
              <a:rPr lang="en-US" sz="2500"/>
              <a:t> selectivity</a:t>
            </a:r>
          </a:p>
          <a:p>
            <a:pPr marL="308165" indent="-308165">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a:t>Size of domain of attribute is an indicator of the selectivity of search conditions that involve that attribute</a:t>
            </a:r>
          </a:p>
          <a:p>
            <a:pPr marL="308165" indent="-308165">
              <a:spcBef>
                <a:spcPts val="54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a:t>Example:  </a:t>
            </a:r>
            <a:r>
              <a:rPr lang="en-US" sz="3600">
                <a:latin typeface="Symbol" charset="0"/>
                <a:cs typeface="Symbol" charset="0"/>
              </a:rPr>
              <a:t>σ</a:t>
            </a:r>
            <a:r>
              <a:rPr lang="en-US" sz="2500" i="1" baseline="-25000"/>
              <a:t>CrsCode</a:t>
            </a:r>
            <a:r>
              <a:rPr lang="en-US" sz="2500" baseline="-25000"/>
              <a:t>=‘CS305’ </a:t>
            </a:r>
            <a:r>
              <a:rPr lang="en-US" sz="1800" baseline="-25000"/>
              <a:t>AND</a:t>
            </a:r>
            <a:r>
              <a:rPr lang="en-US" sz="2500" baseline="-25000"/>
              <a:t> </a:t>
            </a:r>
            <a:r>
              <a:rPr lang="en-US" sz="2500" i="1" baseline="-25000"/>
              <a:t>Grade</a:t>
            </a:r>
            <a:r>
              <a:rPr lang="en-US" sz="2500" baseline="-25000"/>
              <a:t>=‘B’ </a:t>
            </a:r>
            <a:r>
              <a:rPr lang="en-US" sz="2200"/>
              <a:t>(</a:t>
            </a:r>
            <a:r>
              <a:rPr lang="en-US" sz="2200">
                <a:effectLst>
                  <a:outerShdw blurRad="38100" dist="38100" dir="2700000" algn="tl">
                    <a:srgbClr val="DDDDDD"/>
                  </a:outerShdw>
                </a:effectLst>
              </a:rPr>
              <a:t>Transcript</a:t>
            </a:r>
            <a:r>
              <a:rPr lang="en-US" sz="2200"/>
              <a:t>)</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a:t>a B</a:t>
            </a:r>
            <a:r>
              <a:rPr lang="en-US" sz="2200" baseline="30000"/>
              <a:t>+</a:t>
            </a:r>
            <a:r>
              <a:rPr lang="en-US" sz="2200"/>
              <a:t> tree with search key </a:t>
            </a:r>
            <a:r>
              <a:rPr lang="en-US" sz="2200" i="1"/>
              <a:t>CrsCode</a:t>
            </a:r>
            <a:r>
              <a:rPr lang="en-US" sz="2200"/>
              <a:t> has lower selectivity than a B</a:t>
            </a:r>
            <a:r>
              <a:rPr lang="en-US" sz="2200" baseline="30000"/>
              <a:t>+</a:t>
            </a:r>
            <a:r>
              <a:rPr lang="en-US" sz="2200"/>
              <a:t> tree with search key </a:t>
            </a:r>
            <a:r>
              <a:rPr lang="en-US" sz="2200" i="1"/>
              <a:t>Grade</a:t>
            </a:r>
          </a:p>
          <a:p>
            <a:pPr marL="671050" lvl="1" indent="-256324">
              <a:spcBef>
                <a:spcPts val="54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US" sz="2200" i="1"/>
          </a:p>
        </p:txBody>
      </p:sp>
    </p:spTree>
    <p:extLst>
      <p:ext uri="{BB962C8B-B14F-4D97-AF65-F5344CB8AC3E}">
        <p14:creationId xmlns:p14="http://schemas.microsoft.com/office/powerpoint/2010/main" val="23009749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idx="12"/>
          </p:nvPr>
        </p:nvSpPr>
        <p:spPr/>
        <p:txBody>
          <a:bodyPr/>
          <a:lstStyle/>
          <a:p>
            <a:fld id="{DFA0A96E-4EA9-BC48-B62A-EA68C4DF3A30}" type="slidenum">
              <a:rPr lang="en-US"/>
              <a:pPr/>
              <a:t>11</a:t>
            </a:fld>
            <a:endParaRPr lang="en-US"/>
          </a:p>
        </p:txBody>
      </p:sp>
      <p:sp>
        <p:nvSpPr>
          <p:cNvPr id="22529" name="Rectangle 1"/>
          <p:cNvSpPr>
            <a:spLocks noGrp="1" noChangeArrowheads="1"/>
          </p:cNvSpPr>
          <p:nvPr>
            <p:ph type="title"/>
          </p:nvPr>
        </p:nvSpPr>
        <p:spPr>
          <a:xfrm>
            <a:off x="685440" y="609184"/>
            <a:ext cx="7771680" cy="839608"/>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Computing Joins</a:t>
            </a:r>
          </a:p>
        </p:txBody>
      </p:sp>
      <p:sp>
        <p:nvSpPr>
          <p:cNvPr id="22530" name="Rectangle 2"/>
          <p:cNvSpPr>
            <a:spLocks noGrp="1" noChangeArrowheads="1"/>
          </p:cNvSpPr>
          <p:nvPr>
            <p:ph type="body" idx="1"/>
          </p:nvPr>
        </p:nvSpPr>
        <p:spPr>
          <a:xfrm>
            <a:off x="685440" y="1600009"/>
            <a:ext cx="7695360" cy="2134304"/>
          </a:xfrm>
          <a:ln/>
        </p:spPr>
        <p:txBody>
          <a:bodyPr lIns="81639" tIns="42452" rIns="81639" bIns="42452"/>
          <a:lstStyle/>
          <a:p>
            <a:pPr marL="308165" indent="-308165">
              <a:lnSpc>
                <a:spcPct val="90000"/>
              </a:lnSpc>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The cost of joining two relations makes the choice of a join algorithm crucial</a:t>
            </a:r>
          </a:p>
          <a:p>
            <a:pPr marL="308165" indent="-308165">
              <a:lnSpc>
                <a:spcPct val="90000"/>
              </a:lnSpc>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effectLst>
                  <a:outerShdw blurRad="38100" dist="38100" dir="2700000" algn="tl">
                    <a:srgbClr val="DDDDDD"/>
                  </a:outerShdw>
                </a:effectLst>
              </a:rPr>
              <a:t>Simple</a:t>
            </a:r>
            <a:r>
              <a:rPr lang="en-US" i="1">
                <a:effectLst>
                  <a:outerShdw blurRad="38100" dist="38100" dir="2700000" algn="tl">
                    <a:srgbClr val="DDDDDD"/>
                  </a:outerShdw>
                </a:effectLst>
              </a:rPr>
              <a:t> block-nested loops</a:t>
            </a:r>
            <a:r>
              <a:rPr lang="en-US"/>
              <a:t> join algorithm for computing  </a:t>
            </a:r>
            <a:r>
              <a:rPr lang="en-US" b="1">
                <a:solidFill>
                  <a:srgbClr val="3333CC"/>
                </a:solidFill>
              </a:rPr>
              <a:t>r</a:t>
            </a:r>
            <a:r>
              <a:rPr lang="en-US"/>
              <a:t>        </a:t>
            </a:r>
            <a:r>
              <a:rPr lang="en-US" baseline="-25000"/>
              <a:t>A=B </a:t>
            </a:r>
            <a:r>
              <a:rPr lang="en-US" b="1">
                <a:solidFill>
                  <a:srgbClr val="00CC00"/>
                </a:solidFill>
              </a:rPr>
              <a:t>s</a:t>
            </a:r>
          </a:p>
        </p:txBody>
      </p:sp>
      <p:sp>
        <p:nvSpPr>
          <p:cNvPr id="22531" name="Text Box 3"/>
          <p:cNvSpPr txBox="1">
            <a:spLocks noChangeArrowheads="1"/>
          </p:cNvSpPr>
          <p:nvPr/>
        </p:nvSpPr>
        <p:spPr bwMode="auto">
          <a:xfrm>
            <a:off x="1828800" y="4038184"/>
            <a:ext cx="4114080" cy="11937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1639" tIns="42452" rIns="81639" bIns="42452">
            <a:spAutoFit/>
          </a:bodyPr>
          <a:lstStyle>
            <a:lvl1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Arial Unicode MS" charset="0"/>
              </a:defRPr>
            </a:lvl1pPr>
            <a:lvl2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Arial Unicode MS" charset="0"/>
              </a:defRPr>
            </a:lvl9pPr>
          </a:lstStyle>
          <a:p>
            <a:pPr hangingPunct="1">
              <a:lnSpc>
                <a:spcPct val="100000"/>
              </a:lnSpc>
              <a:buClrTx/>
              <a:buFontTx/>
              <a:buNone/>
            </a:pPr>
            <a:r>
              <a:rPr lang="en-US" sz="2400" b="1"/>
              <a:t>foreach </a:t>
            </a:r>
            <a:r>
              <a:rPr lang="en-US" sz="2400">
                <a:solidFill>
                  <a:srgbClr val="CC3300"/>
                </a:solidFill>
              </a:rPr>
              <a:t>page</a:t>
            </a:r>
            <a:r>
              <a:rPr lang="en-US" sz="2400"/>
              <a:t> </a:t>
            </a:r>
            <a:r>
              <a:rPr lang="en-US" sz="2400">
                <a:solidFill>
                  <a:srgbClr val="3333CC"/>
                </a:solidFill>
              </a:rPr>
              <a:t>p</a:t>
            </a:r>
            <a:r>
              <a:rPr lang="en-US" sz="2400" b="1" baseline="-25000">
                <a:solidFill>
                  <a:srgbClr val="3333CC"/>
                </a:solidFill>
              </a:rPr>
              <a:t>r</a:t>
            </a:r>
            <a:r>
              <a:rPr lang="en-US" sz="2400"/>
              <a:t> in r </a:t>
            </a:r>
            <a:r>
              <a:rPr lang="en-US" sz="2400" b="1"/>
              <a:t>do</a:t>
            </a:r>
          </a:p>
          <a:p>
            <a:pPr hangingPunct="1">
              <a:lnSpc>
                <a:spcPct val="100000"/>
              </a:lnSpc>
              <a:buClrTx/>
              <a:buFontTx/>
              <a:buNone/>
            </a:pPr>
            <a:r>
              <a:rPr lang="en-US" sz="2400"/>
              <a:t>     </a:t>
            </a:r>
            <a:r>
              <a:rPr lang="en-US" sz="2400" b="1"/>
              <a:t>foreach </a:t>
            </a:r>
            <a:r>
              <a:rPr lang="en-US" sz="2400">
                <a:solidFill>
                  <a:srgbClr val="CC3300"/>
                </a:solidFill>
              </a:rPr>
              <a:t>page</a:t>
            </a:r>
            <a:r>
              <a:rPr lang="en-US" sz="2400"/>
              <a:t> </a:t>
            </a:r>
            <a:r>
              <a:rPr lang="en-US" sz="2400">
                <a:solidFill>
                  <a:srgbClr val="00CC00"/>
                </a:solidFill>
              </a:rPr>
              <a:t>p</a:t>
            </a:r>
            <a:r>
              <a:rPr lang="en-US" sz="2400" b="1" baseline="-25000">
                <a:solidFill>
                  <a:srgbClr val="00CC00"/>
                </a:solidFill>
              </a:rPr>
              <a:t>s</a:t>
            </a:r>
            <a:r>
              <a:rPr lang="en-US" sz="2400"/>
              <a:t> in </a:t>
            </a:r>
            <a:r>
              <a:rPr lang="en-US" sz="2400" b="1">
                <a:solidFill>
                  <a:srgbClr val="00CC00"/>
                </a:solidFill>
              </a:rPr>
              <a:t>s</a:t>
            </a:r>
            <a:r>
              <a:rPr lang="en-US" sz="2400"/>
              <a:t> </a:t>
            </a:r>
            <a:r>
              <a:rPr lang="en-US" sz="2400" b="1"/>
              <a:t>do</a:t>
            </a:r>
          </a:p>
          <a:p>
            <a:pPr hangingPunct="1">
              <a:lnSpc>
                <a:spcPct val="100000"/>
              </a:lnSpc>
              <a:buClrTx/>
              <a:buFontTx/>
              <a:buNone/>
            </a:pPr>
            <a:r>
              <a:rPr lang="en-US" sz="2400"/>
              <a:t>         output </a:t>
            </a:r>
            <a:r>
              <a:rPr lang="en-US" sz="2400">
                <a:solidFill>
                  <a:srgbClr val="3333CC"/>
                </a:solidFill>
              </a:rPr>
              <a:t>p</a:t>
            </a:r>
            <a:r>
              <a:rPr lang="en-US" sz="2400" b="1" baseline="-25000">
                <a:solidFill>
                  <a:srgbClr val="3333CC"/>
                </a:solidFill>
              </a:rPr>
              <a:t>r  </a:t>
            </a:r>
            <a:r>
              <a:rPr lang="en-US" sz="2400" b="1">
                <a:solidFill>
                  <a:srgbClr val="3333CC"/>
                </a:solidFill>
              </a:rPr>
              <a:t>         </a:t>
            </a:r>
            <a:r>
              <a:rPr lang="en-US" sz="2400" baseline="-25000"/>
              <a:t>A=B  </a:t>
            </a:r>
            <a:r>
              <a:rPr lang="en-US" sz="2400">
                <a:solidFill>
                  <a:srgbClr val="00CC00"/>
                </a:solidFill>
              </a:rPr>
              <a:t>p</a:t>
            </a:r>
            <a:r>
              <a:rPr lang="en-US" sz="2400" b="1" baseline="-25000">
                <a:solidFill>
                  <a:srgbClr val="00CC00"/>
                </a:solidFill>
              </a:rPr>
              <a:t>s</a:t>
            </a:r>
          </a:p>
        </p:txBody>
      </p:sp>
      <p:sp>
        <p:nvSpPr>
          <p:cNvPr id="22532" name="AutoShape 4"/>
          <p:cNvSpPr>
            <a:spLocks noChangeArrowheads="1"/>
          </p:cNvSpPr>
          <p:nvPr/>
        </p:nvSpPr>
        <p:spPr bwMode="auto">
          <a:xfrm rot="5400000">
            <a:off x="3333116" y="3100230"/>
            <a:ext cx="228984" cy="233280"/>
          </a:xfrm>
          <a:prstGeom prst="triangle">
            <a:avLst>
              <a:gd name="adj" fmla="val 50000"/>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22534" name="AutoShape 6"/>
          <p:cNvSpPr>
            <a:spLocks noChangeArrowheads="1"/>
          </p:cNvSpPr>
          <p:nvPr/>
        </p:nvSpPr>
        <p:spPr bwMode="auto">
          <a:xfrm rot="5400000">
            <a:off x="3986290" y="4994637"/>
            <a:ext cx="228984" cy="233280"/>
          </a:xfrm>
          <a:prstGeom prst="triangle">
            <a:avLst>
              <a:gd name="adj" fmla="val 50000"/>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22535" name="AutoShape 7"/>
          <p:cNvSpPr>
            <a:spLocks noChangeArrowheads="1"/>
          </p:cNvSpPr>
          <p:nvPr/>
        </p:nvSpPr>
        <p:spPr bwMode="auto">
          <a:xfrm rot="16200000" flipH="1">
            <a:off x="3630386" y="3064230"/>
            <a:ext cx="228984" cy="305280"/>
          </a:xfrm>
          <a:prstGeom prst="triangle">
            <a:avLst>
              <a:gd name="adj" fmla="val 49995"/>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22536" name="AutoShape 8"/>
          <p:cNvSpPr>
            <a:spLocks noChangeArrowheads="1"/>
          </p:cNvSpPr>
          <p:nvPr/>
        </p:nvSpPr>
        <p:spPr bwMode="auto">
          <a:xfrm rot="16200000" flipH="1">
            <a:off x="4283560" y="4958636"/>
            <a:ext cx="228984" cy="305280"/>
          </a:xfrm>
          <a:prstGeom prst="triangle">
            <a:avLst>
              <a:gd name="adj" fmla="val 49995"/>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Tree>
    <p:extLst>
      <p:ext uri="{BB962C8B-B14F-4D97-AF65-F5344CB8AC3E}">
        <p14:creationId xmlns:p14="http://schemas.microsoft.com/office/powerpoint/2010/main" val="793986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Algorithms		</a:t>
            </a:r>
            <a:endParaRPr lang="en-US" dirty="0"/>
          </a:p>
        </p:txBody>
      </p:sp>
      <p:sp>
        <p:nvSpPr>
          <p:cNvPr id="3" name="Content Placeholder 2"/>
          <p:cNvSpPr>
            <a:spLocks noGrp="1"/>
          </p:cNvSpPr>
          <p:nvPr>
            <p:ph idx="1"/>
          </p:nvPr>
        </p:nvSpPr>
        <p:spPr/>
        <p:txBody>
          <a:bodyPr/>
          <a:lstStyle/>
          <a:p>
            <a:r>
              <a:rPr lang="en-US" dirty="0" smtClean="0"/>
              <a:t>Nested Loop</a:t>
            </a:r>
          </a:p>
          <a:p>
            <a:r>
              <a:rPr lang="en-US" dirty="0" smtClean="0"/>
              <a:t>Block-Nested Loop</a:t>
            </a:r>
          </a:p>
          <a:p>
            <a:r>
              <a:rPr lang="en-US" dirty="0" smtClean="0"/>
              <a:t>Index-Nested Loop</a:t>
            </a:r>
          </a:p>
          <a:p>
            <a:r>
              <a:rPr lang="en-US" dirty="0" smtClean="0"/>
              <a:t>Hash Join</a:t>
            </a:r>
          </a:p>
          <a:p>
            <a:r>
              <a:rPr lang="en-US" dirty="0" smtClean="0"/>
              <a:t>Sort-Merge Join</a:t>
            </a:r>
            <a:endParaRPr lang="en-US" dirty="0"/>
          </a:p>
        </p:txBody>
      </p:sp>
    </p:spTree>
    <p:extLst>
      <p:ext uri="{BB962C8B-B14F-4D97-AF65-F5344CB8AC3E}">
        <p14:creationId xmlns:p14="http://schemas.microsoft.com/office/powerpoint/2010/main" val="211594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Cost Model</a:t>
            </a:r>
          </a:p>
        </p:txBody>
      </p:sp>
      <p:sp>
        <p:nvSpPr>
          <p:cNvPr id="32770" name="Rectangle 2"/>
          <p:cNvSpPr>
            <a:spLocks noChangeArrowheads="1"/>
          </p:cNvSpPr>
          <p:nvPr/>
        </p:nvSpPr>
        <p:spPr bwMode="auto">
          <a:xfrm>
            <a:off x="4648320" y="1981648"/>
            <a:ext cx="3810240" cy="411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1639" tIns="42452" rIns="81639" bIns="42452"/>
          <a:lstStyle/>
          <a:p>
            <a:pPr marL="308165" indent="-308165">
              <a:lnSpc>
                <a:spcPct val="90000"/>
              </a:lnSpc>
              <a:spcBef>
                <a:spcPts val="544"/>
              </a:spcBef>
              <a:buFont typeface="Times New Roman" charset="0"/>
              <a:buChar char="•"/>
              <a:tabLst>
                <a:tab pos="656650" algn="l"/>
                <a:tab pos="1313299" algn="l"/>
                <a:tab pos="1969949" algn="l"/>
                <a:tab pos="2626599" algn="l"/>
                <a:tab pos="3283248" algn="l"/>
              </a:tabLst>
            </a:pPr>
            <a:r>
              <a:rPr lang="en-US" sz="2400">
                <a:solidFill>
                  <a:srgbClr val="000000"/>
                </a:solidFill>
              </a:rPr>
              <a:t>Cost metric:</a:t>
            </a:r>
          </a:p>
          <a:p>
            <a:pPr marL="671050" lvl="1" indent="-256324">
              <a:lnSpc>
                <a:spcPct val="90000"/>
              </a:lnSpc>
              <a:spcBef>
                <a:spcPts val="454"/>
              </a:spcBef>
              <a:buFont typeface="Times New Roman" charset="0"/>
              <a:buChar char="–"/>
              <a:tabLst>
                <a:tab pos="656650" algn="l"/>
                <a:tab pos="1313299" algn="l"/>
                <a:tab pos="1969949" algn="l"/>
                <a:tab pos="2626599" algn="l"/>
                <a:tab pos="3283248" algn="l"/>
              </a:tabLst>
            </a:pPr>
            <a:r>
              <a:rPr lang="en-US">
                <a:solidFill>
                  <a:srgbClr val="000000"/>
                </a:solidFill>
                <a:latin typeface="Times New Roman" charset="0"/>
              </a:rPr>
              <a:t>Cost = w1*IO_COST +w2*CPU_COST</a:t>
            </a:r>
          </a:p>
          <a:p>
            <a:pPr marL="671050" lvl="1" indent="-256324">
              <a:lnSpc>
                <a:spcPct val="90000"/>
              </a:lnSpc>
              <a:spcBef>
                <a:spcPts val="454"/>
              </a:spcBef>
              <a:buFont typeface="Times New Roman" charset="0"/>
              <a:buChar char="–"/>
              <a:tabLst>
                <a:tab pos="656650" algn="l"/>
                <a:tab pos="1313299" algn="l"/>
                <a:tab pos="1969949" algn="l"/>
                <a:tab pos="2626599" algn="l"/>
                <a:tab pos="3283248" algn="l"/>
              </a:tabLst>
            </a:pPr>
            <a:r>
              <a:rPr lang="en-US">
                <a:solidFill>
                  <a:srgbClr val="000000"/>
                </a:solidFill>
                <a:latin typeface="Times New Roman" charset="0"/>
              </a:rPr>
              <a:t>We consider w2 = 0</a:t>
            </a:r>
          </a:p>
          <a:p>
            <a:pPr marL="308165" indent="-308165">
              <a:lnSpc>
                <a:spcPct val="90000"/>
              </a:lnSpc>
              <a:spcBef>
                <a:spcPts val="544"/>
              </a:spcBef>
              <a:buFont typeface="Times New Roman" charset="0"/>
              <a:buChar char="•"/>
              <a:tabLst>
                <a:tab pos="656650" algn="l"/>
                <a:tab pos="1313299" algn="l"/>
                <a:tab pos="1969949" algn="l"/>
                <a:tab pos="2626599" algn="l"/>
                <a:tab pos="3283248" algn="l"/>
              </a:tabLst>
            </a:pPr>
            <a:r>
              <a:rPr lang="en-US" sz="2400">
                <a:solidFill>
                  <a:srgbClr val="000000"/>
                </a:solidFill>
              </a:rPr>
              <a:t>Cost formula for each operator</a:t>
            </a:r>
          </a:p>
          <a:p>
            <a:pPr marL="671050" lvl="1" indent="-256324">
              <a:lnSpc>
                <a:spcPct val="90000"/>
              </a:lnSpc>
              <a:spcBef>
                <a:spcPts val="454"/>
              </a:spcBef>
              <a:buFont typeface="Times New Roman" charset="0"/>
              <a:buChar char="–"/>
              <a:tabLst>
                <a:tab pos="656650" algn="l"/>
                <a:tab pos="1313299" algn="l"/>
                <a:tab pos="1969949" algn="l"/>
                <a:tab pos="2626599" algn="l"/>
                <a:tab pos="3283248" algn="l"/>
              </a:tabLst>
            </a:pPr>
            <a:r>
              <a:rPr lang="en-US">
                <a:solidFill>
                  <a:srgbClr val="000000"/>
                </a:solidFill>
                <a:latin typeface="Times New Roman" charset="0"/>
              </a:rPr>
              <a:t>Depends on operator algorithm</a:t>
            </a:r>
          </a:p>
          <a:p>
            <a:pPr marL="671050" lvl="1" indent="-256324">
              <a:lnSpc>
                <a:spcPct val="90000"/>
              </a:lnSpc>
              <a:spcBef>
                <a:spcPts val="454"/>
              </a:spcBef>
              <a:buFont typeface="Times New Roman" charset="0"/>
              <a:buChar char="–"/>
              <a:tabLst>
                <a:tab pos="656650" algn="l"/>
                <a:tab pos="1313299" algn="l"/>
                <a:tab pos="1969949" algn="l"/>
                <a:tab pos="2626599" algn="l"/>
                <a:tab pos="3283248" algn="l"/>
              </a:tabLst>
            </a:pPr>
            <a:r>
              <a:rPr lang="en-US">
                <a:solidFill>
                  <a:srgbClr val="000000"/>
                </a:solidFill>
                <a:latin typeface="Times New Roman" charset="0"/>
              </a:rPr>
              <a:t>Depends on input size (nb tuples, nb pages)</a:t>
            </a:r>
          </a:p>
          <a:p>
            <a:pPr lvl="2">
              <a:lnSpc>
                <a:spcPct val="90000"/>
              </a:lnSpc>
              <a:spcBef>
                <a:spcPts val="408"/>
              </a:spcBef>
              <a:buFont typeface="Times New Roman" charset="0"/>
              <a:buChar char="•"/>
              <a:tabLst>
                <a:tab pos="656650" algn="l"/>
                <a:tab pos="1313299" algn="l"/>
                <a:tab pos="1969949" algn="l"/>
                <a:tab pos="2626599" algn="l"/>
                <a:tab pos="3283248" algn="l"/>
              </a:tabLst>
            </a:pPr>
            <a:r>
              <a:rPr lang="en-US">
                <a:solidFill>
                  <a:srgbClr val="000000"/>
                </a:solidFill>
                <a:latin typeface="Times New Roman" charset="0"/>
              </a:rPr>
              <a:t>Because operators are composed. Need to estimate size of operator output.</a:t>
            </a:r>
          </a:p>
          <a:p>
            <a:pPr marL="671050" lvl="1" indent="-256324">
              <a:lnSpc>
                <a:spcPct val="90000"/>
              </a:lnSpc>
              <a:spcBef>
                <a:spcPts val="408"/>
              </a:spcBef>
              <a:tabLst>
                <a:tab pos="656650" algn="l"/>
                <a:tab pos="1313299" algn="l"/>
                <a:tab pos="1969949" algn="l"/>
                <a:tab pos="2626599" algn="l"/>
                <a:tab pos="3283248" algn="l"/>
              </a:tabLst>
            </a:pPr>
            <a:endParaRPr lang="en-US">
              <a:solidFill>
                <a:srgbClr val="000000"/>
              </a:solidFill>
              <a:latin typeface="Times New Roman" charset="0"/>
            </a:endParaRPr>
          </a:p>
        </p:txBody>
      </p:sp>
      <p:sp>
        <p:nvSpPr>
          <p:cNvPr id="32771" name="Rectangle 3"/>
          <p:cNvSpPr>
            <a:spLocks noChangeArrowheads="1"/>
          </p:cNvSpPr>
          <p:nvPr/>
        </p:nvSpPr>
        <p:spPr bwMode="auto">
          <a:xfrm>
            <a:off x="380160" y="2285521"/>
            <a:ext cx="1067040" cy="1067152"/>
          </a:xfrm>
          <a:prstGeom prst="rect">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656650" algn="l"/>
              </a:tabLst>
            </a:pPr>
            <a:r>
              <a:rPr lang="en-US" sz="2400">
                <a:solidFill>
                  <a:srgbClr val="000000"/>
                </a:solidFill>
              </a:rPr>
              <a:t>Rin</a:t>
            </a:r>
          </a:p>
        </p:txBody>
      </p:sp>
      <p:sp>
        <p:nvSpPr>
          <p:cNvPr id="32772" name="Rectangle 4"/>
          <p:cNvSpPr>
            <a:spLocks noChangeArrowheads="1"/>
          </p:cNvSpPr>
          <p:nvPr/>
        </p:nvSpPr>
        <p:spPr bwMode="auto">
          <a:xfrm>
            <a:off x="380160" y="5257993"/>
            <a:ext cx="1067040" cy="1067152"/>
          </a:xfrm>
          <a:prstGeom prst="rect">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656650" algn="l"/>
              </a:tabLst>
            </a:pPr>
            <a:r>
              <a:rPr lang="en-US" sz="2400">
                <a:solidFill>
                  <a:srgbClr val="000000"/>
                </a:solidFill>
              </a:rPr>
              <a:t>Rin_2</a:t>
            </a:r>
          </a:p>
        </p:txBody>
      </p:sp>
      <p:sp>
        <p:nvSpPr>
          <p:cNvPr id="32773" name="Rectangle 5"/>
          <p:cNvSpPr>
            <a:spLocks noChangeArrowheads="1"/>
          </p:cNvSpPr>
          <p:nvPr/>
        </p:nvSpPr>
        <p:spPr bwMode="auto">
          <a:xfrm>
            <a:off x="380160" y="3961857"/>
            <a:ext cx="1067040" cy="1067152"/>
          </a:xfrm>
          <a:prstGeom prst="rect">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656650" algn="l"/>
              </a:tabLst>
            </a:pPr>
            <a:r>
              <a:rPr lang="en-US" sz="2400">
                <a:solidFill>
                  <a:srgbClr val="000000"/>
                </a:solidFill>
              </a:rPr>
              <a:t>Rin_1</a:t>
            </a:r>
          </a:p>
        </p:txBody>
      </p:sp>
      <p:sp>
        <p:nvSpPr>
          <p:cNvPr id="32774" name="Rectangle 6"/>
          <p:cNvSpPr>
            <a:spLocks noChangeArrowheads="1"/>
          </p:cNvSpPr>
          <p:nvPr/>
        </p:nvSpPr>
        <p:spPr bwMode="auto">
          <a:xfrm>
            <a:off x="2743201" y="2285521"/>
            <a:ext cx="1067040" cy="1067152"/>
          </a:xfrm>
          <a:prstGeom prst="rect">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656650" algn="l"/>
              </a:tabLst>
            </a:pPr>
            <a:r>
              <a:rPr lang="en-US" sz="2400">
                <a:solidFill>
                  <a:srgbClr val="000000"/>
                </a:solidFill>
              </a:rPr>
              <a:t>Rout</a:t>
            </a:r>
          </a:p>
        </p:txBody>
      </p:sp>
      <p:sp>
        <p:nvSpPr>
          <p:cNvPr id="32775" name="Rectangle 7"/>
          <p:cNvSpPr>
            <a:spLocks noChangeArrowheads="1"/>
          </p:cNvSpPr>
          <p:nvPr/>
        </p:nvSpPr>
        <p:spPr bwMode="auto">
          <a:xfrm>
            <a:off x="2743201" y="4648808"/>
            <a:ext cx="1067040" cy="1067152"/>
          </a:xfrm>
          <a:prstGeom prst="rect">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nchor="ctr"/>
          <a:lstStyle/>
          <a:p>
            <a:pPr algn="ctr">
              <a:tabLst>
                <a:tab pos="656650" algn="l"/>
              </a:tabLst>
            </a:pPr>
            <a:r>
              <a:rPr lang="en-US" sz="2400">
                <a:solidFill>
                  <a:srgbClr val="000000"/>
                </a:solidFill>
              </a:rPr>
              <a:t>Rout</a:t>
            </a:r>
          </a:p>
        </p:txBody>
      </p:sp>
      <p:sp>
        <p:nvSpPr>
          <p:cNvPr id="32776" name="Line 8"/>
          <p:cNvSpPr>
            <a:spLocks noChangeShapeType="1"/>
          </p:cNvSpPr>
          <p:nvPr/>
        </p:nvSpPr>
        <p:spPr bwMode="auto">
          <a:xfrm>
            <a:off x="1447200" y="2819816"/>
            <a:ext cx="1294560" cy="144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32777" name="Oval 9"/>
          <p:cNvSpPr>
            <a:spLocks noChangeArrowheads="1"/>
          </p:cNvSpPr>
          <p:nvPr/>
        </p:nvSpPr>
        <p:spPr bwMode="auto">
          <a:xfrm>
            <a:off x="1752481" y="2514505"/>
            <a:ext cx="761760" cy="609184"/>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2778" name="Line 10"/>
          <p:cNvSpPr>
            <a:spLocks noChangeShapeType="1"/>
          </p:cNvSpPr>
          <p:nvPr/>
        </p:nvSpPr>
        <p:spPr bwMode="auto">
          <a:xfrm>
            <a:off x="1447200" y="4572480"/>
            <a:ext cx="685440" cy="534296"/>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32779" name="Line 11"/>
          <p:cNvSpPr>
            <a:spLocks noChangeShapeType="1"/>
          </p:cNvSpPr>
          <p:nvPr/>
        </p:nvSpPr>
        <p:spPr bwMode="auto">
          <a:xfrm flipV="1">
            <a:off x="1447200" y="5102456"/>
            <a:ext cx="685440" cy="69127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32780" name="Line 12"/>
          <p:cNvSpPr>
            <a:spLocks noChangeShapeType="1"/>
          </p:cNvSpPr>
          <p:nvPr/>
        </p:nvSpPr>
        <p:spPr bwMode="auto">
          <a:xfrm>
            <a:off x="2132640" y="5105337"/>
            <a:ext cx="609120" cy="144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32781" name="Oval 13"/>
          <p:cNvSpPr>
            <a:spLocks noChangeArrowheads="1"/>
          </p:cNvSpPr>
          <p:nvPr/>
        </p:nvSpPr>
        <p:spPr bwMode="auto">
          <a:xfrm>
            <a:off x="1752481" y="4800024"/>
            <a:ext cx="761760" cy="609184"/>
          </a:xfrm>
          <a:prstGeom prst="ellipse">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graphicFrame>
        <p:nvGraphicFramePr>
          <p:cNvPr id="32782" name="Object 14"/>
          <p:cNvGraphicFramePr>
            <a:graphicFrameLocks noChangeAspect="1"/>
          </p:cNvGraphicFramePr>
          <p:nvPr/>
        </p:nvGraphicFramePr>
        <p:xfrm>
          <a:off x="1981440" y="4952680"/>
          <a:ext cx="381600" cy="253467"/>
        </p:xfrm>
        <a:graphic>
          <a:graphicData uri="http://schemas.openxmlformats.org/presentationml/2006/ole">
            <mc:AlternateContent xmlns:mc="http://schemas.openxmlformats.org/markup-compatibility/2006">
              <mc:Choice xmlns:v="urn:schemas-microsoft-com:vml" Requires="v">
                <p:oleObj spid="_x0000_s17410" name="Equation" r:id="rId4" imgW="457200" imgH="304560" progId="Equation.3">
                  <p:embed/>
                </p:oleObj>
              </mc:Choice>
              <mc:Fallback>
                <p:oleObj name="Equation" r:id="rId4" imgW="457200" imgH="304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440" y="4952680"/>
                        <a:ext cx="381600" cy="25346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2783" name="Text Box 15"/>
          <p:cNvSpPr txBox="1">
            <a:spLocks noChangeArrowheads="1"/>
          </p:cNvSpPr>
          <p:nvPr/>
        </p:nvSpPr>
        <p:spPr bwMode="auto">
          <a:xfrm>
            <a:off x="1920961" y="2590832"/>
            <a:ext cx="528480" cy="604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1639" tIns="40820" rIns="81639" bIns="40820"/>
          <a:lstStyle/>
          <a:p>
            <a:pPr hangingPunct="1">
              <a:lnSpc>
                <a:spcPct val="100000"/>
              </a:lnSpc>
              <a:buClrTx/>
              <a:buFontTx/>
              <a:buNone/>
            </a:pPr>
            <a:r>
              <a:rPr lang="en-US" sz="2400">
                <a:solidFill>
                  <a:srgbClr val="000000"/>
                </a:solidFill>
                <a:latin typeface="Times New Roman" charset="0"/>
                <a:cs typeface="Times New Roman" charset="0"/>
              </a:rPr>
              <a:t>ơ</a:t>
            </a:r>
          </a:p>
        </p:txBody>
      </p:sp>
    </p:spTree>
    <p:extLst>
      <p:ext uri="{BB962C8B-B14F-4D97-AF65-F5344CB8AC3E}">
        <p14:creationId xmlns:p14="http://schemas.microsoft.com/office/powerpoint/2010/main" val="221992937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Query Execution Plan</a:t>
            </a:r>
          </a:p>
        </p:txBody>
      </p:sp>
      <p:sp>
        <p:nvSpPr>
          <p:cNvPr id="33794" name="Text Box 2"/>
          <p:cNvSpPr txBox="1">
            <a:spLocks noChangeArrowheads="1"/>
          </p:cNvSpPr>
          <p:nvPr/>
        </p:nvSpPr>
        <p:spPr bwMode="auto">
          <a:xfrm>
            <a:off x="4000321" y="1676336"/>
            <a:ext cx="4940640" cy="459409"/>
          </a:xfrm>
          <a:prstGeom prst="rect">
            <a:avLst/>
          </a:prstGeom>
          <a:solidFill>
            <a:srgbClr val="CCCC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spAutoFit/>
          </a:bodyPr>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Arial Unicode MS"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Arial Unicode MS" charset="0"/>
              </a:defRPr>
            </a:lvl9pPr>
          </a:lstStyle>
          <a:p>
            <a:pPr hangingPunct="1">
              <a:lnSpc>
                <a:spcPct val="100000"/>
              </a:lnSpc>
              <a:buClrTx/>
              <a:buFontTx/>
              <a:buNone/>
            </a:pPr>
            <a:r>
              <a:rPr lang="en-US" sz="2400"/>
              <a:t>Output of the Oracle EXPLAIN tool </a:t>
            </a:r>
          </a:p>
        </p:txBody>
      </p:sp>
      <p:sp>
        <p:nvSpPr>
          <p:cNvPr id="33795" name="Rectangle 3"/>
          <p:cNvSpPr>
            <a:spLocks noChangeArrowheads="1"/>
          </p:cNvSpPr>
          <p:nvPr/>
        </p:nvSpPr>
        <p:spPr bwMode="auto">
          <a:xfrm>
            <a:off x="456481" y="1981649"/>
            <a:ext cx="7542720" cy="4210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1639" tIns="42452" rIns="81639" bIns="42452">
            <a:spAutoFit/>
          </a:bodyPr>
          <a:lstStyle/>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Execution Plan</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0      SELECT STATEMENT Optimizer=CHOOSE (Cost=165 Card=1 Bytes=106)</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1    0   SORT (ORDER BY) (Cost=165 Card=1 Bytes=106)</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2    1     NESTED LOOPS (Cost=164 Card=1 Bytes=106)</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3    2       NESTED LOOPS (Cost=155 Card=1 Bytes=83)</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4    3         TABLE ACCESS (FULL) OF 'TABLES_AVAILABLE' (Cost=72 Card=1 Bytes=28)</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5    3         VIEW</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6    5           SORT (GROUP BY) (Cost=83 Card=1 Bytes=34)</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7    6             NESTED LOOPS (Cost=81 Card=1 Bytes=34)</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8    7               TABLE ACCESS (FULL) OF 'TABLES_AVAILABLE' (Cost=72 Card=1 Bytes=24)</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9    7               TABLE ACCESS (FULL) OF 'SUPPLIER_INFO' (Cost=9  Card=20 Bytes=200)</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300">
                <a:solidFill>
                  <a:srgbClr val="000000"/>
                </a:solidFill>
              </a:rPr>
              <a:t>  10    2       TABLE ACCESS (FULL) OF 'SUPPLIER_INFO' (Cost=9 Card=20 Bytes=460)</a:t>
            </a:r>
          </a:p>
          <a:p>
            <a:pPr>
              <a:spcBef>
                <a:spcPts val="794"/>
              </a:spcBef>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1300">
              <a:solidFill>
                <a:srgbClr val="000000"/>
              </a:solidFill>
            </a:endParaRPr>
          </a:p>
        </p:txBody>
      </p:sp>
    </p:spTree>
    <p:extLst>
      <p:ext uri="{BB962C8B-B14F-4D97-AF65-F5344CB8AC3E}">
        <p14:creationId xmlns:p14="http://schemas.microsoft.com/office/powerpoint/2010/main" val="4225530725"/>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Query Representation</a:t>
            </a:r>
          </a:p>
        </p:txBody>
      </p:sp>
      <p:sp>
        <p:nvSpPr>
          <p:cNvPr id="34818" name="Rectangle 2"/>
          <p:cNvSpPr>
            <a:spLocks noGrp="1" noChangeArrowheads="1"/>
          </p:cNvSpPr>
          <p:nvPr>
            <p:ph type="body" idx="1"/>
          </p:nvPr>
        </p:nvSpPr>
        <p:spPr>
          <a:xfrm>
            <a:off x="685440" y="1981649"/>
            <a:ext cx="3810240" cy="4115952"/>
          </a:xfrm>
          <a:ln/>
        </p:spPr>
        <p:txBody>
          <a:bodyPr lIns="81639" tIns="42452" rIns="81639" bIns="42452"/>
          <a:lstStyle/>
          <a:p>
            <a:pPr marL="308165" indent="-308165">
              <a:spcBef>
                <a:spcPts val="635"/>
              </a:spcBef>
              <a:spcAft>
                <a:spcPct val="0"/>
              </a:spcAft>
              <a:buFont typeface="Times New Roman" charset="0"/>
              <a:buChar char="•"/>
              <a:tabLst>
                <a:tab pos="656650" algn="l"/>
                <a:tab pos="1313299" algn="l"/>
                <a:tab pos="1969949" algn="l"/>
                <a:tab pos="2626599" algn="l"/>
                <a:tab pos="3283248" algn="l"/>
              </a:tabLst>
            </a:pPr>
            <a:r>
              <a:rPr lang="en-US"/>
              <a:t>Query Tree</a:t>
            </a:r>
          </a:p>
        </p:txBody>
      </p:sp>
      <p:sp>
        <p:nvSpPr>
          <p:cNvPr id="34819" name="Rectangle 3"/>
          <p:cNvSpPr>
            <a:spLocks noGrp="1" noChangeArrowheads="1"/>
          </p:cNvSpPr>
          <p:nvPr>
            <p:ph type="body" idx="2"/>
          </p:nvPr>
        </p:nvSpPr>
        <p:spPr>
          <a:xfrm>
            <a:off x="4646881" y="1981649"/>
            <a:ext cx="3810240" cy="4115952"/>
          </a:xfrm>
          <a:ln/>
        </p:spPr>
        <p:txBody>
          <a:bodyPr lIns="81639" tIns="42452" rIns="81639" bIns="42452"/>
          <a:lstStyle/>
          <a:p>
            <a:pPr marL="308165" indent="-308165">
              <a:spcBef>
                <a:spcPts val="635"/>
              </a:spcBef>
              <a:spcAft>
                <a:spcPct val="0"/>
              </a:spcAft>
              <a:buFont typeface="Times New Roman" charset="0"/>
              <a:buChar char="•"/>
              <a:tabLst>
                <a:tab pos="656650" algn="l"/>
                <a:tab pos="1313299" algn="l"/>
                <a:tab pos="1969949" algn="l"/>
                <a:tab pos="2626599" algn="l"/>
                <a:tab pos="3283248" algn="l"/>
              </a:tabLst>
            </a:pPr>
            <a:r>
              <a:rPr lang="en-US"/>
              <a:t>Query graph</a:t>
            </a:r>
          </a:p>
        </p:txBody>
      </p:sp>
      <p:sp>
        <p:nvSpPr>
          <p:cNvPr id="34820" name="Freeform 4"/>
          <p:cNvSpPr>
            <a:spLocks noChangeArrowheads="1"/>
          </p:cNvSpPr>
          <p:nvPr/>
        </p:nvSpPr>
        <p:spPr bwMode="auto">
          <a:xfrm>
            <a:off x="1144801" y="4961321"/>
            <a:ext cx="99360" cy="119532"/>
          </a:xfrm>
          <a:custGeom>
            <a:avLst/>
            <a:gdLst>
              <a:gd name="T0" fmla="*/ 62 w 63"/>
              <a:gd name="T1" fmla="*/ 37 h 75"/>
              <a:gd name="T2" fmla="*/ 53 w 63"/>
              <a:gd name="T3" fmla="*/ 11 h 75"/>
              <a:gd name="T4" fmla="*/ 31 w 63"/>
              <a:gd name="T5" fmla="*/ 0 h 75"/>
              <a:gd name="T6" fmla="*/ 9 w 63"/>
              <a:gd name="T7" fmla="*/ 11 h 75"/>
              <a:gd name="T8" fmla="*/ 0 w 63"/>
              <a:gd name="T9" fmla="*/ 37 h 75"/>
              <a:gd name="T10" fmla="*/ 9 w 63"/>
              <a:gd name="T11" fmla="*/ 64 h 75"/>
              <a:gd name="T12" fmla="*/ 31 w 63"/>
              <a:gd name="T13" fmla="*/ 74 h 75"/>
              <a:gd name="T14" fmla="*/ 53 w 63"/>
              <a:gd name="T15" fmla="*/ 64 h 75"/>
              <a:gd name="T16" fmla="*/ 62 w 63"/>
              <a:gd name="T17"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21" name="Freeform 5"/>
          <p:cNvSpPr>
            <a:spLocks noChangeArrowheads="1"/>
          </p:cNvSpPr>
          <p:nvPr/>
        </p:nvSpPr>
        <p:spPr bwMode="auto">
          <a:xfrm>
            <a:off x="1193761" y="4969963"/>
            <a:ext cx="87840" cy="1440"/>
          </a:xfrm>
          <a:custGeom>
            <a:avLst/>
            <a:gdLst>
              <a:gd name="T0" fmla="*/ 0 w 55"/>
              <a:gd name="T1" fmla="*/ 0 h 1"/>
              <a:gd name="T2" fmla="*/ 54 w 55"/>
              <a:gd name="T3" fmla="*/ 0 h 1"/>
              <a:gd name="T4" fmla="*/ 0 w 55"/>
              <a:gd name="T5" fmla="*/ 0 h 1"/>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22" name="Freeform 6"/>
          <p:cNvSpPr>
            <a:spLocks noChangeArrowheads="1"/>
          </p:cNvSpPr>
          <p:nvPr/>
        </p:nvSpPr>
        <p:spPr bwMode="auto">
          <a:xfrm>
            <a:off x="1922401" y="3243220"/>
            <a:ext cx="1440" cy="133935"/>
          </a:xfrm>
          <a:custGeom>
            <a:avLst/>
            <a:gdLst>
              <a:gd name="T0" fmla="*/ 0 w 1"/>
              <a:gd name="T1" fmla="*/ 0 h 84"/>
              <a:gd name="T2" fmla="*/ 0 w 1"/>
              <a:gd name="T3" fmla="*/ 83 h 84"/>
              <a:gd name="T4" fmla="*/ 0 w 1"/>
              <a:gd name="T5" fmla="*/ 0 h 84"/>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23" name="Freeform 7"/>
          <p:cNvSpPr>
            <a:spLocks noChangeArrowheads="1"/>
          </p:cNvSpPr>
          <p:nvPr/>
        </p:nvSpPr>
        <p:spPr bwMode="auto">
          <a:xfrm>
            <a:off x="1995840" y="3243220"/>
            <a:ext cx="1440" cy="133935"/>
          </a:xfrm>
          <a:custGeom>
            <a:avLst/>
            <a:gdLst>
              <a:gd name="T0" fmla="*/ 0 w 1"/>
              <a:gd name="T1" fmla="*/ 0 h 84"/>
              <a:gd name="T2" fmla="*/ 0 w 1"/>
              <a:gd name="T3" fmla="*/ 83 h 84"/>
              <a:gd name="T4" fmla="*/ 0 w 1"/>
              <a:gd name="T5" fmla="*/ 0 h 84"/>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24" name="Freeform 8"/>
          <p:cNvSpPr>
            <a:spLocks noChangeArrowheads="1"/>
          </p:cNvSpPr>
          <p:nvPr/>
        </p:nvSpPr>
        <p:spPr bwMode="auto">
          <a:xfrm>
            <a:off x="1886401" y="3230260"/>
            <a:ext cx="148320" cy="1440"/>
          </a:xfrm>
          <a:custGeom>
            <a:avLst/>
            <a:gdLst>
              <a:gd name="T0" fmla="*/ 0 w 94"/>
              <a:gd name="T1" fmla="*/ 0 h 1"/>
              <a:gd name="T2" fmla="*/ 93 w 94"/>
              <a:gd name="T3" fmla="*/ 0 h 1"/>
              <a:gd name="T4" fmla="*/ 0 w 94"/>
              <a:gd name="T5" fmla="*/ 0 h 1"/>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25" name="Freeform 9"/>
          <p:cNvSpPr>
            <a:spLocks noChangeArrowheads="1"/>
          </p:cNvSpPr>
          <p:nvPr/>
        </p:nvSpPr>
        <p:spPr bwMode="auto">
          <a:xfrm>
            <a:off x="2046241" y="4160597"/>
            <a:ext cx="1440" cy="97930"/>
          </a:xfrm>
          <a:custGeom>
            <a:avLst/>
            <a:gdLst>
              <a:gd name="T0" fmla="*/ 0 w 1"/>
              <a:gd name="T1" fmla="*/ 0 h 62"/>
              <a:gd name="T2" fmla="*/ 0 w 1"/>
              <a:gd name="T3" fmla="*/ 61 h 62"/>
              <a:gd name="T4" fmla="*/ 0 w 1"/>
              <a:gd name="T5" fmla="*/ 0 h 62"/>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26" name="Freeform 10"/>
          <p:cNvSpPr>
            <a:spLocks noChangeArrowheads="1"/>
          </p:cNvSpPr>
          <p:nvPr/>
        </p:nvSpPr>
        <p:spPr bwMode="auto">
          <a:xfrm>
            <a:off x="2341440" y="4160597"/>
            <a:ext cx="1440" cy="97930"/>
          </a:xfrm>
          <a:custGeom>
            <a:avLst/>
            <a:gdLst>
              <a:gd name="T0" fmla="*/ 0 w 1"/>
              <a:gd name="T1" fmla="*/ 0 h 62"/>
              <a:gd name="T2" fmla="*/ 0 w 1"/>
              <a:gd name="T3" fmla="*/ 61 h 62"/>
              <a:gd name="T4" fmla="*/ 0 w 1"/>
              <a:gd name="T5" fmla="*/ 0 h 62"/>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27" name="Freeform 11"/>
          <p:cNvSpPr>
            <a:spLocks noChangeArrowheads="1"/>
          </p:cNvSpPr>
          <p:nvPr/>
        </p:nvSpPr>
        <p:spPr bwMode="auto">
          <a:xfrm>
            <a:off x="2046241" y="4160597"/>
            <a:ext cx="296640" cy="97930"/>
          </a:xfrm>
          <a:custGeom>
            <a:avLst/>
            <a:gdLst>
              <a:gd name="T0" fmla="*/ 0 w 187"/>
              <a:gd name="T1" fmla="*/ 0 h 62"/>
              <a:gd name="T2" fmla="*/ 186 w 187"/>
              <a:gd name="T3" fmla="*/ 61 h 62"/>
              <a:gd name="T4" fmla="*/ 0 w 187"/>
              <a:gd name="T5" fmla="*/ 0 h 62"/>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28" name="Freeform 12"/>
          <p:cNvSpPr>
            <a:spLocks noChangeArrowheads="1"/>
          </p:cNvSpPr>
          <p:nvPr/>
        </p:nvSpPr>
        <p:spPr bwMode="auto">
          <a:xfrm>
            <a:off x="2046241" y="4160597"/>
            <a:ext cx="296640" cy="97930"/>
          </a:xfrm>
          <a:custGeom>
            <a:avLst/>
            <a:gdLst>
              <a:gd name="T0" fmla="*/ 0 w 187"/>
              <a:gd name="T1" fmla="*/ 61 h 62"/>
              <a:gd name="T2" fmla="*/ 186 w 187"/>
              <a:gd name="T3" fmla="*/ 0 h 62"/>
              <a:gd name="T4" fmla="*/ 0 w 187"/>
              <a:gd name="T5" fmla="*/ 61 h 62"/>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29" name="Freeform 13"/>
          <p:cNvSpPr>
            <a:spLocks noChangeArrowheads="1"/>
          </p:cNvSpPr>
          <p:nvPr/>
        </p:nvSpPr>
        <p:spPr bwMode="auto">
          <a:xfrm>
            <a:off x="1537920" y="4555199"/>
            <a:ext cx="570240" cy="275068"/>
          </a:xfrm>
          <a:custGeom>
            <a:avLst/>
            <a:gdLst>
              <a:gd name="T0" fmla="*/ 0 w 359"/>
              <a:gd name="T1" fmla="*/ 172 h 173"/>
              <a:gd name="T2" fmla="*/ 358 w 359"/>
              <a:gd name="T3" fmla="*/ 0 h 173"/>
              <a:gd name="T4" fmla="*/ 0 w 359"/>
              <a:gd name="T5" fmla="*/ 172 h 173"/>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30" name="Freeform 14"/>
          <p:cNvSpPr>
            <a:spLocks noChangeArrowheads="1"/>
          </p:cNvSpPr>
          <p:nvPr/>
        </p:nvSpPr>
        <p:spPr bwMode="auto">
          <a:xfrm>
            <a:off x="2315521" y="4555199"/>
            <a:ext cx="580320" cy="275068"/>
          </a:xfrm>
          <a:custGeom>
            <a:avLst/>
            <a:gdLst>
              <a:gd name="T0" fmla="*/ 0 w 366"/>
              <a:gd name="T1" fmla="*/ 0 h 173"/>
              <a:gd name="T2" fmla="*/ 365 w 366"/>
              <a:gd name="T3" fmla="*/ 172 h 173"/>
              <a:gd name="T4" fmla="*/ 0 w 366"/>
              <a:gd name="T5" fmla="*/ 0 h 173"/>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31" name="Freeform 15"/>
          <p:cNvSpPr>
            <a:spLocks noChangeArrowheads="1"/>
          </p:cNvSpPr>
          <p:nvPr/>
        </p:nvSpPr>
        <p:spPr bwMode="auto">
          <a:xfrm>
            <a:off x="2944801" y="5185985"/>
            <a:ext cx="1440" cy="432045"/>
          </a:xfrm>
          <a:custGeom>
            <a:avLst/>
            <a:gdLst>
              <a:gd name="T0" fmla="*/ 0 w 1"/>
              <a:gd name="T1" fmla="*/ 0 h 272"/>
              <a:gd name="T2" fmla="*/ 0 w 1"/>
              <a:gd name="T3" fmla="*/ 271 h 272"/>
              <a:gd name="T4" fmla="*/ 0 w 1"/>
              <a:gd name="T5" fmla="*/ 0 h 272"/>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32" name="Freeform 16"/>
          <p:cNvSpPr>
            <a:spLocks noChangeArrowheads="1"/>
          </p:cNvSpPr>
          <p:nvPr/>
        </p:nvSpPr>
        <p:spPr bwMode="auto">
          <a:xfrm>
            <a:off x="2181601" y="3614780"/>
            <a:ext cx="1440" cy="391721"/>
          </a:xfrm>
          <a:custGeom>
            <a:avLst/>
            <a:gdLst>
              <a:gd name="T0" fmla="*/ 0 w 1"/>
              <a:gd name="T1" fmla="*/ 0 h 247"/>
              <a:gd name="T2" fmla="*/ 0 w 1"/>
              <a:gd name="T3" fmla="*/ 246 h 247"/>
              <a:gd name="T4" fmla="*/ 0 w 1"/>
              <a:gd name="T5" fmla="*/ 0 h 247"/>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33" name="Freeform 17"/>
          <p:cNvSpPr>
            <a:spLocks noChangeArrowheads="1"/>
          </p:cNvSpPr>
          <p:nvPr/>
        </p:nvSpPr>
        <p:spPr bwMode="auto">
          <a:xfrm>
            <a:off x="2563200" y="4935399"/>
            <a:ext cx="99360" cy="122412"/>
          </a:xfrm>
          <a:custGeom>
            <a:avLst/>
            <a:gdLst>
              <a:gd name="T0" fmla="*/ 62 w 63"/>
              <a:gd name="T1" fmla="*/ 38 h 77"/>
              <a:gd name="T2" fmla="*/ 53 w 63"/>
              <a:gd name="T3" fmla="*/ 11 h 77"/>
              <a:gd name="T4" fmla="*/ 31 w 63"/>
              <a:gd name="T5" fmla="*/ 0 h 77"/>
              <a:gd name="T6" fmla="*/ 9 w 63"/>
              <a:gd name="T7" fmla="*/ 11 h 77"/>
              <a:gd name="T8" fmla="*/ 0 w 63"/>
              <a:gd name="T9" fmla="*/ 38 h 77"/>
              <a:gd name="T10" fmla="*/ 9 w 63"/>
              <a:gd name="T11" fmla="*/ 65 h 77"/>
              <a:gd name="T12" fmla="*/ 31 w 63"/>
              <a:gd name="T13" fmla="*/ 76 h 77"/>
              <a:gd name="T14" fmla="*/ 53 w 63"/>
              <a:gd name="T15" fmla="*/ 65 h 77"/>
              <a:gd name="T16" fmla="*/ 62 w 63"/>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34" name="Freeform 18"/>
          <p:cNvSpPr>
            <a:spLocks noChangeArrowheads="1"/>
          </p:cNvSpPr>
          <p:nvPr/>
        </p:nvSpPr>
        <p:spPr bwMode="auto">
          <a:xfrm>
            <a:off x="2612160" y="4946920"/>
            <a:ext cx="87840" cy="1440"/>
          </a:xfrm>
          <a:custGeom>
            <a:avLst/>
            <a:gdLst>
              <a:gd name="T0" fmla="*/ 0 w 55"/>
              <a:gd name="T1" fmla="*/ 0 h 1"/>
              <a:gd name="T2" fmla="*/ 54 w 55"/>
              <a:gd name="T3" fmla="*/ 0 h 1"/>
              <a:gd name="T4" fmla="*/ 0 w 55"/>
              <a:gd name="T5" fmla="*/ 0 h 1"/>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35" name="Freeform 19"/>
          <p:cNvSpPr>
            <a:spLocks noChangeArrowheads="1"/>
          </p:cNvSpPr>
          <p:nvPr/>
        </p:nvSpPr>
        <p:spPr bwMode="auto">
          <a:xfrm>
            <a:off x="1501921" y="5197506"/>
            <a:ext cx="1440" cy="430605"/>
          </a:xfrm>
          <a:custGeom>
            <a:avLst/>
            <a:gdLst>
              <a:gd name="T0" fmla="*/ 0 w 1"/>
              <a:gd name="T1" fmla="*/ 0 h 271"/>
              <a:gd name="T2" fmla="*/ 0 w 1"/>
              <a:gd name="T3" fmla="*/ 270 h 271"/>
              <a:gd name="T4" fmla="*/ 0 w 1"/>
              <a:gd name="T5" fmla="*/ 0 h 271"/>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36" name="Rectangle 20"/>
          <p:cNvSpPr>
            <a:spLocks noChangeArrowheads="1"/>
          </p:cNvSpPr>
          <p:nvPr/>
        </p:nvSpPr>
        <p:spPr bwMode="auto">
          <a:xfrm>
            <a:off x="1067041" y="5580587"/>
            <a:ext cx="883678"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Reserves</a:t>
            </a:r>
          </a:p>
        </p:txBody>
      </p:sp>
      <p:sp>
        <p:nvSpPr>
          <p:cNvPr id="34837" name="Rectangle 21"/>
          <p:cNvSpPr>
            <a:spLocks noChangeArrowheads="1"/>
          </p:cNvSpPr>
          <p:nvPr/>
        </p:nvSpPr>
        <p:spPr bwMode="auto">
          <a:xfrm>
            <a:off x="2622240" y="5592108"/>
            <a:ext cx="694430"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Sailors</a:t>
            </a:r>
          </a:p>
        </p:txBody>
      </p:sp>
      <p:sp>
        <p:nvSpPr>
          <p:cNvPr id="34838" name="Rectangle 22"/>
          <p:cNvSpPr>
            <a:spLocks noChangeArrowheads="1"/>
          </p:cNvSpPr>
          <p:nvPr/>
        </p:nvSpPr>
        <p:spPr bwMode="auto">
          <a:xfrm>
            <a:off x="1877761" y="4308933"/>
            <a:ext cx="642389" cy="281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300" b="1">
                <a:solidFill>
                  <a:srgbClr val="000000"/>
                </a:solidFill>
              </a:rPr>
              <a:t>sid=sid</a:t>
            </a:r>
          </a:p>
        </p:txBody>
      </p:sp>
      <p:sp>
        <p:nvSpPr>
          <p:cNvPr id="34839" name="Rectangle 23"/>
          <p:cNvSpPr>
            <a:spLocks noChangeArrowheads="1"/>
          </p:cNvSpPr>
          <p:nvPr/>
        </p:nvSpPr>
        <p:spPr bwMode="auto">
          <a:xfrm>
            <a:off x="1211040" y="4985804"/>
            <a:ext cx="721919" cy="281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300" b="1">
                <a:solidFill>
                  <a:srgbClr val="000000"/>
                </a:solidFill>
              </a:rPr>
              <a:t>bid=100 </a:t>
            </a:r>
          </a:p>
        </p:txBody>
      </p:sp>
      <p:sp>
        <p:nvSpPr>
          <p:cNvPr id="34840" name="Rectangle 24"/>
          <p:cNvSpPr>
            <a:spLocks noChangeArrowheads="1"/>
          </p:cNvSpPr>
          <p:nvPr/>
        </p:nvSpPr>
        <p:spPr bwMode="auto">
          <a:xfrm>
            <a:off x="1954081" y="3280665"/>
            <a:ext cx="623341" cy="281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300" b="1">
                <a:solidFill>
                  <a:srgbClr val="000000"/>
                </a:solidFill>
              </a:rPr>
              <a:t>sname</a:t>
            </a:r>
          </a:p>
        </p:txBody>
      </p:sp>
      <p:sp>
        <p:nvSpPr>
          <p:cNvPr id="34841" name="Rectangle 25"/>
          <p:cNvSpPr>
            <a:spLocks noChangeArrowheads="1"/>
          </p:cNvSpPr>
          <p:nvPr/>
        </p:nvSpPr>
        <p:spPr bwMode="auto">
          <a:xfrm>
            <a:off x="2495520" y="3123689"/>
            <a:ext cx="1100941"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 pos="1313299" algn="l"/>
              </a:tabLst>
            </a:pPr>
            <a:r>
              <a:rPr lang="en-US" sz="1500" b="1">
                <a:solidFill>
                  <a:srgbClr val="000000"/>
                </a:solidFill>
              </a:rPr>
              <a:t>(On-the-fly)</a:t>
            </a:r>
          </a:p>
        </p:txBody>
      </p:sp>
      <p:sp>
        <p:nvSpPr>
          <p:cNvPr id="34842" name="Rectangle 26"/>
          <p:cNvSpPr>
            <a:spLocks noChangeArrowheads="1"/>
          </p:cNvSpPr>
          <p:nvPr/>
        </p:nvSpPr>
        <p:spPr bwMode="auto">
          <a:xfrm>
            <a:off x="2606401" y="4962761"/>
            <a:ext cx="816102" cy="281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300" b="1">
                <a:solidFill>
                  <a:srgbClr val="000000"/>
                </a:solidFill>
              </a:rPr>
              <a:t>rating &gt; 5</a:t>
            </a:r>
          </a:p>
        </p:txBody>
      </p:sp>
      <p:sp>
        <p:nvSpPr>
          <p:cNvPr id="34843" name="Rectangle 27"/>
          <p:cNvSpPr>
            <a:spLocks noChangeArrowheads="1"/>
          </p:cNvSpPr>
          <p:nvPr/>
        </p:nvSpPr>
        <p:spPr bwMode="auto">
          <a:xfrm>
            <a:off x="152640" y="4791384"/>
            <a:ext cx="648124"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(Scan;</a:t>
            </a:r>
          </a:p>
        </p:txBody>
      </p:sp>
      <p:sp>
        <p:nvSpPr>
          <p:cNvPr id="34844" name="Rectangle 28"/>
          <p:cNvSpPr>
            <a:spLocks noChangeArrowheads="1"/>
          </p:cNvSpPr>
          <p:nvPr/>
        </p:nvSpPr>
        <p:spPr bwMode="auto">
          <a:xfrm>
            <a:off x="152640" y="4962761"/>
            <a:ext cx="806734"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write to </a:t>
            </a:r>
          </a:p>
        </p:txBody>
      </p:sp>
      <p:sp>
        <p:nvSpPr>
          <p:cNvPr id="34845" name="Rectangle 29"/>
          <p:cNvSpPr>
            <a:spLocks noChangeArrowheads="1"/>
          </p:cNvSpPr>
          <p:nvPr/>
        </p:nvSpPr>
        <p:spPr bwMode="auto">
          <a:xfrm>
            <a:off x="152640" y="5126939"/>
            <a:ext cx="884912"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temp T1)</a:t>
            </a:r>
          </a:p>
        </p:txBody>
      </p:sp>
      <p:sp>
        <p:nvSpPr>
          <p:cNvPr id="34846" name="Rectangle 30"/>
          <p:cNvSpPr>
            <a:spLocks noChangeArrowheads="1"/>
          </p:cNvSpPr>
          <p:nvPr/>
        </p:nvSpPr>
        <p:spPr bwMode="auto">
          <a:xfrm>
            <a:off x="3460320" y="4781302"/>
            <a:ext cx="648124"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(Scan;</a:t>
            </a:r>
          </a:p>
        </p:txBody>
      </p:sp>
      <p:sp>
        <p:nvSpPr>
          <p:cNvPr id="34847" name="Rectangle 31"/>
          <p:cNvSpPr>
            <a:spLocks noChangeArrowheads="1"/>
          </p:cNvSpPr>
          <p:nvPr/>
        </p:nvSpPr>
        <p:spPr bwMode="auto">
          <a:xfrm>
            <a:off x="3460320" y="4948360"/>
            <a:ext cx="806734"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write to</a:t>
            </a:r>
          </a:p>
        </p:txBody>
      </p:sp>
      <p:sp>
        <p:nvSpPr>
          <p:cNvPr id="34848" name="Rectangle 32"/>
          <p:cNvSpPr>
            <a:spLocks noChangeArrowheads="1"/>
          </p:cNvSpPr>
          <p:nvPr/>
        </p:nvSpPr>
        <p:spPr bwMode="auto">
          <a:xfrm>
            <a:off x="3460320" y="5113978"/>
            <a:ext cx="884912"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temp T2)</a:t>
            </a:r>
          </a:p>
        </p:txBody>
      </p:sp>
      <p:sp>
        <p:nvSpPr>
          <p:cNvPr id="34849" name="Rectangle 33"/>
          <p:cNvSpPr>
            <a:spLocks noChangeArrowheads="1"/>
          </p:cNvSpPr>
          <p:nvPr/>
        </p:nvSpPr>
        <p:spPr bwMode="auto">
          <a:xfrm>
            <a:off x="2521440" y="4066987"/>
            <a:ext cx="1556107"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 pos="1313299" algn="l"/>
              </a:tabLst>
            </a:pPr>
            <a:r>
              <a:rPr lang="en-US" sz="1500" b="1">
                <a:solidFill>
                  <a:srgbClr val="000000"/>
                </a:solidFill>
              </a:rPr>
              <a:t>(Sort-Merge Join)</a:t>
            </a:r>
          </a:p>
        </p:txBody>
      </p:sp>
      <p:sp>
        <p:nvSpPr>
          <p:cNvPr id="34850" name="Rectangle 34"/>
          <p:cNvSpPr>
            <a:spLocks noChangeArrowheads="1"/>
          </p:cNvSpPr>
          <p:nvPr/>
        </p:nvSpPr>
        <p:spPr bwMode="auto">
          <a:xfrm>
            <a:off x="6249600" y="3276345"/>
            <a:ext cx="883678"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Reserves</a:t>
            </a:r>
          </a:p>
        </p:txBody>
      </p:sp>
      <p:sp>
        <p:nvSpPr>
          <p:cNvPr id="34851" name="Rectangle 35"/>
          <p:cNvSpPr>
            <a:spLocks noChangeArrowheads="1"/>
          </p:cNvSpPr>
          <p:nvPr/>
        </p:nvSpPr>
        <p:spPr bwMode="auto">
          <a:xfrm>
            <a:off x="6324481" y="5105337"/>
            <a:ext cx="694430" cy="311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500" b="1">
                <a:solidFill>
                  <a:srgbClr val="000000"/>
                </a:solidFill>
              </a:rPr>
              <a:t>Sailors</a:t>
            </a:r>
          </a:p>
        </p:txBody>
      </p:sp>
      <p:sp>
        <p:nvSpPr>
          <p:cNvPr id="34852" name="Rectangle 36"/>
          <p:cNvSpPr>
            <a:spLocks noChangeArrowheads="1"/>
          </p:cNvSpPr>
          <p:nvPr/>
        </p:nvSpPr>
        <p:spPr bwMode="auto">
          <a:xfrm>
            <a:off x="6171840" y="3123688"/>
            <a:ext cx="1370880" cy="685512"/>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53" name="Rectangle 37"/>
          <p:cNvSpPr>
            <a:spLocks noChangeArrowheads="1"/>
          </p:cNvSpPr>
          <p:nvPr/>
        </p:nvSpPr>
        <p:spPr bwMode="auto">
          <a:xfrm>
            <a:off x="6171840" y="4952680"/>
            <a:ext cx="1370880" cy="685512"/>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4854" name="Rectangle 38"/>
          <p:cNvSpPr>
            <a:spLocks noChangeArrowheads="1"/>
          </p:cNvSpPr>
          <p:nvPr/>
        </p:nvSpPr>
        <p:spPr bwMode="auto">
          <a:xfrm>
            <a:off x="6550560" y="5638193"/>
            <a:ext cx="816102" cy="281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300" b="1">
                <a:solidFill>
                  <a:srgbClr val="000000"/>
                </a:solidFill>
              </a:rPr>
              <a:t>rating &gt; 5</a:t>
            </a:r>
          </a:p>
        </p:txBody>
      </p:sp>
      <p:sp>
        <p:nvSpPr>
          <p:cNvPr id="34855" name="Rectangle 39"/>
          <p:cNvSpPr>
            <a:spLocks noChangeArrowheads="1"/>
          </p:cNvSpPr>
          <p:nvPr/>
        </p:nvSpPr>
        <p:spPr bwMode="auto">
          <a:xfrm>
            <a:off x="6626881" y="2819816"/>
            <a:ext cx="721919" cy="281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300" b="1">
                <a:solidFill>
                  <a:srgbClr val="000000"/>
                </a:solidFill>
              </a:rPr>
              <a:t>bid=100 </a:t>
            </a:r>
          </a:p>
        </p:txBody>
      </p:sp>
      <p:sp>
        <p:nvSpPr>
          <p:cNvPr id="34856" name="Line 40"/>
          <p:cNvSpPr>
            <a:spLocks noChangeShapeType="1"/>
          </p:cNvSpPr>
          <p:nvPr/>
        </p:nvSpPr>
        <p:spPr bwMode="auto">
          <a:xfrm>
            <a:off x="6780961" y="3810641"/>
            <a:ext cx="1440" cy="114348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2945" tIns="41473" rIns="82945" bIns="41473"/>
          <a:lstStyle/>
          <a:p>
            <a:endParaRPr lang="en-US"/>
          </a:p>
        </p:txBody>
      </p:sp>
      <p:sp>
        <p:nvSpPr>
          <p:cNvPr id="34857" name="Rectangle 41"/>
          <p:cNvSpPr>
            <a:spLocks noChangeArrowheads="1"/>
          </p:cNvSpPr>
          <p:nvPr/>
        </p:nvSpPr>
        <p:spPr bwMode="auto">
          <a:xfrm>
            <a:off x="6779521" y="4190840"/>
            <a:ext cx="642389" cy="281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966" tIns="40166" rIns="81966" bIns="40166">
            <a:spAutoFit/>
          </a:bodyPr>
          <a:lstStyle/>
          <a:p>
            <a:pPr eaLnBrk="0">
              <a:tabLst>
                <a:tab pos="656650" algn="l"/>
              </a:tabLst>
            </a:pPr>
            <a:r>
              <a:rPr lang="en-US" sz="1300" b="1">
                <a:solidFill>
                  <a:srgbClr val="000000"/>
                </a:solidFill>
              </a:rPr>
              <a:t>sid=sid</a:t>
            </a:r>
          </a:p>
        </p:txBody>
      </p:sp>
    </p:spTree>
    <p:extLst>
      <p:ext uri="{BB962C8B-B14F-4D97-AF65-F5344CB8AC3E}">
        <p14:creationId xmlns:p14="http://schemas.microsoft.com/office/powerpoint/2010/main" val="528567110"/>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Query Representation</a:t>
            </a:r>
          </a:p>
        </p:txBody>
      </p:sp>
      <p:sp>
        <p:nvSpPr>
          <p:cNvPr id="35842" name="Rectangle 2"/>
          <p:cNvSpPr>
            <a:spLocks noGrp="1" noChangeArrowheads="1"/>
          </p:cNvSpPr>
          <p:nvPr>
            <p:ph type="body" idx="1"/>
          </p:nvPr>
        </p:nvSpPr>
        <p:spPr>
          <a:xfrm>
            <a:off x="685440" y="1981649"/>
            <a:ext cx="7771680" cy="4115952"/>
          </a:xfrm>
          <a:ln/>
        </p:spPr>
        <p:txBody>
          <a:bodyPr lIns="81639" tIns="42452" rIns="81639" bIns="42452"/>
          <a:lstStyle/>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 query is decomposed into blocks</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Aggregation</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Order by</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SPJ</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Relations</a:t>
            </a:r>
          </a:p>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Each block is represented and optimized independently</a:t>
            </a:r>
          </a:p>
        </p:txBody>
      </p:sp>
    </p:spTree>
    <p:extLst>
      <p:ext uri="{BB962C8B-B14F-4D97-AF65-F5344CB8AC3E}">
        <p14:creationId xmlns:p14="http://schemas.microsoft.com/office/powerpoint/2010/main" val="30276339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685441" y="6248817"/>
            <a:ext cx="1905120" cy="456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6866" name="Rectangle 2"/>
          <p:cNvSpPr>
            <a:spLocks noChangeArrowheads="1"/>
          </p:cNvSpPr>
          <p:nvPr/>
        </p:nvSpPr>
        <p:spPr bwMode="auto">
          <a:xfrm>
            <a:off x="3123360" y="6248817"/>
            <a:ext cx="2895840" cy="456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2945" tIns="41473" rIns="82945" bIns="41473" anchor="ctr"/>
          <a:lstStyle/>
          <a:p>
            <a:endParaRPr lang="en-US"/>
          </a:p>
        </p:txBody>
      </p:sp>
      <p:sp>
        <p:nvSpPr>
          <p:cNvPr id="36867" name="Rectangle 3"/>
          <p:cNvSpPr>
            <a:spLocks noGrp="1" noChangeArrowheads="1"/>
          </p:cNvSpPr>
          <p:nvPr>
            <p:ph type="title"/>
          </p:nvPr>
        </p:nvSpPr>
        <p:spPr>
          <a:xfrm>
            <a:off x="685440" y="466609"/>
            <a:ext cx="7771680" cy="1430071"/>
          </a:xfrm>
          <a:ln/>
        </p:spPr>
        <p:txBody>
          <a:bodyPr lIns="81966" tIns="40166" rIns="81966" bIns="40166"/>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Overview of Query Optimization</a:t>
            </a:r>
          </a:p>
        </p:txBody>
      </p:sp>
      <p:sp>
        <p:nvSpPr>
          <p:cNvPr id="36868" name="Rectangle 4"/>
          <p:cNvSpPr>
            <a:spLocks noGrp="1" noChangeArrowheads="1"/>
          </p:cNvSpPr>
          <p:nvPr>
            <p:ph type="body" idx="1"/>
          </p:nvPr>
        </p:nvSpPr>
        <p:spPr>
          <a:xfrm>
            <a:off x="228960" y="1600008"/>
            <a:ext cx="8686080" cy="4572480"/>
          </a:xfrm>
          <a:ln/>
        </p:spPr>
        <p:txBody>
          <a:bodyPr lIns="81966" tIns="40166" rIns="81966" bIns="40166"/>
          <a:lstStyle/>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a:t>Ideally: Want to find best plan.  </a:t>
            </a:r>
          </a:p>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a:t>Practically: Avoid worst plans!</a:t>
            </a:r>
          </a:p>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a:t>Two main issues:</a:t>
            </a:r>
          </a:p>
          <a:p>
            <a:pPr marL="671050" lvl="1" indent="-256324">
              <a:spcBef>
                <a:spcPts val="635"/>
              </a:spcBef>
              <a:spcAft>
                <a:spcPct val="0"/>
              </a:spcAft>
              <a:buSzPct val="75000"/>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a:t>For a given query, what is the search space?</a:t>
            </a:r>
          </a:p>
          <a:p>
            <a:pPr marL="671050" lvl="1" indent="-256324">
              <a:spcBef>
                <a:spcPts val="635"/>
              </a:spcBef>
              <a:spcAft>
                <a:spcPct val="0"/>
              </a:spcAft>
              <a:buSzPct val="75000"/>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a:t>How is the search implemented?</a:t>
            </a:r>
          </a:p>
          <a:p>
            <a:pPr lvl="2">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a:t>Algorithm to search plan space for cheapest (estimated) plan.</a:t>
            </a:r>
          </a:p>
          <a:p>
            <a:pPr lvl="2">
              <a:spcBef>
                <a:spcPts val="544"/>
              </a:spcBef>
              <a:spcAft>
                <a:spcPct val="0"/>
              </a:spcAft>
              <a:buSzPct val="75000"/>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US"/>
              <a:t>How is the cost of a plan estimated?</a:t>
            </a:r>
          </a:p>
        </p:txBody>
      </p:sp>
    </p:spTree>
    <p:extLst>
      <p:ext uri="{BB962C8B-B14F-4D97-AF65-F5344CB8AC3E}">
        <p14:creationId xmlns:p14="http://schemas.microsoft.com/office/powerpoint/2010/main" val="2185460028"/>
      </p:ext>
    </p:extLst>
  </p:cSld>
  <p:clrMapOvr>
    <a:masterClrMapping/>
  </p:clrMapOvr>
  <p:transition xmlns:p14="http://schemas.microsoft.com/office/powerpoint/2010/main"/>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Search Algorithm</a:t>
            </a:r>
          </a:p>
        </p:txBody>
      </p:sp>
      <p:sp>
        <p:nvSpPr>
          <p:cNvPr id="37890" name="Rectangle 2"/>
          <p:cNvSpPr>
            <a:spLocks noGrp="1" noChangeArrowheads="1"/>
          </p:cNvSpPr>
          <p:nvPr>
            <p:ph type="body" idx="1"/>
          </p:nvPr>
        </p:nvSpPr>
        <p:spPr>
          <a:xfrm>
            <a:off x="685440" y="1980208"/>
            <a:ext cx="7771680" cy="4739537"/>
          </a:xfrm>
          <a:ln/>
        </p:spPr>
        <p:txBody>
          <a:bodyPr lIns="81639" tIns="42452" rIns="81639" bIns="42452"/>
          <a:lstStyle/>
          <a:p>
            <a:pPr indent="-308165">
              <a:lnSpc>
                <a:spcPct val="90000"/>
              </a:lnSpc>
              <a:spcBef>
                <a:spcPts val="635"/>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u="sng"/>
              <a:t>Naïve1</a:t>
            </a:r>
          </a:p>
          <a:p>
            <a:pPr marL="671050" lvl="1" indent="-256324">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t>Enumerate all possible plans (o(n!))</a:t>
            </a:r>
          </a:p>
          <a:p>
            <a:pPr marL="671050" lvl="1" indent="-256324">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t>Pick the best plan</a:t>
            </a:r>
          </a:p>
          <a:p>
            <a:pPr marL="671050" lvl="1" indent="-256324">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t>Intractable</a:t>
            </a:r>
          </a:p>
          <a:p>
            <a:pPr indent="-308165">
              <a:lnSpc>
                <a:spcPct val="90000"/>
              </a:lnSpc>
              <a:spcBef>
                <a:spcPts val="635"/>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u="sng"/>
              <a:t>Naïve 2</a:t>
            </a:r>
          </a:p>
          <a:p>
            <a:pPr marL="671050" lvl="1" indent="-256324">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t>Order of relations fixed by the query</a:t>
            </a:r>
          </a:p>
          <a:p>
            <a:pPr marL="671050" lvl="1" indent="-256324">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t>Selections are pushed </a:t>
            </a:r>
          </a:p>
          <a:p>
            <a:pPr lvl="2">
              <a:lnSpc>
                <a:spcPct val="90000"/>
              </a:lnSpc>
              <a:spcBef>
                <a:spcPts val="45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800"/>
              <a:t>No further transformations</a:t>
            </a:r>
          </a:p>
          <a:p>
            <a:pPr marL="671050" lvl="1" indent="-256324">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t>Single multiway nested loop join for each block</a:t>
            </a:r>
          </a:p>
          <a:p>
            <a:pPr lvl="2">
              <a:lnSpc>
                <a:spcPct val="90000"/>
              </a:lnSpc>
              <a:spcBef>
                <a:spcPts val="45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800"/>
              <a:t>Index used if they exist</a:t>
            </a:r>
          </a:p>
          <a:p>
            <a:pPr lvl="2">
              <a:lnSpc>
                <a:spcPct val="90000"/>
              </a:lnSpc>
              <a:spcBef>
                <a:spcPts val="45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800"/>
              <a:t>Star tree</a:t>
            </a:r>
          </a:p>
          <a:p>
            <a:pPr marL="671050" lvl="1" indent="-256324">
              <a:lnSpc>
                <a:spcPct val="90000"/>
              </a:lnSpc>
              <a:spcBef>
                <a:spcPts val="45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1800"/>
          </a:p>
        </p:txBody>
      </p:sp>
    </p:spTree>
    <p:extLst>
      <p:ext uri="{BB962C8B-B14F-4D97-AF65-F5344CB8AC3E}">
        <p14:creationId xmlns:p14="http://schemas.microsoft.com/office/powerpoint/2010/main" val="37903766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Search Algorithm</a:t>
            </a:r>
          </a:p>
        </p:txBody>
      </p:sp>
      <p:sp>
        <p:nvSpPr>
          <p:cNvPr id="38914" name="Rectangle 2"/>
          <p:cNvSpPr>
            <a:spLocks noChangeArrowheads="1"/>
          </p:cNvSpPr>
          <p:nvPr/>
        </p:nvSpPr>
        <p:spPr bwMode="auto">
          <a:xfrm>
            <a:off x="838080" y="1905321"/>
            <a:ext cx="7771680" cy="411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1639" tIns="42452" rIns="81639" bIns="42452"/>
          <a:lstStyle/>
          <a:p>
            <a:pPr marL="311045" indent="-308165">
              <a:spcBef>
                <a:spcPts val="726"/>
              </a:spcBef>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900" u="sng">
                <a:solidFill>
                  <a:srgbClr val="000000"/>
                </a:solidFill>
              </a:rPr>
              <a:t>Semi-Naïve</a:t>
            </a:r>
          </a:p>
          <a:p>
            <a:pPr marL="671050" lvl="1" indent="-256324">
              <a:spcBef>
                <a:spcPts val="635"/>
              </a:spcBef>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a:solidFill>
                  <a:srgbClr val="000000"/>
                </a:solidFill>
                <a:latin typeface="Times New Roman" charset="0"/>
              </a:rPr>
              <a:t>Order of relations fixed by the query</a:t>
            </a:r>
          </a:p>
          <a:p>
            <a:pPr marL="671050" lvl="1" indent="-256324">
              <a:spcBef>
                <a:spcPts val="635"/>
              </a:spcBef>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a:solidFill>
                  <a:srgbClr val="000000"/>
                </a:solidFill>
                <a:latin typeface="Times New Roman" charset="0"/>
              </a:rPr>
              <a:t>Selections are pushed </a:t>
            </a:r>
          </a:p>
          <a:p>
            <a:pPr lvl="2">
              <a:spcBef>
                <a:spcPts val="544"/>
              </a:spcBef>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solidFill>
                  <a:srgbClr val="000000"/>
                </a:solidFill>
                <a:latin typeface="Times New Roman" charset="0"/>
              </a:rPr>
              <a:t>No further transformations</a:t>
            </a:r>
          </a:p>
          <a:p>
            <a:pPr marL="671050" lvl="1" indent="-256324">
              <a:spcBef>
                <a:spcPts val="635"/>
              </a:spcBef>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500">
                <a:solidFill>
                  <a:srgbClr val="000000"/>
                </a:solidFill>
                <a:latin typeface="Times New Roman" charset="0"/>
              </a:rPr>
              <a:t>Nested loop vs. sort merge join</a:t>
            </a:r>
          </a:p>
          <a:p>
            <a:pPr lvl="2">
              <a:spcBef>
                <a:spcPts val="544"/>
              </a:spcBef>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solidFill>
                  <a:srgbClr val="000000"/>
                </a:solidFill>
                <a:latin typeface="Times New Roman" charset="0"/>
              </a:rPr>
              <a:t>Left-deep tree</a:t>
            </a:r>
          </a:p>
          <a:p>
            <a:pPr marL="671050" lvl="1" indent="-256324">
              <a:spcBef>
                <a:spcPts val="544"/>
              </a:spcBef>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2200">
              <a:solidFill>
                <a:srgbClr val="000000"/>
              </a:solidFill>
              <a:latin typeface="Times New Roman" charset="0"/>
            </a:endParaRPr>
          </a:p>
        </p:txBody>
      </p:sp>
      <p:sp>
        <p:nvSpPr>
          <p:cNvPr id="38915" name="Text Box 3"/>
          <p:cNvSpPr txBox="1">
            <a:spLocks noChangeArrowheads="1"/>
          </p:cNvSpPr>
          <p:nvPr/>
        </p:nvSpPr>
        <p:spPr bwMode="auto">
          <a:xfrm>
            <a:off x="1215361" y="5105337"/>
            <a:ext cx="6730773" cy="1470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Arial Unicode MS" charset="0"/>
              </a:defRPr>
            </a:lvl1pPr>
            <a:lvl2pPr marL="45720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Arial Unicode MS" charset="0"/>
              </a:defRPr>
            </a:lvl9pPr>
          </a:lstStyle>
          <a:p>
            <a:pPr hangingPunct="1">
              <a:lnSpc>
                <a:spcPct val="100000"/>
              </a:lnSpc>
              <a:buClrTx/>
              <a:buFontTx/>
              <a:buNone/>
            </a:pPr>
            <a:r>
              <a:rPr lang="en-US" sz="2400" u="sng"/>
              <a:t>Implementation problems</a:t>
            </a:r>
            <a:r>
              <a:rPr lang="en-US" sz="2400"/>
              <a:t>:</a:t>
            </a:r>
          </a:p>
          <a:p>
            <a:pPr lvl="1">
              <a:buFont typeface="Times New Roman" charset="0"/>
              <a:buChar char="•"/>
            </a:pPr>
            <a:r>
              <a:rPr lang="en-US" sz="2200">
                <a:latin typeface="Times New Roman" charset="0"/>
              </a:rPr>
              <a:t> expressions reference columns of tables</a:t>
            </a:r>
          </a:p>
          <a:p>
            <a:pPr lvl="1">
              <a:buFont typeface="Times New Roman" charset="0"/>
              <a:buChar char="•"/>
            </a:pPr>
            <a:r>
              <a:rPr lang="en-US" sz="2200">
                <a:latin typeface="Times New Roman" charset="0"/>
              </a:rPr>
              <a:t> expressions must be adapted to the position of tables</a:t>
            </a:r>
            <a:br>
              <a:rPr lang="en-US" sz="2200">
                <a:latin typeface="Times New Roman" charset="0"/>
              </a:rPr>
            </a:br>
            <a:r>
              <a:rPr lang="en-US" sz="2200">
                <a:latin typeface="Times New Roman" charset="0"/>
              </a:rPr>
              <a:t>	in the tree (including interm. tables)</a:t>
            </a:r>
          </a:p>
        </p:txBody>
      </p:sp>
    </p:spTree>
    <p:extLst>
      <p:ext uri="{BB962C8B-B14F-4D97-AF65-F5344CB8AC3E}">
        <p14:creationId xmlns:p14="http://schemas.microsoft.com/office/powerpoint/2010/main" val="180527739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lstStyle/>
          <a:p>
            <a:r>
              <a:rPr lang="en-US" dirty="0" smtClean="0"/>
              <a:t>Understanding Query Plans</a:t>
            </a:r>
          </a:p>
          <a:p>
            <a:pPr lvl="1"/>
            <a:r>
              <a:rPr lang="en-US" dirty="0" smtClean="0"/>
              <a:t>Physical Operators</a:t>
            </a:r>
          </a:p>
          <a:p>
            <a:pPr lvl="1"/>
            <a:r>
              <a:rPr lang="en-US" dirty="0" smtClean="0"/>
              <a:t>Cost Model</a:t>
            </a:r>
          </a:p>
          <a:p>
            <a:pPr lvl="1"/>
            <a:r>
              <a:rPr lang="en-US" dirty="0" smtClean="0"/>
              <a:t>Query Optimization</a:t>
            </a:r>
          </a:p>
          <a:p>
            <a:r>
              <a:rPr lang="en-US" dirty="0" smtClean="0"/>
              <a:t>Query Tuning</a:t>
            </a:r>
          </a:p>
          <a:p>
            <a:pPr lvl="1"/>
            <a:r>
              <a:rPr lang="en-US" dirty="0" smtClean="0"/>
              <a:t>Rewriting Methods</a:t>
            </a:r>
          </a:p>
          <a:p>
            <a:pPr lvl="1"/>
            <a:r>
              <a:rPr lang="en-US" smtClean="0"/>
              <a:t>Aggregate Maintenance</a:t>
            </a:r>
          </a:p>
          <a:p>
            <a:pPr lvl="1"/>
            <a:r>
              <a:rPr lang="en-US" dirty="0" smtClean="0"/>
              <a:t>Tuning Triggers</a:t>
            </a:r>
            <a:endParaRPr lang="en-US" dirty="0"/>
          </a:p>
        </p:txBody>
      </p:sp>
    </p:spTree>
    <p:extLst>
      <p:ext uri="{BB962C8B-B14F-4D97-AF65-F5344CB8AC3E}">
        <p14:creationId xmlns:p14="http://schemas.microsoft.com/office/powerpoint/2010/main" val="283951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Search Algorithm</a:t>
            </a:r>
          </a:p>
        </p:txBody>
      </p:sp>
      <p:sp>
        <p:nvSpPr>
          <p:cNvPr id="39938" name="Rectangle 2"/>
          <p:cNvSpPr>
            <a:spLocks noGrp="1" noChangeArrowheads="1"/>
          </p:cNvSpPr>
          <p:nvPr>
            <p:ph type="body" idx="1"/>
          </p:nvPr>
        </p:nvSpPr>
        <p:spPr>
          <a:xfrm>
            <a:off x="685440" y="1980208"/>
            <a:ext cx="7771680" cy="4987243"/>
          </a:xfrm>
          <a:ln/>
        </p:spPr>
        <p:txBody>
          <a:bodyPr lIns="81639" tIns="42452" rIns="81639" bIns="42452"/>
          <a:lstStyle/>
          <a:p>
            <a:pPr indent="-308165">
              <a:lnSpc>
                <a:spcPct val="90000"/>
              </a:lnSpc>
              <a:spcBef>
                <a:spcPts val="72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u="sng"/>
              <a:t>Greedy</a:t>
            </a:r>
          </a:p>
          <a:p>
            <a:pPr marL="671050" lvl="1" indent="-256324">
              <a:lnSpc>
                <a:spcPct val="90000"/>
              </a:lnSpc>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Cost model</a:t>
            </a:r>
          </a:p>
          <a:p>
            <a:pPr lvl="2">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Based on statistics (size of relation, distribution of attribute values)</a:t>
            </a:r>
          </a:p>
          <a:p>
            <a:pPr lvl="2">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I/O cost of each operator</a:t>
            </a:r>
          </a:p>
          <a:p>
            <a:pPr marL="671050" lvl="1" indent="-256324">
              <a:lnSpc>
                <a:spcPct val="90000"/>
              </a:lnSpc>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Choice of join order using a greedy approach</a:t>
            </a:r>
          </a:p>
          <a:p>
            <a:pPr lvl="2">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For each outermost table</a:t>
            </a:r>
          </a:p>
          <a:p>
            <a:pPr lvl="3">
              <a:lnSpc>
                <a:spcPct val="90000"/>
              </a:lnSpc>
              <a:spcBef>
                <a:spcPts val="45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Find best join operator with one of the remaining table</a:t>
            </a:r>
          </a:p>
          <a:p>
            <a:pPr lvl="3">
              <a:lnSpc>
                <a:spcPct val="90000"/>
              </a:lnSpc>
              <a:spcBef>
                <a:spcPts val="45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Repeat until no remaining table</a:t>
            </a:r>
          </a:p>
          <a:p>
            <a:pPr lvl="2">
              <a:lnSpc>
                <a:spcPct val="90000"/>
              </a:lnSpc>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Keep best plan (left deep plan)</a:t>
            </a:r>
          </a:p>
          <a:p>
            <a:pPr lvl="3">
              <a:lnSpc>
                <a:spcPct val="90000"/>
              </a:lnSpc>
              <a:spcBef>
                <a:spcPts val="45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p>
          <a:p>
            <a:pPr indent="-308165">
              <a:lnSpc>
                <a:spcPct val="90000"/>
              </a:lnSpc>
              <a:spcBef>
                <a:spcPts val="72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p>
        </p:txBody>
      </p:sp>
    </p:spTree>
    <p:extLst>
      <p:ext uri="{BB962C8B-B14F-4D97-AF65-F5344CB8AC3E}">
        <p14:creationId xmlns:p14="http://schemas.microsoft.com/office/powerpoint/2010/main" val="2354395558"/>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Search Algorithm</a:t>
            </a:r>
          </a:p>
        </p:txBody>
      </p:sp>
      <p:sp>
        <p:nvSpPr>
          <p:cNvPr id="40962" name="Rectangle 2"/>
          <p:cNvSpPr>
            <a:spLocks noGrp="1" noChangeArrowheads="1"/>
          </p:cNvSpPr>
          <p:nvPr>
            <p:ph type="body" idx="1"/>
          </p:nvPr>
        </p:nvSpPr>
        <p:spPr>
          <a:xfrm>
            <a:off x="685440" y="1980208"/>
            <a:ext cx="7771680" cy="4163477"/>
          </a:xfrm>
          <a:ln/>
        </p:spPr>
        <p:txBody>
          <a:bodyPr lIns="81639" tIns="42452" rIns="81639" bIns="42452"/>
          <a:lstStyle/>
          <a:p>
            <a:pPr indent="-308165">
              <a:spcBef>
                <a:spcPts val="54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u="sng"/>
              <a:t>Dynamic programming (System R)</a:t>
            </a:r>
          </a:p>
          <a:p>
            <a:pPr indent="-308165">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t>Enumerated using N passes (if N relations joined):</a:t>
            </a:r>
          </a:p>
          <a:p>
            <a:pPr marL="671050" lvl="1" indent="-256324">
              <a:spcBef>
                <a:spcPts val="454"/>
              </a:spcBef>
              <a:spcAft>
                <a:spcPct val="0"/>
              </a:spcAft>
              <a:buSzPct val="75000"/>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800"/>
              <a:t>Pass 1:  Find best 1-relation plan for each relation.</a:t>
            </a:r>
          </a:p>
          <a:p>
            <a:pPr marL="671050" lvl="1" indent="-256324">
              <a:spcBef>
                <a:spcPts val="454"/>
              </a:spcBef>
              <a:spcAft>
                <a:spcPct val="0"/>
              </a:spcAft>
              <a:buSzPct val="75000"/>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800"/>
              <a:t>Pass 2:  Find best way to join result of each 1-relation plan (as outer) to another relation.  </a:t>
            </a:r>
            <a:r>
              <a:rPr lang="en-US" sz="1800" i="1"/>
              <a:t>(All 2-relation plans.)  </a:t>
            </a:r>
          </a:p>
          <a:p>
            <a:pPr marL="671050" lvl="1" indent="-256324">
              <a:spcBef>
                <a:spcPts val="454"/>
              </a:spcBef>
              <a:spcAft>
                <a:spcPct val="0"/>
              </a:spcAft>
              <a:buSzPct val="75000"/>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800"/>
              <a:t>Pass N:  Find best way to join result of a (N-1)-relation plan (as outer) to the N’th relation.  </a:t>
            </a:r>
            <a:r>
              <a:rPr lang="en-US" sz="1800" i="1"/>
              <a:t>(All N-relation plans.)</a:t>
            </a:r>
          </a:p>
          <a:p>
            <a:pPr indent="-308165">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2200"/>
              <a:t>For each subset of relations:</a:t>
            </a:r>
          </a:p>
          <a:p>
            <a:pPr marL="671050" lvl="1" indent="-256324">
              <a:spcBef>
                <a:spcPts val="454"/>
              </a:spcBef>
              <a:spcAft>
                <a:spcPct val="0"/>
              </a:spcAft>
              <a:buSzPct val="75000"/>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800"/>
              <a:t>Cheapest plan overall, </a:t>
            </a:r>
          </a:p>
          <a:p>
            <a:pPr marL="671050" lvl="1" indent="-256324">
              <a:spcBef>
                <a:spcPts val="454"/>
              </a:spcBef>
              <a:spcAft>
                <a:spcPct val="0"/>
              </a:spcAft>
              <a:buSzPct val="75000"/>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sz="1800"/>
              <a:t>Cheapest plan for each </a:t>
            </a:r>
            <a:r>
              <a:rPr lang="en-US" sz="1800" i="1"/>
              <a:t>interesting order </a:t>
            </a:r>
            <a:r>
              <a:rPr lang="en-US" sz="1800"/>
              <a:t>of the tuples.</a:t>
            </a:r>
          </a:p>
          <a:p>
            <a:pPr indent="-308165">
              <a:spcBef>
                <a:spcPts val="45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sz="1800"/>
          </a:p>
        </p:txBody>
      </p:sp>
    </p:spTree>
    <p:extLst>
      <p:ext uri="{BB962C8B-B14F-4D97-AF65-F5344CB8AC3E}">
        <p14:creationId xmlns:p14="http://schemas.microsoft.com/office/powerpoint/2010/main" val="18997957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Query Monitoring</a:t>
            </a:r>
          </a:p>
        </p:txBody>
      </p:sp>
      <p:sp>
        <p:nvSpPr>
          <p:cNvPr id="4098" name="Rectangle 2"/>
          <p:cNvSpPr>
            <a:spLocks noGrp="1" noChangeArrowheads="1"/>
          </p:cNvSpPr>
          <p:nvPr>
            <p:ph type="body" idx="1"/>
          </p:nvPr>
        </p:nvSpPr>
        <p:spPr>
          <a:xfrm>
            <a:off x="685800" y="1981200"/>
            <a:ext cx="7772400" cy="4114800"/>
          </a:xfrm>
          <a:ln/>
        </p:spPr>
        <p:txBody>
          <a:bodyPr/>
          <a:lstStyle/>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Two ways to identify a slow query:</a:t>
            </a:r>
          </a:p>
          <a:p>
            <a:pPr marL="739775" lvl="1" indent="-28257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It issues far too many disk accesses, e.g., a point query scans an entire table</a:t>
            </a:r>
          </a:p>
          <a:p>
            <a:pPr marL="739775" lvl="1" indent="-28257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Its query plan, i.e. the plan chosen by the optimizer to execute the query, fails to use promising indexes</a:t>
            </a:r>
          </a:p>
        </p:txBody>
      </p:sp>
    </p:spTree>
    <p:extLst>
      <p:ext uri="{BB962C8B-B14F-4D97-AF65-F5344CB8AC3E}">
        <p14:creationId xmlns:p14="http://schemas.microsoft.com/office/powerpoint/2010/main" val="327664385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Query Rewriting</a:t>
            </a:r>
          </a:p>
        </p:txBody>
      </p:sp>
      <p:sp>
        <p:nvSpPr>
          <p:cNvPr id="5122" name="Rectangle 2"/>
          <p:cNvSpPr>
            <a:spLocks noGrp="1" noChangeArrowheads="1"/>
          </p:cNvSpPr>
          <p:nvPr>
            <p:ph type="body" idx="1"/>
          </p:nvPr>
        </p:nvSpPr>
        <p:spPr>
          <a:xfrm>
            <a:off x="685800" y="1981200"/>
            <a:ext cx="7772400" cy="4114800"/>
          </a:xfrm>
          <a:ln/>
        </p:spPr>
        <p:txBody>
          <a:bodyPr/>
          <a:lstStyle/>
          <a:p>
            <a:pPr indent="-339725">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US"/>
              <a:t>	The first tuning method to try is the one whose effects are purely local</a:t>
            </a:r>
          </a:p>
          <a:p>
            <a:pPr marL="739775" lvl="1" indent="-282575">
              <a:buFont typeface="Times New Roman"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US"/>
              <a:t>Adding an index, changing the schema, modifying transactions have global effects that are potentially harmful</a:t>
            </a:r>
          </a:p>
          <a:p>
            <a:pPr marL="739775" lvl="1" indent="-282575">
              <a:buFont typeface="Times New Roman" charset="0"/>
              <a:buChar char="–"/>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US"/>
              <a:t>Query rewriting only impacts a particular query</a:t>
            </a:r>
          </a:p>
          <a:p>
            <a:pPr indent="-339725">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n-US"/>
          </a:p>
        </p:txBody>
      </p:sp>
    </p:spTree>
    <p:extLst>
      <p:ext uri="{BB962C8B-B14F-4D97-AF65-F5344CB8AC3E}">
        <p14:creationId xmlns:p14="http://schemas.microsoft.com/office/powerpoint/2010/main" val="362305512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Running Example</a:t>
            </a:r>
          </a:p>
        </p:txBody>
      </p:sp>
      <p:sp>
        <p:nvSpPr>
          <p:cNvPr id="6146" name="Rectangle 2"/>
          <p:cNvSpPr>
            <a:spLocks noGrp="1" noChangeArrowheads="1"/>
          </p:cNvSpPr>
          <p:nvPr>
            <p:ph type="body" idx="1"/>
          </p:nvPr>
        </p:nvSpPr>
        <p:spPr>
          <a:xfrm>
            <a:off x="685800" y="1981200"/>
            <a:ext cx="7772400" cy="5054600"/>
          </a:xfrm>
          <a:ln/>
        </p:spPr>
        <p:txBody>
          <a:bodyPr/>
          <a:lstStyle/>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Employee(ssnum, name, manager, dept, salary, numfriends)</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Clustering index on ssnum</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Non clustering indexes (i) on name and (ii) on dept</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Ssnum determines all the other attributes</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Student(ssnum, name, degree_sought, year)</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Clustering index on ssnum</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Non clustering index on name</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Ssnum determines all the other attributes</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Tech(dept, manager, location)</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Clustering index on dept; dept is key.</a:t>
            </a:r>
          </a:p>
          <a:p>
            <a:pPr marL="339725" indent="-339725">
              <a:lnSpc>
                <a:spcPct val="90000"/>
              </a:lnSpc>
              <a:spcBef>
                <a:spcPts val="6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400"/>
          </a:p>
        </p:txBody>
      </p:sp>
    </p:spTree>
    <p:extLst>
      <p:ext uri="{BB962C8B-B14F-4D97-AF65-F5344CB8AC3E}">
        <p14:creationId xmlns:p14="http://schemas.microsoft.com/office/powerpoint/2010/main" val="3206873982"/>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Query Rewriting Techniques</a:t>
            </a:r>
          </a:p>
        </p:txBody>
      </p:sp>
      <p:sp>
        <p:nvSpPr>
          <p:cNvPr id="7170" name="Rectangle 2"/>
          <p:cNvSpPr>
            <a:spLocks noGrp="1" noChangeArrowheads="1"/>
          </p:cNvSpPr>
          <p:nvPr>
            <p:ph type="body" idx="1"/>
          </p:nvPr>
        </p:nvSpPr>
        <p:spPr>
          <a:xfrm>
            <a:off x="685800" y="1981200"/>
            <a:ext cx="7772400" cy="5157788"/>
          </a:xfrm>
          <a:ln/>
        </p:spPr>
        <p:txBody>
          <a:bodyPr/>
          <a:lstStyle/>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Index usage</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DISTINCTs elimination</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(Correlated) subqueries</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Use of temporaries</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Join conditions </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Use of Having</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Use of views</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Materialized views. </a:t>
            </a:r>
          </a:p>
          <a:p>
            <a:pPr marL="339725" indent="-339725">
              <a:spcBef>
                <a:spcPts val="7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800"/>
          </a:p>
          <a:p>
            <a:pPr marL="339725" indent="-339725">
              <a:spcBef>
                <a:spcPts val="7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800"/>
          </a:p>
        </p:txBody>
      </p:sp>
    </p:spTree>
    <p:extLst>
      <p:ext uri="{BB962C8B-B14F-4D97-AF65-F5344CB8AC3E}">
        <p14:creationId xmlns:p14="http://schemas.microsoft.com/office/powerpoint/2010/main" val="2517091281"/>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Index Usage </a:t>
            </a:r>
          </a:p>
        </p:txBody>
      </p:sp>
      <p:sp>
        <p:nvSpPr>
          <p:cNvPr id="8194" name="Rectangle 2"/>
          <p:cNvSpPr>
            <a:spLocks noGrp="1" noChangeArrowheads="1"/>
          </p:cNvSpPr>
          <p:nvPr>
            <p:ph type="body" idx="1"/>
          </p:nvPr>
        </p:nvSpPr>
        <p:spPr>
          <a:xfrm>
            <a:off x="685800" y="1981200"/>
            <a:ext cx="7772400" cy="4197350"/>
          </a:xfrm>
          <a:ln/>
        </p:spPr>
        <p:txBody>
          <a:bodyPr/>
          <a:lstStyle/>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Many query optimizers will not use indexes in the presence of:</a:t>
            </a:r>
          </a:p>
          <a:p>
            <a:pPr marL="739775" lvl="1" indent="-28257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Arithmetic expressions</a:t>
            </a:r>
          </a:p>
          <a:p>
            <a:pPr lvl="2" indent="-225425">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WHERE salary/12 &gt;= 4000;</a:t>
            </a:r>
          </a:p>
          <a:p>
            <a:pPr marL="739775" lvl="1" indent="-28257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Substring expressions</a:t>
            </a:r>
          </a:p>
          <a:p>
            <a:pPr lvl="2" indent="-225425">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SELECT * FROM employee </a:t>
            </a:r>
            <a:br>
              <a:rPr lang="en-US" sz="2000"/>
            </a:br>
            <a:r>
              <a:rPr lang="en-US" sz="2000"/>
              <a:t>WHERE SUBSTR(name, 1, 1) = ‘G’;</a:t>
            </a:r>
          </a:p>
          <a:p>
            <a:pPr marL="739775" lvl="1" indent="-28257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Numerical comparisons of fields with different types</a:t>
            </a:r>
          </a:p>
          <a:p>
            <a:pPr marL="739775" lvl="1" indent="-28257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Comparison with NULL. </a:t>
            </a:r>
          </a:p>
          <a:p>
            <a:pPr lvl="2" indent="-225425">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a:p>
        </p:txBody>
      </p:sp>
    </p:spTree>
    <p:extLst>
      <p:ext uri="{BB962C8B-B14F-4D97-AF65-F5344CB8AC3E}">
        <p14:creationId xmlns:p14="http://schemas.microsoft.com/office/powerpoint/2010/main" val="1758558216"/>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Eliminate unneeded DISTINCTs </a:t>
            </a:r>
          </a:p>
        </p:txBody>
      </p:sp>
      <p:sp>
        <p:nvSpPr>
          <p:cNvPr id="9218" name="Rectangle 2"/>
          <p:cNvSpPr>
            <a:spLocks noGrp="1" noChangeArrowheads="1"/>
          </p:cNvSpPr>
          <p:nvPr>
            <p:ph type="body" idx="1"/>
          </p:nvPr>
        </p:nvSpPr>
        <p:spPr>
          <a:xfrm>
            <a:off x="685800" y="1981200"/>
            <a:ext cx="7772400" cy="4114800"/>
          </a:xfrm>
          <a:ln/>
        </p:spPr>
        <p:txBody>
          <a:bodyPr/>
          <a:lstStyle/>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Query: Find employees who work in the information systems department. There should be no duplicates.</a:t>
            </a:r>
          </a:p>
          <a:p>
            <a:pPr lvl="1" indent="-282575">
              <a:lnSpc>
                <a:spcPct val="90000"/>
              </a:lnSpc>
              <a:spcBef>
                <a:spcPts val="6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	SELECT distinct ssnum</a:t>
            </a:r>
            <a:br>
              <a:rPr lang="en-US" sz="2400"/>
            </a:br>
            <a:r>
              <a:rPr lang="en-US" sz="2400"/>
              <a:t>FROM employee</a:t>
            </a:r>
            <a:br>
              <a:rPr lang="en-US" sz="2400"/>
            </a:br>
            <a:r>
              <a:rPr lang="en-US" sz="2400"/>
              <a:t>WHERE dept = ‘information systems’</a:t>
            </a:r>
          </a:p>
          <a:p>
            <a:pPr marL="339725" indent="-339725">
              <a:lnSpc>
                <a:spcPct val="90000"/>
              </a:lnSpc>
              <a:spcBef>
                <a:spcPts val="7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800"/>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DISTINCT is unnecessary, since ssnum is a key of employee so certainly is a key of a subset of employee.</a:t>
            </a:r>
          </a:p>
        </p:txBody>
      </p:sp>
    </p:spTree>
    <p:extLst>
      <p:ext uri="{BB962C8B-B14F-4D97-AF65-F5344CB8AC3E}">
        <p14:creationId xmlns:p14="http://schemas.microsoft.com/office/powerpoint/2010/main" val="1005096295"/>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Eliminate unneeded DISTINCTs</a:t>
            </a:r>
          </a:p>
        </p:txBody>
      </p:sp>
      <p:sp>
        <p:nvSpPr>
          <p:cNvPr id="10242" name="Rectangle 2"/>
          <p:cNvSpPr>
            <a:spLocks noGrp="1" noChangeArrowheads="1"/>
          </p:cNvSpPr>
          <p:nvPr>
            <p:ph type="body" idx="1"/>
          </p:nvPr>
        </p:nvSpPr>
        <p:spPr>
          <a:xfrm>
            <a:off x="685800" y="1981200"/>
            <a:ext cx="7772400" cy="4114800"/>
          </a:xfrm>
          <a:ln/>
        </p:spPr>
        <p:txBody>
          <a:bodyPr/>
          <a:lstStyle/>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Query: Find social security numbers of employees in the technical departments. There should be no duplicates.</a:t>
            </a:r>
          </a:p>
          <a:p>
            <a:pPr lvl="2" indent="-225425">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	SELECT DISTINCT ssnum</a:t>
            </a:r>
            <a:br>
              <a:rPr lang="en-US"/>
            </a:br>
            <a:r>
              <a:rPr lang="en-US"/>
              <a:t>FROM employee, tech</a:t>
            </a:r>
            <a:br>
              <a:rPr lang="en-US"/>
            </a:br>
            <a:r>
              <a:rPr lang="en-US"/>
              <a:t>WHERE employee.dept = tech.dept</a:t>
            </a:r>
          </a:p>
          <a:p>
            <a:pPr marL="339725" indent="-339725">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a:p>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Is DISTINCT needed?</a:t>
            </a:r>
          </a:p>
        </p:txBody>
      </p:sp>
    </p:spTree>
    <p:extLst>
      <p:ext uri="{BB962C8B-B14F-4D97-AF65-F5344CB8AC3E}">
        <p14:creationId xmlns:p14="http://schemas.microsoft.com/office/powerpoint/2010/main" val="3189102099"/>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Distinct Unnecessary Here Too</a:t>
            </a:r>
          </a:p>
        </p:txBody>
      </p:sp>
      <p:sp>
        <p:nvSpPr>
          <p:cNvPr id="11266" name="Rectangle 2"/>
          <p:cNvSpPr>
            <a:spLocks noGrp="1" noChangeArrowheads="1"/>
          </p:cNvSpPr>
          <p:nvPr>
            <p:ph type="body" idx="1"/>
          </p:nvPr>
        </p:nvSpPr>
        <p:spPr>
          <a:xfrm>
            <a:off x="685800" y="1981200"/>
            <a:ext cx="7772400" cy="4114800"/>
          </a:xfrm>
          <a:ln/>
        </p:spPr>
        <p:txBody>
          <a:bodyPr/>
          <a:lstStyle/>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Since dept is a key of the tech table, each employee record will join with at most one record in tech.</a:t>
            </a:r>
          </a:p>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Because ssnum is a key for employee, distinct is unnecessary.</a:t>
            </a:r>
          </a:p>
          <a:p>
            <a:pPr marL="339725" indent="-339725">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a:p>
        </p:txBody>
      </p:sp>
    </p:spTree>
    <p:extLst>
      <p:ext uri="{BB962C8B-B14F-4D97-AF65-F5344CB8AC3E}">
        <p14:creationId xmlns:p14="http://schemas.microsoft.com/office/powerpoint/2010/main" val="58247338"/>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440" y="456529"/>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Query Tuning</a:t>
            </a:r>
          </a:p>
        </p:txBody>
      </p:sp>
      <p:sp>
        <p:nvSpPr>
          <p:cNvPr id="4098" name="Rectangle 2"/>
          <p:cNvSpPr>
            <a:spLocks noChangeArrowheads="1"/>
          </p:cNvSpPr>
          <p:nvPr/>
        </p:nvSpPr>
        <p:spPr bwMode="auto">
          <a:xfrm>
            <a:off x="305280" y="1523680"/>
            <a:ext cx="6704640" cy="403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1639" tIns="42452" rIns="81639" bIns="42452">
            <a:spAutoFit/>
          </a:bodyPr>
          <a:lstStyle/>
          <a:p>
            <a:pPr>
              <a:spcBef>
                <a:spcPts val="454"/>
              </a:spcBef>
              <a:tabLst>
                <a:tab pos="656650" algn="l"/>
                <a:tab pos="1313299" algn="l"/>
                <a:tab pos="1969949" algn="l"/>
                <a:tab pos="2626599" algn="l"/>
                <a:tab pos="3283248" algn="l"/>
                <a:tab pos="3939898" algn="l"/>
                <a:tab pos="4596548" algn="l"/>
                <a:tab pos="5253198" algn="l"/>
                <a:tab pos="5909847" algn="l"/>
                <a:tab pos="6566497" algn="l"/>
              </a:tabLst>
            </a:pPr>
            <a:r>
              <a:rPr lang="en-US" sz="700">
                <a:solidFill>
                  <a:srgbClr val="000000"/>
                </a:solidFill>
              </a:rPr>
              <a:t>SELECT  s.RESTAURANT_NAME, t.TABLE_SEATING, to_char(t.DATE_TIME,'Dy, Mon FMDD') AS THEDATE, to_char(t.DATE_TIME,'HH:MI PM') AS THETIME,to_char(t.DISCOUNT,'99') || '%' AS AMOUNTVALUE,t.TABLE_ID, s.SUPPLIER_ID, t.DATE_TIME, to_number(to_char(t.DATE_TIME,'SSSSS')) AS SORTTIME </a:t>
            </a:r>
          </a:p>
          <a:p>
            <a:pPr>
              <a:spcBef>
                <a:spcPts val="454"/>
              </a:spcBef>
              <a:tabLst>
                <a:tab pos="656650" algn="l"/>
                <a:tab pos="1313299" algn="l"/>
                <a:tab pos="1969949" algn="l"/>
                <a:tab pos="2626599" algn="l"/>
                <a:tab pos="3283248" algn="l"/>
                <a:tab pos="3939898" algn="l"/>
                <a:tab pos="4596548" algn="l"/>
                <a:tab pos="5253198" algn="l"/>
                <a:tab pos="5909847" algn="l"/>
                <a:tab pos="6566497" algn="l"/>
              </a:tabLst>
            </a:pPr>
            <a:r>
              <a:rPr lang="en-US" sz="700">
                <a:solidFill>
                  <a:srgbClr val="000000"/>
                </a:solidFill>
              </a:rPr>
              <a:t>FROM TABLES_AVAILABLE t, SUPPLIER_INFO s,</a:t>
            </a:r>
          </a:p>
          <a:p>
            <a:pPr>
              <a:spcBef>
                <a:spcPts val="454"/>
              </a:spcBef>
              <a:tabLst>
                <a:tab pos="656650" algn="l"/>
                <a:tab pos="1313299" algn="l"/>
                <a:tab pos="1969949" algn="l"/>
                <a:tab pos="2626599" algn="l"/>
                <a:tab pos="3283248" algn="l"/>
                <a:tab pos="3939898" algn="l"/>
                <a:tab pos="4596548" algn="l"/>
                <a:tab pos="5253198" algn="l"/>
                <a:tab pos="5909847" algn="l"/>
                <a:tab pos="6566497" algn="l"/>
              </a:tabLst>
            </a:pPr>
            <a:r>
              <a:rPr lang="en-US" sz="700">
                <a:solidFill>
                  <a:srgbClr val="000000"/>
                </a:solidFill>
              </a:rPr>
              <a:t>                (SELECT          s.SUPPLIER_ID, t.TABLE_SEATING, t.DATE_TIME, max(t.DISCOUNT) AMOUNT, t.OFFER_TYPE</a:t>
            </a:r>
            <a:br>
              <a:rPr lang="en-US" sz="700">
                <a:solidFill>
                  <a:srgbClr val="000000"/>
                </a:solidFill>
              </a:rPr>
            </a:br>
            <a:r>
              <a:rPr lang="en-US" sz="700">
                <a:solidFill>
                  <a:srgbClr val="000000"/>
                </a:solidFill>
              </a:rPr>
              <a:t>                 FROM 	TABLES_AVAILABLE t, SUPPLIER_INFO </a:t>
            </a:r>
            <a:br>
              <a:rPr lang="en-US" sz="700">
                <a:solidFill>
                  <a:srgbClr val="000000"/>
                </a:solidFill>
              </a:rPr>
            </a:br>
            <a:r>
              <a:rPr lang="en-US" sz="700">
                <a:solidFill>
                  <a:srgbClr val="000000"/>
                </a:solidFill>
              </a:rPr>
              <a:t>                 WHERE          t.SUPPLIER_ID = s.SUPPLIER_ID</a:t>
            </a:r>
            <a:br>
              <a:rPr lang="en-US" sz="700">
                <a:solidFill>
                  <a:srgbClr val="000000"/>
                </a:solidFill>
              </a:rPr>
            </a:br>
            <a:r>
              <a:rPr lang="en-US" sz="700">
                <a:solidFill>
                  <a:srgbClr val="000000"/>
                </a:solidFill>
              </a:rPr>
              <a:t>                     and (TO_CHAR(t.DATE_TIME, 'MM/DD/YYYY') != </a:t>
            </a:r>
            <a:br>
              <a:rPr lang="en-US" sz="700">
                <a:solidFill>
                  <a:srgbClr val="000000"/>
                </a:solidFill>
              </a:rPr>
            </a:br>
            <a:r>
              <a:rPr lang="en-US" sz="700">
                <a:solidFill>
                  <a:srgbClr val="000000"/>
                </a:solidFill>
              </a:rPr>
              <a:t>	TO_CHAR(sysdate, 'MM/DD/YYYY') OR TO_NUMBER(TO_CHAR(sysdate, 'SSSSS')) &lt; s.NOTIFICATION_TIME - s.TZ_OFFSET)</a:t>
            </a:r>
            <a:br>
              <a:rPr lang="en-US" sz="700">
                <a:solidFill>
                  <a:srgbClr val="000000"/>
                </a:solidFill>
              </a:rPr>
            </a:br>
            <a:r>
              <a:rPr lang="en-US" sz="700">
                <a:solidFill>
                  <a:srgbClr val="000000"/>
                </a:solidFill>
              </a:rPr>
              <a:t>                     and t.NUM_OFFERS  &gt; 0</a:t>
            </a:r>
            <a:br>
              <a:rPr lang="en-US" sz="700">
                <a:solidFill>
                  <a:srgbClr val="000000"/>
                </a:solidFill>
              </a:rPr>
            </a:br>
            <a:r>
              <a:rPr lang="en-US" sz="700">
                <a:solidFill>
                  <a:srgbClr val="000000"/>
                </a:solidFill>
              </a:rPr>
              <a:t>                     and t.DATE_TIME &gt; SYSDATE </a:t>
            </a:r>
            <a:br>
              <a:rPr lang="en-US" sz="700">
                <a:solidFill>
                  <a:srgbClr val="000000"/>
                </a:solidFill>
              </a:rPr>
            </a:br>
            <a:r>
              <a:rPr lang="en-US" sz="700">
                <a:solidFill>
                  <a:srgbClr val="000000"/>
                </a:solidFill>
              </a:rPr>
              <a:t>                     and s.CITY = 'SF' </a:t>
            </a:r>
            <a:br>
              <a:rPr lang="en-US" sz="700">
                <a:solidFill>
                  <a:srgbClr val="000000"/>
                </a:solidFill>
              </a:rPr>
            </a:br>
            <a:r>
              <a:rPr lang="en-US" sz="700">
                <a:solidFill>
                  <a:srgbClr val="000000"/>
                </a:solidFill>
              </a:rPr>
              <a:t>                     and t.TABLE_SEATING = '2'  </a:t>
            </a:r>
            <a:br>
              <a:rPr lang="en-US" sz="700">
                <a:solidFill>
                  <a:srgbClr val="000000"/>
                </a:solidFill>
              </a:rPr>
            </a:br>
            <a:r>
              <a:rPr lang="en-US" sz="700">
                <a:solidFill>
                  <a:srgbClr val="000000"/>
                </a:solidFill>
              </a:rPr>
              <a:t>                     and t.DATE_TIME between sysdate and (sysdate + 7) </a:t>
            </a:r>
            <a:br>
              <a:rPr lang="en-US" sz="700">
                <a:solidFill>
                  <a:srgbClr val="000000"/>
                </a:solidFill>
              </a:rPr>
            </a:br>
            <a:r>
              <a:rPr lang="en-US" sz="700">
                <a:solidFill>
                  <a:srgbClr val="000000"/>
                </a:solidFill>
              </a:rPr>
              <a:t>                     and to_number(to_char(t.DATE_TIME, 'SSSSS')) between 39600 and 82800 </a:t>
            </a:r>
            <a:br>
              <a:rPr lang="en-US" sz="700">
                <a:solidFill>
                  <a:srgbClr val="000000"/>
                </a:solidFill>
              </a:rPr>
            </a:br>
            <a:r>
              <a:rPr lang="en-US" sz="700">
                <a:solidFill>
                  <a:srgbClr val="000000"/>
                </a:solidFill>
              </a:rPr>
              <a:t>                     and t.OFFER_TYPE = 'Discount‘</a:t>
            </a:r>
            <a:br>
              <a:rPr lang="en-US" sz="700">
                <a:solidFill>
                  <a:srgbClr val="000000"/>
                </a:solidFill>
              </a:rPr>
            </a:br>
            <a:r>
              <a:rPr lang="en-US" sz="700">
                <a:solidFill>
                  <a:srgbClr val="000000"/>
                </a:solidFill>
              </a:rPr>
              <a:t>                GROUP BY</a:t>
            </a:r>
            <a:br>
              <a:rPr lang="en-US" sz="700">
                <a:solidFill>
                  <a:srgbClr val="000000"/>
                </a:solidFill>
              </a:rPr>
            </a:br>
            <a:r>
              <a:rPr lang="en-US" sz="700">
                <a:solidFill>
                  <a:srgbClr val="000000"/>
                </a:solidFill>
              </a:rPr>
              <a:t>                  s.SUPPLIER_ID, t.TABLE_SEATING, t.DATE_TIME, t.OFFER_TYP</a:t>
            </a:r>
            <a:br>
              <a:rPr lang="en-US" sz="700">
                <a:solidFill>
                  <a:srgbClr val="000000"/>
                </a:solidFill>
              </a:rPr>
            </a:br>
            <a:r>
              <a:rPr lang="en-US" sz="700">
                <a:solidFill>
                  <a:srgbClr val="000000"/>
                </a:solidFill>
              </a:rPr>
              <a:t>              ) u</a:t>
            </a:r>
          </a:p>
          <a:p>
            <a:pPr>
              <a:spcBef>
                <a:spcPts val="454"/>
              </a:spcBef>
              <a:tabLst>
                <a:tab pos="656650" algn="l"/>
                <a:tab pos="1313299" algn="l"/>
                <a:tab pos="1969949" algn="l"/>
                <a:tab pos="2626599" algn="l"/>
                <a:tab pos="3283248" algn="l"/>
                <a:tab pos="3939898" algn="l"/>
                <a:tab pos="4596548" algn="l"/>
                <a:tab pos="5253198" algn="l"/>
                <a:tab pos="5909847" algn="l"/>
                <a:tab pos="6566497" algn="l"/>
              </a:tabLst>
            </a:pPr>
            <a:r>
              <a:rPr lang="en-US" sz="700">
                <a:solidFill>
                  <a:srgbClr val="000000"/>
                </a:solidFill>
              </a:rPr>
              <a:t>WHERE</a:t>
            </a:r>
            <a:br>
              <a:rPr lang="en-US" sz="700">
                <a:solidFill>
                  <a:srgbClr val="000000"/>
                </a:solidFill>
              </a:rPr>
            </a:br>
            <a:r>
              <a:rPr lang="en-US" sz="700">
                <a:solidFill>
                  <a:srgbClr val="000000"/>
                </a:solidFill>
              </a:rPr>
              <a:t>                   t.SUPPLIER_ID   = s.SUPPLIER_ID</a:t>
            </a:r>
            <a:br>
              <a:rPr lang="en-US" sz="700">
                <a:solidFill>
                  <a:srgbClr val="000000"/>
                </a:solidFill>
              </a:rPr>
            </a:br>
            <a:r>
              <a:rPr lang="en-US" sz="700">
                <a:solidFill>
                  <a:srgbClr val="000000"/>
                </a:solidFill>
              </a:rPr>
              <a:t>                and u.SUPPLIER_ID   = s.SUPPLIER_ID</a:t>
            </a:r>
            <a:br>
              <a:rPr lang="en-US" sz="700">
                <a:solidFill>
                  <a:srgbClr val="000000"/>
                </a:solidFill>
              </a:rPr>
            </a:br>
            <a:r>
              <a:rPr lang="en-US" sz="700">
                <a:solidFill>
                  <a:srgbClr val="000000"/>
                </a:solidFill>
              </a:rPr>
              <a:t>                and t.SUPPLIER_ID   = u.SUPPLIER_ID</a:t>
            </a:r>
            <a:br>
              <a:rPr lang="en-US" sz="700">
                <a:solidFill>
                  <a:srgbClr val="000000"/>
                </a:solidFill>
              </a:rPr>
            </a:br>
            <a:r>
              <a:rPr lang="en-US" sz="700">
                <a:solidFill>
                  <a:srgbClr val="000000"/>
                </a:solidFill>
              </a:rPr>
              <a:t>                and t.TABLE_SEATING = u.TABLE_SEATING</a:t>
            </a:r>
            <a:br>
              <a:rPr lang="en-US" sz="700">
                <a:solidFill>
                  <a:srgbClr val="000000"/>
                </a:solidFill>
              </a:rPr>
            </a:br>
            <a:r>
              <a:rPr lang="en-US" sz="700">
                <a:solidFill>
                  <a:srgbClr val="000000"/>
                </a:solidFill>
              </a:rPr>
              <a:t>                and t.DATE_TIME     = u.DATE_TIME</a:t>
            </a:r>
            <a:br>
              <a:rPr lang="en-US" sz="700">
                <a:solidFill>
                  <a:srgbClr val="000000"/>
                </a:solidFill>
              </a:rPr>
            </a:br>
            <a:r>
              <a:rPr lang="en-US" sz="700">
                <a:solidFill>
                  <a:srgbClr val="000000"/>
                </a:solidFill>
              </a:rPr>
              <a:t>                and t.DISCOUNT = u.AMOUNT</a:t>
            </a:r>
            <a:br>
              <a:rPr lang="en-US" sz="700">
                <a:solidFill>
                  <a:srgbClr val="000000"/>
                </a:solidFill>
              </a:rPr>
            </a:br>
            <a:r>
              <a:rPr lang="en-US" sz="700">
                <a:solidFill>
                  <a:srgbClr val="000000"/>
                </a:solidFill>
              </a:rPr>
              <a:t>                and t.OFFER_TYPE    = u.OFFER_TYPE</a:t>
            </a:r>
            <a:br>
              <a:rPr lang="en-US" sz="700">
                <a:solidFill>
                  <a:srgbClr val="000000"/>
                </a:solidFill>
              </a:rPr>
            </a:br>
            <a:r>
              <a:rPr lang="en-US" sz="700">
                <a:solidFill>
                  <a:srgbClr val="000000"/>
                </a:solidFill>
              </a:rPr>
              <a:t>                and (TO_CHAR(t.DATE_TIME, 'MM/DD/YYYY') != </a:t>
            </a:r>
            <a:br>
              <a:rPr lang="en-US" sz="700">
                <a:solidFill>
                  <a:srgbClr val="000000"/>
                </a:solidFill>
              </a:rPr>
            </a:br>
            <a:r>
              <a:rPr lang="en-US" sz="700">
                <a:solidFill>
                  <a:srgbClr val="000000"/>
                </a:solidFill>
              </a:rPr>
              <a:t>	TO_CHAR(sysdate, 'MM/DD/YYYY') OR </a:t>
            </a:r>
            <a:br>
              <a:rPr lang="en-US" sz="700">
                <a:solidFill>
                  <a:srgbClr val="000000"/>
                </a:solidFill>
              </a:rPr>
            </a:br>
            <a:r>
              <a:rPr lang="en-US" sz="700">
                <a:solidFill>
                  <a:srgbClr val="000000"/>
                </a:solidFill>
              </a:rPr>
              <a:t>	TO_NUMBER(TO_CHAR(sysdate, 'SSSSS'))  &lt; s.NOTIFICATION_TIME - s.TZ_OFFSET)</a:t>
            </a:r>
            <a:br>
              <a:rPr lang="en-US" sz="700">
                <a:solidFill>
                  <a:srgbClr val="000000"/>
                </a:solidFill>
              </a:rPr>
            </a:br>
            <a:r>
              <a:rPr lang="en-US" sz="700">
                <a:solidFill>
                  <a:srgbClr val="000000"/>
                </a:solidFill>
              </a:rPr>
              <a:t>                and t.NUM_OFFERS    &gt; </a:t>
            </a:r>
            <a:br>
              <a:rPr lang="en-US" sz="700">
                <a:solidFill>
                  <a:srgbClr val="000000"/>
                </a:solidFill>
              </a:rPr>
            </a:br>
            <a:r>
              <a:rPr lang="en-US" sz="700">
                <a:solidFill>
                  <a:srgbClr val="000000"/>
                </a:solidFill>
              </a:rPr>
              <a:t>                and t.DATE_TIME &gt; SYSDATE and s.CITY = 'SF' and t.TABLE_SEATING = '2'  and t.DATE_TIME between sysdate and (sysdate + 7) and 	to_number(to_char(t.DATE_TIME, 'SSSSS')) between 39600 and 82800 and t.OFFER_TYPE = 'Discount' </a:t>
            </a:r>
          </a:p>
          <a:p>
            <a:pPr>
              <a:spcBef>
                <a:spcPts val="454"/>
              </a:spcBef>
              <a:tabLst>
                <a:tab pos="656650" algn="l"/>
                <a:tab pos="1313299" algn="l"/>
                <a:tab pos="1969949" algn="l"/>
                <a:tab pos="2626599" algn="l"/>
                <a:tab pos="3283248" algn="l"/>
                <a:tab pos="3939898" algn="l"/>
                <a:tab pos="4596548" algn="l"/>
                <a:tab pos="5253198" algn="l"/>
                <a:tab pos="5909847" algn="l"/>
                <a:tab pos="6566497" algn="l"/>
              </a:tabLst>
            </a:pPr>
            <a:r>
              <a:rPr lang="en-US" sz="700">
                <a:solidFill>
                  <a:srgbClr val="000000"/>
                </a:solidFill>
              </a:rPr>
              <a:t>ORDER  BY AMOUNTVALUE DESC,  t.TABLE_SEATING ASC, upper(s.RESTAURANT_NAME) ASC,SORTTIME ASC, t.DATE_TIME ASC</a:t>
            </a:r>
          </a:p>
          <a:p>
            <a:pPr>
              <a:spcBef>
                <a:spcPts val="454"/>
              </a:spcBef>
              <a:tabLst>
                <a:tab pos="656650" algn="l"/>
                <a:tab pos="1313299" algn="l"/>
                <a:tab pos="1969949" algn="l"/>
                <a:tab pos="2626599" algn="l"/>
                <a:tab pos="3283248" algn="l"/>
                <a:tab pos="3939898" algn="l"/>
                <a:tab pos="4596548" algn="l"/>
                <a:tab pos="5253198" algn="l"/>
                <a:tab pos="5909847" algn="l"/>
                <a:tab pos="6566497" algn="l"/>
              </a:tabLst>
            </a:pPr>
            <a:endParaRPr lang="en-US" sz="700">
              <a:solidFill>
                <a:srgbClr val="000000"/>
              </a:solidFill>
            </a:endParaRPr>
          </a:p>
        </p:txBody>
      </p:sp>
      <p:sp>
        <p:nvSpPr>
          <p:cNvPr id="4099" name="Text Box 3"/>
          <p:cNvSpPr txBox="1">
            <a:spLocks noChangeArrowheads="1"/>
          </p:cNvSpPr>
          <p:nvPr/>
        </p:nvSpPr>
        <p:spPr bwMode="auto">
          <a:xfrm>
            <a:off x="5408641" y="3276344"/>
            <a:ext cx="3581280" cy="45940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1639" tIns="42452" rIns="81639" bIns="42452">
            <a:spAutoFit/>
          </a:bodyPr>
          <a:lstStyle>
            <a:lvl1pPr>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1pPr>
            <a:lvl2pPr>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9pPr>
          </a:lstStyle>
          <a:p>
            <a:pPr hangingPunct="1">
              <a:lnSpc>
                <a:spcPct val="100000"/>
              </a:lnSpc>
              <a:buClrTx/>
              <a:buFontTx/>
              <a:buNone/>
            </a:pPr>
            <a:r>
              <a:rPr lang="en-US" sz="2400"/>
              <a:t>Execution is too slow …</a:t>
            </a:r>
          </a:p>
        </p:txBody>
      </p:sp>
      <p:sp>
        <p:nvSpPr>
          <p:cNvPr id="4100" name="Text Box 4"/>
          <p:cNvSpPr txBox="1">
            <a:spLocks noChangeArrowheads="1"/>
          </p:cNvSpPr>
          <p:nvPr/>
        </p:nvSpPr>
        <p:spPr bwMode="auto">
          <a:xfrm>
            <a:off x="5486401" y="3810640"/>
            <a:ext cx="3499119" cy="639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1639" tIns="42452" rIns="81639" bIns="42452">
            <a:spAutoFit/>
          </a:bodyPr>
          <a:lstStyle>
            <a:lvl1pPr marL="457200" indent="-457200">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1pPr>
            <a:lvl2pPr>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Arial Unicode MS" charset="0"/>
              </a:defRPr>
            </a:lvl9pPr>
          </a:lstStyle>
          <a:p>
            <a:pPr hangingPunct="1">
              <a:lnSpc>
                <a:spcPct val="100000"/>
              </a:lnSpc>
              <a:buFont typeface="Times New Roman" charset="0"/>
              <a:buAutoNum type="arabicParenR"/>
            </a:pPr>
            <a:r>
              <a:rPr lang="en-US"/>
              <a:t>How is this query executed?</a:t>
            </a:r>
          </a:p>
          <a:p>
            <a:pPr hangingPunct="1">
              <a:lnSpc>
                <a:spcPct val="100000"/>
              </a:lnSpc>
              <a:buFont typeface="Times New Roman" charset="0"/>
              <a:buAutoNum type="arabicParenR"/>
            </a:pPr>
            <a:r>
              <a:rPr lang="en-US"/>
              <a:t>How to make it run faster?</a:t>
            </a:r>
          </a:p>
        </p:txBody>
      </p:sp>
    </p:spTree>
    <p:extLst>
      <p:ext uri="{BB962C8B-B14F-4D97-AF65-F5344CB8AC3E}">
        <p14:creationId xmlns:p14="http://schemas.microsoft.com/office/powerpoint/2010/main" val="1536330808"/>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Reaching</a:t>
            </a:r>
          </a:p>
        </p:txBody>
      </p:sp>
      <p:sp>
        <p:nvSpPr>
          <p:cNvPr id="12290" name="Rectangle 2"/>
          <p:cNvSpPr>
            <a:spLocks noGrp="1" noChangeArrowheads="1"/>
          </p:cNvSpPr>
          <p:nvPr>
            <p:ph type="body" idx="1"/>
          </p:nvPr>
        </p:nvSpPr>
        <p:spPr>
          <a:xfrm>
            <a:off x="685800" y="1981200"/>
            <a:ext cx="7772400" cy="4114800"/>
          </a:xfrm>
          <a:ln/>
        </p:spPr>
        <p:txBody>
          <a:bodyPr/>
          <a:lstStyle/>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The relationship among DISTINCT, keys and joins can be generalized:</a:t>
            </a:r>
          </a:p>
          <a:p>
            <a:pPr marL="739775" lvl="1" indent="-28257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Call a table T </a:t>
            </a:r>
            <a:r>
              <a:rPr lang="en-US" sz="2400" i="1"/>
              <a:t>privileged </a:t>
            </a:r>
            <a:r>
              <a:rPr lang="en-US" sz="2400"/>
              <a:t>if the fields returned by the select contain a key of T</a:t>
            </a:r>
          </a:p>
          <a:p>
            <a:pPr marL="739775" lvl="1" indent="-28257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Let R be an unprivileged table. Suppose that R is joined on equality by its key field to some other table S, then we say R </a:t>
            </a:r>
            <a:r>
              <a:rPr lang="en-US" sz="2400" i="1"/>
              <a:t>reaches</a:t>
            </a:r>
            <a:r>
              <a:rPr lang="en-US" sz="2400"/>
              <a:t> S.</a:t>
            </a:r>
          </a:p>
          <a:p>
            <a:pPr marL="739775" lvl="1" indent="-28257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Now, define reaches to be transitive. So, if R1 reaches R2 and R2 reaches R3 then say that R1 reaches R3.</a:t>
            </a:r>
          </a:p>
        </p:txBody>
      </p:sp>
    </p:spTree>
    <p:extLst>
      <p:ext uri="{BB962C8B-B14F-4D97-AF65-F5344CB8AC3E}">
        <p14:creationId xmlns:p14="http://schemas.microsoft.com/office/powerpoint/2010/main" val="2975847208"/>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Reaches: Main Theorem</a:t>
            </a:r>
          </a:p>
        </p:txBody>
      </p:sp>
      <p:sp>
        <p:nvSpPr>
          <p:cNvPr id="13314" name="Rectangle 2"/>
          <p:cNvSpPr>
            <a:spLocks noGrp="1" noChangeArrowheads="1"/>
          </p:cNvSpPr>
          <p:nvPr>
            <p:ph type="body" idx="1"/>
          </p:nvPr>
        </p:nvSpPr>
        <p:spPr>
          <a:xfrm>
            <a:off x="685800" y="1981200"/>
            <a:ext cx="7772400" cy="4114800"/>
          </a:xfrm>
          <a:ln/>
        </p:spPr>
        <p:txBody>
          <a:bodyPr/>
          <a:lstStyle/>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There will be no duplicates among the records returned by a selection, even in the absence of DISTINCT if one of the two following conditions hold:</a:t>
            </a:r>
          </a:p>
          <a:p>
            <a:pPr marL="739775" lvl="1" indent="-28257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Every table mentioned in the FROM clause is privileged</a:t>
            </a:r>
          </a:p>
          <a:p>
            <a:pPr marL="739775" lvl="1" indent="-28257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Every unprivileged table reaches at least one privileged table.</a:t>
            </a:r>
          </a:p>
        </p:txBody>
      </p:sp>
    </p:spTree>
    <p:extLst>
      <p:ext uri="{BB962C8B-B14F-4D97-AF65-F5344CB8AC3E}">
        <p14:creationId xmlns:p14="http://schemas.microsoft.com/office/powerpoint/2010/main" val="189940068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Reaches: Proof Sketch</a:t>
            </a:r>
          </a:p>
        </p:txBody>
      </p:sp>
      <p:sp>
        <p:nvSpPr>
          <p:cNvPr id="14338" name="Rectangle 2"/>
          <p:cNvSpPr>
            <a:spLocks noGrp="1" noChangeArrowheads="1"/>
          </p:cNvSpPr>
          <p:nvPr>
            <p:ph type="body" idx="1"/>
          </p:nvPr>
        </p:nvSpPr>
        <p:spPr>
          <a:xfrm>
            <a:off x="685800" y="1981200"/>
            <a:ext cx="7772400" cy="4114800"/>
          </a:xfrm>
          <a:ln/>
        </p:spPr>
        <p:txBody>
          <a:bodyPr/>
          <a:lstStyle/>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If every relation is privileged then there are no duplicates</a:t>
            </a:r>
          </a:p>
          <a:p>
            <a:pPr marL="739775" lvl="1" indent="-28257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The keys of those relations are in the from clause</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Suppose some relation T is not privileged but reaches at least one privileged one, say R. Then the qualifications linking T with R ensure that each distinct combination of privileged records is joined with at most one record of T.</a:t>
            </a:r>
          </a:p>
        </p:txBody>
      </p:sp>
    </p:spTree>
    <p:extLst>
      <p:ext uri="{BB962C8B-B14F-4D97-AF65-F5344CB8AC3E}">
        <p14:creationId xmlns:p14="http://schemas.microsoft.com/office/powerpoint/2010/main" val="1468880011"/>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Reaches: Example 1</a:t>
            </a:r>
          </a:p>
        </p:txBody>
      </p:sp>
      <p:sp>
        <p:nvSpPr>
          <p:cNvPr id="15362" name="Rectangle 2"/>
          <p:cNvSpPr>
            <a:spLocks noGrp="1" noChangeArrowheads="1"/>
          </p:cNvSpPr>
          <p:nvPr>
            <p:ph type="body" idx="1"/>
          </p:nvPr>
        </p:nvSpPr>
        <p:spPr>
          <a:xfrm>
            <a:off x="685800" y="1981200"/>
            <a:ext cx="7772400" cy="4117975"/>
          </a:xfrm>
          <a:ln/>
        </p:spPr>
        <p:txBody>
          <a:bodyPr>
            <a:normAutofit lnSpcReduction="10000"/>
          </a:bodyPr>
          <a:lstStyle/>
          <a:p>
            <a:pPr lvl="1" indent="-282575">
              <a:lnSpc>
                <a:spcPct val="90000"/>
              </a:lnSpc>
              <a:spcBef>
                <a:spcPts val="600"/>
              </a:spcBef>
              <a:buClrTx/>
              <a:buFontTx/>
              <a:buNone/>
              <a:tabLst>
                <a:tab pos="74295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US" sz="2400"/>
              <a:t>	</a:t>
            </a:r>
          </a:p>
          <a:p>
            <a:pPr lvl="1" indent="-282575">
              <a:lnSpc>
                <a:spcPct val="90000"/>
              </a:lnSpc>
              <a:spcBef>
                <a:spcPts val="600"/>
              </a:spcBef>
              <a:buClrTx/>
              <a:buFontTx/>
              <a:buNone/>
              <a:tabLst>
                <a:tab pos="74295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n-US" sz="2400"/>
          </a:p>
          <a:p>
            <a:pPr lvl="1" indent="-282575">
              <a:lnSpc>
                <a:spcPct val="90000"/>
              </a:lnSpc>
              <a:spcBef>
                <a:spcPts val="600"/>
              </a:spcBef>
              <a:buClrTx/>
              <a:buFontTx/>
              <a:buNone/>
              <a:tabLst>
                <a:tab pos="74295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n-US" sz="2400"/>
          </a:p>
          <a:p>
            <a:pPr lvl="1" indent="-282575">
              <a:lnSpc>
                <a:spcPct val="90000"/>
              </a:lnSpc>
              <a:spcBef>
                <a:spcPts val="600"/>
              </a:spcBef>
              <a:buClrTx/>
              <a:buFontTx/>
              <a:buNone/>
              <a:tabLst>
                <a:tab pos="74295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n-US" sz="2400"/>
          </a:p>
          <a:p>
            <a:pPr marL="339725" indent="-339725">
              <a:lnSpc>
                <a:spcPct val="90000"/>
              </a:lnSpc>
              <a:spcBef>
                <a:spcPts val="700"/>
              </a:spcBef>
              <a:buFont typeface="Times New Roman" charset="0"/>
              <a:buChar char="•"/>
              <a:tabLst>
                <a:tab pos="74295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US" sz="2800"/>
              <a:t>The same employee record may match several tech records (because manager is not a key of tech), so the ssnum of that employee record may appear several times.</a:t>
            </a:r>
          </a:p>
          <a:p>
            <a:pPr marL="339725" indent="-339725">
              <a:lnSpc>
                <a:spcPct val="90000"/>
              </a:lnSpc>
              <a:spcBef>
                <a:spcPts val="700"/>
              </a:spcBef>
              <a:buFont typeface="Times New Roman" charset="0"/>
              <a:buChar char="•"/>
              <a:tabLst>
                <a:tab pos="74295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US" sz="2800"/>
              <a:t>Tech does not reach the privileged relation employee.</a:t>
            </a:r>
          </a:p>
        </p:txBody>
      </p:sp>
      <p:sp>
        <p:nvSpPr>
          <p:cNvPr id="15363" name="Text Box 3"/>
          <p:cNvSpPr txBox="1">
            <a:spLocks noChangeArrowheads="1"/>
          </p:cNvSpPr>
          <p:nvPr/>
        </p:nvSpPr>
        <p:spPr bwMode="auto">
          <a:xfrm>
            <a:off x="1216025" y="1905000"/>
            <a:ext cx="6067425" cy="144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rgbClr val="000000"/>
                </a:solidFill>
                <a:latin typeface="Times New Roman" charset="0"/>
                <a:ea typeface="ＭＳ Ｐゴシック" charset="0"/>
                <a:cs typeface="Arial Unicode MS" charset="0"/>
              </a:defRPr>
            </a:lvl1pPr>
            <a:lvl2pPr marL="45720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rgbClr val="000000"/>
                </a:solidFill>
                <a:latin typeface="Times New Roman" charset="0"/>
                <a:ea typeface="ＭＳ Ｐゴシック" charset="0"/>
                <a:cs typeface="Arial Unicode MS" charset="0"/>
              </a:defRPr>
            </a:lvl2pPr>
            <a:lvl3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rgbClr val="000000"/>
                </a:solidFill>
                <a:latin typeface="Times New Roman" charset="0"/>
                <a:ea typeface="ＭＳ Ｐゴシック" charset="0"/>
                <a:cs typeface="Arial Unicode MS" charset="0"/>
              </a:defRPr>
            </a:lvl3pPr>
            <a:lvl4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rgbClr val="000000"/>
                </a:solidFill>
                <a:latin typeface="Times New Roman" charset="0"/>
                <a:ea typeface="ＭＳ Ｐゴシック" charset="0"/>
                <a:cs typeface="Arial Unicode MS" charset="0"/>
              </a:defRPr>
            </a:lvl4pPr>
            <a:lvl5pPr>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defRPr sz="2400">
                <a:solidFill>
                  <a:srgbClr val="000000"/>
                </a:solidFill>
                <a:latin typeface="Times New Roman" charset="0"/>
                <a:ea typeface="ＭＳ Ｐゴシック" charset="0"/>
                <a:cs typeface="Arial Unicode MS" charset="0"/>
              </a:defRPr>
            </a:lvl9pPr>
          </a:lstStyle>
          <a:p>
            <a:pPr lvl="1" indent="0">
              <a:lnSpc>
                <a:spcPct val="90000"/>
              </a:lnSpc>
              <a:spcBef>
                <a:spcPts val="600"/>
              </a:spcBef>
              <a:buClrTx/>
              <a:buFontTx/>
              <a:buNone/>
            </a:pPr>
            <a:r>
              <a:rPr lang="en-US"/>
              <a:t>SELECT ssnum</a:t>
            </a:r>
            <a:br>
              <a:rPr lang="en-US"/>
            </a:br>
            <a:r>
              <a:rPr lang="en-US"/>
              <a:t>FROM employee, tech</a:t>
            </a:r>
            <a:br>
              <a:rPr lang="en-US"/>
            </a:br>
            <a:r>
              <a:rPr lang="en-US"/>
              <a:t>WHERE employee.manager = tech.manager</a:t>
            </a:r>
          </a:p>
          <a:p>
            <a:pPr>
              <a:buClrTx/>
              <a:buFontTx/>
              <a:buNone/>
            </a:pPr>
            <a:endParaRPr lang="en-US"/>
          </a:p>
        </p:txBody>
      </p:sp>
    </p:spTree>
    <p:extLst>
      <p:ext uri="{BB962C8B-B14F-4D97-AF65-F5344CB8AC3E}">
        <p14:creationId xmlns:p14="http://schemas.microsoft.com/office/powerpoint/2010/main" val="4107403762"/>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Reaches: Example 2</a:t>
            </a:r>
          </a:p>
        </p:txBody>
      </p:sp>
      <p:sp>
        <p:nvSpPr>
          <p:cNvPr id="16386" name="Rectangle 2"/>
          <p:cNvSpPr>
            <a:spLocks noGrp="1" noChangeArrowheads="1"/>
          </p:cNvSpPr>
          <p:nvPr>
            <p:ph type="body" idx="1"/>
          </p:nvPr>
        </p:nvSpPr>
        <p:spPr>
          <a:xfrm>
            <a:off x="685800" y="1981200"/>
            <a:ext cx="7772400" cy="4114800"/>
          </a:xfrm>
          <a:ln/>
        </p:spPr>
        <p:txBody>
          <a:bodyPr/>
          <a:lstStyle/>
          <a:p>
            <a:pPr marL="341313" indent="-339725">
              <a:buClr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a:p>
          <a:p>
            <a:pPr marL="341313" indent="-339725">
              <a:buClr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a:p>
          <a:p>
            <a:pPr marL="341313" indent="-339725">
              <a:buClr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a:p>
          <a:p>
            <a:pPr marL="341313" indent="-339725">
              <a:buFont typeface="Times New Roman"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a:t>Each repetition of a given ssnum vlaue would be accompanied by a new tech.dept since tech.dept is a key of tech</a:t>
            </a:r>
          </a:p>
          <a:p>
            <a:pPr marL="341313" indent="-339725">
              <a:buFont typeface="Times New Roman"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a:t>Both relations are privileged.</a:t>
            </a:r>
          </a:p>
        </p:txBody>
      </p:sp>
      <p:sp>
        <p:nvSpPr>
          <p:cNvPr id="16387" name="Text Box 3"/>
          <p:cNvSpPr txBox="1">
            <a:spLocks noChangeArrowheads="1"/>
          </p:cNvSpPr>
          <p:nvPr/>
        </p:nvSpPr>
        <p:spPr bwMode="auto">
          <a:xfrm>
            <a:off x="1520825" y="1981200"/>
            <a:ext cx="56102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9pPr>
          </a:lstStyle>
          <a:p>
            <a:pPr>
              <a:buClrTx/>
              <a:buFontTx/>
              <a:buNone/>
            </a:pPr>
            <a:r>
              <a:rPr lang="en-US"/>
              <a:t>SELECT ssnum, tech.dept</a:t>
            </a:r>
            <a:br>
              <a:rPr lang="en-US"/>
            </a:br>
            <a:r>
              <a:rPr lang="en-US"/>
              <a:t>FROM employee, tech</a:t>
            </a:r>
            <a:br>
              <a:rPr lang="en-US"/>
            </a:br>
            <a:r>
              <a:rPr lang="en-US"/>
              <a:t>WHERE employee.manager = tech.manager</a:t>
            </a:r>
          </a:p>
        </p:txBody>
      </p:sp>
    </p:spTree>
    <p:extLst>
      <p:ext uri="{BB962C8B-B14F-4D97-AF65-F5344CB8AC3E}">
        <p14:creationId xmlns:p14="http://schemas.microsoft.com/office/powerpoint/2010/main" val="3186336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Reaches: Example 3</a:t>
            </a:r>
          </a:p>
        </p:txBody>
      </p:sp>
      <p:sp>
        <p:nvSpPr>
          <p:cNvPr id="17410" name="Rectangle 2"/>
          <p:cNvSpPr>
            <a:spLocks noGrp="1" noChangeArrowheads="1"/>
          </p:cNvSpPr>
          <p:nvPr>
            <p:ph type="body" idx="1"/>
          </p:nvPr>
        </p:nvSpPr>
        <p:spPr>
          <a:xfrm>
            <a:off x="685800" y="1981200"/>
            <a:ext cx="7772400" cy="4114800"/>
          </a:xfrm>
          <a:ln/>
        </p:spPr>
        <p:txBody>
          <a:bodyPr/>
          <a:lstStyle/>
          <a:p>
            <a:pPr marL="341313" indent="-339725">
              <a:spcBef>
                <a:spcPts val="700"/>
              </a:spcBef>
              <a:buClr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a:p>
          <a:p>
            <a:pPr marL="341313" indent="-339725">
              <a:spcBef>
                <a:spcPts val="700"/>
              </a:spcBef>
              <a:buClr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a:p>
          <a:p>
            <a:pPr marL="341313" indent="-339725">
              <a:spcBef>
                <a:spcPts val="700"/>
              </a:spcBef>
              <a:buClr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a:p>
          <a:p>
            <a:pPr marL="341313" indent="-339725">
              <a:spcBef>
                <a:spcPts val="700"/>
              </a:spcBef>
              <a:buClr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z="2800"/>
          </a:p>
          <a:p>
            <a:pPr marL="341313" indent="-339725">
              <a:spcBef>
                <a:spcPts val="700"/>
              </a:spcBef>
              <a:buFont typeface="Times New Roman"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a:t>Student is priviledged</a:t>
            </a:r>
          </a:p>
          <a:p>
            <a:pPr marL="341313" indent="-339725">
              <a:spcBef>
                <a:spcPts val="700"/>
              </a:spcBef>
              <a:buFont typeface="Times New Roman"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a:t>Employee does not reach student (name is not a key of employee)</a:t>
            </a:r>
          </a:p>
          <a:p>
            <a:pPr marL="341313" indent="-339725">
              <a:spcBef>
                <a:spcPts val="700"/>
              </a:spcBef>
              <a:buFont typeface="Times New Roman"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z="2800"/>
              <a:t>DISTINCT is needed to avoid duplicates.</a:t>
            </a:r>
          </a:p>
        </p:txBody>
      </p:sp>
      <p:sp>
        <p:nvSpPr>
          <p:cNvPr id="17411" name="Text Box 3"/>
          <p:cNvSpPr txBox="1">
            <a:spLocks noChangeArrowheads="1"/>
          </p:cNvSpPr>
          <p:nvPr/>
        </p:nvSpPr>
        <p:spPr bwMode="auto">
          <a:xfrm>
            <a:off x="1446213" y="1828800"/>
            <a:ext cx="5203825"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9pPr>
          </a:lstStyle>
          <a:p>
            <a:pPr>
              <a:buClrTx/>
              <a:buFontTx/>
              <a:buNone/>
            </a:pPr>
            <a:r>
              <a:rPr lang="en-US"/>
              <a:t>SELECT student.ssnum</a:t>
            </a:r>
            <a:br>
              <a:rPr lang="en-US"/>
            </a:br>
            <a:r>
              <a:rPr lang="en-US"/>
              <a:t>FROM student, employee, tech</a:t>
            </a:r>
            <a:br>
              <a:rPr lang="en-US"/>
            </a:br>
            <a:r>
              <a:rPr lang="en-US"/>
              <a:t>WHERE student.name = employee.name</a:t>
            </a:r>
            <a:br>
              <a:rPr lang="en-US"/>
            </a:br>
            <a:r>
              <a:rPr lang="en-US"/>
              <a:t>     AND employee.dept = tech.dept;</a:t>
            </a:r>
          </a:p>
        </p:txBody>
      </p:sp>
    </p:spTree>
    <p:extLst>
      <p:ext uri="{BB962C8B-B14F-4D97-AF65-F5344CB8AC3E}">
        <p14:creationId xmlns:p14="http://schemas.microsoft.com/office/powerpoint/2010/main" val="287669142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Types of Nested Queries</a:t>
            </a:r>
          </a:p>
        </p:txBody>
      </p:sp>
      <p:sp>
        <p:nvSpPr>
          <p:cNvPr id="18434" name="Rectangle 2"/>
          <p:cNvSpPr>
            <a:spLocks noGrp="1" noChangeArrowheads="1"/>
          </p:cNvSpPr>
          <p:nvPr>
            <p:ph type="body" idx="1"/>
          </p:nvPr>
        </p:nvSpPr>
        <p:spPr>
          <a:xfrm>
            <a:off x="685800" y="1981200"/>
            <a:ext cx="3810000" cy="4465638"/>
          </a:xfrm>
          <a:ln/>
        </p:spPr>
        <p:txBody>
          <a:bodyPr/>
          <a:lstStyle/>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Uncorrelated subqueries with aggregates in the nested query</a:t>
            </a:r>
          </a:p>
          <a:p>
            <a:pPr lvl="1" indent="-282575">
              <a:lnSpc>
                <a:spcPct val="90000"/>
              </a:lnSpc>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	SELECT ssnum FROM employee </a:t>
            </a:r>
            <a:br>
              <a:rPr lang="en-US" sz="2000"/>
            </a:br>
            <a:r>
              <a:rPr lang="en-US" sz="2000"/>
              <a:t>WHERE salary &gt; (select avg(salary) from employee)</a:t>
            </a:r>
          </a:p>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Uncorrelated subqueries without aggregate in the nested query</a:t>
            </a:r>
          </a:p>
          <a:p>
            <a:pPr lvl="1" indent="-282575">
              <a:lnSpc>
                <a:spcPct val="90000"/>
              </a:lnSpc>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	SELECT ssnum FROM employee</a:t>
            </a:r>
            <a:br>
              <a:rPr lang="en-US" sz="2000"/>
            </a:br>
            <a:r>
              <a:rPr lang="en-US" sz="2000"/>
              <a:t>WHERE dept in (select dept from tech)</a:t>
            </a:r>
          </a:p>
        </p:txBody>
      </p:sp>
      <p:sp>
        <p:nvSpPr>
          <p:cNvPr id="18435" name="Rectangle 3"/>
          <p:cNvSpPr>
            <a:spLocks noGrp="1" noChangeArrowheads="1"/>
          </p:cNvSpPr>
          <p:nvPr>
            <p:ph type="body" idx="2"/>
          </p:nvPr>
        </p:nvSpPr>
        <p:spPr>
          <a:xfrm>
            <a:off x="4648200" y="1981200"/>
            <a:ext cx="4114800" cy="4625975"/>
          </a:xfrm>
          <a:ln/>
        </p:spPr>
        <p:txBody>
          <a:bodyPr/>
          <a:lstStyle/>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Correlated subqueries with aggregates</a:t>
            </a:r>
          </a:p>
          <a:p>
            <a:pPr lvl="1" indent="-282575">
              <a:lnSpc>
                <a:spcPct val="90000"/>
              </a:lnSpc>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	SELECT ssnum FROM employee e1</a:t>
            </a:r>
            <a:br>
              <a:rPr lang="en-US" sz="2000"/>
            </a:br>
            <a:r>
              <a:rPr lang="en-US" sz="2000"/>
              <a:t>WHERE salary = </a:t>
            </a:r>
            <a:br>
              <a:rPr lang="en-US" sz="2000"/>
            </a:br>
            <a:r>
              <a:rPr lang="en-US" sz="2000"/>
              <a:t>	(SELECT avg(e2.salary)</a:t>
            </a:r>
          </a:p>
          <a:p>
            <a:pPr lvl="1" indent="-282575">
              <a:lnSpc>
                <a:spcPct val="90000"/>
              </a:lnSpc>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		 FROM employee e2, 			tech </a:t>
            </a:r>
            <a:br>
              <a:rPr lang="en-US" sz="2000"/>
            </a:br>
            <a:r>
              <a:rPr lang="en-US" sz="2000"/>
              <a:t>	 WHERE e2.dept = e1.dept     	      AND e2.dept = tech.dept)</a:t>
            </a:r>
          </a:p>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Correlated subqueries without aggregates</a:t>
            </a:r>
          </a:p>
          <a:p>
            <a:pPr marL="339725" indent="-339725">
              <a:lnSpc>
                <a:spcPct val="90000"/>
              </a:lnSpc>
              <a:spcBef>
                <a:spcPts val="6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		(unusual)</a:t>
            </a:r>
          </a:p>
          <a:p>
            <a:pPr marL="339725" indent="-339725">
              <a:lnSpc>
                <a:spcPct val="90000"/>
              </a:lnSpc>
              <a:spcBef>
                <a:spcPts val="6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400"/>
          </a:p>
        </p:txBody>
      </p:sp>
    </p:spTree>
    <p:extLst>
      <p:ext uri="{BB962C8B-B14F-4D97-AF65-F5344CB8AC3E}">
        <p14:creationId xmlns:p14="http://schemas.microsoft.com/office/powerpoint/2010/main" val="73841825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85800" y="463550"/>
            <a:ext cx="7772400" cy="14351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Rewriting of Uncorrelated Subqueries without Aggregates</a:t>
            </a:r>
          </a:p>
        </p:txBody>
      </p:sp>
      <p:sp>
        <p:nvSpPr>
          <p:cNvPr id="19458" name="Rectangle 2"/>
          <p:cNvSpPr>
            <a:spLocks noGrp="1" noChangeArrowheads="1"/>
          </p:cNvSpPr>
          <p:nvPr>
            <p:ph type="body" idx="1"/>
          </p:nvPr>
        </p:nvSpPr>
        <p:spPr>
          <a:xfrm>
            <a:off x="685800" y="1981200"/>
            <a:ext cx="3810000" cy="4625975"/>
          </a:xfrm>
          <a:ln/>
        </p:spPr>
        <p:txBody>
          <a:bodyPr/>
          <a:lstStyle/>
          <a:p>
            <a:pPr marL="530225" indent="-530225">
              <a:spcBef>
                <a:spcPts val="700"/>
              </a:spcBef>
              <a:buFont typeface="Times New Roman" charset="0"/>
              <a:buChar char="•"/>
              <a:tabLst>
                <a:tab pos="5302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pPr>
            <a:r>
              <a:rPr lang="en-US"/>
              <a:t>Combine the arguments of the two FROM clauses</a:t>
            </a:r>
          </a:p>
          <a:p>
            <a:pPr marL="530225" indent="-530225">
              <a:spcBef>
                <a:spcPts val="700"/>
              </a:spcBef>
              <a:buFont typeface="Times New Roman" charset="0"/>
              <a:buChar char="•"/>
              <a:tabLst>
                <a:tab pos="5302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pPr>
            <a:r>
              <a:rPr lang="en-US"/>
              <a:t>AND together the where cluases, repacing in by =</a:t>
            </a:r>
          </a:p>
          <a:p>
            <a:pPr marL="530225" indent="-530225">
              <a:spcBef>
                <a:spcPts val="700"/>
              </a:spcBef>
              <a:buFont typeface="Times New Roman" charset="0"/>
              <a:buChar char="•"/>
              <a:tabLst>
                <a:tab pos="5302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pPr>
            <a:r>
              <a:rPr lang="en-US"/>
              <a:t>Retain the SELECT clause from the outer block</a:t>
            </a:r>
          </a:p>
          <a:p>
            <a:pPr marL="530225" indent="-530225">
              <a:spcBef>
                <a:spcPts val="700"/>
              </a:spcBef>
              <a:buClrTx/>
              <a:buFontTx/>
              <a:buNone/>
              <a:tabLst>
                <a:tab pos="530225" algn="l"/>
                <a:tab pos="635000" algn="l"/>
                <a:tab pos="1084263" algn="l"/>
                <a:tab pos="1533525" algn="l"/>
                <a:tab pos="1982788" algn="l"/>
                <a:tab pos="2432050" algn="l"/>
                <a:tab pos="2881313" algn="l"/>
                <a:tab pos="3330575" algn="l"/>
                <a:tab pos="3779838" algn="l"/>
                <a:tab pos="4229100" algn="l"/>
                <a:tab pos="4678363" algn="l"/>
                <a:tab pos="5127625" algn="l"/>
                <a:tab pos="5576888" algn="l"/>
                <a:tab pos="6026150" algn="l"/>
                <a:tab pos="6475413" algn="l"/>
                <a:tab pos="6924675" algn="l"/>
                <a:tab pos="7373938" algn="l"/>
                <a:tab pos="7823200" algn="l"/>
                <a:tab pos="8272463" algn="l"/>
                <a:tab pos="8721725" algn="l"/>
                <a:tab pos="9170988" algn="l"/>
              </a:tabLst>
            </a:pPr>
            <a:endParaRPr lang="en-US"/>
          </a:p>
        </p:txBody>
      </p:sp>
      <p:sp>
        <p:nvSpPr>
          <p:cNvPr id="19459" name="Rectangle 3"/>
          <p:cNvSpPr>
            <a:spLocks noGrp="1" noChangeArrowheads="1"/>
          </p:cNvSpPr>
          <p:nvPr>
            <p:ph type="body" idx="2"/>
          </p:nvPr>
        </p:nvSpPr>
        <p:spPr>
          <a:xfrm>
            <a:off x="4648200" y="1981200"/>
            <a:ext cx="3810000" cy="4114800"/>
          </a:xfrm>
          <a:ln/>
        </p:spPr>
        <p:txBody>
          <a:bodyPr/>
          <a:lstStyle/>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US"/>
              <a:t>	</a:t>
            </a:r>
            <a:r>
              <a:rPr lang="en-US" sz="2000"/>
              <a:t>SELECT ssnum FROM employee </a:t>
            </a:r>
            <a:br>
              <a:rPr lang="en-US" sz="2000"/>
            </a:br>
            <a:r>
              <a:rPr lang="en-US" sz="2000"/>
              <a:t>WHERE dept in (select dept from tech)</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r>
              <a:rPr lang="en-US"/>
              <a:t>becomes</a:t>
            </a:r>
            <a:br>
              <a:rPr lang="en-US"/>
            </a:br>
            <a:r>
              <a:rPr lang="en-US" sz="2000"/>
              <a:t>SELECT ssnum</a:t>
            </a:r>
            <a:br>
              <a:rPr lang="en-US" sz="2000"/>
            </a:br>
            <a:r>
              <a:rPr lang="en-US" sz="2000"/>
              <a:t>FROM employee, tech</a:t>
            </a:r>
            <a:br>
              <a:rPr lang="en-US" sz="2000"/>
            </a:br>
            <a:r>
              <a:rPr lang="en-US" sz="2000"/>
              <a:t>WHERE employee.dept = 		       tech.dept</a:t>
            </a:r>
          </a:p>
          <a:p>
            <a:pPr indent="-339725">
              <a:spcBef>
                <a:spcPts val="500"/>
              </a:spcBef>
              <a:buClrTx/>
              <a:buFontTx/>
              <a:buNone/>
              <a:tabLst>
                <a:tab pos="342900" algn="l"/>
                <a:tab pos="911225" algn="l"/>
                <a:tab pos="1825625" algn="l"/>
                <a:tab pos="2740025" algn="l"/>
                <a:tab pos="3654425" algn="l"/>
                <a:tab pos="4568825" algn="l"/>
                <a:tab pos="5483225" algn="l"/>
                <a:tab pos="6397625" algn="l"/>
                <a:tab pos="7312025" algn="l"/>
                <a:tab pos="8226425" algn="l"/>
                <a:tab pos="9140825" algn="l"/>
                <a:tab pos="10055225" algn="l"/>
                <a:tab pos="10331450" algn="l"/>
                <a:tab pos="10780713" algn="l"/>
              </a:tabLst>
            </a:pPr>
            <a:endParaRPr lang="en-US" sz="2000"/>
          </a:p>
        </p:txBody>
      </p:sp>
    </p:spTree>
    <p:extLst>
      <p:ext uri="{BB962C8B-B14F-4D97-AF65-F5344CB8AC3E}">
        <p14:creationId xmlns:p14="http://schemas.microsoft.com/office/powerpoint/2010/main" val="146809805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685800" y="463550"/>
            <a:ext cx="7772400" cy="14351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Rewriting of Uncorrelated Subqueries without Aggregates</a:t>
            </a:r>
          </a:p>
        </p:txBody>
      </p:sp>
      <p:sp>
        <p:nvSpPr>
          <p:cNvPr id="20482" name="Rectangle 2"/>
          <p:cNvSpPr>
            <a:spLocks noGrp="1" noChangeArrowheads="1"/>
          </p:cNvSpPr>
          <p:nvPr>
            <p:ph type="body" idx="1"/>
          </p:nvPr>
        </p:nvSpPr>
        <p:spPr>
          <a:xfrm>
            <a:off x="685800" y="1981200"/>
            <a:ext cx="7772400" cy="4346575"/>
          </a:xfrm>
          <a:ln/>
        </p:spPr>
        <p:txBody>
          <a:bodyPr/>
          <a:lstStyle/>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Potential problem with duplicates</a:t>
            </a:r>
          </a:p>
          <a:p>
            <a:pPr marL="739775" lvl="1" indent="-282575">
              <a:lnSpc>
                <a:spcPct val="90000"/>
              </a:lnSpc>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SELECT avg(salary)</a:t>
            </a:r>
            <a:br>
              <a:rPr lang="en-US" sz="2000"/>
            </a:br>
            <a:r>
              <a:rPr lang="en-US" sz="2000"/>
              <a:t>FROM employee</a:t>
            </a:r>
            <a:br>
              <a:rPr lang="en-US" sz="2000"/>
            </a:br>
            <a:r>
              <a:rPr lang="en-US" sz="2000"/>
              <a:t>WHERE manager in (select manager from tech)</a:t>
            </a:r>
          </a:p>
          <a:p>
            <a:pPr marL="739775" lvl="1" indent="-282575">
              <a:lnSpc>
                <a:spcPct val="90000"/>
              </a:lnSpc>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SELECT avg(salary)</a:t>
            </a:r>
            <a:br>
              <a:rPr lang="en-US" sz="2000"/>
            </a:br>
            <a:r>
              <a:rPr lang="en-US" sz="2000"/>
              <a:t>FROM employee, tech</a:t>
            </a:r>
            <a:br>
              <a:rPr lang="en-US" sz="2000"/>
            </a:br>
            <a:r>
              <a:rPr lang="en-US" sz="2000"/>
              <a:t>WHERE employee.manager = tech.manager</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The rewritten query may include an employee record several times if that employee’s manager manages several departments.</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The solution is to create a temporary table (using DISTINCT to eliminate duplicates).</a:t>
            </a:r>
          </a:p>
        </p:txBody>
      </p:sp>
    </p:spTree>
    <p:extLst>
      <p:ext uri="{BB962C8B-B14F-4D97-AF65-F5344CB8AC3E}">
        <p14:creationId xmlns:p14="http://schemas.microsoft.com/office/powerpoint/2010/main" val="243823663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685800" y="463550"/>
            <a:ext cx="7772400" cy="14351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Rewriting of Correlated Subqueries</a:t>
            </a:r>
          </a:p>
        </p:txBody>
      </p:sp>
      <p:sp>
        <p:nvSpPr>
          <p:cNvPr id="21506" name="Rectangle 2"/>
          <p:cNvSpPr>
            <a:spLocks noGrp="1" noChangeArrowheads="1"/>
          </p:cNvSpPr>
          <p:nvPr>
            <p:ph type="body" idx="1"/>
          </p:nvPr>
        </p:nvSpPr>
        <p:spPr>
          <a:xfrm>
            <a:off x="685800" y="1981200"/>
            <a:ext cx="7772400" cy="4114800"/>
          </a:xfrm>
          <a:ln/>
        </p:spPr>
        <p:txBody>
          <a:bodyPr/>
          <a:lstStyle/>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Query: find the employees of tech departments who earn exactly the average salary in their department </a:t>
            </a:r>
          </a:p>
          <a:p>
            <a:pPr marL="741363" lvl="1" indent="-282575">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a:p>
        </p:txBody>
      </p:sp>
      <p:sp>
        <p:nvSpPr>
          <p:cNvPr id="21507" name="Text Box 3"/>
          <p:cNvSpPr txBox="1">
            <a:spLocks noChangeArrowheads="1"/>
          </p:cNvSpPr>
          <p:nvPr/>
        </p:nvSpPr>
        <p:spPr bwMode="auto">
          <a:xfrm>
            <a:off x="1600200" y="3810000"/>
            <a:ext cx="6170613"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charset="0"/>
                <a:ea typeface="ＭＳ Ｐゴシック" charset="0"/>
                <a:cs typeface="Arial Unicode MS" charset="0"/>
              </a:defRPr>
            </a:lvl9pPr>
          </a:lstStyle>
          <a:p>
            <a:pPr>
              <a:buClrTx/>
              <a:buFontTx/>
              <a:buNone/>
            </a:pPr>
            <a:r>
              <a:rPr lang="en-US"/>
              <a:t>SELECT ssnum</a:t>
            </a:r>
            <a:br>
              <a:rPr lang="en-US"/>
            </a:br>
            <a:r>
              <a:rPr lang="en-US"/>
              <a:t>FROM employee e1</a:t>
            </a:r>
          </a:p>
          <a:p>
            <a:pPr>
              <a:buClrTx/>
              <a:buFontTx/>
              <a:buNone/>
            </a:pPr>
            <a:r>
              <a:rPr lang="en-US"/>
              <a:t>      WHERE salary = (SELECT avg(e2.salary</a:t>
            </a:r>
            <a:br>
              <a:rPr lang="en-US"/>
            </a:br>
            <a:r>
              <a:rPr lang="en-US"/>
              <a:t>		       FROM employee e2, tech</a:t>
            </a:r>
            <a:br>
              <a:rPr lang="en-US"/>
            </a:br>
            <a:r>
              <a:rPr lang="en-US"/>
              <a:t>		       WHERE e2.dept = e1.dept</a:t>
            </a:r>
            <a:br>
              <a:rPr lang="en-US"/>
            </a:br>
            <a:r>
              <a:rPr lang="en-US"/>
              <a:t>			AND e2.dept = tech.dept);</a:t>
            </a:r>
          </a:p>
        </p:txBody>
      </p:sp>
    </p:spTree>
    <p:extLst>
      <p:ext uri="{BB962C8B-B14F-4D97-AF65-F5344CB8AC3E}">
        <p14:creationId xmlns:p14="http://schemas.microsoft.com/office/powerpoint/2010/main" val="2990665850"/>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4-01 at 6.30.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300"/>
            <a:ext cx="9144000" cy="6355114"/>
          </a:xfrm>
          <a:prstGeom prst="rect">
            <a:avLst/>
          </a:prstGeom>
        </p:spPr>
      </p:pic>
    </p:spTree>
    <p:extLst>
      <p:ext uri="{BB962C8B-B14F-4D97-AF65-F5344CB8AC3E}">
        <p14:creationId xmlns:p14="http://schemas.microsoft.com/office/powerpoint/2010/main" val="3830351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85800" y="463550"/>
            <a:ext cx="7772400" cy="14351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Rewriting of Correlated</a:t>
            </a:r>
            <a:br>
              <a:rPr lang="en-US"/>
            </a:br>
            <a:r>
              <a:rPr lang="en-US"/>
              <a:t>Subqueries</a:t>
            </a:r>
          </a:p>
        </p:txBody>
      </p:sp>
      <p:sp>
        <p:nvSpPr>
          <p:cNvPr id="22530" name="Rectangle 2"/>
          <p:cNvSpPr>
            <a:spLocks noGrp="1" noChangeArrowheads="1"/>
          </p:cNvSpPr>
          <p:nvPr>
            <p:ph type="body" idx="1"/>
          </p:nvPr>
        </p:nvSpPr>
        <p:spPr>
          <a:xfrm>
            <a:off x="685800" y="1981200"/>
            <a:ext cx="7772400" cy="4114800"/>
          </a:xfrm>
          <a:ln/>
        </p:spPr>
        <p:txBody>
          <a:bodyPr/>
          <a:lstStyle/>
          <a:p>
            <a:pPr marL="339725" indent="-33972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INSERT INTO temp</a:t>
            </a:r>
            <a:br>
              <a:rPr lang="en-US" sz="2400"/>
            </a:br>
            <a:r>
              <a:rPr lang="en-US" sz="2400"/>
              <a:t>SELECT avg(salary) as avsalary, employee.dept</a:t>
            </a:r>
            <a:br>
              <a:rPr lang="en-US" sz="2400"/>
            </a:br>
            <a:r>
              <a:rPr lang="en-US" sz="2400"/>
              <a:t>FROM employee, tech</a:t>
            </a:r>
            <a:br>
              <a:rPr lang="en-US" sz="2400"/>
            </a:br>
            <a:r>
              <a:rPr lang="en-US" sz="2400"/>
              <a:t>WHERE employee.dept = tech.dept</a:t>
            </a:r>
            <a:br>
              <a:rPr lang="en-US" sz="2400"/>
            </a:br>
            <a:r>
              <a:rPr lang="en-US" sz="2400"/>
              <a:t>GROUP BY employee.dept;</a:t>
            </a:r>
          </a:p>
          <a:p>
            <a:pPr marL="339725" indent="-339725">
              <a:spcBef>
                <a:spcPts val="6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400"/>
          </a:p>
          <a:p>
            <a:pPr marL="339725" indent="-33972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SELECT ssnum</a:t>
            </a:r>
            <a:br>
              <a:rPr lang="en-US" sz="2400"/>
            </a:br>
            <a:r>
              <a:rPr lang="en-US" sz="2400"/>
              <a:t>FROM employee, temp</a:t>
            </a:r>
            <a:br>
              <a:rPr lang="en-US" sz="2400"/>
            </a:br>
            <a:r>
              <a:rPr lang="en-US" sz="2400"/>
              <a:t>WHERE salary = avsalary</a:t>
            </a:r>
            <a:br>
              <a:rPr lang="en-US" sz="2400"/>
            </a:br>
            <a:r>
              <a:rPr lang="en-US" sz="2400"/>
              <a:t>    AND employee.dept = temp.dept</a:t>
            </a:r>
          </a:p>
        </p:txBody>
      </p:sp>
    </p:spTree>
    <p:extLst>
      <p:ext uri="{BB962C8B-B14F-4D97-AF65-F5344CB8AC3E}">
        <p14:creationId xmlns:p14="http://schemas.microsoft.com/office/powerpoint/2010/main" val="4158302305"/>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85800" y="463550"/>
            <a:ext cx="7772400" cy="14351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Rewriting of Correlated </a:t>
            </a:r>
            <a:br>
              <a:rPr lang="en-US"/>
            </a:br>
            <a:r>
              <a:rPr lang="en-US"/>
              <a:t>Subqueries</a:t>
            </a:r>
          </a:p>
        </p:txBody>
      </p:sp>
      <p:sp>
        <p:nvSpPr>
          <p:cNvPr id="23554" name="Rectangle 2"/>
          <p:cNvSpPr>
            <a:spLocks noGrp="1" noChangeArrowheads="1"/>
          </p:cNvSpPr>
          <p:nvPr>
            <p:ph type="body" idx="1"/>
          </p:nvPr>
        </p:nvSpPr>
        <p:spPr>
          <a:xfrm>
            <a:off x="685800" y="1981200"/>
            <a:ext cx="7772400" cy="4114800"/>
          </a:xfrm>
          <a:ln/>
        </p:spPr>
        <p:txBody>
          <a:bodyPr/>
          <a:lstStyle/>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Query: Find employees of technical departments whose number of friends equals the number of employees in their department.</a:t>
            </a:r>
          </a:p>
        </p:txBody>
      </p:sp>
      <p:sp>
        <p:nvSpPr>
          <p:cNvPr id="23555" name="Text Box 3"/>
          <p:cNvSpPr txBox="1">
            <a:spLocks noChangeArrowheads="1"/>
          </p:cNvSpPr>
          <p:nvPr/>
        </p:nvSpPr>
        <p:spPr bwMode="auto">
          <a:xfrm>
            <a:off x="685800" y="3505200"/>
            <a:ext cx="7777163"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charset="0"/>
                <a:ea typeface="ＭＳ Ｐゴシック"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charset="0"/>
                <a:ea typeface="ＭＳ Ｐゴシック"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charset="0"/>
                <a:ea typeface="ＭＳ Ｐゴシック"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charset="0"/>
                <a:ea typeface="ＭＳ Ｐゴシック"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defRPr sz="2400">
                <a:solidFill>
                  <a:srgbClr val="000000"/>
                </a:solidFill>
                <a:latin typeface="Times New Roman" charset="0"/>
                <a:ea typeface="ＭＳ Ｐゴシック" charset="0"/>
                <a:cs typeface="Arial Unicode MS" charset="0"/>
              </a:defRPr>
            </a:lvl9pPr>
          </a:lstStyle>
          <a:p>
            <a:pPr>
              <a:buClrTx/>
              <a:buFontTx/>
              <a:buNone/>
            </a:pPr>
            <a:r>
              <a:rPr lang="en-US"/>
              <a:t>SELECT ssnum</a:t>
            </a:r>
            <a:br>
              <a:rPr lang="en-US"/>
            </a:br>
            <a:r>
              <a:rPr lang="en-US"/>
              <a:t>FROM employee e1</a:t>
            </a:r>
            <a:br>
              <a:rPr lang="en-US"/>
            </a:br>
            <a:r>
              <a:rPr lang="en-US"/>
              <a:t>WHERE numfriends = COUNT(SELECT e2.ssnum</a:t>
            </a:r>
            <a:br>
              <a:rPr lang="en-US"/>
            </a:br>
            <a:r>
              <a:rPr lang="en-US"/>
              <a:t>				     FROM employee e2, tech</a:t>
            </a:r>
            <a:br>
              <a:rPr lang="en-US"/>
            </a:br>
            <a:r>
              <a:rPr lang="en-US"/>
              <a:t>				     WHERE e2.dept = tech.dept</a:t>
            </a:r>
            <a:br>
              <a:rPr lang="en-US"/>
            </a:br>
            <a:r>
              <a:rPr lang="en-US"/>
              <a:t>					AND e2.dept = e1.dept);</a:t>
            </a:r>
          </a:p>
        </p:txBody>
      </p:sp>
    </p:spTree>
    <p:extLst>
      <p:ext uri="{BB962C8B-B14F-4D97-AF65-F5344CB8AC3E}">
        <p14:creationId xmlns:p14="http://schemas.microsoft.com/office/powerpoint/2010/main" val="82363218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685800" y="463550"/>
            <a:ext cx="7772400" cy="14351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Rewriting of Correlated</a:t>
            </a:r>
            <a:br>
              <a:rPr lang="en-US"/>
            </a:br>
            <a:r>
              <a:rPr lang="en-US"/>
              <a:t>Subqueries</a:t>
            </a:r>
          </a:p>
        </p:txBody>
      </p:sp>
      <p:sp>
        <p:nvSpPr>
          <p:cNvPr id="24578" name="Rectangle 2"/>
          <p:cNvSpPr>
            <a:spLocks noGrp="1" noChangeArrowheads="1"/>
          </p:cNvSpPr>
          <p:nvPr>
            <p:ph type="body" idx="1"/>
          </p:nvPr>
        </p:nvSpPr>
        <p:spPr>
          <a:xfrm>
            <a:off x="685800" y="1981200"/>
            <a:ext cx="7772400" cy="4114800"/>
          </a:xfrm>
          <a:ln/>
        </p:spPr>
        <p:txBody>
          <a:bodyPr/>
          <a:lstStyle/>
          <a:p>
            <a:pPr marL="339725" indent="-339725">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INSERT INTO temp</a:t>
            </a:r>
            <a:br>
              <a:rPr lang="en-US" sz="2000"/>
            </a:br>
            <a:r>
              <a:rPr lang="en-US" sz="2000"/>
              <a:t>SELECT COUNT(ssnum) as numcolleagues, employee.dept</a:t>
            </a:r>
            <a:br>
              <a:rPr lang="en-US" sz="2000"/>
            </a:br>
            <a:r>
              <a:rPr lang="en-US" sz="2000"/>
              <a:t>FROM employee, tech</a:t>
            </a:r>
            <a:br>
              <a:rPr lang="en-US" sz="2000"/>
            </a:br>
            <a:r>
              <a:rPr lang="en-US" sz="2000"/>
              <a:t>WHERE employee.dept = tech.dept</a:t>
            </a:r>
            <a:br>
              <a:rPr lang="en-US" sz="2000"/>
            </a:br>
            <a:r>
              <a:rPr lang="en-US" sz="2000"/>
              <a:t>GROUP BY employee.dept;</a:t>
            </a:r>
            <a:br>
              <a:rPr lang="en-US" sz="2000"/>
            </a:br>
            <a:endParaRPr lang="en-US" sz="2000"/>
          </a:p>
          <a:p>
            <a:pPr marL="339725" indent="-339725">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SELECT ssnum</a:t>
            </a:r>
            <a:br>
              <a:rPr lang="en-US" sz="2000"/>
            </a:br>
            <a:r>
              <a:rPr lang="en-US" sz="2000"/>
              <a:t>FROM employee, temp</a:t>
            </a:r>
            <a:br>
              <a:rPr lang="en-US" sz="2000"/>
            </a:br>
            <a:r>
              <a:rPr lang="en-US" sz="2000"/>
              <a:t>WHERE numfriends = numcolleagues</a:t>
            </a:r>
            <a:br>
              <a:rPr lang="en-US" sz="2000"/>
            </a:br>
            <a:r>
              <a:rPr lang="en-US" sz="2000"/>
              <a:t>      AND employee.dept = temp.dept;</a:t>
            </a:r>
            <a:br>
              <a:rPr lang="en-US" sz="2000"/>
            </a:br>
            <a:endParaRPr lang="en-US" sz="2000"/>
          </a:p>
          <a:p>
            <a:pPr marL="339725" indent="-339725">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Can you spot the infamous COUNT bug?</a:t>
            </a:r>
          </a:p>
        </p:txBody>
      </p:sp>
    </p:spTree>
    <p:extLst>
      <p:ext uri="{BB962C8B-B14F-4D97-AF65-F5344CB8AC3E}">
        <p14:creationId xmlns:p14="http://schemas.microsoft.com/office/powerpoint/2010/main" val="292892033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The Infamous COUNT Bug</a:t>
            </a:r>
          </a:p>
        </p:txBody>
      </p:sp>
      <p:sp>
        <p:nvSpPr>
          <p:cNvPr id="25602" name="Rectangle 2"/>
          <p:cNvSpPr>
            <a:spLocks noGrp="1" noChangeArrowheads="1"/>
          </p:cNvSpPr>
          <p:nvPr>
            <p:ph type="body" idx="1"/>
          </p:nvPr>
        </p:nvSpPr>
        <p:spPr>
          <a:xfrm>
            <a:off x="685800" y="1981200"/>
            <a:ext cx="7772400" cy="4581525"/>
          </a:xfrm>
          <a:ln/>
        </p:spPr>
        <p:txBody>
          <a:bodyPr>
            <a:normAutofit lnSpcReduction="10000"/>
          </a:bodyPr>
          <a:lstStyle/>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Let us consider Helene who is not in a technical department.</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In the original query, helene’s number of friends would be compared to the count of an empty set which is 0. In case helene has no friends she would survive the selection.</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In the transformed query, helene’s record would not appear in the temporary table because she does not work for a technical department.</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This is a limitation of the correlated subquery rewriting technique when COUNT is involved.</a:t>
            </a:r>
          </a:p>
        </p:txBody>
      </p:sp>
    </p:spTree>
    <p:extLst>
      <p:ext uri="{BB962C8B-B14F-4D97-AF65-F5344CB8AC3E}">
        <p14:creationId xmlns:p14="http://schemas.microsoft.com/office/powerpoint/2010/main" val="57572086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Abuse of Temporaries</a:t>
            </a:r>
          </a:p>
        </p:txBody>
      </p:sp>
      <p:sp>
        <p:nvSpPr>
          <p:cNvPr id="26626" name="Rectangle 2"/>
          <p:cNvSpPr>
            <a:spLocks noGrp="1" noChangeArrowheads="1"/>
          </p:cNvSpPr>
          <p:nvPr>
            <p:ph type="body" idx="1"/>
          </p:nvPr>
        </p:nvSpPr>
        <p:spPr>
          <a:xfrm>
            <a:off x="685800" y="1981200"/>
            <a:ext cx="7772400" cy="4173538"/>
          </a:xfrm>
          <a:ln/>
        </p:spPr>
        <p:txBody>
          <a:bodyPr>
            <a:normAutofit lnSpcReduction="10000"/>
          </a:bodyPr>
          <a:lstStyle/>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Query: Find all information department employees with their locations who earn at least $40000.</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INSERT INTO temp</a:t>
            </a:r>
            <a:br>
              <a:rPr lang="en-US" sz="2400"/>
            </a:br>
            <a:r>
              <a:rPr lang="en-US" sz="2400"/>
              <a:t>SELECT * </a:t>
            </a:r>
            <a:br>
              <a:rPr lang="en-US" sz="2400"/>
            </a:br>
            <a:r>
              <a:rPr lang="en-US" sz="2400"/>
              <a:t>FROM employee</a:t>
            </a:r>
            <a:br>
              <a:rPr lang="en-US" sz="2400"/>
            </a:br>
            <a:r>
              <a:rPr lang="en-US" sz="2400"/>
              <a:t>WHERE salary &gt;= 40000</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SELECT ssnum, location</a:t>
            </a:r>
            <a:br>
              <a:rPr lang="en-US" sz="2400"/>
            </a:br>
            <a:r>
              <a:rPr lang="en-US" sz="2400"/>
              <a:t>FROM temp</a:t>
            </a:r>
            <a:br>
              <a:rPr lang="en-US" sz="2400"/>
            </a:br>
            <a:r>
              <a:rPr lang="en-US" sz="2400"/>
              <a:t>WHERE temp.dept = ‘information systems’</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Selections should have been done in reverse order. Temporary relation blinded the optimizer.</a:t>
            </a:r>
          </a:p>
        </p:txBody>
      </p:sp>
    </p:spTree>
    <p:extLst>
      <p:ext uri="{BB962C8B-B14F-4D97-AF65-F5344CB8AC3E}">
        <p14:creationId xmlns:p14="http://schemas.microsoft.com/office/powerpoint/2010/main" val="186489775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Join Conditions</a:t>
            </a:r>
          </a:p>
        </p:txBody>
      </p:sp>
      <p:sp>
        <p:nvSpPr>
          <p:cNvPr id="27650" name="Rectangle 2"/>
          <p:cNvSpPr>
            <a:spLocks noGrp="1" noChangeArrowheads="1"/>
          </p:cNvSpPr>
          <p:nvPr>
            <p:ph type="body" idx="1"/>
          </p:nvPr>
        </p:nvSpPr>
        <p:spPr>
          <a:xfrm>
            <a:off x="685800" y="1981200"/>
            <a:ext cx="7772400" cy="4114800"/>
          </a:xfrm>
          <a:ln/>
        </p:spPr>
        <p:txBody>
          <a:bodyPr/>
          <a:lstStyle/>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It is a good idea to express join conditions on clustering indexes. </a:t>
            </a:r>
          </a:p>
          <a:p>
            <a:pPr marL="739775" lvl="1" indent="-28257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No sorting for sort-merge.</a:t>
            </a:r>
          </a:p>
          <a:p>
            <a:pPr marL="739775" lvl="1" indent="-28257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Speed up for multipoint access using an indexed nested loop.</a:t>
            </a:r>
          </a:p>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It is a good idea to express join conditions on numerical attributes rather than on string attributes.</a:t>
            </a:r>
          </a:p>
        </p:txBody>
      </p:sp>
    </p:spTree>
    <p:extLst>
      <p:ext uri="{BB962C8B-B14F-4D97-AF65-F5344CB8AC3E}">
        <p14:creationId xmlns:p14="http://schemas.microsoft.com/office/powerpoint/2010/main" val="1081108701"/>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Use of Having</a:t>
            </a:r>
          </a:p>
        </p:txBody>
      </p:sp>
      <p:sp>
        <p:nvSpPr>
          <p:cNvPr id="28674" name="Rectangle 2"/>
          <p:cNvSpPr>
            <a:spLocks noGrp="1" noChangeArrowheads="1"/>
          </p:cNvSpPr>
          <p:nvPr>
            <p:ph type="body" idx="1"/>
          </p:nvPr>
        </p:nvSpPr>
        <p:spPr>
          <a:xfrm>
            <a:off x="457200" y="1981200"/>
            <a:ext cx="4267200" cy="4114800"/>
          </a:xfrm>
          <a:ln/>
        </p:spPr>
        <p:txBody>
          <a:bodyPr/>
          <a:lstStyle/>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Don’t use HAVING when WHERE is enough.</a:t>
            </a:r>
          </a:p>
          <a:p>
            <a:pPr marL="739775" lvl="1" indent="-282575">
              <a:lnSpc>
                <a:spcPct val="90000"/>
              </a:lnSpc>
              <a:spcBef>
                <a:spcPts val="45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1800"/>
              <a:t>SELECT avg(salary) as avgsalary, 		dept</a:t>
            </a:r>
            <a:br>
              <a:rPr lang="en-US" sz="1800"/>
            </a:br>
            <a:r>
              <a:rPr lang="en-US" sz="1800"/>
              <a:t>FROM employee</a:t>
            </a:r>
            <a:br>
              <a:rPr lang="en-US" sz="1800"/>
            </a:br>
            <a:r>
              <a:rPr lang="en-US" sz="1800"/>
              <a:t>GROUP BY dept</a:t>
            </a:r>
            <a:br>
              <a:rPr lang="en-US" sz="1800"/>
            </a:br>
            <a:r>
              <a:rPr lang="en-US" sz="1800"/>
              <a:t>HAVING </a:t>
            </a:r>
            <a:br>
              <a:rPr lang="en-US" sz="1800"/>
            </a:br>
            <a:r>
              <a:rPr lang="en-US" sz="1800"/>
              <a:t>	dept = ‘information systems’;</a:t>
            </a:r>
            <a:br>
              <a:rPr lang="en-US" sz="1800"/>
            </a:br>
            <a:endParaRPr lang="en-US" sz="1800"/>
          </a:p>
          <a:p>
            <a:pPr marL="739775" lvl="1" indent="-282575">
              <a:lnSpc>
                <a:spcPct val="90000"/>
              </a:lnSpc>
              <a:spcBef>
                <a:spcPts val="45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1800"/>
              <a:t>SELECT avg(salary) as avgsalary, 		dept</a:t>
            </a:r>
            <a:br>
              <a:rPr lang="en-US" sz="1800"/>
            </a:br>
            <a:r>
              <a:rPr lang="en-US" sz="1800"/>
              <a:t>FROM employee</a:t>
            </a:r>
            <a:br>
              <a:rPr lang="en-US" sz="1800"/>
            </a:br>
            <a:r>
              <a:rPr lang="en-US" sz="1800"/>
              <a:t>WHERE </a:t>
            </a:r>
            <a:br>
              <a:rPr lang="en-US" sz="1800"/>
            </a:br>
            <a:r>
              <a:rPr lang="en-US" sz="1800"/>
              <a:t>	dept= ‘information systems’</a:t>
            </a:r>
            <a:br>
              <a:rPr lang="en-US" sz="1800"/>
            </a:br>
            <a:r>
              <a:rPr lang="en-US" sz="1800"/>
              <a:t>GROUP BY dept;</a:t>
            </a:r>
          </a:p>
        </p:txBody>
      </p:sp>
      <p:sp>
        <p:nvSpPr>
          <p:cNvPr id="28675" name="Rectangle 3"/>
          <p:cNvSpPr>
            <a:spLocks noGrp="1" noChangeArrowheads="1"/>
          </p:cNvSpPr>
          <p:nvPr>
            <p:ph type="body" idx="2"/>
          </p:nvPr>
        </p:nvSpPr>
        <p:spPr>
          <a:xfrm>
            <a:off x="4648200" y="1981200"/>
            <a:ext cx="4114800" cy="4114800"/>
          </a:xfrm>
          <a:ln/>
        </p:spPr>
        <p:txBody>
          <a:bodyPr/>
          <a:lstStyle/>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Having should be reserved for aggregate properties of the groups.</a:t>
            </a:r>
          </a:p>
          <a:p>
            <a:pPr marL="739775" lvl="1" indent="-282575">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SELECT avg(salary) as avgsalary, dept</a:t>
            </a:r>
            <a:br>
              <a:rPr lang="en-US" sz="2000"/>
            </a:br>
            <a:r>
              <a:rPr lang="en-US" sz="2000"/>
              <a:t>FROM employee</a:t>
            </a:r>
            <a:br>
              <a:rPr lang="en-US" sz="2000"/>
            </a:br>
            <a:r>
              <a:rPr lang="en-US" sz="2000"/>
              <a:t>GROUP BY dept</a:t>
            </a:r>
            <a:br>
              <a:rPr lang="en-US" sz="2000"/>
            </a:br>
            <a:r>
              <a:rPr lang="en-US" sz="2000"/>
              <a:t>HAVING count(ssnum) &gt; 100;</a:t>
            </a:r>
          </a:p>
          <a:p>
            <a:pPr marL="339725" indent="-339725">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000"/>
          </a:p>
        </p:txBody>
      </p:sp>
    </p:spTree>
    <p:extLst>
      <p:ext uri="{BB962C8B-B14F-4D97-AF65-F5344CB8AC3E}">
        <p14:creationId xmlns:p14="http://schemas.microsoft.com/office/powerpoint/2010/main" val="269099681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Use of Views </a:t>
            </a:r>
          </a:p>
        </p:txBody>
      </p:sp>
      <p:sp>
        <p:nvSpPr>
          <p:cNvPr id="29698" name="Rectangle 2"/>
          <p:cNvSpPr>
            <a:spLocks noGrp="1" noChangeArrowheads="1"/>
          </p:cNvSpPr>
          <p:nvPr>
            <p:ph type="body" idx="1"/>
          </p:nvPr>
        </p:nvSpPr>
        <p:spPr>
          <a:xfrm>
            <a:off x="533400" y="1981200"/>
            <a:ext cx="3962400" cy="4114800"/>
          </a:xfrm>
          <a:ln/>
        </p:spPr>
        <p:txBody>
          <a:bodyPr/>
          <a:lstStyle/>
          <a:p>
            <a:pPr marL="339725" indent="-339725">
              <a:lnSpc>
                <a:spcPct val="90000"/>
              </a:lnSpc>
              <a:spcBef>
                <a:spcPts val="500"/>
              </a:spcBef>
              <a:buFont typeface="Times New Roman"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z="2000"/>
              <a:t>CREATE VIEW techlocation</a:t>
            </a:r>
            <a:br>
              <a:rPr lang="en-US" sz="2000"/>
            </a:br>
            <a:r>
              <a:rPr lang="en-US" sz="2000"/>
              <a:t>AS</a:t>
            </a:r>
            <a:br>
              <a:rPr lang="en-US" sz="2000"/>
            </a:br>
            <a:r>
              <a:rPr lang="en-US" sz="2000"/>
              <a:t>SELECT ssnum, tech.dept, 		       location</a:t>
            </a:r>
            <a:br>
              <a:rPr lang="en-US" sz="2000"/>
            </a:br>
            <a:r>
              <a:rPr lang="en-US" sz="2000"/>
              <a:t>FROM employee, tech</a:t>
            </a:r>
            <a:br>
              <a:rPr lang="en-US" sz="2000"/>
            </a:br>
            <a:r>
              <a:rPr lang="en-US" sz="2000"/>
              <a:t>WHERE </a:t>
            </a:r>
            <a:br>
              <a:rPr lang="en-US" sz="2000"/>
            </a:br>
            <a:r>
              <a:rPr lang="en-US" sz="2000"/>
              <a:t>	employee.dept = tech.dept;</a:t>
            </a:r>
          </a:p>
          <a:p>
            <a:pPr marL="339725" indent="-339725">
              <a:lnSpc>
                <a:spcPct val="90000"/>
              </a:lnSpc>
              <a:spcBef>
                <a:spcPts val="500"/>
              </a:spcBef>
              <a:buFont typeface="Times New Roman"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z="2000"/>
              <a:t>SELECT location</a:t>
            </a:r>
            <a:br>
              <a:rPr lang="en-US" sz="2000"/>
            </a:br>
            <a:r>
              <a:rPr lang="en-US" sz="2000"/>
              <a:t>FROM techlocation</a:t>
            </a:r>
            <a:br>
              <a:rPr lang="en-US" sz="2000"/>
            </a:br>
            <a:r>
              <a:rPr lang="en-US" sz="2000"/>
              <a:t>WHERE ssnum = 43253265;</a:t>
            </a:r>
          </a:p>
          <a:p>
            <a:pPr marL="339725" indent="-339725">
              <a:lnSpc>
                <a:spcPct val="90000"/>
              </a:lnSpc>
              <a:spcBef>
                <a:spcPts val="500"/>
              </a:spcBef>
              <a:buFont typeface="Times New Roman" charset="0"/>
              <a:buChar char="•"/>
              <a:tabLst>
                <a:tab pos="908050" algn="l"/>
                <a:tab pos="1822450" algn="l"/>
                <a:tab pos="2736850" algn="l"/>
                <a:tab pos="3651250" algn="l"/>
                <a:tab pos="4565650" algn="l"/>
                <a:tab pos="5480050" algn="l"/>
                <a:tab pos="6394450" algn="l"/>
                <a:tab pos="7308850" algn="l"/>
                <a:tab pos="8223250" algn="l"/>
                <a:tab pos="9137650" algn="l"/>
                <a:tab pos="10052050" algn="l"/>
                <a:tab pos="10329863" algn="l"/>
                <a:tab pos="10779125" algn="l"/>
              </a:tabLst>
            </a:pPr>
            <a:r>
              <a:rPr lang="en-US" sz="2000"/>
              <a:t>Optimizers expand views when identifying the query blocks to be optimized.</a:t>
            </a:r>
          </a:p>
        </p:txBody>
      </p:sp>
      <p:sp>
        <p:nvSpPr>
          <p:cNvPr id="29699" name="Rectangle 3"/>
          <p:cNvSpPr>
            <a:spLocks noGrp="1" noChangeArrowheads="1"/>
          </p:cNvSpPr>
          <p:nvPr>
            <p:ph type="body" idx="2"/>
          </p:nvPr>
        </p:nvSpPr>
        <p:spPr>
          <a:xfrm>
            <a:off x="4648200" y="1981200"/>
            <a:ext cx="3810000" cy="4114800"/>
          </a:xfrm>
          <a:ln/>
        </p:spPr>
        <p:txBody>
          <a:bodyPr/>
          <a:lstStyle/>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The selection from techlocation is expanded into a join:</a:t>
            </a:r>
          </a:p>
          <a:p>
            <a:pPr marL="339725" indent="-339725">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SELECT location</a:t>
            </a:r>
            <a:br>
              <a:rPr lang="en-US" sz="2000"/>
            </a:br>
            <a:r>
              <a:rPr lang="en-US" sz="2000"/>
              <a:t>FROM employee, tech</a:t>
            </a:r>
            <a:br>
              <a:rPr lang="en-US" sz="2000"/>
            </a:br>
            <a:r>
              <a:rPr lang="en-US" sz="2000"/>
              <a:t>WHERE </a:t>
            </a:r>
            <a:br>
              <a:rPr lang="en-US" sz="2000"/>
            </a:br>
            <a:r>
              <a:rPr lang="en-US" sz="2000"/>
              <a:t>	employee.dept = tech.dept</a:t>
            </a:r>
            <a:br>
              <a:rPr lang="en-US" sz="2000"/>
            </a:br>
            <a:r>
              <a:rPr lang="en-US" sz="2000"/>
              <a:t>    AND ssnum = 43253265;</a:t>
            </a:r>
          </a:p>
        </p:txBody>
      </p:sp>
    </p:spTree>
    <p:extLst>
      <p:ext uri="{BB962C8B-B14F-4D97-AF65-F5344CB8AC3E}">
        <p14:creationId xmlns:p14="http://schemas.microsoft.com/office/powerpoint/2010/main" val="2435855376"/>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Aggregate Maintenance</a:t>
            </a:r>
          </a:p>
        </p:txBody>
      </p:sp>
      <p:sp>
        <p:nvSpPr>
          <p:cNvPr id="31746" name="Rectangle 2"/>
          <p:cNvSpPr>
            <a:spLocks noGrp="1" noChangeArrowheads="1"/>
          </p:cNvSpPr>
          <p:nvPr>
            <p:ph type="body" idx="1"/>
          </p:nvPr>
        </p:nvSpPr>
        <p:spPr>
          <a:xfrm>
            <a:off x="685800" y="1981200"/>
            <a:ext cx="3810000" cy="4114800"/>
          </a:xfrm>
          <a:ln/>
        </p:spPr>
        <p:txBody>
          <a:bodyPr/>
          <a:lstStyle/>
          <a:p>
            <a:pPr marL="339725" indent="-33972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The accounting department of a convenience store chain issues queries every twenty minutes to obtain:</a:t>
            </a:r>
          </a:p>
          <a:p>
            <a:pPr marL="739775" lvl="1" indent="-282575">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The total dollar amount on order from a particular vendor</a:t>
            </a:r>
          </a:p>
          <a:p>
            <a:pPr marL="739775" lvl="1" indent="-282575">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The total dollar amount on order by a particular store outlet.</a:t>
            </a:r>
          </a:p>
        </p:txBody>
      </p:sp>
      <p:sp>
        <p:nvSpPr>
          <p:cNvPr id="31747" name="Rectangle 3"/>
          <p:cNvSpPr>
            <a:spLocks noGrp="1" noChangeArrowheads="1"/>
          </p:cNvSpPr>
          <p:nvPr>
            <p:ph type="body" idx="2"/>
          </p:nvPr>
        </p:nvSpPr>
        <p:spPr>
          <a:xfrm>
            <a:off x="4648200" y="1981200"/>
            <a:ext cx="3810000" cy="4852988"/>
          </a:xfrm>
          <a:ln/>
        </p:spPr>
        <p:txBody>
          <a:bodyPr/>
          <a:lstStyle/>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Original Schema:</a:t>
            </a:r>
          </a:p>
          <a:p>
            <a:pPr lvl="1" indent="-282575">
              <a:lnSpc>
                <a:spcPct val="90000"/>
              </a:lnSpc>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Ordernum(ordernum, itemnum, quantity, purchaser, vendor)</a:t>
            </a:r>
          </a:p>
          <a:p>
            <a:pPr lvl="1" indent="-282575">
              <a:lnSpc>
                <a:spcPct val="90000"/>
              </a:lnSpc>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Item(itemnum, price)</a:t>
            </a:r>
          </a:p>
          <a:p>
            <a:pPr lvl="1" indent="-282575">
              <a:lnSpc>
                <a:spcPct val="90000"/>
              </a:lnSpc>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000"/>
          </a:p>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Ordernum and Item have a clustering index on itemnum</a:t>
            </a:r>
            <a:br>
              <a:rPr lang="en-US" sz="2400"/>
            </a:br>
            <a:endParaRPr lang="en-US" sz="2400"/>
          </a:p>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The total dollar queries are expensive. Can you see why?</a:t>
            </a:r>
          </a:p>
          <a:p>
            <a:pPr marL="339725" indent="-339725">
              <a:lnSpc>
                <a:spcPct val="90000"/>
              </a:lnSpc>
              <a:spcBef>
                <a:spcPts val="6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2400"/>
          </a:p>
        </p:txBody>
      </p:sp>
    </p:spTree>
    <p:extLst>
      <p:ext uri="{BB962C8B-B14F-4D97-AF65-F5344CB8AC3E}">
        <p14:creationId xmlns:p14="http://schemas.microsoft.com/office/powerpoint/2010/main" val="1818682812"/>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Aggregate Maintenance</a:t>
            </a:r>
          </a:p>
        </p:txBody>
      </p:sp>
      <p:sp>
        <p:nvSpPr>
          <p:cNvPr id="32770" name="Rectangle 2"/>
          <p:cNvSpPr>
            <a:spLocks noGrp="1" noChangeArrowheads="1"/>
          </p:cNvSpPr>
          <p:nvPr>
            <p:ph type="body" idx="1"/>
          </p:nvPr>
        </p:nvSpPr>
        <p:spPr>
          <a:xfrm>
            <a:off x="685800" y="1981200"/>
            <a:ext cx="3810000" cy="4114800"/>
          </a:xfrm>
          <a:ln/>
        </p:spPr>
        <p:txBody>
          <a:bodyPr>
            <a:normAutofit lnSpcReduction="10000"/>
          </a:bodyPr>
          <a:lstStyle/>
          <a:p>
            <a:pPr marL="339725" indent="-33972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Add:</a:t>
            </a:r>
          </a:p>
          <a:p>
            <a:pPr marL="739775" lvl="1" indent="-282575">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VendorOutstanding(vendor, amount), where amount is the dollar value of goods on order to the vendor, with a clustering index on vendor</a:t>
            </a:r>
          </a:p>
          <a:p>
            <a:pPr marL="739775" lvl="1" indent="-282575">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StoreOutstanding(purchaser, amount), where amount is the dollar value of goods on order by the purchaser store, with a clustering index on purchaser.</a:t>
            </a:r>
          </a:p>
        </p:txBody>
      </p:sp>
      <p:sp>
        <p:nvSpPr>
          <p:cNvPr id="32771" name="Rectangle 3"/>
          <p:cNvSpPr>
            <a:spLocks noGrp="1" noChangeArrowheads="1"/>
          </p:cNvSpPr>
          <p:nvPr>
            <p:ph type="body" idx="2"/>
          </p:nvPr>
        </p:nvSpPr>
        <p:spPr>
          <a:xfrm>
            <a:off x="4648200" y="1981200"/>
            <a:ext cx="3810000" cy="4114800"/>
          </a:xfrm>
          <a:ln/>
        </p:spPr>
        <p:txBody>
          <a:bodyPr/>
          <a:lstStyle/>
          <a:p>
            <a:pPr marL="339725" indent="-33972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Each update to order causes an update to these two redundant tables (triggers can be used to implement this explicitely, materialized views make these updates implicit)</a:t>
            </a:r>
          </a:p>
          <a:p>
            <a:pPr marL="339725" indent="-33972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Trade-off between update overhead and loopup speed-up.</a:t>
            </a:r>
          </a:p>
        </p:txBody>
      </p:sp>
    </p:spTree>
    <p:extLst>
      <p:ext uri="{BB962C8B-B14F-4D97-AF65-F5344CB8AC3E}">
        <p14:creationId xmlns:p14="http://schemas.microsoft.com/office/powerpoint/2010/main" val="2393169689"/>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Physical Operators</a:t>
            </a:r>
          </a:p>
        </p:txBody>
      </p:sp>
      <p:sp>
        <p:nvSpPr>
          <p:cNvPr id="6146" name="Rectangle 2"/>
          <p:cNvSpPr>
            <a:spLocks noGrp="1" noChangeArrowheads="1"/>
          </p:cNvSpPr>
          <p:nvPr>
            <p:ph type="body" idx="1"/>
          </p:nvPr>
        </p:nvSpPr>
        <p:spPr>
          <a:xfrm>
            <a:off x="685440" y="1981648"/>
            <a:ext cx="3810240" cy="4167798"/>
          </a:xfrm>
          <a:ln/>
        </p:spPr>
        <p:txBody>
          <a:bodyPr lIns="81639" tIns="42452" rIns="81639" bIns="42452"/>
          <a:lstStyle/>
          <a:p>
            <a:pPr marL="308165" indent="-308165">
              <a:spcBef>
                <a:spcPts val="544"/>
              </a:spcBef>
              <a:spcAft>
                <a:spcPct val="0"/>
              </a:spcAft>
              <a:buFont typeface="Times New Roman" charset="0"/>
              <a:buChar char="•"/>
              <a:tabLst>
                <a:tab pos="656650" algn="l"/>
                <a:tab pos="1313299" algn="l"/>
                <a:tab pos="1969949" algn="l"/>
                <a:tab pos="2626599" algn="l"/>
                <a:tab pos="3283248" algn="l"/>
              </a:tabLst>
            </a:pPr>
            <a:r>
              <a:rPr lang="en-US" sz="2200"/>
              <a:t>Query Blocks</a:t>
            </a:r>
          </a:p>
          <a:p>
            <a:pPr marL="671050" lvl="1" indent="-256324">
              <a:spcBef>
                <a:spcPts val="454"/>
              </a:spcBef>
              <a:spcAft>
                <a:spcPct val="0"/>
              </a:spcAft>
              <a:buFont typeface="Times New Roman" charset="0"/>
              <a:buChar char="–"/>
              <a:tabLst>
                <a:tab pos="656650" algn="l"/>
                <a:tab pos="1313299" algn="l"/>
                <a:tab pos="1969949" algn="l"/>
                <a:tab pos="2626599" algn="l"/>
                <a:tab pos="3283248" algn="l"/>
              </a:tabLst>
            </a:pPr>
            <a:r>
              <a:rPr lang="en-US" sz="1800"/>
              <a:t>One block per SELECT-FROM-WHERE-GROUPBY-ORDERBY</a:t>
            </a:r>
          </a:p>
          <a:p>
            <a:pPr marL="671050" lvl="1" indent="-256324">
              <a:spcBef>
                <a:spcPts val="454"/>
              </a:spcBef>
              <a:spcAft>
                <a:spcPct val="0"/>
              </a:spcAft>
              <a:buFont typeface="Times New Roman" charset="0"/>
              <a:buChar char="–"/>
              <a:tabLst>
                <a:tab pos="656650" algn="l"/>
                <a:tab pos="1313299" algn="l"/>
                <a:tab pos="1969949" algn="l"/>
                <a:tab pos="2626599" algn="l"/>
                <a:tab pos="3283248" algn="l"/>
              </a:tabLst>
            </a:pPr>
            <a:r>
              <a:rPr lang="en-US" sz="1800"/>
              <a:t>VIEW isolate blocks optimized separately</a:t>
            </a:r>
          </a:p>
          <a:p>
            <a:pPr marL="308165" indent="-308165">
              <a:spcBef>
                <a:spcPts val="544"/>
              </a:spcBef>
              <a:spcAft>
                <a:spcPct val="0"/>
              </a:spcAft>
              <a:buFont typeface="Times New Roman" charset="0"/>
              <a:buChar char="•"/>
              <a:tabLst>
                <a:tab pos="656650" algn="l"/>
                <a:tab pos="1313299" algn="l"/>
                <a:tab pos="1969949" algn="l"/>
                <a:tab pos="2626599" algn="l"/>
                <a:tab pos="3283248" algn="l"/>
              </a:tabLst>
            </a:pPr>
            <a:r>
              <a:rPr lang="en-US" sz="2200"/>
              <a:t>Shape of the execution tree (right-deep, bushy, …)</a:t>
            </a:r>
          </a:p>
          <a:p>
            <a:pPr marL="308165" indent="-308165">
              <a:spcBef>
                <a:spcPts val="544"/>
              </a:spcBef>
              <a:spcAft>
                <a:spcPct val="0"/>
              </a:spcAft>
              <a:buFont typeface="Times New Roman" charset="0"/>
              <a:buChar char="•"/>
              <a:tabLst>
                <a:tab pos="656650" algn="l"/>
                <a:tab pos="1313299" algn="l"/>
                <a:tab pos="1969949" algn="l"/>
                <a:tab pos="2626599" algn="l"/>
                <a:tab pos="3283248" algn="l"/>
              </a:tabLst>
            </a:pPr>
            <a:r>
              <a:rPr lang="en-US" sz="2200"/>
              <a:t>Join order</a:t>
            </a:r>
          </a:p>
          <a:p>
            <a:pPr marL="671050" lvl="1" indent="-256324">
              <a:spcBef>
                <a:spcPts val="544"/>
              </a:spcBef>
              <a:spcAft>
                <a:spcPct val="0"/>
              </a:spcAft>
              <a:buNone/>
              <a:tabLst>
                <a:tab pos="656650" algn="l"/>
                <a:tab pos="1313299" algn="l"/>
                <a:tab pos="1969949" algn="l"/>
                <a:tab pos="2626599" algn="l"/>
                <a:tab pos="3283248" algn="l"/>
              </a:tabLst>
            </a:pPr>
            <a:endParaRPr lang="en-US"/>
          </a:p>
        </p:txBody>
      </p:sp>
      <p:sp>
        <p:nvSpPr>
          <p:cNvPr id="6147" name="Rectangle 3"/>
          <p:cNvSpPr>
            <a:spLocks noGrp="1" noChangeArrowheads="1"/>
          </p:cNvSpPr>
          <p:nvPr>
            <p:ph type="body" idx="2"/>
          </p:nvPr>
        </p:nvSpPr>
        <p:spPr>
          <a:xfrm>
            <a:off x="4646881" y="1980209"/>
            <a:ext cx="3810240" cy="4350696"/>
          </a:xfrm>
          <a:ln/>
        </p:spPr>
        <p:txBody>
          <a:bodyPr lIns="81639" tIns="42452" rIns="81639" bIns="42452"/>
          <a:lstStyle/>
          <a:p>
            <a:pPr marL="308165" indent="-308165">
              <a:spcBef>
                <a:spcPts val="635"/>
              </a:spcBef>
              <a:spcAft>
                <a:spcPct val="0"/>
              </a:spcAft>
              <a:buFont typeface="Times New Roman" charset="0"/>
              <a:buChar char="•"/>
              <a:tabLst>
                <a:tab pos="656650" algn="l"/>
                <a:tab pos="1313299" algn="l"/>
                <a:tab pos="1969949" algn="l"/>
                <a:tab pos="2626599" algn="l"/>
                <a:tab pos="3283248" algn="l"/>
              </a:tabLst>
            </a:pPr>
            <a:r>
              <a:rPr lang="en-US"/>
              <a:t>Algorithms</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Lst>
            </a:pPr>
            <a:r>
              <a:rPr lang="en-US"/>
              <a:t>Sort</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Lst>
            </a:pPr>
            <a:r>
              <a:rPr lang="en-US"/>
              <a:t>Aggregates</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Lst>
            </a:pPr>
            <a:r>
              <a:rPr lang="en-US"/>
              <a:t>Select </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Lst>
            </a:pPr>
            <a:r>
              <a:rPr lang="en-US"/>
              <a:t>Project</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Lst>
            </a:pPr>
            <a:r>
              <a:rPr lang="en-US"/>
              <a:t>Join</a:t>
            </a:r>
          </a:p>
          <a:p>
            <a:pPr lvl="2">
              <a:spcBef>
                <a:spcPts val="454"/>
              </a:spcBef>
              <a:spcAft>
                <a:spcPct val="0"/>
              </a:spcAft>
              <a:buFont typeface="Times New Roman" charset="0"/>
              <a:buChar char="•"/>
              <a:tabLst>
                <a:tab pos="656650" algn="l"/>
                <a:tab pos="1313299" algn="l"/>
                <a:tab pos="1969949" algn="l"/>
                <a:tab pos="2626599" algn="l"/>
                <a:tab pos="3283248" algn="l"/>
              </a:tabLst>
            </a:pPr>
            <a:r>
              <a:rPr lang="en-US"/>
              <a:t>Nested Loop</a:t>
            </a:r>
          </a:p>
          <a:p>
            <a:pPr lvl="2">
              <a:spcBef>
                <a:spcPts val="454"/>
              </a:spcBef>
              <a:spcAft>
                <a:spcPct val="0"/>
              </a:spcAft>
              <a:buFont typeface="Times New Roman" charset="0"/>
              <a:buChar char="•"/>
              <a:tabLst>
                <a:tab pos="656650" algn="l"/>
                <a:tab pos="1313299" algn="l"/>
                <a:tab pos="1969949" algn="l"/>
                <a:tab pos="2626599" algn="l"/>
                <a:tab pos="3283248" algn="l"/>
              </a:tabLst>
            </a:pPr>
            <a:r>
              <a:rPr lang="en-US"/>
              <a:t>Sort-Merge</a:t>
            </a:r>
          </a:p>
          <a:p>
            <a:pPr lvl="2">
              <a:spcBef>
                <a:spcPts val="454"/>
              </a:spcBef>
              <a:spcAft>
                <a:spcPct val="0"/>
              </a:spcAft>
              <a:buFont typeface="Times New Roman" charset="0"/>
              <a:buChar char="•"/>
              <a:tabLst>
                <a:tab pos="656650" algn="l"/>
                <a:tab pos="1313299" algn="l"/>
                <a:tab pos="1969949" algn="l"/>
                <a:tab pos="2626599" algn="l"/>
                <a:tab pos="3283248" algn="l"/>
              </a:tabLst>
            </a:pPr>
            <a:r>
              <a:rPr lang="en-US"/>
              <a:t>Hash-Join</a:t>
            </a:r>
          </a:p>
          <a:p>
            <a:pPr marL="308165" indent="-308165">
              <a:spcBef>
                <a:spcPts val="635"/>
              </a:spcBef>
              <a:spcAft>
                <a:spcPct val="0"/>
              </a:spcAft>
              <a:buNone/>
              <a:tabLst>
                <a:tab pos="656650" algn="l"/>
                <a:tab pos="1313299" algn="l"/>
                <a:tab pos="1969949" algn="l"/>
                <a:tab pos="2626599" algn="l"/>
                <a:tab pos="3283248" algn="l"/>
              </a:tabLst>
            </a:pPr>
            <a:endParaRPr lang="en-US" sz="1800"/>
          </a:p>
        </p:txBody>
      </p:sp>
    </p:spTree>
    <p:extLst>
      <p:ext uri="{BB962C8B-B14F-4D97-AF65-F5344CB8AC3E}">
        <p14:creationId xmlns:p14="http://schemas.microsoft.com/office/powerpoint/2010/main" val="356164710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Materialized Views in Oracle9i</a:t>
            </a:r>
          </a:p>
        </p:txBody>
      </p:sp>
      <p:sp>
        <p:nvSpPr>
          <p:cNvPr id="33794" name="Rectangle 2"/>
          <p:cNvSpPr>
            <a:spLocks noGrp="1" noChangeArrowheads="1"/>
          </p:cNvSpPr>
          <p:nvPr>
            <p:ph type="body" idx="1"/>
          </p:nvPr>
        </p:nvSpPr>
        <p:spPr>
          <a:xfrm>
            <a:off x="685800" y="1981200"/>
            <a:ext cx="3810000" cy="4114800"/>
          </a:xfrm>
          <a:ln/>
        </p:spPr>
        <p:txBody>
          <a:bodyPr/>
          <a:lstStyle/>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Oracle9i supports materialized views:</a:t>
            </a:r>
          </a:p>
          <a:p>
            <a:pPr marL="339725" indent="-339725">
              <a:lnSpc>
                <a:spcPct val="90000"/>
              </a:lnSpc>
              <a:spcBef>
                <a:spcPts val="45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latin typeface="Arial Unicode MS" charset="0"/>
              </a:rPr>
              <a:t>	</a:t>
            </a:r>
            <a:r>
              <a:rPr lang="en-US" sz="1800">
                <a:latin typeface="Arial Unicode MS" charset="0"/>
              </a:rPr>
              <a:t>CREATE MATERIALIZED VIEW </a:t>
            </a:r>
            <a:r>
              <a:rPr lang="en-US" sz="1800"/>
              <a:t>VendorOutstanding</a:t>
            </a:r>
            <a:r>
              <a:rPr lang="en-US" sz="1800">
                <a:latin typeface="Arial Unicode MS" charset="0"/>
              </a:rPr>
              <a:t> </a:t>
            </a:r>
            <a:br>
              <a:rPr lang="en-US" sz="1800">
                <a:latin typeface="Arial Unicode MS" charset="0"/>
              </a:rPr>
            </a:br>
            <a:r>
              <a:rPr lang="en-US" sz="1800">
                <a:latin typeface="Arial Unicode MS" charset="0"/>
              </a:rPr>
              <a:t>BUILD IMMEDIATE </a:t>
            </a:r>
            <a:br>
              <a:rPr lang="en-US" sz="1800">
                <a:latin typeface="Arial Unicode MS" charset="0"/>
              </a:rPr>
            </a:br>
            <a:r>
              <a:rPr lang="en-US" sz="1800">
                <a:latin typeface="Arial Unicode MS" charset="0"/>
              </a:rPr>
              <a:t>REFRESH COMPLETE </a:t>
            </a:r>
            <a:br>
              <a:rPr lang="en-US" sz="1800">
                <a:latin typeface="Arial Unicode MS" charset="0"/>
              </a:rPr>
            </a:br>
            <a:r>
              <a:rPr lang="en-US" sz="1800">
                <a:latin typeface="Arial Unicode MS" charset="0"/>
              </a:rPr>
              <a:t>ENABLE QUERY REWRITE </a:t>
            </a:r>
            <a:br>
              <a:rPr lang="en-US" sz="1800">
                <a:latin typeface="Arial Unicode MS" charset="0"/>
              </a:rPr>
            </a:br>
            <a:r>
              <a:rPr lang="en-US" sz="1800">
                <a:latin typeface="Arial Unicode MS" charset="0"/>
              </a:rPr>
              <a:t>AS </a:t>
            </a:r>
            <a:br>
              <a:rPr lang="en-US" sz="1800">
                <a:latin typeface="Arial Unicode MS" charset="0"/>
              </a:rPr>
            </a:br>
            <a:r>
              <a:rPr lang="en-US" sz="1800">
                <a:latin typeface="Arial Unicode MS" charset="0"/>
              </a:rPr>
              <a:t>SELECT orders.vendor, sum(orders.quantity*item.price)</a:t>
            </a:r>
            <a:br>
              <a:rPr lang="en-US" sz="1800">
                <a:latin typeface="Arial Unicode MS" charset="0"/>
              </a:rPr>
            </a:br>
            <a:r>
              <a:rPr lang="en-US" sz="1800">
                <a:latin typeface="Arial Unicode MS" charset="0"/>
              </a:rPr>
              <a:t>FROM orders,item</a:t>
            </a:r>
            <a:br>
              <a:rPr lang="en-US" sz="1800">
                <a:latin typeface="Arial Unicode MS" charset="0"/>
              </a:rPr>
            </a:br>
            <a:r>
              <a:rPr lang="en-US" sz="1800">
                <a:latin typeface="Arial Unicode MS" charset="0"/>
              </a:rPr>
              <a:t>WHERE orders.itemnum = item.itemnum</a:t>
            </a:r>
            <a:br>
              <a:rPr lang="en-US" sz="1800">
                <a:latin typeface="Arial Unicode MS" charset="0"/>
              </a:rPr>
            </a:br>
            <a:r>
              <a:rPr lang="en-US" sz="1800">
                <a:latin typeface="Arial Unicode MS" charset="0"/>
              </a:rPr>
              <a:t>group by orders.vendor;</a:t>
            </a:r>
          </a:p>
        </p:txBody>
      </p:sp>
      <p:sp>
        <p:nvSpPr>
          <p:cNvPr id="33795" name="Rectangle 3"/>
          <p:cNvSpPr>
            <a:spLocks noGrp="1" noChangeArrowheads="1"/>
          </p:cNvSpPr>
          <p:nvPr>
            <p:ph type="body" idx="2"/>
          </p:nvPr>
        </p:nvSpPr>
        <p:spPr>
          <a:xfrm>
            <a:off x="4648200" y="1981200"/>
            <a:ext cx="3810000" cy="4719638"/>
          </a:xfrm>
          <a:ln/>
        </p:spPr>
        <p:txBody>
          <a:bodyPr/>
          <a:lstStyle/>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Some Options:</a:t>
            </a:r>
          </a:p>
          <a:p>
            <a:pPr marL="739775" lvl="1" indent="-282575">
              <a:lnSpc>
                <a:spcPct val="90000"/>
              </a:lnSpc>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BUILD immediate/deferred</a:t>
            </a:r>
          </a:p>
          <a:p>
            <a:pPr marL="739775" lvl="1" indent="-282575">
              <a:lnSpc>
                <a:spcPct val="90000"/>
              </a:lnSpc>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REFRESH complete/fast</a:t>
            </a:r>
          </a:p>
          <a:p>
            <a:pPr marL="739775" lvl="1" indent="-282575">
              <a:lnSpc>
                <a:spcPct val="90000"/>
              </a:lnSpc>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ENABLE QUERY REWRITE</a:t>
            </a:r>
          </a:p>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Key characteristics:</a:t>
            </a:r>
          </a:p>
          <a:p>
            <a:pPr marL="739775" lvl="1" indent="-282575">
              <a:lnSpc>
                <a:spcPct val="90000"/>
              </a:lnSpc>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Transparent aggregate maintenance</a:t>
            </a:r>
          </a:p>
          <a:p>
            <a:pPr marL="739775" lvl="1" indent="-282575">
              <a:lnSpc>
                <a:spcPct val="90000"/>
              </a:lnSpc>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Transparent expansion performed by the optimizer based on cost.	</a:t>
            </a:r>
          </a:p>
          <a:p>
            <a:pPr lvl="2">
              <a:lnSpc>
                <a:spcPct val="90000"/>
              </a:lnSpc>
              <a:spcBef>
                <a:spcPts val="45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1800"/>
              <a:t>It is the optimizer and not the programmer that performs query rewriting</a:t>
            </a:r>
          </a:p>
          <a:p>
            <a:pPr marL="339725" indent="-339725">
              <a:lnSpc>
                <a:spcPct val="90000"/>
              </a:lnSpc>
              <a:spcBef>
                <a:spcPts val="45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sz="1800"/>
          </a:p>
        </p:txBody>
      </p:sp>
    </p:spTree>
    <p:extLst>
      <p:ext uri="{BB962C8B-B14F-4D97-AF65-F5344CB8AC3E}">
        <p14:creationId xmlns:p14="http://schemas.microsoft.com/office/powerpoint/2010/main" val="2911211611"/>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Triggers</a:t>
            </a:r>
          </a:p>
        </p:txBody>
      </p:sp>
      <p:sp>
        <p:nvSpPr>
          <p:cNvPr id="35842" name="Rectangle 2"/>
          <p:cNvSpPr>
            <a:spLocks noGrp="1" noChangeArrowheads="1"/>
          </p:cNvSpPr>
          <p:nvPr>
            <p:ph type="body" idx="1"/>
          </p:nvPr>
        </p:nvSpPr>
        <p:spPr>
          <a:xfrm>
            <a:off x="685800" y="1981200"/>
            <a:ext cx="7772400" cy="4114800"/>
          </a:xfrm>
          <a:ln/>
        </p:spPr>
        <p:txBody>
          <a:bodyPr>
            <a:normAutofit lnSpcReduction="10000"/>
          </a:bodyPr>
          <a:lstStyle/>
          <a:p>
            <a:pPr marL="339725" indent="-339725">
              <a:lnSpc>
                <a:spcPct val="90000"/>
              </a:lnSpc>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A trigger is a stored procedure (collection of SQL statements stored within the database server) that executes as a result of an event.</a:t>
            </a:r>
          </a:p>
          <a:p>
            <a:pPr marL="339725" indent="-339725">
              <a:lnSpc>
                <a:spcPct val="90000"/>
              </a:lnSpc>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Events are of two kinds:</a:t>
            </a:r>
          </a:p>
          <a:p>
            <a:pPr marL="739775" lvl="1" indent="-282575">
              <a:lnSpc>
                <a:spcPct val="90000"/>
              </a:lnSpc>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Timing events</a:t>
            </a:r>
          </a:p>
          <a:p>
            <a:pPr marL="739775" lvl="1" indent="-282575">
              <a:lnSpc>
                <a:spcPct val="90000"/>
              </a:lnSpc>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Modifications: inserts, deletes or updates</a:t>
            </a:r>
          </a:p>
          <a:p>
            <a:pPr marL="339725" indent="-339725">
              <a:lnSpc>
                <a:spcPct val="90000"/>
              </a:lnSpc>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A trigger executes as part of the transaction containing the enabling event.</a:t>
            </a:r>
          </a:p>
        </p:txBody>
      </p:sp>
    </p:spTree>
    <p:extLst>
      <p:ext uri="{BB962C8B-B14F-4D97-AF65-F5344CB8AC3E}">
        <p14:creationId xmlns:p14="http://schemas.microsoft.com/office/powerpoint/2010/main" val="8218018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Reason to Use Triggers</a:t>
            </a:r>
          </a:p>
        </p:txBody>
      </p:sp>
      <p:sp>
        <p:nvSpPr>
          <p:cNvPr id="36866" name="Rectangle 2"/>
          <p:cNvSpPr>
            <a:spLocks noGrp="1" noChangeArrowheads="1"/>
          </p:cNvSpPr>
          <p:nvPr>
            <p:ph type="body" idx="1"/>
          </p:nvPr>
        </p:nvSpPr>
        <p:spPr>
          <a:xfrm>
            <a:off x="685800" y="1981200"/>
            <a:ext cx="7772400" cy="4114800"/>
          </a:xfrm>
          <a:ln/>
        </p:spPr>
        <p:txBody>
          <a:bodyPr/>
          <a:lstStyle/>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A trigger will fire regardless of the application that enables it.</a:t>
            </a:r>
          </a:p>
          <a:p>
            <a:pPr marL="739775" lvl="1" indent="-282575">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This makes triggers valuable for auditing purposes or to reverse suspicious actions, e.g. a salary changed on a Saturday.</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Triggers can maintain integrity constraints, e.g., referential integrity or aggregate maintenance</a:t>
            </a:r>
          </a:p>
          <a:p>
            <a:pPr marL="339725" indent="-339725">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Triggers are located on the database server and are thus application independent.</a:t>
            </a:r>
          </a:p>
        </p:txBody>
      </p:sp>
    </p:spTree>
    <p:extLst>
      <p:ext uri="{BB962C8B-B14F-4D97-AF65-F5344CB8AC3E}">
        <p14:creationId xmlns:p14="http://schemas.microsoft.com/office/powerpoint/2010/main" val="365363370"/>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Life without Triggers</a:t>
            </a:r>
          </a:p>
        </p:txBody>
      </p:sp>
      <p:sp>
        <p:nvSpPr>
          <p:cNvPr id="37890" name="Rectangle 2"/>
          <p:cNvSpPr>
            <a:spLocks noGrp="1" noChangeArrowheads="1"/>
          </p:cNvSpPr>
          <p:nvPr>
            <p:ph type="body" idx="1"/>
          </p:nvPr>
        </p:nvSpPr>
        <p:spPr>
          <a:xfrm>
            <a:off x="685800" y="1981200"/>
            <a:ext cx="7772400" cy="4130675"/>
          </a:xfrm>
          <a:ln/>
        </p:spPr>
        <p:txBody>
          <a:bodyPr>
            <a:normAutofit lnSpcReduction="10000"/>
          </a:bodyPr>
          <a:lstStyle/>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Application must display the latest data inserted into a table</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Without triggers, the application must poll data repeatedly:</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SELECT *</a:t>
            </a:r>
            <a:br>
              <a:rPr lang="en-US" sz="2400"/>
            </a:br>
            <a:r>
              <a:rPr lang="en-US" sz="2400"/>
              <a:t>FROM table</a:t>
            </a:r>
            <a:br>
              <a:rPr lang="en-US" sz="2400"/>
            </a:br>
            <a:r>
              <a:rPr lang="en-US" sz="2400"/>
              <a:t>WHERE inserttime &gt;= lasttimelooked + 1;</a:t>
            </a:r>
          </a:p>
          <a:p>
            <a:pPr marL="739775" lvl="1" indent="-28257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Update lasttimelooked based on current time.</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Poll too often and you cause lock conflicts.</a:t>
            </a:r>
          </a:p>
          <a:p>
            <a:pPr marL="339725" indent="-339725">
              <a:lnSpc>
                <a:spcPct val="90000"/>
              </a:lnSpc>
              <a:spcBef>
                <a:spcPts val="7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800"/>
              <a:t>Poll too seldom and you will miss updates.</a:t>
            </a:r>
          </a:p>
        </p:txBody>
      </p:sp>
    </p:spTree>
    <p:extLst>
      <p:ext uri="{BB962C8B-B14F-4D97-AF65-F5344CB8AC3E}">
        <p14:creationId xmlns:p14="http://schemas.microsoft.com/office/powerpoint/2010/main" val="3240956431"/>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Triggers Can Help</a:t>
            </a:r>
          </a:p>
        </p:txBody>
      </p:sp>
      <p:sp>
        <p:nvSpPr>
          <p:cNvPr id="38914" name="Rectangle 2"/>
          <p:cNvSpPr>
            <a:spLocks noGrp="1" noChangeArrowheads="1"/>
          </p:cNvSpPr>
          <p:nvPr>
            <p:ph type="body" idx="1"/>
          </p:nvPr>
        </p:nvSpPr>
        <p:spPr>
          <a:xfrm>
            <a:off x="685800" y="1981200"/>
            <a:ext cx="7772400" cy="4114800"/>
          </a:xfrm>
          <a:ln/>
        </p:spPr>
        <p:txBody>
          <a:bodyPr/>
          <a:lstStyle/>
          <a:p>
            <a:pPr marL="339725" indent="-339725">
              <a:lnSpc>
                <a:spcPct val="90000"/>
              </a:lnSpc>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Implement an interrupt-driven approach:</a:t>
            </a:r>
          </a:p>
          <a:p>
            <a:pPr marL="739775" lvl="1" indent="-282575">
              <a:lnSpc>
                <a:spcPct val="90000"/>
              </a:lnSpc>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CREATE TRIGGER todisplay</a:t>
            </a:r>
            <a:br>
              <a:rPr lang="en-US"/>
            </a:br>
            <a:r>
              <a:rPr lang="en-US"/>
              <a:t>ON table</a:t>
            </a:r>
            <a:br>
              <a:rPr lang="en-US"/>
            </a:br>
            <a:r>
              <a:rPr lang="en-US"/>
              <a:t>FOR insert AS</a:t>
            </a:r>
            <a:br>
              <a:rPr lang="en-US"/>
            </a:br>
            <a:r>
              <a:rPr lang="en-US"/>
              <a:t>SELECT *</a:t>
            </a:r>
            <a:br>
              <a:rPr lang="en-US"/>
            </a:br>
            <a:r>
              <a:rPr lang="en-US"/>
              <a:t>FROM inserted</a:t>
            </a:r>
          </a:p>
          <a:p>
            <a:pPr marL="339725" indent="-339725">
              <a:lnSpc>
                <a:spcPct val="90000"/>
              </a:lnSpc>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The trigger avoids concurrency conflicts and provide new data exactly when produced.</a:t>
            </a:r>
          </a:p>
        </p:txBody>
      </p:sp>
    </p:spTree>
    <p:extLst>
      <p:ext uri="{BB962C8B-B14F-4D97-AF65-F5344CB8AC3E}">
        <p14:creationId xmlns:p14="http://schemas.microsoft.com/office/powerpoint/2010/main" val="1577349417"/>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Problems with Triggers</a:t>
            </a:r>
          </a:p>
        </p:txBody>
      </p:sp>
      <p:sp>
        <p:nvSpPr>
          <p:cNvPr id="39938" name="Rectangle 2"/>
          <p:cNvSpPr>
            <a:spLocks noGrp="1" noChangeArrowheads="1"/>
          </p:cNvSpPr>
          <p:nvPr>
            <p:ph type="body" idx="1"/>
          </p:nvPr>
        </p:nvSpPr>
        <p:spPr>
          <a:xfrm>
            <a:off x="685800" y="1981200"/>
            <a:ext cx="7772400" cy="4114800"/>
          </a:xfrm>
          <a:ln/>
        </p:spPr>
        <p:txBody>
          <a:bodyPr/>
          <a:lstStyle/>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In the presence of triggers, no update can be analyzed in isolation, because triggers might cause further updates.</a:t>
            </a:r>
          </a:p>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The interaction between triggers might be hard to maintain when the number of triggers grow:</a:t>
            </a:r>
          </a:p>
          <a:p>
            <a:pPr marL="739775" lvl="1" indent="-28257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A modification might potentially fire several triggers: which ones are fired? in which order?</a:t>
            </a:r>
          </a:p>
        </p:txBody>
      </p:sp>
    </p:spTree>
    <p:extLst>
      <p:ext uri="{BB962C8B-B14F-4D97-AF65-F5344CB8AC3E}">
        <p14:creationId xmlns:p14="http://schemas.microsoft.com/office/powerpoint/2010/main" val="243158257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Tuning Triggers</a:t>
            </a:r>
          </a:p>
        </p:txBody>
      </p:sp>
      <p:sp>
        <p:nvSpPr>
          <p:cNvPr id="40962" name="Rectangle 2"/>
          <p:cNvSpPr>
            <a:spLocks noGrp="1" noChangeArrowheads="1"/>
          </p:cNvSpPr>
          <p:nvPr>
            <p:ph type="body" idx="1"/>
          </p:nvPr>
        </p:nvSpPr>
        <p:spPr>
          <a:xfrm>
            <a:off x="685800" y="1981200"/>
            <a:ext cx="7772400" cy="4114800"/>
          </a:xfrm>
          <a:ln/>
        </p:spPr>
        <p:txBody>
          <a:bodyPr/>
          <a:lstStyle/>
          <a:p>
            <a:pPr marL="339725" indent="-33972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A triggers executes only after a given operation has taken place. The programmer might make use of this information to suggest a specific execution strategy.</a:t>
            </a:r>
          </a:p>
          <a:p>
            <a:pPr marL="739775" lvl="1" indent="-282575">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t>Non clustered indexes to speed-up referential integrity if records are inserted one at a time.</a:t>
            </a:r>
          </a:p>
        </p:txBody>
      </p:sp>
    </p:spTree>
    <p:extLst>
      <p:ext uri="{BB962C8B-B14F-4D97-AF65-F5344CB8AC3E}">
        <p14:creationId xmlns:p14="http://schemas.microsoft.com/office/powerpoint/2010/main" val="1216252785"/>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685800" y="609600"/>
            <a:ext cx="7772400" cy="1143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t>Tuning Triggers</a:t>
            </a:r>
          </a:p>
        </p:txBody>
      </p:sp>
      <p:sp>
        <p:nvSpPr>
          <p:cNvPr id="41986" name="Rectangle 2"/>
          <p:cNvSpPr>
            <a:spLocks noGrp="1" noChangeArrowheads="1"/>
          </p:cNvSpPr>
          <p:nvPr>
            <p:ph type="body" idx="1"/>
          </p:nvPr>
        </p:nvSpPr>
        <p:spPr>
          <a:xfrm>
            <a:off x="457200" y="1981200"/>
            <a:ext cx="4038600" cy="4773613"/>
          </a:xfrm>
          <a:ln/>
        </p:spPr>
        <p:txBody>
          <a:bodyPr/>
          <a:lstStyle/>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It is easy to write triggers that execute too often or return too much data.</a:t>
            </a:r>
          </a:p>
          <a:p>
            <a:pPr lvl="1" indent="-282575">
              <a:lnSpc>
                <a:spcPct val="90000"/>
              </a:lnSpc>
              <a:spcBef>
                <a:spcPts val="5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Example: write records to table Richdepositor everytime account balance increases over $50000.</a:t>
            </a:r>
          </a:p>
          <a:p>
            <a:pPr lvl="1" indent="-282575">
              <a:lnSpc>
                <a:spcPct val="90000"/>
              </a:lnSpc>
              <a:spcBef>
                <a:spcPts val="5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A naïve implementation:</a:t>
            </a:r>
            <a:br>
              <a:rPr lang="en-US" sz="2000"/>
            </a:br>
            <a:r>
              <a:rPr lang="en-US" sz="2000"/>
              <a:t>CREATE TRIGGER nr</a:t>
            </a:r>
            <a:br>
              <a:rPr lang="en-US" sz="2000"/>
            </a:br>
            <a:r>
              <a:rPr lang="en-US" sz="2000"/>
              <a:t>ON account</a:t>
            </a:r>
            <a:br>
              <a:rPr lang="en-US" sz="2000"/>
            </a:br>
            <a:r>
              <a:rPr lang="en-US" sz="2000"/>
              <a:t>FOR update</a:t>
            </a:r>
            <a:br>
              <a:rPr lang="en-US" sz="2000"/>
            </a:br>
            <a:r>
              <a:rPr lang="en-US" sz="2000"/>
              <a:t>AS </a:t>
            </a:r>
            <a:br>
              <a:rPr lang="en-US" sz="2000"/>
            </a:br>
            <a:r>
              <a:rPr lang="en-US" sz="2000"/>
              <a:t>INSERT INTO Richdepositor</a:t>
            </a:r>
            <a:br>
              <a:rPr lang="en-US" sz="2000"/>
            </a:br>
            <a:r>
              <a:rPr lang="en-US" sz="2000"/>
              <a:t>FROM inserted</a:t>
            </a:r>
            <a:br>
              <a:rPr lang="en-US" sz="2000"/>
            </a:br>
            <a:r>
              <a:rPr lang="en-US" sz="2000"/>
              <a:t>WHERE inserted.balance &gt; 50000;</a:t>
            </a:r>
          </a:p>
        </p:txBody>
      </p:sp>
      <p:sp>
        <p:nvSpPr>
          <p:cNvPr id="41987" name="Rectangle 3"/>
          <p:cNvSpPr>
            <a:spLocks noGrp="1" noChangeArrowheads="1"/>
          </p:cNvSpPr>
          <p:nvPr>
            <p:ph type="body" idx="2"/>
          </p:nvPr>
        </p:nvSpPr>
        <p:spPr>
          <a:xfrm>
            <a:off x="4648200" y="1981200"/>
            <a:ext cx="4343400" cy="4114800"/>
          </a:xfrm>
          <a:ln/>
        </p:spPr>
        <p:txBody>
          <a:bodyPr/>
          <a:lstStyle/>
          <a:p>
            <a:pPr marL="339725" indent="-339725">
              <a:lnSpc>
                <a:spcPct val="90000"/>
              </a:lnSpc>
              <a:spcBef>
                <a:spcPts val="600"/>
              </a:spcBef>
              <a:buFont typeface="Times New Roman"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a:t>A more efficient implementation:</a:t>
            </a:r>
          </a:p>
          <a:p>
            <a:pPr marL="339725" indent="-339725">
              <a:lnSpc>
                <a:spcPct val="90000"/>
              </a:lnSpc>
              <a:spcBef>
                <a:spcPts val="45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a:t>	</a:t>
            </a:r>
            <a:r>
              <a:rPr lang="en-US" sz="1800"/>
              <a:t>CREATE TRIGGER nr</a:t>
            </a:r>
            <a:br>
              <a:rPr lang="en-US" sz="1800"/>
            </a:br>
            <a:r>
              <a:rPr lang="en-US" sz="1800"/>
              <a:t>ON account</a:t>
            </a:r>
            <a:br>
              <a:rPr lang="en-US" sz="1800"/>
            </a:br>
            <a:r>
              <a:rPr lang="en-US" sz="1800"/>
              <a:t>FOR update</a:t>
            </a:r>
            <a:br>
              <a:rPr lang="en-US" sz="1800"/>
            </a:br>
            <a:r>
              <a:rPr lang="en-US" sz="1800"/>
              <a:t>AS</a:t>
            </a:r>
            <a:br>
              <a:rPr lang="en-US" sz="1800"/>
            </a:br>
            <a:r>
              <a:rPr lang="en-US" sz="1800"/>
              <a:t>if update(balance)</a:t>
            </a:r>
            <a:br>
              <a:rPr lang="en-US" sz="1800"/>
            </a:br>
            <a:r>
              <a:rPr lang="en-US" sz="1800"/>
              <a:t>BEGIN</a:t>
            </a:r>
            <a:br>
              <a:rPr lang="en-US" sz="1800"/>
            </a:br>
            <a:r>
              <a:rPr lang="en-US" sz="1800"/>
              <a:t>   INSERT INTO RichDepositor</a:t>
            </a:r>
            <a:br>
              <a:rPr lang="en-US" sz="1800"/>
            </a:br>
            <a:r>
              <a:rPr lang="en-US" sz="1800"/>
              <a:t>   FROM inserted, deleted</a:t>
            </a:r>
            <a:br>
              <a:rPr lang="en-US" sz="1800"/>
            </a:br>
            <a:r>
              <a:rPr lang="en-US" sz="1800"/>
              <a:t>   WHERE inserted.id = deleted.id</a:t>
            </a:r>
            <a:br>
              <a:rPr lang="en-US" sz="1800"/>
            </a:br>
            <a:r>
              <a:rPr lang="en-US" sz="1800"/>
              <a:t>	AND inserted.balance &gt; 500000</a:t>
            </a:r>
            <a:br>
              <a:rPr lang="en-US" sz="1800"/>
            </a:br>
            <a:r>
              <a:rPr lang="en-US" sz="1800"/>
              <a:t>	AND deleted.balance &lt; 500000</a:t>
            </a:r>
            <a:br>
              <a:rPr lang="en-US" sz="1800"/>
            </a:br>
            <a:r>
              <a:rPr lang="en-US" sz="1800"/>
              <a:t>END</a:t>
            </a:r>
          </a:p>
        </p:txBody>
      </p:sp>
    </p:spTree>
    <p:extLst>
      <p:ext uri="{BB962C8B-B14F-4D97-AF65-F5344CB8AC3E}">
        <p14:creationId xmlns:p14="http://schemas.microsoft.com/office/powerpoint/2010/main" val="3173538103"/>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3B7C3676-7982-CB44-AFC6-20676B93797F}" type="slidenum">
              <a:rPr lang="en-US"/>
              <a:pPr/>
              <a:t>6</a:t>
            </a:fld>
            <a:endParaRPr lang="en-US"/>
          </a:p>
        </p:txBody>
      </p:sp>
      <p:sp>
        <p:nvSpPr>
          <p:cNvPr id="7169" name="Rectangle 1"/>
          <p:cNvSpPr>
            <a:spLocks noGrp="1" noChangeArrowheads="1"/>
          </p:cNvSpPr>
          <p:nvPr>
            <p:ph type="title"/>
          </p:nvPr>
        </p:nvSpPr>
        <p:spPr>
          <a:xfrm>
            <a:off x="685440" y="0"/>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External Sorting</a:t>
            </a:r>
          </a:p>
        </p:txBody>
      </p:sp>
      <p:sp>
        <p:nvSpPr>
          <p:cNvPr id="7170" name="Rectangle 2"/>
          <p:cNvSpPr>
            <a:spLocks noGrp="1" noChangeArrowheads="1"/>
          </p:cNvSpPr>
          <p:nvPr>
            <p:ph type="body" idx="1"/>
          </p:nvPr>
        </p:nvSpPr>
        <p:spPr>
          <a:xfrm>
            <a:off x="380160" y="1294696"/>
            <a:ext cx="8382240" cy="4954120"/>
          </a:xfrm>
          <a:ln/>
        </p:spPr>
        <p:txBody>
          <a:bodyPr lIns="81639" tIns="42452" rIns="81639" bIns="42452"/>
          <a:lstStyle/>
          <a:p>
            <a:pPr marL="308165" indent="-308165">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a:t>Sorting is used in implementing many relational operations</a:t>
            </a:r>
          </a:p>
          <a:p>
            <a:pPr marL="308165" indent="-308165">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a:t>Problem: </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a:t>Relations are typically large, do not fit in main memory</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a:t>So cannot use traditional in-memory sorting algorithms</a:t>
            </a:r>
          </a:p>
          <a:p>
            <a:pPr marL="308165" indent="-308165">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500"/>
              <a:t>Approach used:</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a:t>Combine in-memory sorting with clever techniques aimed at minimizing I/O</a:t>
            </a:r>
          </a:p>
          <a:p>
            <a:pPr marL="671050" lvl="1" indent="-256324">
              <a:spcBef>
                <a:spcPts val="544"/>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200"/>
              <a:t>I/O costs dominate =&gt; cost of sorting algorithm is measured in the number of page transfers</a:t>
            </a:r>
          </a:p>
        </p:txBody>
      </p:sp>
    </p:spTree>
    <p:extLst>
      <p:ext uri="{BB962C8B-B14F-4D97-AF65-F5344CB8AC3E}">
        <p14:creationId xmlns:p14="http://schemas.microsoft.com/office/powerpoint/2010/main" val="309179283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F69CD893-AC16-F141-8EEB-B6C1453D7EDE}" type="slidenum">
              <a:rPr lang="en-US"/>
              <a:pPr/>
              <a:t>7</a:t>
            </a:fld>
            <a:endParaRPr lang="en-US"/>
          </a:p>
        </p:txBody>
      </p:sp>
      <p:sp>
        <p:nvSpPr>
          <p:cNvPr id="8193"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External Sorting (cont’d)</a:t>
            </a:r>
          </a:p>
        </p:txBody>
      </p:sp>
      <p:sp>
        <p:nvSpPr>
          <p:cNvPr id="8194" name="Rectangle 2"/>
          <p:cNvSpPr>
            <a:spLocks noGrp="1" noChangeArrowheads="1"/>
          </p:cNvSpPr>
          <p:nvPr>
            <p:ph type="body" idx="1"/>
          </p:nvPr>
        </p:nvSpPr>
        <p:spPr>
          <a:xfrm>
            <a:off x="685440" y="1981649"/>
            <a:ext cx="7771680" cy="4115952"/>
          </a:xfrm>
          <a:ln/>
        </p:spPr>
        <p:txBody>
          <a:bodyPr lIns="81639" tIns="42452" rIns="81639" bIns="42452"/>
          <a:lstStyle/>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External sorting has two main components:</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Computation involved in sorting records in buffers in main memory</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I/O necessary to move records between secondary storage and main memory</a:t>
            </a:r>
          </a:p>
          <a:p>
            <a:pPr marL="308165" indent="-308165">
              <a:spcBef>
                <a:spcPts val="72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US"/>
          </a:p>
        </p:txBody>
      </p:sp>
    </p:spTree>
    <p:extLst>
      <p:ext uri="{BB962C8B-B14F-4D97-AF65-F5344CB8AC3E}">
        <p14:creationId xmlns:p14="http://schemas.microsoft.com/office/powerpoint/2010/main" val="359751664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3774DF50-8AA3-9E42-8993-4AD4212A8750}" type="slidenum">
              <a:rPr lang="en-US"/>
              <a:pPr/>
              <a:t>8</a:t>
            </a:fld>
            <a:endParaRPr lang="en-US"/>
          </a:p>
        </p:txBody>
      </p:sp>
      <p:sp>
        <p:nvSpPr>
          <p:cNvPr id="13313"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Duplicate Elimination</a:t>
            </a:r>
          </a:p>
        </p:txBody>
      </p:sp>
      <p:sp>
        <p:nvSpPr>
          <p:cNvPr id="13314" name="Rectangle 2"/>
          <p:cNvSpPr>
            <a:spLocks noGrp="1" noChangeArrowheads="1"/>
          </p:cNvSpPr>
          <p:nvPr>
            <p:ph type="body" idx="1"/>
          </p:nvPr>
        </p:nvSpPr>
        <p:spPr>
          <a:xfrm>
            <a:off x="685440" y="1981649"/>
            <a:ext cx="7771680" cy="4115952"/>
          </a:xfrm>
          <a:ln/>
        </p:spPr>
        <p:txBody>
          <a:bodyPr lIns="81639" tIns="42452" rIns="81639" bIns="42452"/>
          <a:lstStyle/>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 major step in computing </a:t>
            </a:r>
            <a:r>
              <a:rPr lang="en-US" i="1"/>
              <a:t>projection</a:t>
            </a:r>
            <a:r>
              <a:rPr lang="en-US"/>
              <a:t>, </a:t>
            </a:r>
            <a:r>
              <a:rPr lang="en-US" i="1"/>
              <a:t>union</a:t>
            </a:r>
            <a:r>
              <a:rPr lang="en-US"/>
              <a:t>, and </a:t>
            </a:r>
            <a:r>
              <a:rPr lang="en-US" i="1"/>
              <a:t>difference </a:t>
            </a:r>
            <a:r>
              <a:rPr lang="en-US"/>
              <a:t>relational operators</a:t>
            </a:r>
          </a:p>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Algorithm:</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Sort</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At the last stage of the merge step eliminate duplicates on the fly</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No additional cost (with respect to sorting) in terms of I/O</a:t>
            </a:r>
          </a:p>
        </p:txBody>
      </p:sp>
    </p:spTree>
    <p:extLst>
      <p:ext uri="{BB962C8B-B14F-4D97-AF65-F5344CB8AC3E}">
        <p14:creationId xmlns:p14="http://schemas.microsoft.com/office/powerpoint/2010/main" val="249547718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85440" y="609185"/>
            <a:ext cx="7771680" cy="1143480"/>
          </a:xfrm>
          <a:ln/>
        </p:spPr>
        <p:txBody>
          <a:bodyPr lIns="81639" tIns="42452" rIns="81639" bIns="42452"/>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Access Method</a:t>
            </a:r>
          </a:p>
        </p:txBody>
      </p:sp>
      <p:sp>
        <p:nvSpPr>
          <p:cNvPr id="17410" name="Rectangle 2"/>
          <p:cNvSpPr>
            <a:spLocks noGrp="1" noChangeArrowheads="1"/>
          </p:cNvSpPr>
          <p:nvPr>
            <p:ph type="body" idx="1"/>
          </p:nvPr>
        </p:nvSpPr>
        <p:spPr>
          <a:xfrm>
            <a:off x="685440" y="1981649"/>
            <a:ext cx="7771680" cy="4115952"/>
          </a:xfrm>
          <a:ln/>
        </p:spPr>
        <p:txBody>
          <a:bodyPr lIns="81639" tIns="42452" rIns="81639" bIns="42452"/>
          <a:lstStyle/>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Table Scan</a:t>
            </a:r>
          </a:p>
          <a:p>
            <a:pPr marL="308165" indent="-308165">
              <a:spcBef>
                <a:spcPts val="726"/>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Index Scan</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Find Index(es) matching expression in query</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Extract constant or range from query</a:t>
            </a:r>
          </a:p>
          <a:p>
            <a:pPr marL="671050" lvl="1" indent="-256324">
              <a:spcBef>
                <a:spcPts val="635"/>
              </a:spcBef>
              <a:spcAft>
                <a:spcPct val="0"/>
              </a:spcAft>
              <a:buFont typeface="Times New Roman"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US"/>
              <a:t>Index Search</a:t>
            </a:r>
          </a:p>
        </p:txBody>
      </p:sp>
    </p:spTree>
    <p:extLst>
      <p:ext uri="{BB962C8B-B14F-4D97-AF65-F5344CB8AC3E}">
        <p14:creationId xmlns:p14="http://schemas.microsoft.com/office/powerpoint/2010/main" val="760557404"/>
      </p:ext>
    </p:extLst>
  </p:cSld>
  <p:clrMapOvr>
    <a:masterClrMapping/>
  </p:clrMapOvr>
  <p:transition xmlns:p14="http://schemas.microsoft.com/office/powerpoint/2010/main" spd="med"/>
  <p:timing>
    <p:tnLst>
      <p:par>
        <p:cTn xmlns:p14="http://schemas.microsoft.com/office/powerpoint/2010/mai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2717</Words>
  <Application>Microsoft Macintosh PowerPoint</Application>
  <PresentationFormat>On-screen Show (4:3)</PresentationFormat>
  <Paragraphs>455</Paragraphs>
  <Slides>57</Slides>
  <Notes>53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Office Theme</vt:lpstr>
      <vt:lpstr>Microsoft Equation</vt:lpstr>
      <vt:lpstr>PowerPoint Presentation</vt:lpstr>
      <vt:lpstr>Outline </vt:lpstr>
      <vt:lpstr>Query Tuning</vt:lpstr>
      <vt:lpstr>PowerPoint Presentation</vt:lpstr>
      <vt:lpstr>Physical Operators</vt:lpstr>
      <vt:lpstr>External Sorting</vt:lpstr>
      <vt:lpstr>External Sorting (cont’d)</vt:lpstr>
      <vt:lpstr>Duplicate Elimination</vt:lpstr>
      <vt:lpstr>Access Method</vt:lpstr>
      <vt:lpstr>Choosing an Access Path</vt:lpstr>
      <vt:lpstr>Computing Joins</vt:lpstr>
      <vt:lpstr>Join Algorithms  </vt:lpstr>
      <vt:lpstr>Cost Model</vt:lpstr>
      <vt:lpstr>Query Execution Plan</vt:lpstr>
      <vt:lpstr>Query Representation</vt:lpstr>
      <vt:lpstr>Query Representation</vt:lpstr>
      <vt:lpstr>Overview of Query Optimization</vt:lpstr>
      <vt:lpstr>Search Algorithm</vt:lpstr>
      <vt:lpstr>Search Algorithm</vt:lpstr>
      <vt:lpstr>Search Algorithm</vt:lpstr>
      <vt:lpstr>Search Algorithm</vt:lpstr>
      <vt:lpstr>Query Monitoring</vt:lpstr>
      <vt:lpstr>Query Rewriting</vt:lpstr>
      <vt:lpstr>Running Example</vt:lpstr>
      <vt:lpstr>Query Rewriting Techniques</vt:lpstr>
      <vt:lpstr>Index Usage </vt:lpstr>
      <vt:lpstr>Eliminate unneeded DISTINCTs </vt:lpstr>
      <vt:lpstr>Eliminate unneeded DISTINCTs</vt:lpstr>
      <vt:lpstr>Distinct Unnecessary Here Too</vt:lpstr>
      <vt:lpstr>Reaching</vt:lpstr>
      <vt:lpstr>Reaches: Main Theorem</vt:lpstr>
      <vt:lpstr>Reaches: Proof Sketch</vt:lpstr>
      <vt:lpstr>Reaches: Example 1</vt:lpstr>
      <vt:lpstr>Reaches: Example 2</vt:lpstr>
      <vt:lpstr>Reaches: Example 3</vt:lpstr>
      <vt:lpstr>Types of Nested Queries</vt:lpstr>
      <vt:lpstr>Rewriting of Uncorrelated Subqueries without Aggregates</vt:lpstr>
      <vt:lpstr>Rewriting of Uncorrelated Subqueries without Aggregates</vt:lpstr>
      <vt:lpstr>Rewriting of Correlated Subqueries</vt:lpstr>
      <vt:lpstr>Rewriting of Correlated Subqueries</vt:lpstr>
      <vt:lpstr>Rewriting of Correlated  Subqueries</vt:lpstr>
      <vt:lpstr>Rewriting of Correlated Subqueries</vt:lpstr>
      <vt:lpstr>The Infamous COUNT Bug</vt:lpstr>
      <vt:lpstr>Abuse of Temporaries</vt:lpstr>
      <vt:lpstr>Join Conditions</vt:lpstr>
      <vt:lpstr>Use of Having</vt:lpstr>
      <vt:lpstr>Use of Views </vt:lpstr>
      <vt:lpstr>Aggregate Maintenance</vt:lpstr>
      <vt:lpstr>Aggregate Maintenance</vt:lpstr>
      <vt:lpstr>Materialized Views in Oracle9i</vt:lpstr>
      <vt:lpstr>Triggers</vt:lpstr>
      <vt:lpstr>Reason to Use Triggers</vt:lpstr>
      <vt:lpstr>Life without Triggers</vt:lpstr>
      <vt:lpstr>Triggers Can Help</vt:lpstr>
      <vt:lpstr>Problems with Triggers</vt:lpstr>
      <vt:lpstr>Tuning Triggers</vt:lpstr>
      <vt:lpstr>Tuning Triggers</vt:lpstr>
    </vt:vector>
  </TitlesOfParts>
  <Company>IT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Philippe Bonnet</dc:creator>
  <cp:lastModifiedBy>Philippe Bonnet</cp:lastModifiedBy>
  <cp:revision>2</cp:revision>
  <dcterms:created xsi:type="dcterms:W3CDTF">2013-04-01T16:27:20Z</dcterms:created>
  <dcterms:modified xsi:type="dcterms:W3CDTF">2013-04-01T16:40:48Z</dcterms:modified>
</cp:coreProperties>
</file>