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6" r:id="rId17"/>
    <p:sldId id="277" r:id="rId18"/>
    <p:sldId id="278" r:id="rId19"/>
    <p:sldId id="274" r:id="rId20"/>
    <p:sldId id="272" r:id="rId21"/>
    <p:sldId id="273" r:id="rId22"/>
    <p:sldId id="275"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E3028523-D4F0-1649-9B85-44BCD2C26213}">
          <p14:sldIdLst>
            <p14:sldId id="257"/>
          </p14:sldIdLst>
        </p14:section>
        <p14:section name="Outline" id="{5E9E9081-AC8C-6542-9B78-DE52C7DB0442}">
          <p14:sldIdLst>
            <p14:sldId id="258"/>
          </p14:sldIdLst>
        </p14:section>
        <p14:section name="Normalization" id="{C78525B6-D03E-884A-B607-B4DF7828683D}">
          <p14:sldIdLst>
            <p14:sldId id="259"/>
            <p14:sldId id="260"/>
            <p14:sldId id="261"/>
            <p14:sldId id="262"/>
            <p14:sldId id="263"/>
            <p14:sldId id="264"/>
            <p14:sldId id="265"/>
            <p14:sldId id="266"/>
            <p14:sldId id="267"/>
            <p14:sldId id="268"/>
            <p14:sldId id="269"/>
            <p14:sldId id="270"/>
            <p14:sldId id="271"/>
          </p14:sldIdLst>
        </p14:section>
        <p14:section name="Compression" id="{E18667F2-E09A-BE44-9DD4-881F8E406556}">
          <p14:sldIdLst>
            <p14:sldId id="276"/>
            <p14:sldId id="277"/>
            <p14:sldId id="278"/>
          </p14:sldIdLst>
        </p14:section>
        <p14:section name="Tuning Normalization" id="{450D759C-C534-2549-8ADD-A73964F25631}">
          <p14:sldIdLst>
            <p14:sldId id="274"/>
            <p14:sldId id="272"/>
            <p14:sldId id="273"/>
            <p14:sldId id="27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2" d="100"/>
          <a:sy n="112" d="100"/>
        </p:scale>
        <p:origin x="-1544"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DB3B4F-1F07-5647-B065-9CA5574FB04E}" type="datetimeFigureOut">
              <a:rPr lang="en-US" smtClean="0"/>
              <a:t>3/18/13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8D018A-8291-9D44-9315-DF7F87DC2688}" type="slidenum">
              <a:rPr lang="en-US" smtClean="0"/>
              <a:t>‹#›</a:t>
            </a:fld>
            <a:endParaRPr lang="en-US"/>
          </a:p>
        </p:txBody>
      </p:sp>
    </p:spTree>
    <p:extLst>
      <p:ext uri="{BB962C8B-B14F-4D97-AF65-F5344CB8AC3E}">
        <p14:creationId xmlns:p14="http://schemas.microsoft.com/office/powerpoint/2010/main" val="213462126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Text Box 1"/>
          <p:cNvSpPr txBox="1">
            <a:spLocks noChangeArrowheads="1"/>
          </p:cNvSpPr>
          <p:nvPr>
            <p:ph type="sldImg"/>
          </p:nvPr>
        </p:nvSpPr>
        <p:spPr bwMode="auto">
          <a:xfrm>
            <a:off x="1155966" y="694244"/>
            <a:ext cx="45476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9698" name="Text Box 2"/>
          <p:cNvSpPr txBox="1">
            <a:spLocks noChangeArrowheads="1"/>
          </p:cNvSpPr>
          <p:nvPr>
            <p:ph type="body" idx="1"/>
          </p:nvPr>
        </p:nvSpPr>
        <p:spPr bwMode="auto">
          <a:xfrm>
            <a:off x="686112" y="4343713"/>
            <a:ext cx="5487333" cy="4115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3" name="Text Box 1"/>
          <p:cNvSpPr txBox="1">
            <a:spLocks noChangeArrowheads="1"/>
          </p:cNvSpPr>
          <p:nvPr>
            <p:ph type="sldImg"/>
          </p:nvPr>
        </p:nvSpPr>
        <p:spPr bwMode="auto">
          <a:xfrm>
            <a:off x="1155966" y="694244"/>
            <a:ext cx="45476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8914" name="Text Box 2"/>
          <p:cNvSpPr txBox="1">
            <a:spLocks noChangeArrowheads="1"/>
          </p:cNvSpPr>
          <p:nvPr>
            <p:ph type="body" idx="1"/>
          </p:nvPr>
        </p:nvSpPr>
        <p:spPr bwMode="auto">
          <a:xfrm>
            <a:off x="686112" y="4343713"/>
            <a:ext cx="5487333" cy="4115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7" name="Text Box 1"/>
          <p:cNvSpPr txBox="1">
            <a:spLocks noChangeArrowheads="1"/>
          </p:cNvSpPr>
          <p:nvPr>
            <p:ph type="sldImg"/>
          </p:nvPr>
        </p:nvSpPr>
        <p:spPr bwMode="auto">
          <a:xfrm>
            <a:off x="1155966" y="694244"/>
            <a:ext cx="45476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9938" name="Text Box 2"/>
          <p:cNvSpPr txBox="1">
            <a:spLocks noChangeArrowheads="1"/>
          </p:cNvSpPr>
          <p:nvPr>
            <p:ph type="body" idx="1"/>
          </p:nvPr>
        </p:nvSpPr>
        <p:spPr bwMode="auto">
          <a:xfrm>
            <a:off x="686112" y="4343713"/>
            <a:ext cx="5487333" cy="4115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1" name="Text Box 1"/>
          <p:cNvSpPr txBox="1">
            <a:spLocks noChangeArrowheads="1"/>
          </p:cNvSpPr>
          <p:nvPr>
            <p:ph type="sldImg"/>
          </p:nvPr>
        </p:nvSpPr>
        <p:spPr bwMode="auto">
          <a:xfrm>
            <a:off x="1144588" y="693738"/>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62" name="Text Box 2"/>
          <p:cNvSpPr txBox="1">
            <a:spLocks noChangeArrowheads="1"/>
          </p:cNvSpPr>
          <p:nvPr>
            <p:ph type="body" idx="1"/>
          </p:nvPr>
        </p:nvSpPr>
        <p:spPr bwMode="auto">
          <a:xfrm>
            <a:off x="686112" y="4343713"/>
            <a:ext cx="5487333" cy="4115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5" name="Text Box 1"/>
          <p:cNvSpPr txBox="1">
            <a:spLocks noChangeArrowheads="1"/>
          </p:cNvSpPr>
          <p:nvPr>
            <p:ph type="sldImg"/>
          </p:nvPr>
        </p:nvSpPr>
        <p:spPr bwMode="auto">
          <a:xfrm>
            <a:off x="1155966" y="694244"/>
            <a:ext cx="45476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1986" name="Text Box 2"/>
          <p:cNvSpPr txBox="1">
            <a:spLocks noChangeArrowheads="1"/>
          </p:cNvSpPr>
          <p:nvPr>
            <p:ph type="body" idx="1"/>
          </p:nvPr>
        </p:nvSpPr>
        <p:spPr bwMode="auto">
          <a:xfrm>
            <a:off x="686112" y="4343713"/>
            <a:ext cx="5487333" cy="4115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Text Box 1"/>
          <p:cNvSpPr txBox="1">
            <a:spLocks noChangeArrowheads="1"/>
          </p:cNvSpPr>
          <p:nvPr>
            <p:ph type="sldImg"/>
          </p:nvPr>
        </p:nvSpPr>
        <p:spPr bwMode="auto">
          <a:xfrm>
            <a:off x="1155966" y="694244"/>
            <a:ext cx="45476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5058" name="Text Box 2"/>
          <p:cNvSpPr txBox="1">
            <a:spLocks noChangeArrowheads="1"/>
          </p:cNvSpPr>
          <p:nvPr>
            <p:ph type="body" idx="1"/>
          </p:nvPr>
        </p:nvSpPr>
        <p:spPr bwMode="auto">
          <a:xfrm>
            <a:off x="686112" y="4343713"/>
            <a:ext cx="5487333" cy="4115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09" name="Text Box 1"/>
          <p:cNvSpPr txBox="1">
            <a:spLocks noChangeArrowheads="1"/>
          </p:cNvSpPr>
          <p:nvPr>
            <p:ph type="sldImg"/>
          </p:nvPr>
        </p:nvSpPr>
        <p:spPr bwMode="auto">
          <a:xfrm>
            <a:off x="1155966" y="694244"/>
            <a:ext cx="45476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3010" name="Text Box 2"/>
          <p:cNvSpPr txBox="1">
            <a:spLocks noChangeArrowheads="1"/>
          </p:cNvSpPr>
          <p:nvPr>
            <p:ph type="body" idx="1"/>
          </p:nvPr>
        </p:nvSpPr>
        <p:spPr bwMode="auto">
          <a:xfrm>
            <a:off x="686112" y="4343713"/>
            <a:ext cx="5487333" cy="4115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3" name="Text Box 1"/>
          <p:cNvSpPr txBox="1">
            <a:spLocks noChangeArrowheads="1"/>
          </p:cNvSpPr>
          <p:nvPr>
            <p:ph type="sldImg"/>
          </p:nvPr>
        </p:nvSpPr>
        <p:spPr bwMode="auto">
          <a:xfrm>
            <a:off x="1155966" y="694244"/>
            <a:ext cx="45476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4034" name="Text Box 2"/>
          <p:cNvSpPr txBox="1">
            <a:spLocks noChangeArrowheads="1"/>
          </p:cNvSpPr>
          <p:nvPr>
            <p:ph type="body" idx="1"/>
          </p:nvPr>
        </p:nvSpPr>
        <p:spPr bwMode="auto">
          <a:xfrm>
            <a:off x="686112" y="4343713"/>
            <a:ext cx="5487333" cy="4115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1" name="Text Box 1"/>
          <p:cNvSpPr txBox="1">
            <a:spLocks noChangeArrowheads="1"/>
          </p:cNvSpPr>
          <p:nvPr>
            <p:ph type="sldImg"/>
          </p:nvPr>
        </p:nvSpPr>
        <p:spPr bwMode="auto">
          <a:xfrm>
            <a:off x="1155966" y="694244"/>
            <a:ext cx="45476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6082" name="Text Box 2"/>
          <p:cNvSpPr txBox="1">
            <a:spLocks noChangeArrowheads="1"/>
          </p:cNvSpPr>
          <p:nvPr>
            <p:ph type="body" idx="1"/>
          </p:nvPr>
        </p:nvSpPr>
        <p:spPr bwMode="auto">
          <a:xfrm>
            <a:off x="686112" y="4343713"/>
            <a:ext cx="5487333" cy="4115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1" name="Text Box 1"/>
          <p:cNvSpPr txBox="1">
            <a:spLocks noChangeArrowheads="1"/>
          </p:cNvSpPr>
          <p:nvPr>
            <p:ph type="sldImg"/>
          </p:nvPr>
        </p:nvSpPr>
        <p:spPr bwMode="auto">
          <a:xfrm>
            <a:off x="1155966" y="694244"/>
            <a:ext cx="45476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0722" name="Text Box 2"/>
          <p:cNvSpPr txBox="1">
            <a:spLocks noChangeArrowheads="1"/>
          </p:cNvSpPr>
          <p:nvPr>
            <p:ph type="body" idx="1"/>
          </p:nvPr>
        </p:nvSpPr>
        <p:spPr bwMode="auto">
          <a:xfrm>
            <a:off x="686112" y="4343713"/>
            <a:ext cx="5487333" cy="4115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Text Box 1"/>
          <p:cNvSpPr txBox="1">
            <a:spLocks noChangeArrowheads="1"/>
          </p:cNvSpPr>
          <p:nvPr>
            <p:ph type="sldImg"/>
          </p:nvPr>
        </p:nvSpPr>
        <p:spPr bwMode="auto">
          <a:xfrm>
            <a:off x="1155966" y="694244"/>
            <a:ext cx="45476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1746" name="Text Box 2"/>
          <p:cNvSpPr txBox="1">
            <a:spLocks noChangeArrowheads="1"/>
          </p:cNvSpPr>
          <p:nvPr>
            <p:ph type="body" idx="1"/>
          </p:nvPr>
        </p:nvSpPr>
        <p:spPr bwMode="auto">
          <a:xfrm>
            <a:off x="686112" y="4343713"/>
            <a:ext cx="5487333" cy="4115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69" name="Text Box 1"/>
          <p:cNvSpPr txBox="1">
            <a:spLocks noChangeArrowheads="1"/>
          </p:cNvSpPr>
          <p:nvPr>
            <p:ph type="sldImg"/>
          </p:nvPr>
        </p:nvSpPr>
        <p:spPr bwMode="auto">
          <a:xfrm>
            <a:off x="1155966" y="694244"/>
            <a:ext cx="45476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2770" name="Text Box 2"/>
          <p:cNvSpPr txBox="1">
            <a:spLocks noChangeArrowheads="1"/>
          </p:cNvSpPr>
          <p:nvPr>
            <p:ph type="body" idx="1"/>
          </p:nvPr>
        </p:nvSpPr>
        <p:spPr bwMode="auto">
          <a:xfrm>
            <a:off x="686112" y="4343713"/>
            <a:ext cx="5487333" cy="4115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3" name="Text Box 1"/>
          <p:cNvSpPr txBox="1">
            <a:spLocks noChangeArrowheads="1"/>
          </p:cNvSpPr>
          <p:nvPr>
            <p:ph type="sldImg"/>
          </p:nvPr>
        </p:nvSpPr>
        <p:spPr bwMode="auto">
          <a:xfrm>
            <a:off x="1144588" y="693738"/>
            <a:ext cx="4570412"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3794" name="Text Box 2"/>
          <p:cNvSpPr txBox="1">
            <a:spLocks noChangeArrowheads="1"/>
          </p:cNvSpPr>
          <p:nvPr>
            <p:ph type="body" idx="1"/>
          </p:nvPr>
        </p:nvSpPr>
        <p:spPr bwMode="auto">
          <a:xfrm>
            <a:off x="686112" y="4343713"/>
            <a:ext cx="5487333" cy="4115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7" name="Text Box 1"/>
          <p:cNvSpPr txBox="1">
            <a:spLocks noChangeArrowheads="1"/>
          </p:cNvSpPr>
          <p:nvPr>
            <p:ph type="sldImg"/>
          </p:nvPr>
        </p:nvSpPr>
        <p:spPr bwMode="auto">
          <a:xfrm>
            <a:off x="1155966" y="694244"/>
            <a:ext cx="45476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4818" name="Text Box 2"/>
          <p:cNvSpPr txBox="1">
            <a:spLocks noChangeArrowheads="1"/>
          </p:cNvSpPr>
          <p:nvPr>
            <p:ph type="body" idx="1"/>
          </p:nvPr>
        </p:nvSpPr>
        <p:spPr bwMode="auto">
          <a:xfrm>
            <a:off x="686112" y="4343713"/>
            <a:ext cx="5487333" cy="4115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1" name="Text Box 1"/>
          <p:cNvSpPr txBox="1">
            <a:spLocks noChangeArrowheads="1"/>
          </p:cNvSpPr>
          <p:nvPr>
            <p:ph type="sldImg"/>
          </p:nvPr>
        </p:nvSpPr>
        <p:spPr bwMode="auto">
          <a:xfrm>
            <a:off x="1155966" y="694244"/>
            <a:ext cx="45476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5842" name="Text Box 2"/>
          <p:cNvSpPr txBox="1">
            <a:spLocks noChangeArrowheads="1"/>
          </p:cNvSpPr>
          <p:nvPr>
            <p:ph type="body" idx="1"/>
          </p:nvPr>
        </p:nvSpPr>
        <p:spPr bwMode="auto">
          <a:xfrm>
            <a:off x="686112" y="4343713"/>
            <a:ext cx="5487333" cy="4115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5" name="Text Box 1"/>
          <p:cNvSpPr txBox="1">
            <a:spLocks noChangeArrowheads="1"/>
          </p:cNvSpPr>
          <p:nvPr>
            <p:ph type="sldImg"/>
          </p:nvPr>
        </p:nvSpPr>
        <p:spPr bwMode="auto">
          <a:xfrm>
            <a:off x="1155966" y="694244"/>
            <a:ext cx="45476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6866" name="Text Box 2"/>
          <p:cNvSpPr txBox="1">
            <a:spLocks noChangeArrowheads="1"/>
          </p:cNvSpPr>
          <p:nvPr>
            <p:ph type="body" idx="1"/>
          </p:nvPr>
        </p:nvSpPr>
        <p:spPr bwMode="auto">
          <a:xfrm>
            <a:off x="686112" y="4343713"/>
            <a:ext cx="5487333" cy="4115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89" name="Text Box 1"/>
          <p:cNvSpPr txBox="1">
            <a:spLocks noChangeArrowheads="1"/>
          </p:cNvSpPr>
          <p:nvPr>
            <p:ph type="sldImg"/>
          </p:nvPr>
        </p:nvSpPr>
        <p:spPr bwMode="auto">
          <a:xfrm>
            <a:off x="1155966" y="694244"/>
            <a:ext cx="4547625"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7890" name="Text Box 2"/>
          <p:cNvSpPr txBox="1">
            <a:spLocks noChangeArrowheads="1"/>
          </p:cNvSpPr>
          <p:nvPr>
            <p:ph type="body" idx="1"/>
          </p:nvPr>
        </p:nvSpPr>
        <p:spPr bwMode="auto">
          <a:xfrm>
            <a:off x="686112" y="4343713"/>
            <a:ext cx="5487333" cy="4115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da-DK"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smtClean="0"/>
              <a:t>Click to edit Master subtitle style</a:t>
            </a:r>
            <a:endParaRPr lang="en-US"/>
          </a:p>
        </p:txBody>
      </p:sp>
      <p:sp>
        <p:nvSpPr>
          <p:cNvPr id="4" name="Date Placeholder 3"/>
          <p:cNvSpPr>
            <a:spLocks noGrp="1"/>
          </p:cNvSpPr>
          <p:nvPr>
            <p:ph type="dt" sz="half" idx="10"/>
          </p:nvPr>
        </p:nvSpPr>
        <p:spPr/>
        <p:txBody>
          <a:bodyPr/>
          <a:lstStyle/>
          <a:p>
            <a:fld id="{54BD050E-6B00-4843-8627-CA0C58A84FE1}" type="datetimeFigureOut">
              <a:rPr lang="en-US" smtClean="0"/>
              <a:t>3/18/13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50CC8D-231F-2D4B-B586-7E4A81E130C8}" type="slidenum">
              <a:rPr lang="en-US" smtClean="0"/>
              <a:t>‹#›</a:t>
            </a:fld>
            <a:endParaRPr lang="en-US"/>
          </a:p>
        </p:txBody>
      </p:sp>
    </p:spTree>
    <p:extLst>
      <p:ext uri="{BB962C8B-B14F-4D97-AF65-F5344CB8AC3E}">
        <p14:creationId xmlns:p14="http://schemas.microsoft.com/office/powerpoint/2010/main" val="1706708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4" name="Date Placeholder 3"/>
          <p:cNvSpPr>
            <a:spLocks noGrp="1"/>
          </p:cNvSpPr>
          <p:nvPr>
            <p:ph type="dt" sz="half" idx="10"/>
          </p:nvPr>
        </p:nvSpPr>
        <p:spPr/>
        <p:txBody>
          <a:bodyPr/>
          <a:lstStyle/>
          <a:p>
            <a:fld id="{54BD050E-6B00-4843-8627-CA0C58A84FE1}" type="datetimeFigureOut">
              <a:rPr lang="en-US" smtClean="0"/>
              <a:t>3/18/13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50CC8D-231F-2D4B-B586-7E4A81E130C8}" type="slidenum">
              <a:rPr lang="en-US" smtClean="0"/>
              <a:t>‹#›</a:t>
            </a:fld>
            <a:endParaRPr lang="en-US"/>
          </a:p>
        </p:txBody>
      </p:sp>
    </p:spTree>
    <p:extLst>
      <p:ext uri="{BB962C8B-B14F-4D97-AF65-F5344CB8AC3E}">
        <p14:creationId xmlns:p14="http://schemas.microsoft.com/office/powerpoint/2010/main" val="481081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da-DK"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4" name="Date Placeholder 3"/>
          <p:cNvSpPr>
            <a:spLocks noGrp="1"/>
          </p:cNvSpPr>
          <p:nvPr>
            <p:ph type="dt" sz="half" idx="10"/>
          </p:nvPr>
        </p:nvSpPr>
        <p:spPr/>
        <p:txBody>
          <a:bodyPr/>
          <a:lstStyle/>
          <a:p>
            <a:fld id="{54BD050E-6B00-4843-8627-CA0C58A84FE1}" type="datetimeFigureOut">
              <a:rPr lang="en-US" smtClean="0"/>
              <a:t>3/18/13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50CC8D-231F-2D4B-B586-7E4A81E130C8}" type="slidenum">
              <a:rPr lang="en-US" smtClean="0"/>
              <a:t>‹#›</a:t>
            </a:fld>
            <a:endParaRPr lang="en-US"/>
          </a:p>
        </p:txBody>
      </p:sp>
    </p:spTree>
    <p:extLst>
      <p:ext uri="{BB962C8B-B14F-4D97-AF65-F5344CB8AC3E}">
        <p14:creationId xmlns:p14="http://schemas.microsoft.com/office/powerpoint/2010/main" val="3856624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4" name="Date Placeholder 3"/>
          <p:cNvSpPr>
            <a:spLocks noGrp="1"/>
          </p:cNvSpPr>
          <p:nvPr>
            <p:ph type="dt" sz="half" idx="10"/>
          </p:nvPr>
        </p:nvSpPr>
        <p:spPr/>
        <p:txBody>
          <a:bodyPr/>
          <a:lstStyle/>
          <a:p>
            <a:fld id="{54BD050E-6B00-4843-8627-CA0C58A84FE1}" type="datetimeFigureOut">
              <a:rPr lang="en-US" smtClean="0"/>
              <a:t>3/18/13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50CC8D-231F-2D4B-B586-7E4A81E130C8}" type="slidenum">
              <a:rPr lang="en-US" smtClean="0"/>
              <a:t>‹#›</a:t>
            </a:fld>
            <a:endParaRPr lang="en-US"/>
          </a:p>
        </p:txBody>
      </p:sp>
    </p:spTree>
    <p:extLst>
      <p:ext uri="{BB962C8B-B14F-4D97-AF65-F5344CB8AC3E}">
        <p14:creationId xmlns:p14="http://schemas.microsoft.com/office/powerpoint/2010/main" val="2901932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da-DK"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smtClean="0"/>
              <a:t>Click to edit Master text styles</a:t>
            </a:r>
          </a:p>
        </p:txBody>
      </p:sp>
      <p:sp>
        <p:nvSpPr>
          <p:cNvPr id="4" name="Date Placeholder 3"/>
          <p:cNvSpPr>
            <a:spLocks noGrp="1"/>
          </p:cNvSpPr>
          <p:nvPr>
            <p:ph type="dt" sz="half" idx="10"/>
          </p:nvPr>
        </p:nvSpPr>
        <p:spPr/>
        <p:txBody>
          <a:bodyPr/>
          <a:lstStyle/>
          <a:p>
            <a:fld id="{54BD050E-6B00-4843-8627-CA0C58A84FE1}" type="datetimeFigureOut">
              <a:rPr lang="en-US" smtClean="0"/>
              <a:t>3/18/13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50CC8D-231F-2D4B-B586-7E4A81E130C8}" type="slidenum">
              <a:rPr lang="en-US" smtClean="0"/>
              <a:t>‹#›</a:t>
            </a:fld>
            <a:endParaRPr lang="en-US"/>
          </a:p>
        </p:txBody>
      </p:sp>
    </p:spTree>
    <p:extLst>
      <p:ext uri="{BB962C8B-B14F-4D97-AF65-F5344CB8AC3E}">
        <p14:creationId xmlns:p14="http://schemas.microsoft.com/office/powerpoint/2010/main" val="3349036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5" name="Date Placeholder 4"/>
          <p:cNvSpPr>
            <a:spLocks noGrp="1"/>
          </p:cNvSpPr>
          <p:nvPr>
            <p:ph type="dt" sz="half" idx="10"/>
          </p:nvPr>
        </p:nvSpPr>
        <p:spPr/>
        <p:txBody>
          <a:bodyPr/>
          <a:lstStyle/>
          <a:p>
            <a:fld id="{54BD050E-6B00-4843-8627-CA0C58A84FE1}" type="datetimeFigureOut">
              <a:rPr lang="en-US" smtClean="0"/>
              <a:t>3/18/13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50CC8D-231F-2D4B-B586-7E4A81E130C8}" type="slidenum">
              <a:rPr lang="en-US" smtClean="0"/>
              <a:t>‹#›</a:t>
            </a:fld>
            <a:endParaRPr lang="en-US"/>
          </a:p>
        </p:txBody>
      </p:sp>
    </p:spTree>
    <p:extLst>
      <p:ext uri="{BB962C8B-B14F-4D97-AF65-F5344CB8AC3E}">
        <p14:creationId xmlns:p14="http://schemas.microsoft.com/office/powerpoint/2010/main" val="2732390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a-DK"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7" name="Date Placeholder 6"/>
          <p:cNvSpPr>
            <a:spLocks noGrp="1"/>
          </p:cNvSpPr>
          <p:nvPr>
            <p:ph type="dt" sz="half" idx="10"/>
          </p:nvPr>
        </p:nvSpPr>
        <p:spPr/>
        <p:txBody>
          <a:bodyPr/>
          <a:lstStyle/>
          <a:p>
            <a:fld id="{54BD050E-6B00-4843-8627-CA0C58A84FE1}" type="datetimeFigureOut">
              <a:rPr lang="en-US" smtClean="0"/>
              <a:t>3/18/13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50CC8D-231F-2D4B-B586-7E4A81E130C8}" type="slidenum">
              <a:rPr lang="en-US" smtClean="0"/>
              <a:t>‹#›</a:t>
            </a:fld>
            <a:endParaRPr lang="en-US"/>
          </a:p>
        </p:txBody>
      </p:sp>
    </p:spTree>
    <p:extLst>
      <p:ext uri="{BB962C8B-B14F-4D97-AF65-F5344CB8AC3E}">
        <p14:creationId xmlns:p14="http://schemas.microsoft.com/office/powerpoint/2010/main" val="4236102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Date Placeholder 2"/>
          <p:cNvSpPr>
            <a:spLocks noGrp="1"/>
          </p:cNvSpPr>
          <p:nvPr>
            <p:ph type="dt" sz="half" idx="10"/>
          </p:nvPr>
        </p:nvSpPr>
        <p:spPr/>
        <p:txBody>
          <a:bodyPr/>
          <a:lstStyle/>
          <a:p>
            <a:fld id="{54BD050E-6B00-4843-8627-CA0C58A84FE1}" type="datetimeFigureOut">
              <a:rPr lang="en-US" smtClean="0"/>
              <a:t>3/18/13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50CC8D-231F-2D4B-B586-7E4A81E130C8}" type="slidenum">
              <a:rPr lang="en-US" smtClean="0"/>
              <a:t>‹#›</a:t>
            </a:fld>
            <a:endParaRPr lang="en-US"/>
          </a:p>
        </p:txBody>
      </p:sp>
    </p:spTree>
    <p:extLst>
      <p:ext uri="{BB962C8B-B14F-4D97-AF65-F5344CB8AC3E}">
        <p14:creationId xmlns:p14="http://schemas.microsoft.com/office/powerpoint/2010/main" val="1871372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D050E-6B00-4843-8627-CA0C58A84FE1}" type="datetimeFigureOut">
              <a:rPr lang="en-US" smtClean="0"/>
              <a:t>3/18/13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50CC8D-231F-2D4B-B586-7E4A81E130C8}" type="slidenum">
              <a:rPr lang="en-US" smtClean="0"/>
              <a:t>‹#›</a:t>
            </a:fld>
            <a:endParaRPr lang="en-US"/>
          </a:p>
        </p:txBody>
      </p:sp>
    </p:spTree>
    <p:extLst>
      <p:ext uri="{BB962C8B-B14F-4D97-AF65-F5344CB8AC3E}">
        <p14:creationId xmlns:p14="http://schemas.microsoft.com/office/powerpoint/2010/main" val="4059943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da-DK"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Click to edit Master text styles</a:t>
            </a:r>
          </a:p>
        </p:txBody>
      </p:sp>
      <p:sp>
        <p:nvSpPr>
          <p:cNvPr id="5" name="Date Placeholder 4"/>
          <p:cNvSpPr>
            <a:spLocks noGrp="1"/>
          </p:cNvSpPr>
          <p:nvPr>
            <p:ph type="dt" sz="half" idx="10"/>
          </p:nvPr>
        </p:nvSpPr>
        <p:spPr/>
        <p:txBody>
          <a:bodyPr/>
          <a:lstStyle/>
          <a:p>
            <a:fld id="{54BD050E-6B00-4843-8627-CA0C58A84FE1}" type="datetimeFigureOut">
              <a:rPr lang="en-US" smtClean="0"/>
              <a:t>3/18/13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50CC8D-231F-2D4B-B586-7E4A81E130C8}" type="slidenum">
              <a:rPr lang="en-US" smtClean="0"/>
              <a:t>‹#›</a:t>
            </a:fld>
            <a:endParaRPr lang="en-US"/>
          </a:p>
        </p:txBody>
      </p:sp>
    </p:spTree>
    <p:extLst>
      <p:ext uri="{BB962C8B-B14F-4D97-AF65-F5344CB8AC3E}">
        <p14:creationId xmlns:p14="http://schemas.microsoft.com/office/powerpoint/2010/main" val="3986094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da-DK"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Click to edit Master text styles</a:t>
            </a:r>
          </a:p>
        </p:txBody>
      </p:sp>
      <p:sp>
        <p:nvSpPr>
          <p:cNvPr id="5" name="Date Placeholder 4"/>
          <p:cNvSpPr>
            <a:spLocks noGrp="1"/>
          </p:cNvSpPr>
          <p:nvPr>
            <p:ph type="dt" sz="half" idx="10"/>
          </p:nvPr>
        </p:nvSpPr>
        <p:spPr/>
        <p:txBody>
          <a:bodyPr/>
          <a:lstStyle/>
          <a:p>
            <a:fld id="{54BD050E-6B00-4843-8627-CA0C58A84FE1}" type="datetimeFigureOut">
              <a:rPr lang="en-US" smtClean="0"/>
              <a:t>3/18/13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50CC8D-231F-2D4B-B586-7E4A81E130C8}" type="slidenum">
              <a:rPr lang="en-US" smtClean="0"/>
              <a:t>‹#›</a:t>
            </a:fld>
            <a:endParaRPr lang="en-US"/>
          </a:p>
        </p:txBody>
      </p:sp>
    </p:spTree>
    <p:extLst>
      <p:ext uri="{BB962C8B-B14F-4D97-AF65-F5344CB8AC3E}">
        <p14:creationId xmlns:p14="http://schemas.microsoft.com/office/powerpoint/2010/main" val="1857803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a-DK"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BD050E-6B00-4843-8627-CA0C58A84FE1}" type="datetimeFigureOut">
              <a:rPr lang="en-US" smtClean="0"/>
              <a:t>3/18/13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50CC8D-231F-2D4B-B586-7E4A81E130C8}" type="slidenum">
              <a:rPr lang="en-US" smtClean="0"/>
              <a:t>‹#›</a:t>
            </a:fld>
            <a:endParaRPr lang="en-US"/>
          </a:p>
        </p:txBody>
      </p:sp>
    </p:spTree>
    <p:extLst>
      <p:ext uri="{BB962C8B-B14F-4D97-AF65-F5344CB8AC3E}">
        <p14:creationId xmlns:p14="http://schemas.microsoft.com/office/powerpoint/2010/main" val="2665013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07/relationships/hdphoto" Target="../media/hdphoto1.wdp"/><Relationship Id="rId5" Type="http://schemas.microsoft.com/office/2007/relationships/hdphoto" Target="../media/hdphoto2.wdp"/><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709873" y="-610434"/>
            <a:ext cx="12584299" cy="7607828"/>
            <a:chOff x="-3354916" y="-749831"/>
            <a:chExt cx="12584299" cy="7607828"/>
          </a:xfrm>
        </p:grpSpPr>
        <p:pic>
          <p:nvPicPr>
            <p:cNvPr id="7" name="Picture 6" descr="Violi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flipH="1" flipV="1">
              <a:off x="-663274" y="-3034660"/>
              <a:ext cx="7201015" cy="12584299"/>
            </a:xfrm>
            <a:prstGeom prst="rect">
              <a:avLst/>
            </a:prstGeom>
          </p:spPr>
        </p:pic>
        <p:pic>
          <p:nvPicPr>
            <p:cNvPr id="5" name="Picture 4" descr="cheetah.jpg"/>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backgroundMark x1="35500" y1="34222" x2="35500" y2="34222"/>
                          <a14:backgroundMark x1="39167" y1="43778" x2="39167" y2="43778"/>
                        </a14:backgroundRemoval>
                      </a14:imgEffect>
                    </a14:imgLayer>
                  </a14:imgProps>
                </a:ext>
                <a:ext uri="{28A0092B-C50C-407E-A947-70E740481C1C}">
                  <a14:useLocalDpi xmlns:a14="http://schemas.microsoft.com/office/drawing/2010/main" val="0"/>
                </a:ext>
              </a:extLst>
            </a:blip>
            <a:stretch>
              <a:fillRect/>
            </a:stretch>
          </p:blipFill>
          <p:spPr>
            <a:xfrm>
              <a:off x="-3255666" y="-749831"/>
              <a:ext cx="6803406" cy="5102555"/>
            </a:xfrm>
            <a:prstGeom prst="rect">
              <a:avLst/>
            </a:prstGeom>
          </p:spPr>
        </p:pic>
        <p:pic>
          <p:nvPicPr>
            <p:cNvPr id="6" name="Picture 5" descr="cheetah.jpg"/>
            <p:cNvPicPr>
              <a:picLocks noChangeAspect="1"/>
            </p:cNvPicPr>
            <p:nvPr/>
          </p:nvPicPr>
          <p:blipFill>
            <a:blip r:embed="rId3">
              <a:extLst>
                <a:ext uri="{BEBA8EAE-BF5A-486C-A8C5-ECC9F3942E4B}">
                  <a14:imgProps xmlns:a14="http://schemas.microsoft.com/office/drawing/2010/main">
                    <a14:imgLayer r:embed="rId5">
                      <a14:imgEffect>
                        <a14:backgroundRemoval t="10000" b="90000" l="10000" r="90000">
                          <a14:backgroundMark x1="35500" y1="34222" x2="35500" y2="34222"/>
                          <a14:backgroundMark x1="39167" y1="43778" x2="39167" y2="43778"/>
                        </a14:backgroundRemoval>
                      </a14:imgEffect>
                    </a14:imgLayer>
                  </a14:imgProps>
                </a:ext>
                <a:ext uri="{28A0092B-C50C-407E-A947-70E740481C1C}">
                  <a14:useLocalDpi xmlns:a14="http://schemas.microsoft.com/office/drawing/2010/main" val="0"/>
                </a:ext>
              </a:extLst>
            </a:blip>
            <a:stretch>
              <a:fillRect/>
            </a:stretch>
          </p:blipFill>
          <p:spPr>
            <a:xfrm>
              <a:off x="994833" y="-749831"/>
              <a:ext cx="6544117" cy="4908088"/>
            </a:xfrm>
            <a:prstGeom prst="rect">
              <a:avLst/>
            </a:prstGeom>
          </p:spPr>
        </p:pic>
        <p:pic>
          <p:nvPicPr>
            <p:cNvPr id="4" name="Picture 3" descr="cheetah.jpg"/>
            <p:cNvPicPr>
              <a:picLocks noChangeAspect="1"/>
            </p:cNvPicPr>
            <p:nvPr/>
          </p:nvPicPr>
          <p:blipFill>
            <a:blip r:embed="rId3">
              <a:extLst>
                <a:ext uri="{BEBA8EAE-BF5A-486C-A8C5-ECC9F3942E4B}">
                  <a14:imgProps xmlns:a14="http://schemas.microsoft.com/office/drawing/2010/main">
                    <a14:imgLayer r:embed="rId5">
                      <a14:imgEffect>
                        <a14:backgroundRemoval t="10000" b="90000" l="10000" r="90000">
                          <a14:backgroundMark x1="35500" y1="34222" x2="35500" y2="34222"/>
                          <a14:backgroundMark x1="39167" y1="43778" x2="39167" y2="43778"/>
                        </a14:backgroundRemoval>
                      </a14:imgEffect>
                    </a14:imgLayer>
                  </a14:imgProps>
                </a:ext>
                <a:ext uri="{28A0092B-C50C-407E-A947-70E740481C1C}">
                  <a14:useLocalDpi xmlns:a14="http://schemas.microsoft.com/office/drawing/2010/main" val="0"/>
                </a:ext>
              </a:extLst>
            </a:blip>
            <a:stretch>
              <a:fillRect/>
            </a:stretch>
          </p:blipFill>
          <p:spPr>
            <a:xfrm>
              <a:off x="-1283750" y="703193"/>
              <a:ext cx="6051027" cy="4538270"/>
            </a:xfrm>
            <a:prstGeom prst="rect">
              <a:avLst/>
            </a:prstGeom>
          </p:spPr>
        </p:pic>
      </p:grpSp>
      <p:sp>
        <p:nvSpPr>
          <p:cNvPr id="2" name="TextBox 1"/>
          <p:cNvSpPr txBox="1"/>
          <p:nvPr/>
        </p:nvSpPr>
        <p:spPr>
          <a:xfrm>
            <a:off x="5200484" y="5226489"/>
            <a:ext cx="3351098" cy="707886"/>
          </a:xfrm>
          <a:prstGeom prst="rect">
            <a:avLst/>
          </a:prstGeom>
          <a:noFill/>
        </p:spPr>
        <p:txBody>
          <a:bodyPr wrap="none" rtlCol="0">
            <a:spAutoFit/>
          </a:bodyPr>
          <a:lstStyle/>
          <a:p>
            <a:pPr algn="ctr"/>
            <a:r>
              <a:rPr lang="en-US" sz="4000" dirty="0" smtClean="0">
                <a:solidFill>
                  <a:srgbClr val="FFFF00"/>
                </a:solidFill>
              </a:rPr>
              <a:t>Schema Tuning</a:t>
            </a:r>
            <a:endParaRPr lang="en-US" sz="4000" dirty="0">
              <a:solidFill>
                <a:srgbClr val="FFFF00"/>
              </a:solidFill>
            </a:endParaRPr>
          </a:p>
        </p:txBody>
      </p:sp>
      <p:sp>
        <p:nvSpPr>
          <p:cNvPr id="8" name="Footer Placeholder 7"/>
          <p:cNvSpPr>
            <a:spLocks noGrp="1"/>
          </p:cNvSpPr>
          <p:nvPr>
            <p:ph type="ftr" sz="quarter" idx="11"/>
          </p:nvPr>
        </p:nvSpPr>
        <p:spPr/>
        <p:txBody>
          <a:bodyPr/>
          <a:lstStyle/>
          <a:p>
            <a:r>
              <a:rPr lang="en-US" smtClean="0"/>
              <a:t>@ Dennis Shasha and Philippe Bonnet, 2013 </a:t>
            </a:r>
            <a:endParaRPr lang="en-US"/>
          </a:p>
        </p:txBody>
      </p:sp>
    </p:spTree>
    <p:extLst>
      <p:ext uri="{BB962C8B-B14F-4D97-AF65-F5344CB8AC3E}">
        <p14:creationId xmlns:p14="http://schemas.microsoft.com/office/powerpoint/2010/main" val="394764255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685800" y="6096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Example #2</a:t>
            </a:r>
          </a:p>
        </p:txBody>
      </p:sp>
      <p:sp>
        <p:nvSpPr>
          <p:cNvPr id="11266" name="Rectangle 2"/>
          <p:cNvSpPr>
            <a:spLocks noGrp="1" noChangeArrowheads="1"/>
          </p:cNvSpPr>
          <p:nvPr>
            <p:ph type="body" idx="1"/>
          </p:nvPr>
        </p:nvSpPr>
        <p:spPr>
          <a:xfrm>
            <a:off x="685800" y="1981200"/>
            <a:ext cx="7772400" cy="4114800"/>
          </a:xfrm>
          <a:ln/>
        </p:spPr>
        <p:txBody>
          <a:bodyPr/>
          <a:lstStyle/>
          <a:p>
            <a:pPr marL="341313" indent="-341313">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Suppose that a doctor can work in several hospitals and receives a salary from each one. Is R(doctor, hospital, salary) normalized?</a:t>
            </a:r>
          </a:p>
        </p:txBody>
      </p:sp>
    </p:spTree>
    <p:extLst>
      <p:ext uri="{BB962C8B-B14F-4D97-AF65-F5344CB8AC3E}">
        <p14:creationId xmlns:p14="http://schemas.microsoft.com/office/powerpoint/2010/main" val="1185835429"/>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685800" y="6096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Example #2</a:t>
            </a:r>
          </a:p>
        </p:txBody>
      </p:sp>
      <p:sp>
        <p:nvSpPr>
          <p:cNvPr id="12290" name="Rectangle 2"/>
          <p:cNvSpPr>
            <a:spLocks noGrp="1" noChangeArrowheads="1"/>
          </p:cNvSpPr>
          <p:nvPr>
            <p:ph type="body" idx="1"/>
          </p:nvPr>
        </p:nvSpPr>
        <p:spPr>
          <a:xfrm>
            <a:off x="685800" y="1981200"/>
            <a:ext cx="7772400" cy="4114800"/>
          </a:xfrm>
          <a:ln/>
        </p:spPr>
        <p:txBody>
          <a:bodyPr/>
          <a:lstStyle/>
          <a:p>
            <a:pPr marL="341313" indent="-341313">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What are the functional dependencies?</a:t>
            </a:r>
          </a:p>
          <a:p>
            <a:pPr marL="741363" lvl="1" indent="-284163">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doctor, hospital </a:t>
            </a:r>
            <a:r>
              <a:rPr lang="en-US">
                <a:latin typeface="Symbol" charset="0"/>
              </a:rPr>
              <a:t>-&gt; </a:t>
            </a:r>
            <a:r>
              <a:rPr lang="en-US"/>
              <a:t>salary</a:t>
            </a:r>
          </a:p>
          <a:p>
            <a:pPr marL="741363" lvl="1" indent="-284163">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a:p>
            <a:pPr marL="341313" indent="-341313">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The key is doctor, hospital</a:t>
            </a:r>
          </a:p>
          <a:p>
            <a:pPr marL="341313" indent="-341313">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The relation is normalized.</a:t>
            </a:r>
          </a:p>
        </p:txBody>
      </p:sp>
    </p:spTree>
    <p:extLst>
      <p:ext uri="{BB962C8B-B14F-4D97-AF65-F5344CB8AC3E}">
        <p14:creationId xmlns:p14="http://schemas.microsoft.com/office/powerpoint/2010/main" val="4159462619"/>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685800" y="6096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Example #3</a:t>
            </a:r>
          </a:p>
        </p:txBody>
      </p:sp>
      <p:sp>
        <p:nvSpPr>
          <p:cNvPr id="13314" name="Rectangle 2"/>
          <p:cNvSpPr>
            <a:spLocks noGrp="1" noChangeArrowheads="1"/>
          </p:cNvSpPr>
          <p:nvPr>
            <p:ph type="body" idx="1"/>
          </p:nvPr>
        </p:nvSpPr>
        <p:spPr>
          <a:xfrm>
            <a:off x="685800" y="1981200"/>
            <a:ext cx="7772400" cy="4114800"/>
          </a:xfrm>
          <a:ln/>
        </p:spPr>
        <p:txBody>
          <a:bodyPr/>
          <a:lstStyle/>
          <a:p>
            <a:pPr marL="341313" indent="-341313">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Same relation R(doctor, hospital, salary) and we add the attribute primary_home_address. Each doctor has a primary home address and several doctors can have the same primary home address. Is R(doctor, hospital, salary, primary_home_address) normalized?</a:t>
            </a:r>
          </a:p>
        </p:txBody>
      </p:sp>
    </p:spTree>
    <p:extLst>
      <p:ext uri="{BB962C8B-B14F-4D97-AF65-F5344CB8AC3E}">
        <p14:creationId xmlns:p14="http://schemas.microsoft.com/office/powerpoint/2010/main" val="3239980490"/>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685800" y="6096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Example #3</a:t>
            </a:r>
          </a:p>
        </p:txBody>
      </p:sp>
      <p:sp>
        <p:nvSpPr>
          <p:cNvPr id="14338" name="Rectangle 2"/>
          <p:cNvSpPr>
            <a:spLocks noGrp="1" noChangeArrowheads="1"/>
          </p:cNvSpPr>
          <p:nvPr>
            <p:ph type="body" idx="1"/>
          </p:nvPr>
        </p:nvSpPr>
        <p:spPr>
          <a:xfrm>
            <a:off x="685800" y="1981200"/>
            <a:ext cx="7772400" cy="4243388"/>
          </a:xfrm>
          <a:ln/>
        </p:spPr>
        <p:txBody>
          <a:bodyPr/>
          <a:lstStyle/>
          <a:p>
            <a:pPr marL="341313" indent="-341313">
              <a:lnSpc>
                <a:spcPct val="90000"/>
              </a:lnSpc>
              <a:spcBef>
                <a:spcPts val="7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t>What are the functional dependencies?</a:t>
            </a:r>
          </a:p>
          <a:p>
            <a:pPr marL="741363" lvl="1" indent="-284163">
              <a:lnSpc>
                <a:spcPct val="90000"/>
              </a:lnSpc>
              <a:spcBef>
                <a:spcPts val="6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doctor, hospital </a:t>
            </a:r>
            <a:r>
              <a:rPr lang="en-US" sz="2400">
                <a:latin typeface="Symbol" charset="0"/>
              </a:rPr>
              <a:t>-&gt; </a:t>
            </a:r>
            <a:r>
              <a:rPr lang="en-US" sz="2400"/>
              <a:t>salary</a:t>
            </a:r>
          </a:p>
          <a:p>
            <a:pPr marL="741363" lvl="1" indent="-284163">
              <a:lnSpc>
                <a:spcPct val="90000"/>
              </a:lnSpc>
              <a:spcBef>
                <a:spcPts val="6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Doctor -&gt; primary_home_address</a:t>
            </a:r>
          </a:p>
          <a:p>
            <a:pPr marL="741363" lvl="1" indent="-284163">
              <a:lnSpc>
                <a:spcPct val="90000"/>
              </a:lnSpc>
              <a:spcBef>
                <a:spcPts val="6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doctor, hospital </a:t>
            </a:r>
            <a:r>
              <a:rPr lang="en-US" sz="2400">
                <a:latin typeface="Symbol" charset="0"/>
              </a:rPr>
              <a:t>-&gt; </a:t>
            </a:r>
            <a:r>
              <a:rPr lang="en-US" sz="2400"/>
              <a:t>primary_home_address</a:t>
            </a:r>
          </a:p>
          <a:p>
            <a:pPr marL="741363" lvl="1" indent="-284163">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a:p>
          <a:p>
            <a:pPr marL="341313" indent="-341313">
              <a:lnSpc>
                <a:spcPct val="90000"/>
              </a:lnSpc>
              <a:spcBef>
                <a:spcPts val="7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t>The key is no longer doctor, hospital because doctor (a subset) determines one attribute.</a:t>
            </a:r>
          </a:p>
          <a:p>
            <a:pPr marL="341313" indent="-341313">
              <a:lnSpc>
                <a:spcPct val="90000"/>
              </a:lnSpc>
              <a:spcBef>
                <a:spcPts val="7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t>A normalized decomposition would be:</a:t>
            </a:r>
          </a:p>
          <a:p>
            <a:pPr marL="741363" lvl="1" indent="-284163">
              <a:lnSpc>
                <a:spcPct val="90000"/>
              </a:lnSpc>
              <a:spcBef>
                <a:spcPts val="6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R1(doctor, hospital, salary)</a:t>
            </a:r>
          </a:p>
          <a:p>
            <a:pPr marL="741363" lvl="1" indent="-284163">
              <a:lnSpc>
                <a:spcPct val="90000"/>
              </a:lnSpc>
              <a:spcBef>
                <a:spcPts val="6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R2(doctor, primary_home_address)</a:t>
            </a:r>
          </a:p>
        </p:txBody>
      </p:sp>
    </p:spTree>
    <p:extLst>
      <p:ext uri="{BB962C8B-B14F-4D97-AF65-F5344CB8AC3E}">
        <p14:creationId xmlns:p14="http://schemas.microsoft.com/office/powerpoint/2010/main" val="3379194165"/>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685800" y="6096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Practical Schema Design</a:t>
            </a:r>
          </a:p>
        </p:txBody>
      </p:sp>
      <p:sp>
        <p:nvSpPr>
          <p:cNvPr id="15362" name="Rectangle 2"/>
          <p:cNvSpPr>
            <a:spLocks noGrp="1" noChangeArrowheads="1"/>
          </p:cNvSpPr>
          <p:nvPr>
            <p:ph type="body" idx="1"/>
          </p:nvPr>
        </p:nvSpPr>
        <p:spPr>
          <a:xfrm>
            <a:off x="685800" y="1981200"/>
            <a:ext cx="7772400" cy="4114800"/>
          </a:xfrm>
          <a:ln/>
        </p:spPr>
        <p:txBody>
          <a:bodyPr>
            <a:normAutofit lnSpcReduction="10000"/>
          </a:bodyPr>
          <a:lstStyle/>
          <a:p>
            <a:pPr marL="608013" indent="-608013">
              <a:lnSpc>
                <a:spcPct val="90000"/>
              </a:lnSpc>
              <a:buFont typeface="Times New Roman"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pPr>
            <a:r>
              <a:rPr lang="en-US" dirty="0"/>
              <a:t>Identify entities in the application (e.g., doctors, hospitals, suppliers). </a:t>
            </a:r>
          </a:p>
          <a:p>
            <a:pPr marL="608013" indent="-608013">
              <a:lnSpc>
                <a:spcPct val="90000"/>
              </a:lnSpc>
              <a:buFont typeface="Times New Roman"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pPr>
            <a:r>
              <a:rPr lang="en-US" dirty="0"/>
              <a:t>Each entity has attributes (an hospital has an address, a </a:t>
            </a:r>
            <a:r>
              <a:rPr lang="en-US" dirty="0" err="1"/>
              <a:t>juridiction</a:t>
            </a:r>
            <a:r>
              <a:rPr lang="en-US" dirty="0"/>
              <a:t>, …). </a:t>
            </a:r>
          </a:p>
          <a:p>
            <a:pPr marL="608013" indent="-608013">
              <a:lnSpc>
                <a:spcPct val="90000"/>
              </a:lnSpc>
              <a:buFont typeface="Times New Roman"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pPr>
            <a:r>
              <a:rPr lang="en-US" dirty="0"/>
              <a:t>There are two constraints on attributes:</a:t>
            </a:r>
          </a:p>
          <a:p>
            <a:pPr marL="989013" lvl="1" indent="-531813">
              <a:lnSpc>
                <a:spcPct val="90000"/>
              </a:lnSpc>
              <a:buFont typeface="Times New Roman"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pPr>
            <a:r>
              <a:rPr lang="en-US" dirty="0"/>
              <a:t>An attribute cannot have attribute of its </a:t>
            </a:r>
            <a:r>
              <a:rPr lang="en-US" dirty="0" smtClean="0"/>
              <a:t>own (1FN)</a:t>
            </a:r>
            <a:endParaRPr lang="en-US" dirty="0"/>
          </a:p>
          <a:p>
            <a:pPr marL="989013" lvl="1" indent="-531813">
              <a:lnSpc>
                <a:spcPct val="90000"/>
              </a:lnSpc>
              <a:buFont typeface="Times New Roman" charset="0"/>
              <a:buChar char="–"/>
              <a:tabLst>
                <a:tab pos="1177925" algn="l"/>
                <a:tab pos="2092325" algn="l"/>
                <a:tab pos="3006725" algn="l"/>
                <a:tab pos="3921125" algn="l"/>
                <a:tab pos="4835525" algn="l"/>
                <a:tab pos="5749925" algn="l"/>
                <a:tab pos="6664325" algn="l"/>
                <a:tab pos="7578725" algn="l"/>
                <a:tab pos="8493125" algn="l"/>
                <a:tab pos="9407525" algn="l"/>
                <a:tab pos="10321925" algn="l"/>
              </a:tabLst>
            </a:pPr>
            <a:r>
              <a:rPr lang="en-US" dirty="0"/>
              <a:t>The entity associated with an attribute must functionally determine that attribute.</a:t>
            </a:r>
          </a:p>
        </p:txBody>
      </p:sp>
    </p:spTree>
    <p:extLst>
      <p:ext uri="{BB962C8B-B14F-4D97-AF65-F5344CB8AC3E}">
        <p14:creationId xmlns:p14="http://schemas.microsoft.com/office/powerpoint/2010/main" val="2329470012"/>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685800" y="6096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Practical Schema Design</a:t>
            </a:r>
          </a:p>
        </p:txBody>
      </p:sp>
      <p:sp>
        <p:nvSpPr>
          <p:cNvPr id="16386" name="Rectangle 2"/>
          <p:cNvSpPr>
            <a:spLocks noGrp="1" noChangeArrowheads="1"/>
          </p:cNvSpPr>
          <p:nvPr>
            <p:ph type="body" idx="1"/>
          </p:nvPr>
        </p:nvSpPr>
        <p:spPr>
          <a:xfrm>
            <a:off x="685800" y="1981200"/>
            <a:ext cx="7772400" cy="4521200"/>
          </a:xfrm>
          <a:ln/>
        </p:spPr>
        <p:txBody>
          <a:bodyPr/>
          <a:lstStyle/>
          <a:p>
            <a:pPr marL="341313" indent="-341313">
              <a:spcBef>
                <a:spcPts val="7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t>Each entity becomes a relation</a:t>
            </a:r>
          </a:p>
          <a:p>
            <a:pPr marL="341313" indent="-341313">
              <a:spcBef>
                <a:spcPts val="7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t>To those relations, add relations that reflect relationships between entities.</a:t>
            </a:r>
          </a:p>
          <a:p>
            <a:pPr marL="741363" lvl="1" indent="-284163">
              <a:spcBef>
                <a:spcPts val="6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Worksin (doctor_ID, hospital_ID)</a:t>
            </a:r>
          </a:p>
          <a:p>
            <a:pPr marL="741363" lvl="1" indent="-284163">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a:p>
          <a:p>
            <a:pPr marL="341313" indent="-341313">
              <a:spcBef>
                <a:spcPts val="7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t>Identify the functional dependencies among all attributes and check that the schema is normalized:</a:t>
            </a:r>
          </a:p>
          <a:p>
            <a:pPr marL="741363" lvl="1" indent="-284163">
              <a:spcBef>
                <a:spcPts val="6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If functional dependency AB →</a:t>
            </a:r>
            <a:r>
              <a:rPr lang="en-US" sz="2400">
                <a:latin typeface="Symbol" charset="0"/>
              </a:rPr>
              <a:t>  </a:t>
            </a:r>
            <a:r>
              <a:rPr lang="en-US" sz="2400"/>
              <a:t>C holds, then ABC should be part of the same relation.</a:t>
            </a:r>
          </a:p>
        </p:txBody>
      </p:sp>
    </p:spTree>
    <p:extLst>
      <p:ext uri="{BB962C8B-B14F-4D97-AF65-F5344CB8AC3E}">
        <p14:creationId xmlns:p14="http://schemas.microsoft.com/office/powerpoint/2010/main" val="3914494371"/>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Compression</a:t>
            </a:r>
            <a:endParaRPr lang="en-US" dirty="0"/>
          </a:p>
        </p:txBody>
      </p:sp>
      <p:sp>
        <p:nvSpPr>
          <p:cNvPr id="5" name="Content Placeholder 4"/>
          <p:cNvSpPr>
            <a:spLocks noGrp="1"/>
          </p:cNvSpPr>
          <p:nvPr>
            <p:ph idx="1"/>
          </p:nvPr>
        </p:nvSpPr>
        <p:spPr/>
        <p:txBody>
          <a:bodyPr/>
          <a:lstStyle/>
          <a:p>
            <a:r>
              <a:rPr lang="en-US" dirty="0" smtClean="0"/>
              <a:t>Index level</a:t>
            </a:r>
          </a:p>
          <a:p>
            <a:pPr lvl="1"/>
            <a:r>
              <a:rPr lang="en-US" dirty="0" smtClean="0"/>
              <a:t>Key compression</a:t>
            </a:r>
          </a:p>
          <a:p>
            <a:r>
              <a:rPr lang="en-US" dirty="0" err="1" smtClean="0"/>
              <a:t>Tablespace</a:t>
            </a:r>
            <a:r>
              <a:rPr lang="en-US" dirty="0" smtClean="0"/>
              <a:t> level</a:t>
            </a:r>
          </a:p>
          <a:p>
            <a:pPr lvl="1"/>
            <a:r>
              <a:rPr lang="en-US" dirty="0" smtClean="0"/>
              <a:t>All blocks in a </a:t>
            </a:r>
            <a:r>
              <a:rPr lang="en-US" dirty="0" err="1" smtClean="0"/>
              <a:t>tablespace</a:t>
            </a:r>
            <a:r>
              <a:rPr lang="en-US" dirty="0" smtClean="0"/>
              <a:t> are compressed</a:t>
            </a:r>
          </a:p>
          <a:p>
            <a:pPr lvl="1"/>
            <a:r>
              <a:rPr lang="en-US" dirty="0" smtClean="0"/>
              <a:t>Blocks are compressed/uncompressed as they are transferred between RAM and secondary storage.</a:t>
            </a:r>
          </a:p>
          <a:p>
            <a:r>
              <a:rPr lang="en-US" dirty="0" smtClean="0"/>
              <a:t>Row level</a:t>
            </a:r>
          </a:p>
          <a:p>
            <a:pPr lvl="1"/>
            <a:r>
              <a:rPr lang="en-US" dirty="0" smtClean="0"/>
              <a:t>All rows in a table are compressed</a:t>
            </a:r>
          </a:p>
        </p:txBody>
      </p:sp>
    </p:spTree>
    <p:extLst>
      <p:ext uri="{BB962C8B-B14F-4D97-AF65-F5344CB8AC3E}">
        <p14:creationId xmlns:p14="http://schemas.microsoft.com/office/powerpoint/2010/main" val="639501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Compression Methods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Lossless methods</a:t>
            </a:r>
          </a:p>
          <a:p>
            <a:pPr lvl="1"/>
            <a:r>
              <a:rPr lang="en-US" dirty="0" smtClean="0"/>
              <a:t>Exploits redundancy to represent data concisely</a:t>
            </a:r>
          </a:p>
          <a:p>
            <a:pPr lvl="2"/>
            <a:r>
              <a:rPr lang="en-US" dirty="0" smtClean="0"/>
              <a:t>Differential encoding (difference of adjacent values in the </a:t>
            </a:r>
            <a:r>
              <a:rPr lang="en-US" u="sng" dirty="0" smtClean="0"/>
              <a:t>same column </a:t>
            </a:r>
            <a:r>
              <a:rPr lang="en-US" dirty="0" smtClean="0"/>
              <a:t>or same tuple)</a:t>
            </a:r>
          </a:p>
          <a:p>
            <a:pPr lvl="2"/>
            <a:r>
              <a:rPr lang="en-US" dirty="0" smtClean="0"/>
              <a:t>Offset encoding (offset to a base value)</a:t>
            </a:r>
          </a:p>
          <a:p>
            <a:pPr lvl="3"/>
            <a:r>
              <a:rPr lang="en-US" dirty="0" smtClean="0"/>
              <a:t>Prefix compression (index keys)</a:t>
            </a:r>
          </a:p>
          <a:p>
            <a:pPr lvl="2"/>
            <a:r>
              <a:rPr lang="en-US" dirty="0" smtClean="0"/>
              <a:t>Null suppression (omit lead zero bytes or spaces)</a:t>
            </a:r>
          </a:p>
          <a:p>
            <a:pPr lvl="2"/>
            <a:r>
              <a:rPr lang="en-US" dirty="0" smtClean="0"/>
              <a:t>Non adaptive dictionary encoding</a:t>
            </a:r>
          </a:p>
          <a:p>
            <a:pPr lvl="2"/>
            <a:r>
              <a:rPr lang="en-US" dirty="0" smtClean="0"/>
              <a:t>Adaptive dictionary encoding (LZ77)</a:t>
            </a:r>
            <a:endParaRPr lang="en-US" dirty="0"/>
          </a:p>
          <a:p>
            <a:pPr lvl="2"/>
            <a:r>
              <a:rPr lang="en-US" dirty="0" smtClean="0"/>
              <a:t>Huffman encoding (assign fewer bits to represent frequent characters)</a:t>
            </a:r>
          </a:p>
          <a:p>
            <a:pPr lvl="2"/>
            <a:r>
              <a:rPr lang="en-US" dirty="0" smtClean="0"/>
              <a:t>Arithmetic encoding (interval representation of a string according to probability of each character)</a:t>
            </a:r>
            <a:endParaRPr lang="en-US" dirty="0" smtClean="0"/>
          </a:p>
        </p:txBody>
      </p:sp>
    </p:spTree>
    <p:extLst>
      <p:ext uri="{BB962C8B-B14F-4D97-AF65-F5344CB8AC3E}">
        <p14:creationId xmlns:p14="http://schemas.microsoft.com/office/powerpoint/2010/main" val="1462699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Compression Trade-offs</a:t>
            </a:r>
            <a:endParaRPr lang="en-US" dirty="0"/>
          </a:p>
        </p:txBody>
      </p:sp>
      <p:sp>
        <p:nvSpPr>
          <p:cNvPr id="11" name="Content Placeholder 10"/>
          <p:cNvSpPr>
            <a:spLocks noGrp="1"/>
          </p:cNvSpPr>
          <p:nvPr>
            <p:ph idx="1"/>
          </p:nvPr>
        </p:nvSpPr>
        <p:spPr/>
        <p:txBody>
          <a:bodyPr>
            <a:normAutofit fontScale="92500" lnSpcReduction="20000"/>
          </a:bodyPr>
          <a:lstStyle/>
          <a:p>
            <a:r>
              <a:rPr lang="en-US" dirty="0" smtClean="0"/>
              <a:t>CPU / IO</a:t>
            </a:r>
          </a:p>
          <a:p>
            <a:pPr lvl="1"/>
            <a:r>
              <a:rPr lang="en-US" dirty="0" smtClean="0"/>
              <a:t>Compression/decompression is CPU intensive, reduces IO cost</a:t>
            </a:r>
          </a:p>
          <a:p>
            <a:pPr lvl="2"/>
            <a:r>
              <a:rPr lang="en-US" dirty="0" smtClean="0"/>
              <a:t>Fewer IOs to transfer data from secondary storage to RAM</a:t>
            </a:r>
          </a:p>
          <a:p>
            <a:pPr lvl="2"/>
            <a:r>
              <a:rPr lang="en-US" dirty="0" smtClean="0"/>
              <a:t>Overall DB footprint is smaller</a:t>
            </a:r>
          </a:p>
          <a:p>
            <a:pPr lvl="1"/>
            <a:r>
              <a:rPr lang="en-US" dirty="0" smtClean="0"/>
              <a:t>Trade-off accounted for</a:t>
            </a:r>
          </a:p>
          <a:p>
            <a:pPr lvl="2"/>
            <a:r>
              <a:rPr lang="en-US" dirty="0" smtClean="0"/>
              <a:t>During calibration</a:t>
            </a:r>
          </a:p>
          <a:p>
            <a:pPr lvl="2"/>
            <a:r>
              <a:rPr lang="en-US" dirty="0" smtClean="0"/>
              <a:t>At run time: alter table to activate/deactivate compression.</a:t>
            </a:r>
          </a:p>
          <a:p>
            <a:r>
              <a:rPr lang="en-US" dirty="0" smtClean="0"/>
              <a:t>DBMS/SSD</a:t>
            </a:r>
          </a:p>
          <a:p>
            <a:pPr lvl="1"/>
            <a:r>
              <a:rPr lang="en-US" dirty="0" smtClean="0"/>
              <a:t>Some SSD support compression. This should be turned off. Compression should be managed at DBMS level.</a:t>
            </a:r>
            <a:endParaRPr lang="en-US" dirty="0"/>
          </a:p>
        </p:txBody>
      </p:sp>
    </p:spTree>
    <p:extLst>
      <p:ext uri="{BB962C8B-B14F-4D97-AF65-F5344CB8AC3E}">
        <p14:creationId xmlns:p14="http://schemas.microsoft.com/office/powerpoint/2010/main" val="3516611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685800" y="6096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Tuning Normalization</a:t>
            </a:r>
          </a:p>
        </p:txBody>
      </p:sp>
      <p:sp>
        <p:nvSpPr>
          <p:cNvPr id="19458" name="Rectangle 2"/>
          <p:cNvSpPr>
            <a:spLocks noGrp="1" noChangeArrowheads="1"/>
          </p:cNvSpPr>
          <p:nvPr>
            <p:ph type="body" idx="1"/>
          </p:nvPr>
        </p:nvSpPr>
        <p:spPr>
          <a:xfrm>
            <a:off x="685800" y="1981200"/>
            <a:ext cx="7772400" cy="4114800"/>
          </a:xfrm>
          <a:ln/>
        </p:spPr>
        <p:txBody>
          <a:bodyPr/>
          <a:lstStyle/>
          <a:p>
            <a:pPr marL="341313" indent="-341313">
              <a:spcBef>
                <a:spcPts val="7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t>A single normalized relation XYZ is better than two normalized relations XY and XZ if the single relation design allows queries to access X, Y and Z together without requiring a join.</a:t>
            </a:r>
          </a:p>
          <a:p>
            <a:pPr marL="341313" indent="-341313">
              <a:spcBef>
                <a:spcPts val="7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t>The two-relation design is better iff:</a:t>
            </a:r>
          </a:p>
          <a:p>
            <a:pPr marL="741363" lvl="1" indent="-284163">
              <a:spcBef>
                <a:spcPts val="6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Users access tend to partition between the two sets Y and Z most of the time</a:t>
            </a:r>
          </a:p>
          <a:p>
            <a:pPr marL="741363" lvl="1" indent="-284163">
              <a:spcBef>
                <a:spcPts val="6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Attributes Y or Z have large values</a:t>
            </a:r>
          </a:p>
        </p:txBody>
      </p:sp>
    </p:spTree>
    <p:extLst>
      <p:ext uri="{BB962C8B-B14F-4D97-AF65-F5344CB8AC3E}">
        <p14:creationId xmlns:p14="http://schemas.microsoft.com/office/powerpoint/2010/main" val="3049500087"/>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Outline</a:t>
            </a:r>
            <a:endParaRPr lang="en-US" dirty="0"/>
          </a:p>
        </p:txBody>
      </p:sp>
      <p:sp>
        <p:nvSpPr>
          <p:cNvPr id="5" name="Content Placeholder 4"/>
          <p:cNvSpPr>
            <a:spLocks noGrp="1"/>
          </p:cNvSpPr>
          <p:nvPr>
            <p:ph idx="1"/>
          </p:nvPr>
        </p:nvSpPr>
        <p:spPr>
          <a:xfrm>
            <a:off x="457200" y="1600200"/>
            <a:ext cx="8414822" cy="5046707"/>
          </a:xfrm>
        </p:spPr>
        <p:txBody>
          <a:bodyPr>
            <a:normAutofit fontScale="70000" lnSpcReduction="20000"/>
          </a:bodyPr>
          <a:lstStyle/>
          <a:p>
            <a:r>
              <a:rPr lang="en-US" dirty="0"/>
              <a:t>Index </a:t>
            </a:r>
            <a:r>
              <a:rPr lang="en-US" dirty="0" smtClean="0"/>
              <a:t>Utilization</a:t>
            </a:r>
          </a:p>
          <a:p>
            <a:pPr lvl="1"/>
            <a:r>
              <a:rPr lang="en-US" dirty="0"/>
              <a:t>Heap </a:t>
            </a:r>
            <a:r>
              <a:rPr lang="en-US" dirty="0" smtClean="0"/>
              <a:t>Files</a:t>
            </a:r>
          </a:p>
          <a:p>
            <a:pPr lvl="1"/>
            <a:r>
              <a:rPr lang="en-US" dirty="0" smtClean="0"/>
              <a:t>Definition: Clustered/Non clustered, Dense/Sparse</a:t>
            </a:r>
          </a:p>
          <a:p>
            <a:pPr lvl="1"/>
            <a:r>
              <a:rPr lang="en-US" dirty="0" smtClean="0"/>
              <a:t>Access method: Types of queries</a:t>
            </a:r>
          </a:p>
          <a:p>
            <a:pPr lvl="1"/>
            <a:r>
              <a:rPr lang="en-US" dirty="0" smtClean="0"/>
              <a:t>Constraints and Indexes</a:t>
            </a:r>
          </a:p>
          <a:p>
            <a:pPr lvl="1"/>
            <a:r>
              <a:rPr lang="en-US" dirty="0" smtClean="0"/>
              <a:t>Locking</a:t>
            </a:r>
            <a:endParaRPr lang="en-US" dirty="0"/>
          </a:p>
          <a:p>
            <a:r>
              <a:rPr lang="en-US" dirty="0" smtClean="0"/>
              <a:t>Index Data Structures</a:t>
            </a:r>
          </a:p>
          <a:p>
            <a:pPr lvl="1"/>
            <a:r>
              <a:rPr lang="en-US" dirty="0" smtClean="0"/>
              <a:t>B+-Tree / Hash</a:t>
            </a:r>
          </a:p>
          <a:p>
            <a:pPr lvl="1"/>
            <a:r>
              <a:rPr lang="en-US" dirty="0" smtClean="0"/>
              <a:t>LSM Tree / Fractal tree</a:t>
            </a:r>
          </a:p>
          <a:p>
            <a:pPr lvl="1"/>
            <a:r>
              <a:rPr lang="en-US" dirty="0" smtClean="0"/>
              <a:t>Implementation in DBMS</a:t>
            </a:r>
          </a:p>
          <a:p>
            <a:r>
              <a:rPr lang="en-US" dirty="0" smtClean="0"/>
              <a:t>Index Tuning</a:t>
            </a:r>
          </a:p>
          <a:p>
            <a:pPr lvl="1"/>
            <a:r>
              <a:rPr lang="en-US" dirty="0"/>
              <a:t>Index data structure</a:t>
            </a:r>
          </a:p>
          <a:p>
            <a:pPr lvl="1"/>
            <a:r>
              <a:rPr lang="en-US" dirty="0"/>
              <a:t>Search key</a:t>
            </a:r>
          </a:p>
          <a:p>
            <a:pPr lvl="1"/>
            <a:r>
              <a:rPr lang="en-US" dirty="0"/>
              <a:t>Size of key</a:t>
            </a:r>
          </a:p>
          <a:p>
            <a:pPr lvl="1"/>
            <a:r>
              <a:rPr lang="en-US" dirty="0"/>
              <a:t>Clustered/Non-clustered/No index</a:t>
            </a:r>
          </a:p>
          <a:p>
            <a:pPr lvl="1"/>
            <a:r>
              <a:rPr lang="en-US" dirty="0" smtClean="0"/>
              <a:t>Covering</a:t>
            </a:r>
          </a:p>
          <a:p>
            <a:pPr lvl="1"/>
            <a:endParaRPr lang="en-US" dirty="0" smtClean="0"/>
          </a:p>
        </p:txBody>
      </p:sp>
    </p:spTree>
    <p:extLst>
      <p:ext uri="{BB962C8B-B14F-4D97-AF65-F5344CB8AC3E}">
        <p14:creationId xmlns:p14="http://schemas.microsoft.com/office/powerpoint/2010/main" val="4077459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685800" y="6096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Vertical Partitioning</a:t>
            </a:r>
          </a:p>
        </p:txBody>
      </p:sp>
      <p:sp>
        <p:nvSpPr>
          <p:cNvPr id="17410" name="Rectangle 2"/>
          <p:cNvSpPr>
            <a:spLocks noGrp="1" noChangeArrowheads="1"/>
          </p:cNvSpPr>
          <p:nvPr>
            <p:ph type="body" idx="1"/>
          </p:nvPr>
        </p:nvSpPr>
        <p:spPr>
          <a:xfrm>
            <a:off x="685800" y="1981200"/>
            <a:ext cx="7772400" cy="4806950"/>
          </a:xfrm>
          <a:ln/>
        </p:spPr>
        <p:txBody>
          <a:bodyPr/>
          <a:lstStyle/>
          <a:p>
            <a:pPr marL="341313" indent="-341313">
              <a:lnSpc>
                <a:spcPct val="90000"/>
              </a:lnSpc>
              <a:spcBef>
                <a:spcPts val="7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t>Three attributes: account_ID, balance, address.</a:t>
            </a:r>
          </a:p>
          <a:p>
            <a:pPr marL="341313" indent="-341313">
              <a:lnSpc>
                <a:spcPct val="90000"/>
              </a:lnSpc>
              <a:spcBef>
                <a:spcPts val="7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t>Functional dependencies:</a:t>
            </a:r>
          </a:p>
          <a:p>
            <a:pPr marL="741363" lvl="1" indent="-284163">
              <a:lnSpc>
                <a:spcPct val="90000"/>
              </a:lnSpc>
              <a:spcBef>
                <a:spcPts val="6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account_ID </a:t>
            </a:r>
            <a:r>
              <a:rPr lang="en-US" sz="2400">
                <a:latin typeface="Symbol" charset="0"/>
              </a:rPr>
              <a:t>-&gt;</a:t>
            </a:r>
            <a:r>
              <a:rPr lang="en-US" sz="2400"/>
              <a:t> balance</a:t>
            </a:r>
          </a:p>
          <a:p>
            <a:pPr marL="741363" lvl="1" indent="-284163">
              <a:lnSpc>
                <a:spcPct val="90000"/>
              </a:lnSpc>
              <a:spcBef>
                <a:spcPts val="6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account_ID </a:t>
            </a:r>
            <a:r>
              <a:rPr lang="en-US" sz="2400">
                <a:latin typeface="Symbol" charset="0"/>
              </a:rPr>
              <a:t>-&gt;</a:t>
            </a:r>
            <a:r>
              <a:rPr lang="en-US" sz="2400"/>
              <a:t> address</a:t>
            </a:r>
          </a:p>
          <a:p>
            <a:pPr marL="341313" indent="-341313">
              <a:lnSpc>
                <a:spcPct val="90000"/>
              </a:lnSpc>
              <a:spcBef>
                <a:spcPts val="7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t>Two normalized schema design:</a:t>
            </a:r>
          </a:p>
          <a:p>
            <a:pPr marL="741363" lvl="1" indent="-284163">
              <a:lnSpc>
                <a:spcPct val="90000"/>
              </a:lnSpc>
              <a:spcBef>
                <a:spcPts val="6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(account_ID, balance, address)</a:t>
            </a:r>
          </a:p>
          <a:p>
            <a:pPr marL="741363" lvl="1" indent="-284163">
              <a:lnSpc>
                <a:spcPct val="90000"/>
              </a:lnSpc>
              <a:spcBef>
                <a:spcPts val="600"/>
              </a:spcBef>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or</a:t>
            </a:r>
          </a:p>
          <a:p>
            <a:pPr marL="741363" lvl="1" indent="-284163">
              <a:lnSpc>
                <a:spcPct val="90000"/>
              </a:lnSpc>
              <a:spcBef>
                <a:spcPts val="6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a:t>(</a:t>
            </a:r>
            <a:r>
              <a:rPr lang="en-US" sz="2400"/>
              <a:t>account_ID, balance</a:t>
            </a:r>
            <a:r>
              <a:rPr lang="en-US" sz="2400" b="1"/>
              <a:t>)</a:t>
            </a:r>
          </a:p>
          <a:p>
            <a:pPr marL="741363" lvl="1" indent="-284163">
              <a:lnSpc>
                <a:spcPct val="90000"/>
              </a:lnSpc>
              <a:spcBef>
                <a:spcPts val="6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(account_ID, address)</a:t>
            </a:r>
          </a:p>
          <a:p>
            <a:pPr marL="341313" indent="-341313">
              <a:lnSpc>
                <a:spcPct val="90000"/>
              </a:lnSpc>
              <a:spcBef>
                <a:spcPts val="7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t>Which design is better?</a:t>
            </a:r>
          </a:p>
          <a:p>
            <a:pPr marL="741363" lvl="1" indent="-284163">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p:txBody>
      </p:sp>
    </p:spTree>
    <p:extLst>
      <p:ext uri="{BB962C8B-B14F-4D97-AF65-F5344CB8AC3E}">
        <p14:creationId xmlns:p14="http://schemas.microsoft.com/office/powerpoint/2010/main" val="3418913312"/>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685800" y="6096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Vertical Partitioning</a:t>
            </a:r>
          </a:p>
        </p:txBody>
      </p:sp>
      <p:sp>
        <p:nvSpPr>
          <p:cNvPr id="18434" name="Rectangle 2"/>
          <p:cNvSpPr>
            <a:spLocks noGrp="1" noChangeArrowheads="1"/>
          </p:cNvSpPr>
          <p:nvPr>
            <p:ph type="body" idx="1"/>
          </p:nvPr>
        </p:nvSpPr>
        <p:spPr>
          <a:xfrm>
            <a:off x="685800" y="1981200"/>
            <a:ext cx="3810000" cy="4114800"/>
          </a:xfrm>
          <a:ln/>
        </p:spPr>
        <p:txBody>
          <a:bodyPr/>
          <a:lstStyle/>
          <a:p>
            <a:pPr marL="341313" indent="-341313">
              <a:spcBef>
                <a:spcPts val="6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Which design is better depends on the query pattern:</a:t>
            </a:r>
          </a:p>
          <a:p>
            <a:pPr marL="741363" lvl="1" indent="-284163">
              <a:spcBef>
                <a:spcPts val="5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The application that sends a monthly statement is the principal user of the address of the owner of an account</a:t>
            </a:r>
          </a:p>
          <a:p>
            <a:pPr marL="741363" lvl="1" indent="-284163">
              <a:spcBef>
                <a:spcPts val="5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The balance is updated or examined several times a day.</a:t>
            </a:r>
          </a:p>
        </p:txBody>
      </p:sp>
      <p:sp>
        <p:nvSpPr>
          <p:cNvPr id="18435" name="Rectangle 3"/>
          <p:cNvSpPr>
            <a:spLocks noGrp="1" noChangeArrowheads="1"/>
          </p:cNvSpPr>
          <p:nvPr>
            <p:ph type="body" idx="2"/>
          </p:nvPr>
        </p:nvSpPr>
        <p:spPr>
          <a:xfrm>
            <a:off x="4648200" y="1981200"/>
            <a:ext cx="3810000" cy="4114800"/>
          </a:xfrm>
          <a:ln/>
        </p:spPr>
        <p:txBody>
          <a:bodyPr/>
          <a:lstStyle/>
          <a:p>
            <a:pPr marL="341313" indent="-341313">
              <a:spcBef>
                <a:spcPts val="6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The second schema might be better because the relation (account_ID, balance) can be made smaller:</a:t>
            </a:r>
          </a:p>
          <a:p>
            <a:pPr marL="741363" lvl="1" indent="-284163">
              <a:spcBef>
                <a:spcPts val="5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More account_ID, balance pairs fit in memory, thus increasing the hit ratio </a:t>
            </a:r>
          </a:p>
          <a:p>
            <a:pPr marL="741363" lvl="1" indent="-284163">
              <a:spcBef>
                <a:spcPts val="5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A scan performs better because there are fewer pages.</a:t>
            </a:r>
          </a:p>
        </p:txBody>
      </p:sp>
    </p:spTree>
    <p:extLst>
      <p:ext uri="{BB962C8B-B14F-4D97-AF65-F5344CB8AC3E}">
        <p14:creationId xmlns:p14="http://schemas.microsoft.com/office/powerpoint/2010/main" val="3700799243"/>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685800" y="6096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Vertical Antipartitioning</a:t>
            </a:r>
          </a:p>
        </p:txBody>
      </p:sp>
      <p:sp>
        <p:nvSpPr>
          <p:cNvPr id="20482" name="Rectangle 2"/>
          <p:cNvSpPr>
            <a:spLocks noGrp="1" noChangeArrowheads="1"/>
          </p:cNvSpPr>
          <p:nvPr>
            <p:ph type="body" idx="1"/>
          </p:nvPr>
        </p:nvSpPr>
        <p:spPr>
          <a:xfrm>
            <a:off x="685800" y="1981200"/>
            <a:ext cx="7772400" cy="4214813"/>
          </a:xfrm>
          <a:ln/>
        </p:spPr>
        <p:txBody>
          <a:bodyPr>
            <a:normAutofit lnSpcReduction="10000"/>
          </a:bodyPr>
          <a:lstStyle/>
          <a:p>
            <a:pPr marL="341313" indent="-341313">
              <a:lnSpc>
                <a:spcPct val="90000"/>
              </a:lnSpc>
              <a:spcBef>
                <a:spcPts val="7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t>Brokers base their bond-buying decisions on the price trends of those bonds. The database holds the closing price for the last 3000 trading days, however the 10 most recent trading days are especially important.</a:t>
            </a:r>
          </a:p>
          <a:p>
            <a:pPr marL="741363" lvl="1" indent="-284163">
              <a:lnSpc>
                <a:spcPct val="90000"/>
              </a:lnSpc>
              <a:spcBef>
                <a:spcPts val="6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(bond_id, issue_date, maturity, …)</a:t>
            </a:r>
            <a:br>
              <a:rPr lang="en-US" sz="2400"/>
            </a:br>
            <a:r>
              <a:rPr lang="en-US" sz="2400"/>
              <a:t>(bond_id, date, price)</a:t>
            </a:r>
          </a:p>
          <a:p>
            <a:pPr marL="741363" lvl="1" indent="-284163">
              <a:lnSpc>
                <a:spcPct val="90000"/>
              </a:lnSpc>
              <a:spcBef>
                <a:spcPts val="600"/>
              </a:spcBef>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Vs.</a:t>
            </a:r>
          </a:p>
          <a:p>
            <a:pPr marL="741363" lvl="1" indent="-284163">
              <a:lnSpc>
                <a:spcPct val="90000"/>
              </a:lnSpc>
              <a:spcBef>
                <a:spcPts val="6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(bond_id, issue_date, maturity, today_price, …10dayago_price)</a:t>
            </a:r>
            <a:br>
              <a:rPr lang="en-US" sz="2400"/>
            </a:br>
            <a:r>
              <a:rPr lang="en-US" sz="2400"/>
              <a:t>(bond_id, date, price)</a:t>
            </a:r>
          </a:p>
        </p:txBody>
      </p:sp>
    </p:spTree>
    <p:extLst>
      <p:ext uri="{BB962C8B-B14F-4D97-AF65-F5344CB8AC3E}">
        <p14:creationId xmlns:p14="http://schemas.microsoft.com/office/powerpoint/2010/main" val="3763412919"/>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685800" y="6096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Database Schema</a:t>
            </a:r>
          </a:p>
        </p:txBody>
      </p:sp>
      <p:sp>
        <p:nvSpPr>
          <p:cNvPr id="4098" name="Rectangle 2"/>
          <p:cNvSpPr>
            <a:spLocks noGrp="1" noChangeArrowheads="1"/>
          </p:cNvSpPr>
          <p:nvPr>
            <p:ph type="body" idx="1"/>
          </p:nvPr>
        </p:nvSpPr>
        <p:spPr>
          <a:xfrm>
            <a:off x="685800" y="1981200"/>
            <a:ext cx="7772400" cy="4114800"/>
          </a:xfrm>
          <a:ln/>
        </p:spPr>
        <p:txBody>
          <a:bodyPr/>
          <a:lstStyle/>
          <a:p>
            <a:pPr marL="341313" indent="-341313">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 relation schema is a relation name and a set of attributes</a:t>
            </a:r>
          </a:p>
          <a:p>
            <a:pPr lvl="1" indent="-284163">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R(a int, b varchar[20]);</a:t>
            </a:r>
          </a:p>
          <a:p>
            <a:pPr marL="341313" indent="-341313">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 relation instance for R is a set of records over the attributes in the schema for R.</a:t>
            </a:r>
          </a:p>
        </p:txBody>
      </p:sp>
    </p:spTree>
    <p:extLst>
      <p:ext uri="{BB962C8B-B14F-4D97-AF65-F5344CB8AC3E}">
        <p14:creationId xmlns:p14="http://schemas.microsoft.com/office/powerpoint/2010/main" val="2228445805"/>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685800" y="463550"/>
            <a:ext cx="7772400" cy="14351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Some Schema are better </a:t>
            </a:r>
            <a:br>
              <a:rPr lang="en-US"/>
            </a:br>
            <a:r>
              <a:rPr lang="en-US"/>
              <a:t>than others</a:t>
            </a:r>
          </a:p>
        </p:txBody>
      </p:sp>
      <p:sp>
        <p:nvSpPr>
          <p:cNvPr id="5122" name="Rectangle 2"/>
          <p:cNvSpPr>
            <a:spLocks noGrp="1" noChangeArrowheads="1"/>
          </p:cNvSpPr>
          <p:nvPr>
            <p:ph type="body" idx="1"/>
          </p:nvPr>
        </p:nvSpPr>
        <p:spPr>
          <a:xfrm>
            <a:off x="457200" y="1981200"/>
            <a:ext cx="4038600" cy="4114800"/>
          </a:xfrm>
          <a:ln/>
        </p:spPr>
        <p:txBody>
          <a:bodyPr/>
          <a:lstStyle/>
          <a:p>
            <a:pPr marL="341313" indent="-341313">
              <a:spcBef>
                <a:spcPts val="7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Schema1:</a:t>
            </a:r>
          </a:p>
          <a:p>
            <a:pPr lvl="1" indent="-284163">
              <a:spcBef>
                <a:spcPts val="500"/>
              </a:spcBef>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OnOrder1(supplier_id, part_id, quantity, supplier_address)</a:t>
            </a:r>
          </a:p>
          <a:p>
            <a:pPr marL="341313" indent="-341313">
              <a:spcBef>
                <a:spcPts val="7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Schema 2:</a:t>
            </a:r>
          </a:p>
          <a:p>
            <a:pPr lvl="1" indent="-284163">
              <a:spcBef>
                <a:spcPts val="500"/>
              </a:spcBef>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OnOrder2(supplier_id, part_id, quantity);</a:t>
            </a:r>
          </a:p>
          <a:p>
            <a:pPr lvl="1" indent="-284163">
              <a:spcBef>
                <a:spcPts val="500"/>
              </a:spcBef>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Supplier(supplier_id, supplier_address);</a:t>
            </a:r>
          </a:p>
          <a:p>
            <a:pPr marL="341313" indent="-341313">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a:p>
        </p:txBody>
      </p:sp>
      <p:sp>
        <p:nvSpPr>
          <p:cNvPr id="5123" name="Rectangle 3"/>
          <p:cNvSpPr>
            <a:spLocks noGrp="1" noChangeArrowheads="1"/>
          </p:cNvSpPr>
          <p:nvPr>
            <p:ph type="body" idx="2"/>
          </p:nvPr>
        </p:nvSpPr>
        <p:spPr>
          <a:xfrm>
            <a:off x="4648200" y="1981200"/>
            <a:ext cx="4343400" cy="4114800"/>
          </a:xfrm>
          <a:ln/>
        </p:spPr>
        <p:txBody>
          <a:bodyPr/>
          <a:lstStyle/>
          <a:p>
            <a:pPr marL="341313" indent="-341313">
              <a:spcBef>
                <a:spcPts val="6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Space</a:t>
            </a:r>
          </a:p>
          <a:p>
            <a:pPr marL="741363" lvl="1" indent="-284163">
              <a:spcBef>
                <a:spcPts val="5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Schema 2 saves space</a:t>
            </a:r>
          </a:p>
          <a:p>
            <a:pPr marL="341313" indent="-341313">
              <a:spcBef>
                <a:spcPts val="6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Information preservation</a:t>
            </a:r>
          </a:p>
          <a:p>
            <a:pPr marL="741363" lvl="1" indent="-284163">
              <a:spcBef>
                <a:spcPts val="5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Some supplier addresses might get lost with schema 1.</a:t>
            </a:r>
          </a:p>
          <a:p>
            <a:pPr marL="341313" indent="-341313">
              <a:spcBef>
                <a:spcPts val="6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Performance trade-off</a:t>
            </a:r>
          </a:p>
          <a:p>
            <a:pPr marL="741363" lvl="1" indent="-284163">
              <a:spcBef>
                <a:spcPts val="5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Frequent access to address of supplier given an ordered part, then schema 1 is good.</a:t>
            </a:r>
          </a:p>
          <a:p>
            <a:pPr marL="741363" lvl="1" indent="-284163">
              <a:spcBef>
                <a:spcPts val="5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Many new orders, schema 1 is not good.</a:t>
            </a:r>
          </a:p>
        </p:txBody>
      </p:sp>
    </p:spTree>
    <p:extLst>
      <p:ext uri="{BB962C8B-B14F-4D97-AF65-F5344CB8AC3E}">
        <p14:creationId xmlns:p14="http://schemas.microsoft.com/office/powerpoint/2010/main" val="3950228184"/>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5123">
                                            <p:txEl>
                                              <p:pRg st="2" end="2"/>
                                            </p:txEl>
                                          </p:spTgt>
                                        </p:tgtEl>
                                        <p:attrNameLst>
                                          <p:attrName>style.visibility</p:attrName>
                                        </p:attrNameLst>
                                      </p:cBhvr>
                                      <p:to>
                                        <p:strVal val="visible"/>
                                      </p:to>
                                    </p:set>
                                  </p:childTnLst>
                                </p:cTn>
                              </p:par>
                              <p:par>
                                <p:cTn id="15" presetID="1" presetClass="entr" fill="hold" nodeType="withEffect">
                                  <p:stCondLst>
                                    <p:cond delay="0"/>
                                  </p:stCondLst>
                                  <p:childTnLst>
                                    <p:set>
                                      <p:cBhvr additive="repl">
                                        <p:cTn id="16"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fill="hold" nodeType="clickEffect">
                                  <p:stCondLst>
                                    <p:cond delay="0"/>
                                  </p:stCondLst>
                                  <p:childTnLst>
                                    <p:set>
                                      <p:cBhvr additive="repl">
                                        <p:cTn id="20" dur="1" fill="hold">
                                          <p:stCondLst>
                                            <p:cond delay="0"/>
                                          </p:stCondLst>
                                        </p:cTn>
                                        <p:tgtEl>
                                          <p:spTgt spid="5123">
                                            <p:txEl>
                                              <p:pRg st="4" end="4"/>
                                            </p:txEl>
                                          </p:spTgt>
                                        </p:tgtEl>
                                        <p:attrNameLst>
                                          <p:attrName>style.visibility</p:attrName>
                                        </p:attrNameLst>
                                      </p:cBhvr>
                                      <p:to>
                                        <p:strVal val="visible"/>
                                      </p:to>
                                    </p:set>
                                  </p:childTnLst>
                                </p:cTn>
                              </p:par>
                              <p:par>
                                <p:cTn id="21" presetID="1" presetClass="entr" fill="hold" nodeType="withEffect">
                                  <p:stCondLst>
                                    <p:cond delay="0"/>
                                  </p:stCondLst>
                                  <p:childTnLst>
                                    <p:set>
                                      <p:cBhvr additive="repl">
                                        <p:cTn id="22" dur="1" fill="hold">
                                          <p:stCondLst>
                                            <p:cond delay="0"/>
                                          </p:stCondLst>
                                        </p:cTn>
                                        <p:tgtEl>
                                          <p:spTgt spid="5123">
                                            <p:txEl>
                                              <p:pRg st="5" end="5"/>
                                            </p:txEl>
                                          </p:spTgt>
                                        </p:tgtEl>
                                        <p:attrNameLst>
                                          <p:attrName>style.visibility</p:attrName>
                                        </p:attrNameLst>
                                      </p:cBhvr>
                                      <p:to>
                                        <p:strVal val="visible"/>
                                      </p:to>
                                    </p:set>
                                  </p:childTnLst>
                                </p:cTn>
                              </p:par>
                              <p:par>
                                <p:cTn id="23" presetID="1" presetClass="entr" fill="hold" nodeType="withEffect">
                                  <p:stCondLst>
                                    <p:cond delay="0"/>
                                  </p:stCondLst>
                                  <p:childTnLst>
                                    <p:set>
                                      <p:cBhvr additive="repl">
                                        <p:cTn id="24"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685800" y="6096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Functional Dependencies</a:t>
            </a:r>
          </a:p>
        </p:txBody>
      </p:sp>
      <p:sp>
        <p:nvSpPr>
          <p:cNvPr id="6146" name="Rectangle 2"/>
          <p:cNvSpPr>
            <a:spLocks noGrp="1" noChangeArrowheads="1"/>
          </p:cNvSpPr>
          <p:nvPr>
            <p:ph type="body" idx="1"/>
          </p:nvPr>
        </p:nvSpPr>
        <p:spPr>
          <a:xfrm>
            <a:off x="685800" y="1981200"/>
            <a:ext cx="7772400" cy="4316413"/>
          </a:xfrm>
          <a:ln/>
        </p:spPr>
        <p:txBody>
          <a:bodyPr/>
          <a:lstStyle/>
          <a:p>
            <a:pPr marL="341313" indent="-341313">
              <a:lnSpc>
                <a:spcPct val="90000"/>
              </a:lnSpc>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i="1"/>
              <a:t>X</a:t>
            </a:r>
            <a:r>
              <a:rPr lang="en-US"/>
              <a:t> is a set of attributes of relation R, and A is a single attribute of R.</a:t>
            </a:r>
          </a:p>
          <a:p>
            <a:pPr marL="741363" lvl="1" indent="-284163">
              <a:lnSpc>
                <a:spcPct val="90000"/>
              </a:lnSpc>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i="1"/>
              <a:t>X</a:t>
            </a:r>
            <a:r>
              <a:rPr lang="en-US"/>
              <a:t> determines A (the functional dependency </a:t>
            </a:r>
            <a:br>
              <a:rPr lang="en-US"/>
            </a:br>
            <a:r>
              <a:rPr lang="en-US" i="1"/>
              <a:t>X</a:t>
            </a:r>
            <a:r>
              <a:rPr lang="en-US"/>
              <a:t> </a:t>
            </a:r>
            <a:r>
              <a:rPr lang="en-US">
                <a:latin typeface="Symbol" charset="0"/>
              </a:rPr>
              <a:t>-&gt;</a:t>
            </a:r>
            <a:r>
              <a:rPr lang="en-US"/>
              <a:t> A holds for R) iff:</a:t>
            </a:r>
          </a:p>
          <a:p>
            <a:pPr lvl="2">
              <a:lnSpc>
                <a:spcPct val="90000"/>
              </a:lnSpc>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For any relation instance I of R, whenever there are two records r and r’ in I with the same </a:t>
            </a:r>
            <a:r>
              <a:rPr lang="en-US" i="1"/>
              <a:t>X</a:t>
            </a:r>
            <a:r>
              <a:rPr lang="en-US"/>
              <a:t> values, they have the same A value as well.</a:t>
            </a:r>
          </a:p>
          <a:p>
            <a:pPr lvl="2">
              <a:lnSpc>
                <a:spcPct val="9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a:p>
          <a:p>
            <a:pPr marL="341313" indent="-341313">
              <a:lnSpc>
                <a:spcPct val="90000"/>
              </a:lnSpc>
              <a:spcBef>
                <a:spcPts val="5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OnOrder1(supplier_id, part_id, quantity, supplier_address)</a:t>
            </a:r>
          </a:p>
          <a:p>
            <a:pPr marL="741363" lvl="1" indent="-284163">
              <a:lnSpc>
                <a:spcPct val="90000"/>
              </a:lnSpc>
              <a:spcBef>
                <a:spcPts val="45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t>supplier_id </a:t>
            </a:r>
            <a:r>
              <a:rPr lang="en-US" sz="2000">
                <a:latin typeface="Symbol" charset="0"/>
              </a:rPr>
              <a:t>-&gt;</a:t>
            </a:r>
            <a:r>
              <a:rPr lang="en-US"/>
              <a:t> </a:t>
            </a:r>
            <a:r>
              <a:rPr lang="en-US" sz="1800"/>
              <a:t>supplier_address is an interesting functional dependency</a:t>
            </a:r>
          </a:p>
          <a:p>
            <a:pPr marL="341313" indent="-341313">
              <a:lnSpc>
                <a:spcPct val="90000"/>
              </a:lnSpc>
              <a:spcBef>
                <a:spcPts val="450"/>
              </a:spcBef>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800"/>
          </a:p>
        </p:txBody>
      </p:sp>
    </p:spTree>
    <p:extLst>
      <p:ext uri="{BB962C8B-B14F-4D97-AF65-F5344CB8AC3E}">
        <p14:creationId xmlns:p14="http://schemas.microsoft.com/office/powerpoint/2010/main" val="1957350797"/>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685800" y="6096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Key of a Relation</a:t>
            </a:r>
          </a:p>
        </p:txBody>
      </p:sp>
      <p:sp>
        <p:nvSpPr>
          <p:cNvPr id="7170" name="Rectangle 2"/>
          <p:cNvSpPr>
            <a:spLocks noGrp="1" noChangeArrowheads="1"/>
          </p:cNvSpPr>
          <p:nvPr>
            <p:ph type="body" idx="1"/>
          </p:nvPr>
        </p:nvSpPr>
        <p:spPr>
          <a:xfrm>
            <a:off x="685800" y="1981200"/>
            <a:ext cx="7772400" cy="5137150"/>
          </a:xfrm>
          <a:ln/>
        </p:spPr>
        <p:txBody>
          <a:bodyPr/>
          <a:lstStyle/>
          <a:p>
            <a:pPr marL="341313" indent="-341313">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Attributes </a:t>
            </a:r>
            <a:r>
              <a:rPr lang="en-US" i="1"/>
              <a:t>X</a:t>
            </a:r>
            <a:r>
              <a:rPr lang="en-US"/>
              <a:t> from R constitute a key of R if </a:t>
            </a:r>
            <a:r>
              <a:rPr lang="en-US" i="1"/>
              <a:t>X</a:t>
            </a:r>
            <a:r>
              <a:rPr lang="en-US"/>
              <a:t> determines every attribute in R and no proper subset of </a:t>
            </a:r>
            <a:r>
              <a:rPr lang="en-US" i="1"/>
              <a:t>X</a:t>
            </a:r>
            <a:r>
              <a:rPr lang="en-US"/>
              <a:t> determines an attribute in R.</a:t>
            </a:r>
          </a:p>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a:p>
            <a:pPr marL="341313" indent="-341313">
              <a:spcBef>
                <a:spcPts val="5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OnOrder1(supplier_id, part_id, quantity, supplier_address)</a:t>
            </a:r>
          </a:p>
          <a:p>
            <a:pPr marL="741363" lvl="1" indent="-284163">
              <a:spcBef>
                <a:spcPts val="45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t>supplier_id, part_id is not a key</a:t>
            </a:r>
          </a:p>
          <a:p>
            <a:pPr marL="341313" indent="-341313">
              <a:spcBef>
                <a:spcPts val="5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t>Supplier(supplier_id, supplier_address);</a:t>
            </a:r>
          </a:p>
          <a:p>
            <a:pPr marL="741363" lvl="1" indent="-284163">
              <a:spcBef>
                <a:spcPts val="45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a:t>Supplier_id is a key</a:t>
            </a:r>
          </a:p>
          <a:p>
            <a:pPr marL="341313" indent="-341313">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a:p>
          <a:p>
            <a:pPr marL="341313" indent="-341313">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a:p>
          <a:p>
            <a:pPr marL="741363" lvl="1" indent="-284163">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a:p>
        </p:txBody>
      </p:sp>
    </p:spTree>
    <p:extLst>
      <p:ext uri="{BB962C8B-B14F-4D97-AF65-F5344CB8AC3E}">
        <p14:creationId xmlns:p14="http://schemas.microsoft.com/office/powerpoint/2010/main" val="3444408702"/>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685800" y="6096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Normalization</a:t>
            </a:r>
          </a:p>
        </p:txBody>
      </p:sp>
      <p:sp>
        <p:nvSpPr>
          <p:cNvPr id="8194" name="Rectangle 2"/>
          <p:cNvSpPr>
            <a:spLocks noGrp="1" noChangeArrowheads="1"/>
          </p:cNvSpPr>
          <p:nvPr>
            <p:ph type="body" idx="1"/>
          </p:nvPr>
        </p:nvSpPr>
        <p:spPr>
          <a:xfrm>
            <a:off x="685800" y="1981200"/>
            <a:ext cx="7772400" cy="4114800"/>
          </a:xfrm>
          <a:ln/>
        </p:spPr>
        <p:txBody>
          <a:bodyPr/>
          <a:lstStyle/>
          <a:p>
            <a:pPr marL="341313" indent="-341313">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A relation is </a:t>
            </a:r>
            <a:r>
              <a:rPr lang="en-US" b="1" dirty="0"/>
              <a:t>normalized</a:t>
            </a:r>
            <a:r>
              <a:rPr lang="en-US" dirty="0"/>
              <a:t> if every interesting functional dependency </a:t>
            </a:r>
            <a:r>
              <a:rPr lang="en-US" i="1" dirty="0"/>
              <a:t>X</a:t>
            </a:r>
            <a:r>
              <a:rPr lang="en-US" dirty="0"/>
              <a:t> </a:t>
            </a:r>
            <a:r>
              <a:rPr lang="en-US" dirty="0">
                <a:latin typeface="Symbol" charset="0"/>
              </a:rPr>
              <a:t>-&gt; </a:t>
            </a:r>
            <a:r>
              <a:rPr lang="en-US" dirty="0"/>
              <a:t>A involving attributes in R has the property that X is a key of </a:t>
            </a:r>
            <a:r>
              <a:rPr lang="en-US" dirty="0" smtClean="0"/>
              <a:t>R </a:t>
            </a:r>
            <a:endParaRPr lang="en-US" dirty="0"/>
          </a:p>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a:p>
          <a:p>
            <a:pPr marL="341313" indent="-341313">
              <a:spcBef>
                <a:spcPts val="5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t>OnOrder1 is not normalized</a:t>
            </a:r>
          </a:p>
          <a:p>
            <a:pPr marL="341313" indent="-341313">
              <a:spcBef>
                <a:spcPts val="5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t>OnOrder2 and Supplier are </a:t>
            </a:r>
            <a:r>
              <a:rPr lang="en-US" sz="2000" dirty="0" smtClean="0"/>
              <a:t>normalized</a:t>
            </a:r>
          </a:p>
          <a:p>
            <a:pPr marL="341313" indent="-341313">
              <a:spcBef>
                <a:spcPts val="5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a:p>
          <a:p>
            <a:pPr marL="341313" indent="-341313">
              <a:spcBef>
                <a:spcPts val="5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t>Here normalized, refers to BCNF (Boyce-</a:t>
            </a:r>
            <a:r>
              <a:rPr lang="en-US" sz="2000" dirty="0" err="1" smtClean="0"/>
              <a:t>Codd</a:t>
            </a:r>
            <a:r>
              <a:rPr lang="en-US" sz="2000" dirty="0" smtClean="0"/>
              <a:t> Normal Form)</a:t>
            </a:r>
            <a:endParaRPr lang="en-US" sz="2000" dirty="0"/>
          </a:p>
        </p:txBody>
      </p:sp>
    </p:spTree>
    <p:extLst>
      <p:ext uri="{BB962C8B-B14F-4D97-AF65-F5344CB8AC3E}">
        <p14:creationId xmlns:p14="http://schemas.microsoft.com/office/powerpoint/2010/main" val="2445050133"/>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685800" y="6096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Example #1</a:t>
            </a:r>
          </a:p>
        </p:txBody>
      </p:sp>
      <p:sp>
        <p:nvSpPr>
          <p:cNvPr id="9218" name="Rectangle 2"/>
          <p:cNvSpPr>
            <a:spLocks noGrp="1" noChangeArrowheads="1"/>
          </p:cNvSpPr>
          <p:nvPr>
            <p:ph type="body" idx="1"/>
          </p:nvPr>
        </p:nvSpPr>
        <p:spPr>
          <a:xfrm>
            <a:off x="685800" y="1981200"/>
            <a:ext cx="7772400" cy="4114800"/>
          </a:xfrm>
          <a:ln/>
        </p:spPr>
        <p:txBody>
          <a:bodyPr/>
          <a:lstStyle/>
          <a:p>
            <a:pPr marL="341313" indent="-341313">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Suppose that a bank associates each customer with his or her home branch. Each branch is in a specific legal jurisdiction. </a:t>
            </a:r>
          </a:p>
          <a:p>
            <a:pPr marL="741363" lvl="1" indent="-284163">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Is the relation R(customer, branch, jurisdiction) normalized?</a:t>
            </a:r>
          </a:p>
        </p:txBody>
      </p:sp>
    </p:spTree>
    <p:extLst>
      <p:ext uri="{BB962C8B-B14F-4D97-AF65-F5344CB8AC3E}">
        <p14:creationId xmlns:p14="http://schemas.microsoft.com/office/powerpoint/2010/main" val="2942841157"/>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685800" y="609600"/>
            <a:ext cx="7772400" cy="1143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t>Example #1</a:t>
            </a:r>
          </a:p>
        </p:txBody>
      </p:sp>
      <p:sp>
        <p:nvSpPr>
          <p:cNvPr id="10242" name="Rectangle 2"/>
          <p:cNvSpPr>
            <a:spLocks noGrp="1" noChangeArrowheads="1"/>
          </p:cNvSpPr>
          <p:nvPr>
            <p:ph type="body" idx="1"/>
          </p:nvPr>
        </p:nvSpPr>
        <p:spPr>
          <a:xfrm>
            <a:off x="685800" y="1981200"/>
            <a:ext cx="7772400" cy="4114800"/>
          </a:xfrm>
          <a:ln/>
        </p:spPr>
        <p:txBody>
          <a:bodyPr/>
          <a:lstStyle/>
          <a:p>
            <a:pPr marL="341313" indent="-341313">
              <a:spcBef>
                <a:spcPts val="7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t>What are the functional dependencies?</a:t>
            </a:r>
          </a:p>
          <a:p>
            <a:pPr marL="741363" lvl="1" indent="-284163">
              <a:spcBef>
                <a:spcPts val="6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Customer -&gt; branch</a:t>
            </a:r>
          </a:p>
          <a:p>
            <a:pPr marL="741363" lvl="1" indent="-284163">
              <a:spcBef>
                <a:spcPts val="6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Branch </a:t>
            </a:r>
            <a:r>
              <a:rPr lang="en-US" sz="2400">
                <a:latin typeface="Symbol" charset="0"/>
              </a:rPr>
              <a:t>-&gt; </a:t>
            </a:r>
            <a:r>
              <a:rPr lang="en-US" sz="2400"/>
              <a:t>jurisdiction</a:t>
            </a:r>
          </a:p>
          <a:p>
            <a:pPr marL="741363" lvl="1" indent="-284163">
              <a:spcBef>
                <a:spcPts val="6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Customer </a:t>
            </a:r>
            <a:r>
              <a:rPr lang="en-US" sz="2400">
                <a:latin typeface="Symbol" charset="0"/>
              </a:rPr>
              <a:t>-&gt; </a:t>
            </a:r>
            <a:r>
              <a:rPr lang="en-US" sz="2400"/>
              <a:t>jurisdiction</a:t>
            </a:r>
          </a:p>
          <a:p>
            <a:pPr marL="741363" lvl="1" indent="-284163">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a:p>
          <a:p>
            <a:pPr marL="741363" lvl="1" indent="-284163">
              <a:spcBef>
                <a:spcPts val="6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Customer is the key, but a functional dependency exists where customer is not involved.</a:t>
            </a:r>
          </a:p>
          <a:p>
            <a:pPr marL="741363" lvl="1" indent="-284163">
              <a:spcBef>
                <a:spcPts val="600"/>
              </a:spcBef>
              <a:buFont typeface="Times New Roman"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t>R is not normalized.</a:t>
            </a:r>
          </a:p>
        </p:txBody>
      </p:sp>
    </p:spTree>
    <p:extLst>
      <p:ext uri="{BB962C8B-B14F-4D97-AF65-F5344CB8AC3E}">
        <p14:creationId xmlns:p14="http://schemas.microsoft.com/office/powerpoint/2010/main" val="3910677420"/>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TotalTime>
  <Words>1165</Words>
  <Application>Microsoft Macintosh PowerPoint</Application>
  <PresentationFormat>On-screen Show (4:3)</PresentationFormat>
  <Paragraphs>159</Paragraphs>
  <Slides>22</Slides>
  <Notes>17</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Outline</vt:lpstr>
      <vt:lpstr>Database Schema</vt:lpstr>
      <vt:lpstr>Some Schema are better  than others</vt:lpstr>
      <vt:lpstr>Functional Dependencies</vt:lpstr>
      <vt:lpstr>Key of a Relation</vt:lpstr>
      <vt:lpstr>Normalization</vt:lpstr>
      <vt:lpstr>Example #1</vt:lpstr>
      <vt:lpstr>Example #1</vt:lpstr>
      <vt:lpstr>Example #2</vt:lpstr>
      <vt:lpstr>Example #2</vt:lpstr>
      <vt:lpstr>Example #3</vt:lpstr>
      <vt:lpstr>Example #3</vt:lpstr>
      <vt:lpstr>Practical Schema Design</vt:lpstr>
      <vt:lpstr>Practical Schema Design</vt:lpstr>
      <vt:lpstr>Compression</vt:lpstr>
      <vt:lpstr>Compression Methods</vt:lpstr>
      <vt:lpstr>Compression Trade-offs</vt:lpstr>
      <vt:lpstr>Tuning Normalization</vt:lpstr>
      <vt:lpstr>Vertical Partitioning</vt:lpstr>
      <vt:lpstr>Vertical Partitioning</vt:lpstr>
      <vt:lpstr>Vertical Antipartitioning</vt:lpstr>
    </vt:vector>
  </TitlesOfParts>
  <Company>IT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Philippe Bonnet</dc:creator>
  <cp:lastModifiedBy>Philippe Bonnet</cp:lastModifiedBy>
  <cp:revision>7</cp:revision>
  <dcterms:created xsi:type="dcterms:W3CDTF">2013-03-18T18:16:29Z</dcterms:created>
  <dcterms:modified xsi:type="dcterms:W3CDTF">2013-03-18T19:37:48Z</dcterms:modified>
</cp:coreProperties>
</file>