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6" r:id="rId3"/>
    <p:sldId id="258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78" r:id="rId12"/>
    <p:sldId id="269" r:id="rId13"/>
    <p:sldId id="270" r:id="rId14"/>
    <p:sldId id="273" r:id="rId15"/>
    <p:sldId id="274" r:id="rId16"/>
    <p:sldId id="272" r:id="rId17"/>
    <p:sldId id="271" r:id="rId18"/>
    <p:sldId id="268" r:id="rId19"/>
    <p:sldId id="275" r:id="rId20"/>
    <p:sldId id="279" r:id="rId21"/>
    <p:sldId id="280" r:id="rId22"/>
    <p:sldId id="281" r:id="rId23"/>
    <p:sldId id="284" r:id="rId24"/>
    <p:sldId id="282" r:id="rId25"/>
    <p:sldId id="283" r:id="rId26"/>
    <p:sldId id="276" r:id="rId27"/>
    <p:sldId id="277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C2EF8B9-E4B5-2443-80D5-D851A4816DAA}">
          <p14:sldIdLst>
            <p14:sldId id="257"/>
          </p14:sldIdLst>
        </p14:section>
        <p14:section name="Outline" id="{2B08D562-9249-BA4F-9098-0E4B36AE7F2C}">
          <p14:sldIdLst>
            <p14:sldId id="256"/>
          </p14:sldIdLst>
        </p14:section>
        <p14:section name="Correctness and performance" id="{A41C2B35-C4E0-1E4E-AD83-419A4F640B8B}">
          <p14:sldIdLst>
            <p14:sldId id="258"/>
            <p14:sldId id="260"/>
            <p14:sldId id="262"/>
            <p14:sldId id="261"/>
            <p14:sldId id="263"/>
          </p14:sldIdLst>
        </p14:section>
        <p14:section name="Principles" id="{9FD7E412-4A85-D246-B996-076EC1010F4C}">
          <p14:sldIdLst>
            <p14:sldId id="264"/>
            <p14:sldId id="266"/>
            <p14:sldId id="267"/>
            <p14:sldId id="278"/>
            <p14:sldId id="269"/>
            <p14:sldId id="270"/>
            <p14:sldId id="273"/>
            <p14:sldId id="274"/>
            <p14:sldId id="272"/>
            <p14:sldId id="271"/>
            <p14:sldId id="268"/>
            <p14:sldId id="275"/>
            <p14:sldId id="279"/>
            <p14:sldId id="280"/>
            <p14:sldId id="281"/>
            <p14:sldId id="284"/>
            <p14:sldId id="282"/>
            <p14:sldId id="283"/>
            <p14:sldId id="276"/>
            <p14:sldId id="277"/>
            <p14:sldId id="285"/>
          </p14:sldIdLst>
        </p14:section>
        <p14:section name="Lock Tuning" id="{A568F6A1-7534-EC48-8031-02C7497A2A54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2DCF6-E52F-FD48-B13C-DE0D7F895B9C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B3C5-C6FB-634E-93FA-4E4C0528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55FBF-B953-40A5-A35B-98CB670B47FC}" type="slidenum">
              <a:rPr lang="da-DK" smtClean="0"/>
              <a:pPr/>
              <a:t>19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17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B628-A2F2-4FE2-997F-A00CE493F948}" type="slidenum">
              <a:rPr lang="da-DK" smtClean="0"/>
              <a:pPr/>
              <a:t>18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  <a:endParaRPr lang="da-DK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71F7-C986-4CE9-8029-22C9DC778D64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25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688-3348-F245-8647-F831E84A0CA3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91D9-5DA9-934B-82BA-F2EACEE8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pic.dhe.ibm.com/infocenter/db2luw/v10r1/index.jsp?topic=/com.ibm.db2.luw.admin.perf.doc/doc/r0005274.html&amp;resultof=%22lock%22%20%22compatibility%22%20%22compat%22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709873" y="-610434"/>
            <a:ext cx="12584299" cy="7607828"/>
            <a:chOff x="-3354916" y="-749831"/>
            <a:chExt cx="12584299" cy="7607828"/>
          </a:xfrm>
        </p:grpSpPr>
        <p:pic>
          <p:nvPicPr>
            <p:cNvPr id="7" name="Picture 6" descr="Violi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663274" y="-3034660"/>
              <a:ext cx="7201015" cy="12584299"/>
            </a:xfrm>
            <a:prstGeom prst="rect">
              <a:avLst/>
            </a:prstGeom>
          </p:spPr>
        </p:pic>
        <p:pic>
          <p:nvPicPr>
            <p:cNvPr id="5" name="Picture 4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5666" y="-749831"/>
              <a:ext cx="6803406" cy="5102555"/>
            </a:xfrm>
            <a:prstGeom prst="rect">
              <a:avLst/>
            </a:prstGeom>
          </p:spPr>
        </p:pic>
        <p:pic>
          <p:nvPicPr>
            <p:cNvPr id="6" name="Picture 5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33" y="-749831"/>
              <a:ext cx="6544117" cy="4908088"/>
            </a:xfrm>
            <a:prstGeom prst="rect">
              <a:avLst/>
            </a:prstGeom>
          </p:spPr>
        </p:pic>
        <p:pic>
          <p:nvPicPr>
            <p:cNvPr id="4" name="Picture 3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50" y="703193"/>
              <a:ext cx="6051027" cy="45382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99792" y="5226489"/>
            <a:ext cx="435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Tuning Concurrency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3E78-B395-4A6A-8B63-F01EA3E0EEF5}" type="slidenum">
              <a:rPr lang="da-DK"/>
              <a:pPr/>
              <a:t>10</a:t>
            </a:fld>
            <a:endParaRPr lang="da-DK"/>
          </a:p>
        </p:txBody>
      </p:sp>
      <p:sp>
        <p:nvSpPr>
          <p:cNvPr id="27650" name="Shape 2764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Concurrency Control</a:t>
            </a:r>
            <a:endParaRPr lang="da-DK" dirty="0"/>
          </a:p>
        </p:txBody>
      </p:sp>
      <p:sp>
        <p:nvSpPr>
          <p:cNvPr id="27651" name="Shape 27650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80010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Concurrency control cannot see entire schedule:</a:t>
            </a:r>
            <a:endParaRPr lang="da-DK" dirty="0"/>
          </a:p>
          <a:p>
            <a:pPr lvl="1"/>
            <a:r>
              <a:rPr lang="en-US" dirty="0"/>
              <a:t>It sees one request at a time and must decide whether to allow it to be serviced</a:t>
            </a:r>
          </a:p>
          <a:p>
            <a:r>
              <a:rPr lang="en-US" sz="2800" dirty="0" smtClean="0"/>
              <a:t>Two (complementary) strategies: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 (some) conflicts – </a:t>
            </a:r>
            <a:r>
              <a:rPr lang="en-US" b="1" dirty="0" smtClean="0"/>
              <a:t>Read consistency</a:t>
            </a:r>
          </a:p>
          <a:p>
            <a:pPr marL="1371600" lvl="2" indent="-514350"/>
            <a:r>
              <a:rPr lang="en-US" dirty="0" smtClean="0"/>
              <a:t>Restrict conflicts to W-W</a:t>
            </a:r>
          </a:p>
          <a:p>
            <a:pPr marL="1371600" lvl="2" indent="-514350"/>
            <a:r>
              <a:rPr lang="en-US" dirty="0" smtClean="0"/>
              <a:t>Read and write executed on distinct copies of the data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conflicts explicit - </a:t>
            </a:r>
            <a:r>
              <a:rPr lang="en-US" b="1" dirty="0" smtClean="0"/>
              <a:t>Locking</a:t>
            </a:r>
          </a:p>
          <a:p>
            <a:pPr lvl="2"/>
            <a:r>
              <a:rPr lang="en-US" dirty="0" smtClean="0"/>
              <a:t>Delay operations that are conflicting with non committed operations</a:t>
            </a:r>
          </a:p>
          <a:p>
            <a:pPr marL="1371600" lvl="2" indent="-514350"/>
            <a:endParaRPr lang="en-US" dirty="0"/>
          </a:p>
        </p:txBody>
      </p:sp>
      <p:sp>
        <p:nvSpPr>
          <p:cNvPr id="27652" name="Rectangle 27651"/>
          <p:cNvSpPr>
            <a:spLocks noChangeArrowheads="1"/>
          </p:cNvSpPr>
          <p:nvPr/>
        </p:nvSpPr>
        <p:spPr bwMode="auto">
          <a:xfrm>
            <a:off x="2895600" y="1828800"/>
            <a:ext cx="33528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Scheduler</a:t>
            </a:r>
            <a:endParaRPr lang="da-DK" dirty="0"/>
          </a:p>
        </p:txBody>
      </p:sp>
      <p:sp>
        <p:nvSpPr>
          <p:cNvPr id="27654" name="Straight Connector 27653"/>
          <p:cNvSpPr>
            <a:spLocks noChangeShapeType="1"/>
          </p:cNvSpPr>
          <p:nvPr/>
        </p:nvSpPr>
        <p:spPr bwMode="auto">
          <a:xfrm>
            <a:off x="1219200" y="2209800"/>
            <a:ext cx="1676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27655" name="Straight Connector 27654"/>
          <p:cNvSpPr>
            <a:spLocks noChangeShapeType="1"/>
          </p:cNvSpPr>
          <p:nvPr/>
        </p:nvSpPr>
        <p:spPr bwMode="auto">
          <a:xfrm>
            <a:off x="6248400" y="2209800"/>
            <a:ext cx="1676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27656" name="TextBox 27655"/>
          <p:cNvSpPr txBox="1">
            <a:spLocks noChangeArrowheads="1"/>
          </p:cNvSpPr>
          <p:nvPr/>
        </p:nvSpPr>
        <p:spPr bwMode="auto">
          <a:xfrm>
            <a:off x="381000" y="1725613"/>
            <a:ext cx="1993900" cy="396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Arriving schedule</a:t>
            </a:r>
            <a:endParaRPr lang="da-DK"/>
          </a:p>
        </p:txBody>
      </p:sp>
      <p:sp>
        <p:nvSpPr>
          <p:cNvPr id="27658" name="TextBox 27657"/>
          <p:cNvSpPr txBox="1">
            <a:spLocks noChangeArrowheads="1"/>
          </p:cNvSpPr>
          <p:nvPr/>
        </p:nvSpPr>
        <p:spPr bwMode="auto">
          <a:xfrm>
            <a:off x="6357950" y="1714488"/>
            <a:ext cx="233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 err="1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serializable</a:t>
            </a:r>
            <a:r>
              <a:rPr lang="en-US" sz="2000" i="1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 </a:t>
            </a:r>
            <a:r>
              <a:rPr lang="en-US" sz="2000" i="1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schedule</a:t>
            </a:r>
            <a:endParaRPr lang="da-D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Consistency</a:t>
            </a:r>
            <a:endParaRPr lang="en-US" dirty="0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606800" y="1905000"/>
            <a:ext cx="5537200" cy="3482975"/>
            <a:chOff x="144" y="293"/>
            <a:chExt cx="5079" cy="3530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1440" y="1056"/>
              <a:ext cx="2928" cy="96"/>
              <a:chOff x="1104" y="1056"/>
              <a:chExt cx="1536" cy="96"/>
            </a:xfrm>
          </p:grpSpPr>
          <p:sp>
            <p:nvSpPr>
              <p:cNvPr id="25605" name="Line 5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1056" y="961"/>
              <a:ext cx="479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T1</a:t>
              </a:r>
            </a:p>
          </p:txBody>
        </p:sp>
        <p:grpSp>
          <p:nvGrpSpPr>
            <p:cNvPr id="25609" name="Group 9"/>
            <p:cNvGrpSpPr>
              <a:grpSpLocks/>
            </p:cNvGrpSpPr>
            <p:nvPr/>
          </p:nvGrpSpPr>
          <p:grpSpPr bwMode="auto">
            <a:xfrm>
              <a:off x="2208" y="2736"/>
              <a:ext cx="528" cy="96"/>
              <a:chOff x="1104" y="1056"/>
              <a:chExt cx="1536" cy="96"/>
            </a:xfrm>
          </p:grpSpPr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816" y="2160"/>
              <a:ext cx="288" cy="48"/>
              <a:chOff x="1104" y="1056"/>
              <a:chExt cx="1536" cy="96"/>
            </a:xfrm>
          </p:grpSpPr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84" y="2016"/>
              <a:ext cx="479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1824" y="2640"/>
              <a:ext cx="479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40" y="3312"/>
              <a:ext cx="4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2207" y="3311"/>
              <a:ext cx="852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TIME</a:t>
              </a: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1920" y="10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 rot="-2001141">
              <a:off x="2541" y="293"/>
              <a:ext cx="1800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R(Y) returns 1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2736" y="10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 rot="-2001141">
              <a:off x="3455" y="299"/>
              <a:ext cx="1768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R(Z) returns 0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3648" y="10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 rot="-2001141">
              <a:off x="1773" y="342"/>
              <a:ext cx="1800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R(X) returns 0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 rot="-2001141">
              <a:off x="782" y="1600"/>
              <a:ext cx="1195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W(Y:=1)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 rot="-2001141">
              <a:off x="2252" y="2015"/>
              <a:ext cx="188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W(X:=2, Z:=3)</a:t>
              </a:r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336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144" y="3360"/>
              <a:ext cx="1355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X=Y=Z=0</a:t>
              </a:r>
            </a:p>
          </p:txBody>
        </p:sp>
      </p:grpSp>
      <p:sp>
        <p:nvSpPr>
          <p:cNvPr id="25631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38100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Also called snapshot isolation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Each </a:t>
            </a:r>
            <a:r>
              <a:rPr lang="en-US" sz="2000" dirty="0"/>
              <a:t>transaction executes against the version of the data items that was committed when the transaction started: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 locks for read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Locks for writes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Costs space (old copy of data must be </a:t>
            </a:r>
            <a:r>
              <a:rPr lang="en-US" sz="1800" dirty="0" smtClean="0"/>
              <a:t>kept – undo record)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Almost </a:t>
            </a:r>
            <a:r>
              <a:rPr lang="en-US" sz="2000" dirty="0" err="1"/>
              <a:t>serializable</a:t>
            </a:r>
            <a:r>
              <a:rPr lang="en-US" sz="2000" dirty="0"/>
              <a:t> level: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T1: x:=y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T2: y:= x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Initially x=3 and y =17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Serial execution: </a:t>
            </a:r>
            <a:br>
              <a:rPr lang="en-US" sz="1800" dirty="0"/>
            </a:br>
            <a:r>
              <a:rPr lang="en-US" sz="1800" dirty="0" err="1"/>
              <a:t>x,y</a:t>
            </a:r>
            <a:r>
              <a:rPr lang="en-US" sz="1800" dirty="0"/>
              <a:t>=17 or </a:t>
            </a:r>
            <a:r>
              <a:rPr lang="en-US" sz="1800" dirty="0" err="1"/>
              <a:t>x,y</a:t>
            </a:r>
            <a:r>
              <a:rPr lang="en-US" sz="1800" dirty="0"/>
              <a:t>=3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Snapshot isolation: </a:t>
            </a:r>
            <a:br>
              <a:rPr lang="en-US" sz="1800" dirty="0"/>
            </a:br>
            <a:r>
              <a:rPr lang="en-US" sz="1800" dirty="0"/>
              <a:t>x=17, y=3 if both transactions start at the same time.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082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C0-1731-4F75-AE22-0B1FD8BE7617}" type="slidenum">
              <a:rPr lang="da-DK"/>
              <a:pPr/>
              <a:t>12</a:t>
            </a:fld>
            <a:endParaRPr lang="da-DK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 smtClean="0"/>
              <a:t>Locking</a:t>
            </a:r>
            <a:endParaRPr lang="da-DK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848600" cy="381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transaction can read a database item if it holds a read (</a:t>
            </a:r>
            <a:r>
              <a:rPr lang="en-US" dirty="0" smtClean="0"/>
              <a:t>shared - S) </a:t>
            </a:r>
            <a:r>
              <a:rPr lang="en-US" dirty="0"/>
              <a:t>lock on the item</a:t>
            </a:r>
            <a:endParaRPr lang="da-DK" dirty="0"/>
          </a:p>
          <a:p>
            <a:r>
              <a:rPr lang="en-US" dirty="0"/>
              <a:t>It can read </a:t>
            </a:r>
            <a:r>
              <a:rPr lang="en-US" i="1" dirty="0"/>
              <a:t>or</a:t>
            </a:r>
            <a:r>
              <a:rPr lang="en-US" dirty="0"/>
              <a:t> update the item if it holds a write (</a:t>
            </a:r>
            <a:r>
              <a:rPr lang="en-US" dirty="0" smtClean="0"/>
              <a:t>exclusive - X) </a:t>
            </a:r>
            <a:r>
              <a:rPr lang="en-US" dirty="0"/>
              <a:t>lock</a:t>
            </a:r>
          </a:p>
          <a:p>
            <a:r>
              <a:rPr lang="en-US" dirty="0"/>
              <a:t>If the transaction does not already hold the required lock, a lock request is automatically made as part of the (read or write) request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46AC-94FC-4809-9679-0F1D9C68CE60}" type="slidenum">
              <a:rPr lang="da-DK"/>
              <a:pPr/>
              <a:t>13</a:t>
            </a:fld>
            <a:endParaRPr lang="da-DK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Locking</a:t>
            </a:r>
            <a:endParaRPr lang="da-DK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3581400"/>
          </a:xfrm>
        </p:spPr>
        <p:txBody>
          <a:bodyPr/>
          <a:lstStyle/>
          <a:p>
            <a:r>
              <a:rPr lang="en-US" sz="2800" b="1" dirty="0"/>
              <a:t>Request for read lock </a:t>
            </a:r>
            <a:r>
              <a:rPr lang="en-US" sz="2800" dirty="0"/>
              <a:t>on an item is granted if </a:t>
            </a:r>
            <a:endParaRPr lang="en-US" sz="2800" dirty="0" smtClean="0"/>
          </a:p>
          <a:p>
            <a:pPr lvl="1"/>
            <a:r>
              <a:rPr lang="en-US" sz="2400" b="1" dirty="0" smtClean="0"/>
              <a:t>no </a:t>
            </a:r>
            <a:r>
              <a:rPr lang="en-US" sz="2400" b="1" dirty="0"/>
              <a:t>transaction currently holds write </a:t>
            </a:r>
            <a:r>
              <a:rPr lang="en-US" sz="2400" dirty="0"/>
              <a:t>lock on the item</a:t>
            </a:r>
            <a:endParaRPr lang="da-DK" dirty="0"/>
          </a:p>
          <a:p>
            <a:pPr lvl="2"/>
            <a:r>
              <a:rPr lang="en-US" sz="2000" dirty="0"/>
              <a:t>Cannot read an item written by an active transaction</a:t>
            </a:r>
          </a:p>
          <a:p>
            <a:r>
              <a:rPr lang="en-US" sz="2800" b="1" dirty="0"/>
              <a:t>Request for write lock </a:t>
            </a:r>
            <a:r>
              <a:rPr lang="en-US" sz="2800" dirty="0"/>
              <a:t>granted if </a:t>
            </a:r>
            <a:endParaRPr lang="en-US" sz="2800" dirty="0" smtClean="0"/>
          </a:p>
          <a:p>
            <a:pPr lvl="1"/>
            <a:r>
              <a:rPr lang="en-US" sz="2400" b="1" dirty="0" smtClean="0"/>
              <a:t>no </a:t>
            </a:r>
            <a:r>
              <a:rPr lang="en-US" sz="2400" b="1" dirty="0"/>
              <a:t>transaction </a:t>
            </a:r>
            <a:r>
              <a:rPr lang="en-US" sz="2400" b="1" dirty="0" smtClean="0"/>
              <a:t>currently holds </a:t>
            </a:r>
            <a:r>
              <a:rPr lang="en-US" sz="2400" b="1" dirty="0"/>
              <a:t>any lock </a:t>
            </a:r>
            <a:r>
              <a:rPr lang="en-US" sz="2400" dirty="0"/>
              <a:t>on item</a:t>
            </a:r>
          </a:p>
          <a:p>
            <a:pPr lvl="2"/>
            <a:r>
              <a:rPr lang="en-US" sz="2000" dirty="0"/>
              <a:t>Cannot write an item read/written by an active transaction</a:t>
            </a:r>
          </a:p>
          <a:p>
            <a:r>
              <a:rPr lang="en-US" sz="2800" b="1" dirty="0"/>
              <a:t>Transaction is delayed </a:t>
            </a:r>
            <a:r>
              <a:rPr lang="en-US" sz="2800" dirty="0"/>
              <a:t>if request cannot be granted</a:t>
            </a:r>
          </a:p>
          <a:p>
            <a:endParaRPr lang="en-US" sz="2800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C1E-67BA-4726-A4AA-64832602502E}" type="slidenum">
              <a:rPr lang="da-DK"/>
              <a:pPr/>
              <a:t>14</a:t>
            </a:fld>
            <a:endParaRPr lang="da-DK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Locking Implementation</a:t>
            </a:r>
            <a:endParaRPr lang="da-DK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Lock table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each database item which is accessed is associated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 lock set L(x) that contains an entry for each granted lock on x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 wait set W(x) that contains an entry for each pending request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Granting a lock boils down to promoting a pending request from W(x) into a granted lock in L(x) based on a scheduling policy (e.g., first come first serve).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Lock list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each transaction Ti, is associated a lock list Li that links Ti entries in all L and W lists together.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Li list is used to release locks when a transaction commits/aborts.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95-25D9-4E47-AFDE-5672CAA2DCA4}" type="slidenum">
              <a:rPr lang="da-DK"/>
              <a:pPr/>
              <a:t>15</a:t>
            </a:fld>
            <a:endParaRPr lang="da-DK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Locking </a:t>
            </a:r>
            <a:r>
              <a:rPr lang="en-US" dirty="0" smtClean="0"/>
              <a:t>Implementation</a:t>
            </a:r>
            <a:endParaRPr lang="da-DK" dirty="0"/>
          </a:p>
        </p:txBody>
      </p:sp>
      <p:sp>
        <p:nvSpPr>
          <p:cNvPr id="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68789"/>
              </p:ext>
            </p:extLst>
          </p:nvPr>
        </p:nvGraphicFramePr>
        <p:xfrm>
          <a:off x="342840" y="1942255"/>
          <a:ext cx="5163506" cy="21945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15220"/>
                <a:gridCol w="1824286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Item (e.g., row or 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Lock set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</a:t>
                      </a:r>
                      <a:r>
                        <a:rPr lang="en-US" baseline="0" dirty="0" smtClean="0"/>
                        <a:t> set</a:t>
                      </a:r>
                    </a:p>
                    <a:p>
                      <a:pPr algn="ctr"/>
                      <a:r>
                        <a:rPr lang="en-US" baseline="0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LO1(T1,S), LO3(T3,S)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LW2(T2,X)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LO2(T2,X)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LW4(T4, S),</a:t>
                      </a:r>
                      <a:r>
                        <a:rPr lang="en-US" baseline="0" dirty="0" smtClean="0"/>
                        <a:t> LW5(T5, X)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9148"/>
              </p:ext>
            </p:extLst>
          </p:nvPr>
        </p:nvGraphicFramePr>
        <p:xfrm>
          <a:off x="6553200" y="3356064"/>
          <a:ext cx="241912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561"/>
                <a:gridCol w="12095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Transaction</a:t>
                      </a:r>
                    </a:p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LO2, LW2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LW4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LW5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6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46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 and Locks</a:t>
            </a:r>
            <a:endParaRPr lang="da-DK" dirty="0"/>
          </a:p>
        </p:txBody>
      </p:sp>
      <p:sp>
        <p:nvSpPr>
          <p:cNvPr id="46083" name="Shape 460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Locks are used for concurrency control</a:t>
            </a:r>
            <a:endParaRPr lang="da-DK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Requests for locks are queued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Priority queue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Lock data structure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Locking </a:t>
            </a:r>
            <a:r>
              <a:rPr lang="en-US" sz="2000" dirty="0" smtClean="0"/>
              <a:t>mode (S, </a:t>
            </a:r>
            <a:r>
              <a:rPr lang="en-US" sz="2000" dirty="0"/>
              <a:t>lock granularity, transaction id.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Lock table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Latches are used for mutual exclusion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Requests for latch succeeds or fails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Active wait (spinning) on latches on multiple CPU.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Single location in memory	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Test and set for latch manipulation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F5F-0954-4585-A6AD-3B6D6E23EFFB}" type="slidenum">
              <a:rPr lang="da-DK"/>
              <a:pPr/>
              <a:t>17</a:t>
            </a:fld>
            <a:endParaRPr lang="da-DK"/>
          </a:p>
        </p:txBody>
      </p:sp>
      <p:sp>
        <p:nvSpPr>
          <p:cNvPr id="40962" name="Shape 4096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Locking Protocol</a:t>
            </a:r>
            <a:endParaRPr lang="en-US" dirty="0"/>
          </a:p>
        </p:txBody>
      </p:sp>
      <p:sp>
        <p:nvSpPr>
          <p:cNvPr id="40963" name="Shape 40962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01000" cy="30572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Locking does not guarantee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. It depends on the locking protocol!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  protocol: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elease </a:t>
            </a:r>
            <a:r>
              <a:rPr lang="en-US" sz="2000" dirty="0"/>
              <a:t>lock on item when finished accessing the </a:t>
            </a:r>
            <a:r>
              <a:rPr lang="en-US" sz="2000" dirty="0" smtClean="0"/>
              <a:t>item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It can </a:t>
            </a:r>
            <a:r>
              <a:rPr lang="en-US" sz="2000" dirty="0"/>
              <a:t>lead to non-</a:t>
            </a:r>
            <a:r>
              <a:rPr lang="en-US" sz="2000" dirty="0" err="1"/>
              <a:t>serializable</a:t>
            </a:r>
            <a:r>
              <a:rPr lang="en-US" sz="2000" dirty="0"/>
              <a:t> schedules</a:t>
            </a:r>
          </a:p>
        </p:txBody>
      </p:sp>
      <p:sp>
        <p:nvSpPr>
          <p:cNvPr id="40964" name="TextBox 40963"/>
          <p:cNvSpPr txBox="1">
            <a:spLocks noChangeArrowheads="1"/>
          </p:cNvSpPr>
          <p:nvPr/>
        </p:nvSpPr>
        <p:spPr bwMode="auto">
          <a:xfrm>
            <a:off x="1167822" y="4417161"/>
            <a:ext cx="7105650" cy="8223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</a:t>
            </a:r>
            <a:r>
              <a:rPr lang="en-US" sz="2400" baseline="-250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</a:t>
            </a:r>
            <a:r>
              <a:rPr lang="en-US" sz="24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: </a:t>
            </a:r>
            <a:r>
              <a:rPr lang="en-US" sz="2400" i="1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l(x) r(x) u(x)                                             l(y) r(y) u(y)</a:t>
            </a:r>
            <a:endParaRPr lang="da-DK" dirty="0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</a:t>
            </a:r>
            <a:r>
              <a:rPr lang="en-US" sz="2400" baseline="-250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2</a:t>
            </a:r>
            <a:r>
              <a:rPr lang="en-US" sz="24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:                      </a:t>
            </a:r>
            <a:r>
              <a:rPr lang="en-US" sz="2400" i="1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l(x) l(y) w(x) w(y) u(x) u(y)</a:t>
            </a:r>
          </a:p>
        </p:txBody>
      </p:sp>
      <p:sp>
        <p:nvSpPr>
          <p:cNvPr id="40966" name="Left Brace 40965"/>
          <p:cNvSpPr>
            <a:spLocks/>
          </p:cNvSpPr>
          <p:nvPr/>
        </p:nvSpPr>
        <p:spPr bwMode="auto">
          <a:xfrm rot="-5400000">
            <a:off x="6135809" y="4787922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40967" name="TextBox 40966"/>
          <p:cNvSpPr txBox="1">
            <a:spLocks noChangeArrowheads="1"/>
          </p:cNvSpPr>
          <p:nvPr/>
        </p:nvSpPr>
        <p:spPr bwMode="auto">
          <a:xfrm>
            <a:off x="5640509" y="5283222"/>
            <a:ext cx="931863" cy="396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commit</a:t>
            </a:r>
            <a:endParaRPr lang="da-DK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3883-AAFE-4202-9DDD-D1980AFD50BB}" type="slidenum">
              <a:rPr lang="da-DK"/>
              <a:pPr/>
              <a:t>18</a:t>
            </a:fld>
            <a:endParaRPr lang="da-DK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Two-Phase Locking</a:t>
            </a:r>
            <a:endParaRPr lang="da-DK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Transaction does not release a lock until it has all the locks it will ever require.</a:t>
            </a:r>
            <a:endParaRPr lang="da-DK" dirty="0"/>
          </a:p>
          <a:p>
            <a:pPr>
              <a:lnSpc>
                <a:spcPct val="90000"/>
              </a:lnSpc>
            </a:pPr>
            <a:r>
              <a:rPr lang="en-US" sz="2800" dirty="0"/>
              <a:t>Transaction has a locking phase followed by an unlocking phase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362200" y="38862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362200" y="5029200"/>
            <a:ext cx="3886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461125" y="4841875"/>
            <a:ext cx="7080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time</a:t>
            </a:r>
            <a:endParaRPr lang="da-DK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914400" y="3429000"/>
            <a:ext cx="1317625" cy="1187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Number</a:t>
            </a:r>
            <a:endParaRPr lang="da-DK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of locks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held by T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2895600" y="4191000"/>
            <a:ext cx="129540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191000" y="4191000"/>
            <a:ext cx="152400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4191000" y="3194050"/>
            <a:ext cx="2001838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</a:t>
            </a: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  <a:sym typeface="Symbol"/>
              </a:rPr>
              <a:t></a:t>
            </a: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s first unlock</a:t>
            </a:r>
            <a:endParaRPr lang="da-DK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4191000" y="3657600"/>
            <a:ext cx="30480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699125" y="3698875"/>
            <a:ext cx="1446213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 commits</a:t>
            </a:r>
            <a:endParaRPr lang="da-DK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5943600" y="4114800"/>
            <a:ext cx="76200" cy="76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A59-072B-4552-A561-38CE99938B6B}" type="slidenum">
              <a:rPr lang="da-DK"/>
              <a:pPr/>
              <a:t>19</a:t>
            </a:fld>
            <a:endParaRPr lang="da-DK"/>
          </a:p>
        </p:txBody>
      </p:sp>
      <p:sp>
        <p:nvSpPr>
          <p:cNvPr id="35842" name="Shape 358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</a:p>
        </p:txBody>
      </p:sp>
      <p:sp>
        <p:nvSpPr>
          <p:cNvPr id="35843" name="Shape 35842"/>
          <p:cNvSpPr>
            <a:spLocks noGrp="1" noChangeArrowheads="1"/>
          </p:cNvSpPr>
          <p:nvPr>
            <p:ph type="body" idx="1"/>
          </p:nvPr>
        </p:nvSpPr>
        <p:spPr>
          <a:xfrm>
            <a:off x="685800" y="1743364"/>
            <a:ext cx="8305800" cy="486063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US" dirty="0" smtClean="0"/>
              <a:t>Conflicts </a:t>
            </a:r>
            <a:r>
              <a:rPr lang="en-US" dirty="0"/>
              <a:t>that cause transactions to wait can cause deadlocks	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Example: </a:t>
            </a:r>
            <a:br>
              <a:rPr lang="en-US" i="1" dirty="0" smtClean="0"/>
            </a:br>
            <a:r>
              <a:rPr lang="en-US" i="1" dirty="0" smtClean="0"/>
              <a:t>	T1: w(x) r(y)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T2: w(y) r(x)</a:t>
            </a:r>
          </a:p>
          <a:p>
            <a:endParaRPr lang="en-US" b="1" dirty="0" smtClean="0"/>
          </a:p>
          <a:p>
            <a:r>
              <a:rPr lang="en-US" b="1" dirty="0" smtClean="0"/>
              <a:t>Wait-for graph: </a:t>
            </a:r>
            <a:r>
              <a:rPr lang="en-US" dirty="0" smtClean="0"/>
              <a:t>For a schedule 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Vertices for each transaction</a:t>
            </a:r>
          </a:p>
          <a:p>
            <a:pPr lvl="1"/>
            <a:r>
              <a:rPr lang="en-US" dirty="0" smtClean="0"/>
              <a:t>Edges when a transaction wait for another</a:t>
            </a:r>
          </a:p>
          <a:p>
            <a:pPr lvl="1"/>
            <a:r>
              <a:rPr lang="en-US" dirty="0" smtClean="0"/>
              <a:t>Deadlock in case of cycle in a wait-for graph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Detect deadlock: Use </a:t>
            </a:r>
            <a:r>
              <a:rPr lang="en-US" dirty="0"/>
              <a:t>wait-for graph to detect cycle when a request is </a:t>
            </a:r>
            <a:r>
              <a:rPr lang="en-US" dirty="0" smtClean="0"/>
              <a:t>delayed, pick one of the transaction in the cycle and abort it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Assume a deadlock when a transaction waits longer than some time-out period</a:t>
            </a:r>
          </a:p>
          <a:p>
            <a:pPr lvl="1"/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1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Correctness and Performance</a:t>
            </a:r>
          </a:p>
          <a:p>
            <a:r>
              <a:rPr lang="en-US" dirty="0" smtClean="0"/>
              <a:t>Concurrency control principles</a:t>
            </a:r>
          </a:p>
          <a:p>
            <a:pPr lvl="1"/>
            <a:r>
              <a:rPr lang="en-US" dirty="0" smtClean="0"/>
              <a:t>Serialization graph</a:t>
            </a:r>
          </a:p>
          <a:p>
            <a:pPr lvl="1"/>
            <a:r>
              <a:rPr lang="en-US" dirty="0" smtClean="0"/>
              <a:t>Read consistency</a:t>
            </a:r>
          </a:p>
          <a:p>
            <a:pPr lvl="1"/>
            <a:r>
              <a:rPr lang="en-US" dirty="0" smtClean="0"/>
              <a:t>2-phase locking</a:t>
            </a:r>
          </a:p>
          <a:p>
            <a:pPr lvl="1"/>
            <a:r>
              <a:rPr lang="en-US" dirty="0" smtClean="0"/>
              <a:t>Lock granularity</a:t>
            </a:r>
          </a:p>
          <a:p>
            <a:pPr lvl="2"/>
            <a:r>
              <a:rPr lang="en-US" dirty="0" smtClean="0"/>
              <a:t>The Phantom Problem</a:t>
            </a:r>
          </a:p>
          <a:p>
            <a:pPr lvl="2"/>
            <a:r>
              <a:rPr lang="en-US" dirty="0" smtClean="0"/>
              <a:t>Next-key locking</a:t>
            </a:r>
          </a:p>
          <a:p>
            <a:pPr lvl="1"/>
            <a:r>
              <a:rPr lang="en-US" dirty="0"/>
              <a:t>Lock implementation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Lock Tuning</a:t>
            </a:r>
          </a:p>
          <a:p>
            <a:pPr lvl="1"/>
            <a:r>
              <a:rPr lang="en-US" dirty="0" smtClean="0"/>
              <a:t>Isolation levels</a:t>
            </a:r>
          </a:p>
          <a:p>
            <a:pPr lvl="1"/>
            <a:r>
              <a:rPr lang="en-US" dirty="0" smtClean="0"/>
              <a:t>Transaction chopping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8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Granularity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318000" y="1600200"/>
            <a:ext cx="46181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Table lock</a:t>
            </a:r>
          </a:p>
          <a:p>
            <a:pPr lvl="1"/>
            <a:r>
              <a:rPr lang="en-US" dirty="0" smtClean="0"/>
              <a:t>T1.Read(row1) </a:t>
            </a:r>
            <a:r>
              <a:rPr lang="en-US" b="1" u="sng" dirty="0" smtClean="0"/>
              <a:t>conflicts</a:t>
            </a:r>
            <a:r>
              <a:rPr lang="en-US" dirty="0" smtClean="0"/>
              <a:t> with T2.write(row2)</a:t>
            </a:r>
          </a:p>
          <a:p>
            <a:pPr lvl="1"/>
            <a:r>
              <a:rPr lang="en-US" dirty="0" smtClean="0"/>
              <a:t>The scope of conflicts is artificially large</a:t>
            </a:r>
          </a:p>
          <a:p>
            <a:r>
              <a:rPr lang="en-US" dirty="0" smtClean="0"/>
              <a:t>Row lock</a:t>
            </a:r>
          </a:p>
          <a:p>
            <a:pPr lvl="1"/>
            <a:r>
              <a:rPr lang="en-US" dirty="0" smtClean="0"/>
              <a:t>T1.read(row1) </a:t>
            </a:r>
            <a:r>
              <a:rPr lang="en-US" b="1" u="sng" dirty="0" smtClean="0"/>
              <a:t>does not conflict</a:t>
            </a:r>
            <a:r>
              <a:rPr lang="en-US" dirty="0" smtClean="0"/>
              <a:t> with T2.write(row2)</a:t>
            </a:r>
          </a:p>
          <a:p>
            <a:pPr lvl="1"/>
            <a:r>
              <a:rPr lang="en-US" dirty="0" smtClean="0"/>
              <a:t>T1.read(row1) conflicts with T2.write(row1)</a:t>
            </a:r>
          </a:p>
          <a:p>
            <a:pPr lvl="1"/>
            <a:r>
              <a:rPr lang="en-US" dirty="0" smtClean="0"/>
              <a:t>The scope of conflict is narrow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731819"/>
            <a:ext cx="2655455" cy="36945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024909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2818" y="5564970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4354945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Granularity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144818" y="1600200"/>
            <a:ext cx="47913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Case:</a:t>
            </a:r>
          </a:p>
          <a:p>
            <a:pPr lvl="1"/>
            <a:r>
              <a:rPr lang="en-US" dirty="0" smtClean="0"/>
              <a:t>transaction T1 is granted a table lock in mode shared on Table T  </a:t>
            </a:r>
          </a:p>
          <a:p>
            <a:pPr lvl="1"/>
            <a:r>
              <a:rPr lang="en-US" dirty="0" smtClean="0"/>
              <a:t>T2 requests a row lock in mode exclusive on Row1</a:t>
            </a:r>
          </a:p>
          <a:p>
            <a:pPr lvl="1"/>
            <a:r>
              <a:rPr lang="en-US" dirty="0" smtClean="0"/>
              <a:t>Should T2’s lock request be granted?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731819"/>
            <a:ext cx="2655455" cy="36945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024909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2818" y="556497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4354945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6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Granularity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318000" y="1200654"/>
            <a:ext cx="46181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row lock request is preceded by an intention lock request at the table level:</a:t>
            </a:r>
          </a:p>
          <a:p>
            <a:pPr lvl="1"/>
            <a:r>
              <a:rPr lang="en-US" dirty="0" smtClean="0"/>
              <a:t>S (resp. X) lock on Row tied to IS (resp. IX) lock on Table </a:t>
            </a:r>
          </a:p>
          <a:p>
            <a:r>
              <a:rPr lang="en-US" dirty="0" smtClean="0"/>
              <a:t>Lock compatibility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731819"/>
            <a:ext cx="2655455" cy="36945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024909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2818" y="5564970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4354945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2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32173"/>
              </p:ext>
            </p:extLst>
          </p:nvPr>
        </p:nvGraphicFramePr>
        <p:xfrm>
          <a:off x="4548909" y="4499264"/>
          <a:ext cx="44911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36"/>
                <a:gridCol w="898236"/>
                <a:gridCol w="898236"/>
                <a:gridCol w="898236"/>
                <a:gridCol w="8982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5382" y="4170279"/>
            <a:ext cx="106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held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510684" y="5361482"/>
            <a:ext cx="161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requested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6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Escalation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8727" y="1600200"/>
            <a:ext cx="489527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DBMS might choose to convert many row locks into a table lock</a:t>
            </a:r>
          </a:p>
          <a:p>
            <a:r>
              <a:rPr lang="en-US" dirty="0" smtClean="0"/>
              <a:t>DB2 allows lock escalation; Oracle does not</a:t>
            </a:r>
          </a:p>
          <a:p>
            <a:r>
              <a:rPr lang="en-US" dirty="0" smtClean="0"/>
              <a:t>Problem: lock escalation might cause the DBMS to cause a deadlock, e.g.,</a:t>
            </a:r>
          </a:p>
          <a:p>
            <a:pPr lvl="1"/>
            <a:r>
              <a:rPr lang="en-US" dirty="0" smtClean="0"/>
              <a:t>T1 holds a row lock on row1</a:t>
            </a:r>
          </a:p>
          <a:p>
            <a:pPr lvl="1"/>
            <a:r>
              <a:rPr lang="en-US" dirty="0" smtClean="0"/>
              <a:t>T2 holds a row lock on a million rows in the Table include row2</a:t>
            </a:r>
          </a:p>
          <a:p>
            <a:pPr lvl="1"/>
            <a:r>
              <a:rPr lang="en-US" dirty="0" smtClean="0"/>
              <a:t>T1 requests a lock on row2</a:t>
            </a:r>
          </a:p>
          <a:p>
            <a:pPr lvl="1"/>
            <a:r>
              <a:rPr lang="en-US" dirty="0" smtClean="0"/>
              <a:t>The DBMS decides to escalate T2 row locks to a table 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731819"/>
            <a:ext cx="2655455" cy="36945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024909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2818" y="5564970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354945"/>
            <a:ext cx="2655455" cy="4387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3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Problem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99492"/>
              </p:ext>
            </p:extLst>
          </p:nvPr>
        </p:nvGraphicFramePr>
        <p:xfrm>
          <a:off x="817074" y="2008909"/>
          <a:ext cx="3512472" cy="128154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0824"/>
                <a:gridCol w="1170824"/>
                <a:gridCol w="1170824"/>
              </a:tblGrid>
              <a:tr h="377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452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52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5781" y="1588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R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449333" y="1508771"/>
            <a:ext cx="4694667" cy="24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T1:	Insert into R values (03, </a:t>
            </a:r>
            <a:r>
              <a:rPr lang="en-US" sz="1600" dirty="0" err="1" smtClean="0"/>
              <a:t>Smythe</a:t>
            </a:r>
            <a:r>
              <a:rPr lang="en-US" sz="1600" dirty="0" smtClean="0"/>
              <a:t>, </a:t>
            </a:r>
            <a:r>
              <a:rPr lang="en-US" sz="1600" dirty="0"/>
              <a:t>4</a:t>
            </a:r>
            <a:r>
              <a:rPr lang="en-US" sz="1600" dirty="0" smtClean="0"/>
              <a:t>2) into R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T2: 	Select max(age) from R where Name like ‘</a:t>
            </a:r>
            <a:r>
              <a:rPr lang="en-US" sz="1600" dirty="0" err="1" smtClean="0"/>
              <a:t>Sm</a:t>
            </a:r>
            <a:r>
              <a:rPr lang="en-US" sz="1600" dirty="0" smtClean="0"/>
              <a:t>%’</a:t>
            </a:r>
          </a:p>
          <a:p>
            <a:pPr marL="457200" lvl="1" indent="0">
              <a:buNone/>
            </a:pPr>
            <a:r>
              <a:rPr lang="en-US" sz="1600" dirty="0"/>
              <a:t>Select max(age) from R where Name like ‘</a:t>
            </a:r>
            <a:r>
              <a:rPr lang="en-US" sz="1600" dirty="0" err="1"/>
              <a:t>Sm</a:t>
            </a:r>
            <a:r>
              <a:rPr lang="en-US" sz="1600" dirty="0"/>
              <a:t>%</a:t>
            </a:r>
            <a:r>
              <a:rPr lang="en-US" sz="1600" dirty="0" smtClean="0"/>
              <a:t>’</a:t>
            </a:r>
          </a:p>
          <a:p>
            <a:pPr marL="400050"/>
            <a:endParaRPr lang="en-US" sz="1400" dirty="0" smtClean="0"/>
          </a:p>
          <a:p>
            <a:pPr marL="57150" indent="0">
              <a:buNone/>
            </a:pPr>
            <a:r>
              <a:rPr lang="en-US" sz="1400" dirty="0" smtClean="0"/>
              <a:t>Any </a:t>
            </a:r>
            <a:r>
              <a:rPr lang="en-US" sz="1400" dirty="0" err="1" smtClean="0"/>
              <a:t>serializable</a:t>
            </a:r>
            <a:r>
              <a:rPr lang="en-US" sz="1400" dirty="0" smtClean="0"/>
              <a:t> execution returns twice the same max value (either 35 if T2 is executed before T1, or 42 if T1 is executed before </a:t>
            </a:r>
            <a:endParaRPr lang="en-US" sz="1400" dirty="0"/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" y="4439350"/>
            <a:ext cx="8144282" cy="69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2108" y="4070018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389970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[row1]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02404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[row2]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5910" y="4537976"/>
            <a:ext cx="55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T1:                                                   </a:t>
            </a:r>
            <a:r>
              <a:rPr lang="en-US" sz="1400" dirty="0" smtClean="0"/>
              <a:t>insert(03,Smythe, </a:t>
            </a:r>
            <a:r>
              <a:rPr lang="en-US" sz="1400" dirty="0"/>
              <a:t>4</a:t>
            </a:r>
            <a:r>
              <a:rPr lang="en-US" sz="1400" dirty="0" smtClean="0"/>
              <a:t>2), commit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5910" y="4882511"/>
            <a:ext cx="86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T2:   </a:t>
            </a:r>
            <a:r>
              <a:rPr lang="en-US" sz="1400" dirty="0" smtClean="0"/>
              <a:t>get locks on existing rows, read all rows, compute max,        </a:t>
            </a:r>
            <a:r>
              <a:rPr lang="en-US" sz="1400" dirty="0"/>
              <a:t>read all rows, compute </a:t>
            </a:r>
            <a:r>
              <a:rPr lang="en-US" sz="1400" dirty="0" smtClean="0"/>
              <a:t>max, release locks, commit</a:t>
            </a: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4818" y="5421168"/>
            <a:ext cx="5203168" cy="935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Phase locking with row locks does not prevent concurrent insertions as they only protect existing rows.</a:t>
            </a:r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274" y="3885352"/>
            <a:ext cx="309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Snapshot isolation not in effect</a:t>
            </a:r>
            <a:endParaRPr lang="en-US" u="sng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993571" y="4336143"/>
            <a:ext cx="0" cy="6531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53114" y="4336143"/>
            <a:ext cx="0" cy="3521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537986" y="4336143"/>
            <a:ext cx="14514" cy="6806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4835" y="5460479"/>
            <a:ext cx="260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schedule returns two</a:t>
            </a:r>
          </a:p>
          <a:p>
            <a:r>
              <a:rPr lang="en-US" dirty="0" smtClean="0"/>
              <a:t>Different max values!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6004" y="514933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35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13242" y="515270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2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Phantom Problem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48908" y="1600200"/>
            <a:ext cx="459509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Solution#1:</a:t>
            </a:r>
          </a:p>
          <a:p>
            <a:pPr lvl="1"/>
            <a:r>
              <a:rPr lang="en-US" dirty="0" smtClean="0"/>
              <a:t>Table locking (mode X)</a:t>
            </a:r>
          </a:p>
          <a:p>
            <a:pPr lvl="1"/>
            <a:r>
              <a:rPr lang="en-US" dirty="0" smtClean="0"/>
              <a:t>No insertion is allowed in the table</a:t>
            </a:r>
          </a:p>
          <a:p>
            <a:pPr lvl="1"/>
            <a:r>
              <a:rPr lang="en-US" dirty="0" smtClean="0"/>
              <a:t>Problem: too coarse if predicate is used in transactions</a:t>
            </a:r>
          </a:p>
          <a:p>
            <a:r>
              <a:rPr lang="en-US" dirty="0" smtClean="0"/>
              <a:t>Solution #2:</a:t>
            </a:r>
          </a:p>
          <a:p>
            <a:pPr lvl="1"/>
            <a:r>
              <a:rPr lang="en-US" dirty="0" smtClean="0"/>
              <a:t>Predicate locking – avoid inserting tuples that satisfy a given predicate</a:t>
            </a:r>
          </a:p>
          <a:p>
            <a:pPr lvl="2"/>
            <a:r>
              <a:rPr lang="en-US" dirty="0" smtClean="0"/>
              <a:t>E.g.,  30 &lt; age &lt; 40</a:t>
            </a:r>
          </a:p>
          <a:p>
            <a:pPr lvl="1"/>
            <a:r>
              <a:rPr lang="en-US" dirty="0" smtClean="0"/>
              <a:t>Problem: very complex to implement</a:t>
            </a:r>
          </a:p>
          <a:p>
            <a:r>
              <a:rPr lang="en-US" dirty="0" smtClean="0"/>
              <a:t>Solution #3: </a:t>
            </a:r>
          </a:p>
          <a:p>
            <a:pPr lvl="1"/>
            <a:r>
              <a:rPr lang="en-US" dirty="0" smtClean="0"/>
              <a:t>Next key locking (NS)</a:t>
            </a:r>
          </a:p>
          <a:p>
            <a:pPr lvl="1"/>
            <a:r>
              <a:rPr lang="en-US" dirty="0" smtClean="0"/>
              <a:t>See index tuning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2453" y="1731819"/>
            <a:ext cx="4306455" cy="39831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271" y="5795941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all tuples that can be inserted in 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10489" y="2680855"/>
            <a:ext cx="1625600" cy="171796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of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Tuples in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17433" y="2680855"/>
            <a:ext cx="2004291" cy="171796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Tuples that satisfy predicate 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0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29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in SQL </a:t>
            </a:r>
            <a:r>
              <a:rPr lang="en-US" dirty="0" smtClean="0"/>
              <a:t>Server</a:t>
            </a:r>
            <a:endParaRPr lang="da-DK" dirty="0"/>
          </a:p>
        </p:txBody>
      </p:sp>
      <p:sp>
        <p:nvSpPr>
          <p:cNvPr id="29699" name="TextBox 29698"/>
          <p:cNvSpPr txBox="1">
            <a:spLocks noChangeArrowheads="1"/>
          </p:cNvSpPr>
          <p:nvPr/>
        </p:nvSpPr>
        <p:spPr bwMode="auto">
          <a:xfrm>
            <a:off x="1295400" y="2133600"/>
            <a:ext cx="1589088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syslockinfo</a:t>
            </a:r>
            <a:endParaRPr lang="da-DK"/>
          </a:p>
        </p:txBody>
      </p:sp>
      <p:sp>
        <p:nvSpPr>
          <p:cNvPr id="29700" name="Rectangle 29699"/>
          <p:cNvSpPr>
            <a:spLocks noChangeArrowheads="1"/>
          </p:cNvSpPr>
          <p:nvPr/>
        </p:nvSpPr>
        <p:spPr bwMode="auto">
          <a:xfrm>
            <a:off x="838200" y="2743200"/>
            <a:ext cx="64008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29701" name="Straight Connector 29700"/>
          <p:cNvSpPr>
            <a:spLocks noChangeShapeType="1"/>
          </p:cNvSpPr>
          <p:nvPr/>
        </p:nvSpPr>
        <p:spPr bwMode="auto">
          <a:xfrm>
            <a:off x="838200" y="3124200"/>
            <a:ext cx="6400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29702" name="TextBox 29701"/>
          <p:cNvSpPr txBox="1">
            <a:spLocks noChangeArrowheads="1"/>
          </p:cNvSpPr>
          <p:nvPr/>
        </p:nvSpPr>
        <p:spPr bwMode="auto">
          <a:xfrm>
            <a:off x="1371600" y="2743200"/>
            <a:ext cx="500063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dbid</a:t>
            </a:r>
            <a:endParaRPr lang="da-DK"/>
          </a:p>
        </p:txBody>
      </p:sp>
      <p:sp>
        <p:nvSpPr>
          <p:cNvPr id="29703" name="TextBox 29702"/>
          <p:cNvSpPr txBox="1">
            <a:spLocks noChangeArrowheads="1"/>
          </p:cNvSpPr>
          <p:nvPr/>
        </p:nvSpPr>
        <p:spPr bwMode="auto">
          <a:xfrm>
            <a:off x="1828800" y="2743200"/>
            <a:ext cx="549275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objid</a:t>
            </a:r>
            <a:endParaRPr lang="da-DK"/>
          </a:p>
        </p:txBody>
      </p:sp>
      <p:sp>
        <p:nvSpPr>
          <p:cNvPr id="29704" name="TextBox 29703"/>
          <p:cNvSpPr txBox="1">
            <a:spLocks noChangeArrowheads="1"/>
          </p:cNvSpPr>
          <p:nvPr/>
        </p:nvSpPr>
        <p:spPr bwMode="auto">
          <a:xfrm>
            <a:off x="2362200" y="2667000"/>
            <a:ext cx="963613" cy="5175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 </a:t>
            </a:r>
            <a:b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</a:b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granularity</a:t>
            </a:r>
            <a:endParaRPr lang="da-DK"/>
          </a:p>
        </p:txBody>
      </p:sp>
      <p:sp>
        <p:nvSpPr>
          <p:cNvPr id="29705" name="TextBox 29704"/>
          <p:cNvSpPr txBox="1">
            <a:spLocks noChangeArrowheads="1"/>
          </p:cNvSpPr>
          <p:nvPr/>
        </p:nvSpPr>
        <p:spPr bwMode="auto">
          <a:xfrm>
            <a:off x="3962400" y="2743200"/>
            <a:ext cx="979488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 owner</a:t>
            </a:r>
            <a:endParaRPr lang="da-DK"/>
          </a:p>
        </p:txBody>
      </p:sp>
      <p:sp>
        <p:nvSpPr>
          <p:cNvPr id="29706" name="Straight Connector 29705"/>
          <p:cNvSpPr>
            <a:spLocks noChangeShapeType="1"/>
          </p:cNvSpPr>
          <p:nvPr/>
        </p:nvSpPr>
        <p:spPr bwMode="auto">
          <a:xfrm>
            <a:off x="3886200" y="2743200"/>
            <a:ext cx="0" cy="2209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29707" name="Straight Connector 29706"/>
          <p:cNvSpPr>
            <a:spLocks noChangeShapeType="1"/>
          </p:cNvSpPr>
          <p:nvPr/>
        </p:nvSpPr>
        <p:spPr bwMode="auto">
          <a:xfrm>
            <a:off x="4953000" y="2743200"/>
            <a:ext cx="0" cy="2209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29708" name="TextBox 29707"/>
          <p:cNvSpPr txBox="1">
            <a:spLocks noChangeArrowheads="1"/>
          </p:cNvSpPr>
          <p:nvPr/>
        </p:nvSpPr>
        <p:spPr bwMode="auto">
          <a:xfrm>
            <a:off x="5638800" y="2743200"/>
            <a:ext cx="979488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 waiter</a:t>
            </a:r>
            <a:endParaRPr lang="da-DK"/>
          </a:p>
        </p:txBody>
      </p:sp>
      <p:sp>
        <p:nvSpPr>
          <p:cNvPr id="29709" name="TextBox 29708"/>
          <p:cNvSpPr txBox="1">
            <a:spLocks noChangeArrowheads="1"/>
          </p:cNvSpPr>
          <p:nvPr/>
        </p:nvSpPr>
        <p:spPr bwMode="auto">
          <a:xfrm>
            <a:off x="3200400" y="2667000"/>
            <a:ext cx="579438" cy="5175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</a:t>
            </a:r>
            <a:b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</a:b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mode</a:t>
            </a:r>
            <a:endParaRPr lang="da-DK"/>
          </a:p>
        </p:txBody>
      </p:sp>
      <p:sp>
        <p:nvSpPr>
          <p:cNvPr id="29710" name="Straight Connector 29709"/>
          <p:cNvSpPr>
            <a:spLocks noChangeShapeType="1"/>
          </p:cNvSpPr>
          <p:nvPr/>
        </p:nvSpPr>
        <p:spPr bwMode="auto">
          <a:xfrm>
            <a:off x="838200" y="3505200"/>
            <a:ext cx="6400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29711" name="Straight Connector 29710"/>
          <p:cNvSpPr>
            <a:spLocks noChangeShapeType="1"/>
          </p:cNvSpPr>
          <p:nvPr/>
        </p:nvSpPr>
        <p:spPr bwMode="auto">
          <a:xfrm>
            <a:off x="838200" y="3962400"/>
            <a:ext cx="6400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29712" name="TextBox 29711"/>
          <p:cNvSpPr txBox="1">
            <a:spLocks noChangeArrowheads="1"/>
          </p:cNvSpPr>
          <p:nvPr/>
        </p:nvSpPr>
        <p:spPr bwMode="auto">
          <a:xfrm>
            <a:off x="1447800" y="3121025"/>
            <a:ext cx="2984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</a:t>
            </a:r>
            <a:endParaRPr lang="da-DK"/>
          </a:p>
        </p:txBody>
      </p:sp>
      <p:sp>
        <p:nvSpPr>
          <p:cNvPr id="29713" name="TextBox 29712"/>
          <p:cNvSpPr txBox="1">
            <a:spLocks noChangeArrowheads="1"/>
          </p:cNvSpPr>
          <p:nvPr/>
        </p:nvSpPr>
        <p:spPr bwMode="auto">
          <a:xfrm>
            <a:off x="1828800" y="3121025"/>
            <a:ext cx="5270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117</a:t>
            </a:r>
            <a:endParaRPr lang="da-DK"/>
          </a:p>
        </p:txBody>
      </p:sp>
      <p:sp>
        <p:nvSpPr>
          <p:cNvPr id="29714" name="TextBox 29713"/>
          <p:cNvSpPr txBox="1">
            <a:spLocks noChangeArrowheads="1"/>
          </p:cNvSpPr>
          <p:nvPr/>
        </p:nvSpPr>
        <p:spPr bwMode="auto">
          <a:xfrm>
            <a:off x="2590800" y="3121025"/>
            <a:ext cx="5778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RID</a:t>
            </a:r>
            <a:endParaRPr lang="da-DK"/>
          </a:p>
        </p:txBody>
      </p:sp>
      <p:sp>
        <p:nvSpPr>
          <p:cNvPr id="29715" name="TextBox 29714"/>
          <p:cNvSpPr txBox="1">
            <a:spLocks noChangeArrowheads="1"/>
          </p:cNvSpPr>
          <p:nvPr/>
        </p:nvSpPr>
        <p:spPr bwMode="auto">
          <a:xfrm>
            <a:off x="3352800" y="3121025"/>
            <a:ext cx="40640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 X</a:t>
            </a:r>
            <a:endParaRPr lang="da-DK"/>
          </a:p>
        </p:txBody>
      </p:sp>
      <p:sp>
        <p:nvSpPr>
          <p:cNvPr id="29716" name="Straight Connector 29715"/>
          <p:cNvSpPr>
            <a:spLocks noChangeShapeType="1"/>
          </p:cNvSpPr>
          <p:nvPr/>
        </p:nvSpPr>
        <p:spPr bwMode="auto">
          <a:xfrm>
            <a:off x="838200" y="4419600"/>
            <a:ext cx="6400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29717" name="TextBox 29716"/>
          <p:cNvSpPr txBox="1">
            <a:spLocks noChangeArrowheads="1"/>
          </p:cNvSpPr>
          <p:nvPr/>
        </p:nvSpPr>
        <p:spPr bwMode="auto">
          <a:xfrm>
            <a:off x="1431925" y="3543300"/>
            <a:ext cx="23685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     117       PAG      IX</a:t>
            </a:r>
            <a:endParaRPr lang="da-DK"/>
          </a:p>
        </p:txBody>
      </p:sp>
      <p:sp>
        <p:nvSpPr>
          <p:cNvPr id="29718" name="TextBox 29717"/>
          <p:cNvSpPr txBox="1">
            <a:spLocks noChangeArrowheads="1"/>
          </p:cNvSpPr>
          <p:nvPr/>
        </p:nvSpPr>
        <p:spPr bwMode="auto">
          <a:xfrm>
            <a:off x="1447800" y="4035425"/>
            <a:ext cx="23685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     117       TAB      IX</a:t>
            </a:r>
            <a:endParaRPr lang="da-DK"/>
          </a:p>
        </p:txBody>
      </p:sp>
      <p:sp>
        <p:nvSpPr>
          <p:cNvPr id="29719" name="TextBox 29718"/>
          <p:cNvSpPr txBox="1">
            <a:spLocks noChangeArrowheads="1"/>
          </p:cNvSpPr>
          <p:nvPr/>
        </p:nvSpPr>
        <p:spPr bwMode="auto">
          <a:xfrm>
            <a:off x="1447800" y="4492625"/>
            <a:ext cx="23050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     118       RID        S</a:t>
            </a:r>
            <a:endParaRPr lang="da-DK"/>
          </a:p>
        </p:txBody>
      </p:sp>
      <p:sp>
        <p:nvSpPr>
          <p:cNvPr id="29720" name="TextBox 29719"/>
          <p:cNvSpPr txBox="1">
            <a:spLocks noChangeArrowheads="1"/>
          </p:cNvSpPr>
          <p:nvPr/>
        </p:nvSpPr>
        <p:spPr bwMode="auto">
          <a:xfrm>
            <a:off x="4038600" y="3197225"/>
            <a:ext cx="6032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LO1</a:t>
            </a:r>
            <a:endParaRPr lang="da-DK"/>
          </a:p>
        </p:txBody>
      </p:sp>
      <p:sp>
        <p:nvSpPr>
          <p:cNvPr id="29721" name="TextBox 29720"/>
          <p:cNvSpPr txBox="1">
            <a:spLocks noChangeArrowheads="1"/>
          </p:cNvSpPr>
          <p:nvPr/>
        </p:nvSpPr>
        <p:spPr bwMode="auto">
          <a:xfrm>
            <a:off x="4038600" y="3578225"/>
            <a:ext cx="6032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LO1</a:t>
            </a:r>
            <a:endParaRPr lang="da-DK"/>
          </a:p>
        </p:txBody>
      </p:sp>
      <p:sp>
        <p:nvSpPr>
          <p:cNvPr id="29722" name="TextBox 29721"/>
          <p:cNvSpPr txBox="1">
            <a:spLocks noChangeArrowheads="1"/>
          </p:cNvSpPr>
          <p:nvPr/>
        </p:nvSpPr>
        <p:spPr bwMode="auto">
          <a:xfrm>
            <a:off x="4038600" y="4035425"/>
            <a:ext cx="6032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LO1</a:t>
            </a:r>
            <a:endParaRPr lang="da-DK"/>
          </a:p>
        </p:txBody>
      </p:sp>
      <p:sp>
        <p:nvSpPr>
          <p:cNvPr id="29723" name="TextBox 29722"/>
          <p:cNvSpPr txBox="1">
            <a:spLocks noChangeArrowheads="1"/>
          </p:cNvSpPr>
          <p:nvPr/>
        </p:nvSpPr>
        <p:spPr bwMode="auto">
          <a:xfrm>
            <a:off x="3886200" y="4492625"/>
            <a:ext cx="119380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LO2, LO3 </a:t>
            </a:r>
            <a:endParaRPr lang="da-DK"/>
          </a:p>
        </p:txBody>
      </p:sp>
      <p:sp>
        <p:nvSpPr>
          <p:cNvPr id="29724" name="TextBox 29723"/>
          <p:cNvSpPr txBox="1">
            <a:spLocks noChangeArrowheads="1"/>
          </p:cNvSpPr>
          <p:nvPr/>
        </p:nvSpPr>
        <p:spPr bwMode="auto">
          <a:xfrm>
            <a:off x="5105400" y="4419600"/>
            <a:ext cx="706438" cy="396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LW2</a:t>
            </a:r>
            <a:endParaRPr lang="da-DK"/>
          </a:p>
        </p:txBody>
      </p:sp>
      <p:sp>
        <p:nvSpPr>
          <p:cNvPr id="29725" name="TextBox 29724"/>
          <p:cNvSpPr txBox="1">
            <a:spLocks noChangeArrowheads="1"/>
          </p:cNvSpPr>
          <p:nvPr/>
        </p:nvSpPr>
        <p:spPr bwMode="auto">
          <a:xfrm>
            <a:off x="5105400" y="3962400"/>
            <a:ext cx="706438" cy="396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LW3</a:t>
            </a:r>
            <a:endParaRPr lang="da-DK"/>
          </a:p>
        </p:txBody>
      </p:sp>
      <p:sp>
        <p:nvSpPr>
          <p:cNvPr id="29726" name="TextBox 29725"/>
          <p:cNvSpPr txBox="1">
            <a:spLocks noChangeArrowheads="1"/>
          </p:cNvSpPr>
          <p:nvPr/>
        </p:nvSpPr>
        <p:spPr bwMode="auto">
          <a:xfrm>
            <a:off x="898525" y="2754313"/>
            <a:ext cx="481013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spid</a:t>
            </a:r>
            <a:endParaRPr lang="da-DK"/>
          </a:p>
        </p:txBody>
      </p:sp>
      <p:sp>
        <p:nvSpPr>
          <p:cNvPr id="29727" name="TextBox 29726"/>
          <p:cNvSpPr txBox="1">
            <a:spLocks noChangeArrowheads="1"/>
          </p:cNvSpPr>
          <p:nvPr/>
        </p:nvSpPr>
        <p:spPr bwMode="auto">
          <a:xfrm>
            <a:off x="990600" y="3124200"/>
            <a:ext cx="4127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10</a:t>
            </a:r>
            <a:endParaRPr lang="da-DK"/>
          </a:p>
        </p:txBody>
      </p:sp>
      <p:sp>
        <p:nvSpPr>
          <p:cNvPr id="29728" name="TextBox 29727"/>
          <p:cNvSpPr txBox="1">
            <a:spLocks noChangeArrowheads="1"/>
          </p:cNvSpPr>
          <p:nvPr/>
        </p:nvSpPr>
        <p:spPr bwMode="auto">
          <a:xfrm>
            <a:off x="990600" y="4038600"/>
            <a:ext cx="4127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10</a:t>
            </a:r>
            <a:endParaRPr lang="da-DK"/>
          </a:p>
        </p:txBody>
      </p:sp>
      <p:sp>
        <p:nvSpPr>
          <p:cNvPr id="29729" name="TextBox 29728"/>
          <p:cNvSpPr txBox="1">
            <a:spLocks noChangeArrowheads="1"/>
          </p:cNvSpPr>
          <p:nvPr/>
        </p:nvSpPr>
        <p:spPr bwMode="auto">
          <a:xfrm>
            <a:off x="990600" y="3505200"/>
            <a:ext cx="4127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10</a:t>
            </a:r>
            <a:endParaRPr lang="da-DK"/>
          </a:p>
        </p:txBody>
      </p:sp>
      <p:sp>
        <p:nvSpPr>
          <p:cNvPr id="29730" name="TextBox 29729"/>
          <p:cNvSpPr txBox="1">
            <a:spLocks noChangeArrowheads="1"/>
          </p:cNvSpPr>
          <p:nvPr/>
        </p:nvSpPr>
        <p:spPr bwMode="auto">
          <a:xfrm>
            <a:off x="990600" y="4495800"/>
            <a:ext cx="412750" cy="366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10</a:t>
            </a:r>
            <a:endParaRPr lang="da-DK"/>
          </a:p>
        </p:txBody>
      </p:sp>
      <p:sp>
        <p:nvSpPr>
          <p:cNvPr id="29731" name="Oval 29730"/>
          <p:cNvSpPr>
            <a:spLocks noChangeArrowheads="1"/>
          </p:cNvSpPr>
          <p:nvPr/>
        </p:nvSpPr>
        <p:spPr bwMode="auto">
          <a:xfrm>
            <a:off x="685800" y="4419600"/>
            <a:ext cx="3276600" cy="533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  <p:sp>
        <p:nvSpPr>
          <p:cNvPr id="29732" name="TextBox 29731"/>
          <p:cNvSpPr txBox="1">
            <a:spLocks noChangeArrowheads="1"/>
          </p:cNvSpPr>
          <p:nvPr/>
        </p:nvSpPr>
        <p:spPr bwMode="auto">
          <a:xfrm>
            <a:off x="914400" y="5105400"/>
            <a:ext cx="2138363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 – 32 bytes</a:t>
            </a:r>
            <a:endParaRPr lang="da-DK"/>
          </a:p>
        </p:txBody>
      </p:sp>
      <p:sp>
        <p:nvSpPr>
          <p:cNvPr id="29733" name="TextBox 29732"/>
          <p:cNvSpPr txBox="1">
            <a:spLocks noChangeArrowheads="1"/>
          </p:cNvSpPr>
          <p:nvPr/>
        </p:nvSpPr>
        <p:spPr bwMode="auto">
          <a:xfrm>
            <a:off x="3886200" y="5257800"/>
            <a:ext cx="3729038" cy="8223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 owner block – 32 bytes</a:t>
            </a:r>
            <a:b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</a:b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Lock waiter block – 32 bytes</a:t>
            </a:r>
            <a:endParaRPr lang="da-DK"/>
          </a:p>
        </p:txBody>
      </p:sp>
      <p:sp>
        <p:nvSpPr>
          <p:cNvPr id="29734" name="TextBox 29733"/>
          <p:cNvSpPr txBox="1">
            <a:spLocks noChangeArrowheads="1"/>
          </p:cNvSpPr>
          <p:nvPr/>
        </p:nvSpPr>
        <p:spPr bwMode="auto">
          <a:xfrm>
            <a:off x="5029200" y="3124200"/>
            <a:ext cx="1355725" cy="396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LW1, LW4</a:t>
            </a:r>
            <a:endParaRPr lang="da-DK"/>
          </a:p>
        </p:txBody>
      </p:sp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482282" y="2234051"/>
            <a:ext cx="1600200" cy="13590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da-DK" sz="1200" dirty="0"/>
          </a:p>
        </p:txBody>
      </p:sp>
      <p:sp>
        <p:nvSpPr>
          <p:cNvPr id="30722" name="Shape 30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in </a:t>
            </a:r>
            <a:r>
              <a:rPr lang="en-US" dirty="0" smtClean="0"/>
              <a:t>Oracle</a:t>
            </a:r>
            <a:endParaRPr lang="da-DK" dirty="0"/>
          </a:p>
        </p:txBody>
      </p:sp>
      <p:sp>
        <p:nvSpPr>
          <p:cNvPr id="30723" name="Rectangle 30722"/>
          <p:cNvSpPr>
            <a:spLocks noChangeArrowheads="1"/>
          </p:cNvSpPr>
          <p:nvPr/>
        </p:nvSpPr>
        <p:spPr bwMode="auto">
          <a:xfrm>
            <a:off x="5465763" y="1295400"/>
            <a:ext cx="3276600" cy="2438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30724" name="TextBox 30723"/>
          <p:cNvSpPr txBox="1">
            <a:spLocks noChangeArrowheads="1"/>
          </p:cNvSpPr>
          <p:nvPr/>
        </p:nvSpPr>
        <p:spPr bwMode="auto">
          <a:xfrm>
            <a:off x="7775031" y="1295400"/>
            <a:ext cx="967332" cy="3077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Data </a:t>
            </a:r>
            <a:r>
              <a:rPr lang="en-US" sz="14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block</a:t>
            </a:r>
            <a:endParaRPr lang="da-DK" sz="1400" dirty="0"/>
          </a:p>
        </p:txBody>
      </p:sp>
      <p:sp>
        <p:nvSpPr>
          <p:cNvPr id="30725" name="Rectangle 30724"/>
          <p:cNvSpPr>
            <a:spLocks noChangeArrowheads="1"/>
          </p:cNvSpPr>
          <p:nvPr/>
        </p:nvSpPr>
        <p:spPr bwMode="auto">
          <a:xfrm>
            <a:off x="6456218" y="3322638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row</a:t>
            </a:r>
            <a:endParaRPr lang="da-DK" dirty="0"/>
          </a:p>
        </p:txBody>
      </p:sp>
      <p:sp>
        <p:nvSpPr>
          <p:cNvPr id="30726" name="Rectangle 30725"/>
          <p:cNvSpPr>
            <a:spLocks noChangeArrowheads="1"/>
          </p:cNvSpPr>
          <p:nvPr/>
        </p:nvSpPr>
        <p:spPr bwMode="auto">
          <a:xfrm>
            <a:off x="5659437" y="1699558"/>
            <a:ext cx="2819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30727" name="Straight Connector 30726"/>
          <p:cNvSpPr>
            <a:spLocks noChangeShapeType="1"/>
          </p:cNvSpPr>
          <p:nvPr/>
        </p:nvSpPr>
        <p:spPr bwMode="auto">
          <a:xfrm>
            <a:off x="6040437" y="169955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30728" name="Straight Connector 30727"/>
          <p:cNvSpPr>
            <a:spLocks noChangeShapeType="1"/>
          </p:cNvSpPr>
          <p:nvPr/>
        </p:nvSpPr>
        <p:spPr bwMode="auto">
          <a:xfrm>
            <a:off x="6345237" y="169955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30729" name="Straight Connector 30728"/>
          <p:cNvSpPr>
            <a:spLocks noChangeShapeType="1"/>
          </p:cNvSpPr>
          <p:nvPr/>
        </p:nvSpPr>
        <p:spPr bwMode="auto">
          <a:xfrm>
            <a:off x="6650037" y="169955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30730" name="TextBox 30729"/>
          <p:cNvSpPr txBox="1">
            <a:spLocks noChangeArrowheads="1"/>
          </p:cNvSpPr>
          <p:nvPr/>
        </p:nvSpPr>
        <p:spPr bwMode="auto">
          <a:xfrm>
            <a:off x="6269037" y="2309158"/>
            <a:ext cx="2417763" cy="581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Interested transaction list</a:t>
            </a:r>
            <a:br>
              <a:rPr lang="en-US" sz="1600">
                <a:solidFill>
                  <a:schemeClr val="tx1">
                    <a:alpha val="100000"/>
                  </a:schemeClr>
                </a:solidFill>
                <a:latin typeface="Times New Roman"/>
              </a:rPr>
            </a:br>
            <a:r>
              <a:rPr lang="en-US" sz="16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 </a:t>
            </a:r>
            <a:r>
              <a:rPr lang="en-US" sz="10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(fixed array - INITRANS – MAXTRANS)</a:t>
            </a:r>
            <a:endParaRPr lang="da-DK"/>
          </a:p>
        </p:txBody>
      </p:sp>
      <p:sp>
        <p:nvSpPr>
          <p:cNvPr id="30731" name="Straight Connector 30730"/>
          <p:cNvSpPr>
            <a:spLocks noChangeShapeType="1"/>
          </p:cNvSpPr>
          <p:nvPr/>
        </p:nvSpPr>
        <p:spPr bwMode="auto">
          <a:xfrm>
            <a:off x="6684818" y="3322638"/>
            <a:ext cx="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30732" name="Rectangle 30731"/>
          <p:cNvSpPr>
            <a:spLocks noChangeArrowheads="1"/>
          </p:cNvSpPr>
          <p:nvPr/>
        </p:nvSpPr>
        <p:spPr bwMode="auto">
          <a:xfrm>
            <a:off x="6456218" y="3322638"/>
            <a:ext cx="228600" cy="304800"/>
          </a:xfrm>
          <a:prstGeom prst="rect">
            <a:avLst/>
          </a:prstGeom>
          <a:solidFill>
            <a:srgbClr val="C6D9F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30733" name="Rectangle 30732"/>
          <p:cNvSpPr>
            <a:spLocks noChangeArrowheads="1"/>
          </p:cNvSpPr>
          <p:nvPr/>
        </p:nvSpPr>
        <p:spPr bwMode="auto">
          <a:xfrm>
            <a:off x="6040437" y="1699558"/>
            <a:ext cx="304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T1</a:t>
            </a:r>
            <a:endParaRPr lang="da-DK"/>
          </a:p>
        </p:txBody>
      </p:sp>
      <p:cxnSp>
        <p:nvCxnSpPr>
          <p:cNvPr id="30734" name="Curved Connector 30733"/>
          <p:cNvCxnSpPr>
            <a:cxnSpLocks noChangeShapeType="1"/>
            <a:stCxn id="30732" idx="0"/>
            <a:endCxn id="30733" idx="0"/>
          </p:cNvCxnSpPr>
          <p:nvPr/>
        </p:nvCxnSpPr>
        <p:spPr bwMode="auto">
          <a:xfrm rot="16200000" flipV="1">
            <a:off x="5570138" y="2322257"/>
            <a:ext cx="1623080" cy="377681"/>
          </a:xfrm>
          <a:prstGeom prst="curvedConnector3">
            <a:avLst>
              <a:gd name="adj1" fmla="val 1140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738" name="Rectangle 30737"/>
          <p:cNvSpPr>
            <a:spLocks noChangeArrowheads="1"/>
          </p:cNvSpPr>
          <p:nvPr/>
        </p:nvSpPr>
        <p:spPr bwMode="auto">
          <a:xfrm>
            <a:off x="381000" y="2209800"/>
            <a:ext cx="2886364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30741" name="TextBox 30740"/>
          <p:cNvSpPr txBox="1">
            <a:spLocks noChangeArrowheads="1"/>
          </p:cNvSpPr>
          <p:nvPr/>
        </p:nvSpPr>
        <p:spPr bwMode="auto">
          <a:xfrm>
            <a:off x="269674" y="1882004"/>
            <a:ext cx="1342560" cy="2769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Array of resources</a:t>
            </a:r>
            <a:endParaRPr lang="da-DK" dirty="0"/>
          </a:p>
        </p:txBody>
      </p:sp>
      <p:sp>
        <p:nvSpPr>
          <p:cNvPr id="30746" name="TextBox 30745"/>
          <p:cNvSpPr txBox="1">
            <a:spLocks noChangeArrowheads="1"/>
          </p:cNvSpPr>
          <p:nvPr/>
        </p:nvSpPr>
        <p:spPr bwMode="auto">
          <a:xfrm>
            <a:off x="177006" y="5990815"/>
            <a:ext cx="2947194" cy="58477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Deadlock detection</a:t>
            </a:r>
            <a:r>
              <a:rPr lang="en-US" sz="16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: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Enqueue</a:t>
            </a:r>
            <a:r>
              <a:rPr lang="en-US" sz="16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 wait</a:t>
            </a:r>
            <a:r>
              <a:rPr lang="en-US" sz="16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 </a:t>
            </a:r>
            <a:r>
              <a:rPr lang="en-US" sz="16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(</a:t>
            </a:r>
            <a:r>
              <a:rPr lang="en-US" sz="1600" dirty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time out ~ 3sec)</a:t>
            </a:r>
            <a:endParaRPr lang="da-DK" sz="1600" dirty="0"/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10882" y="2473574"/>
            <a:ext cx="1600200" cy="1359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94363" y="1913969"/>
            <a:ext cx="1405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Undo segment</a:t>
            </a:r>
            <a:endParaRPr lang="da-DK" sz="1200" dirty="0"/>
          </a:p>
          <a:p>
            <a:endParaRPr lang="en-US" dirty="0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916391" y="2946514"/>
            <a:ext cx="1143000" cy="76789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da-DK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45468" y="2919642"/>
            <a:ext cx="955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Transaction</a:t>
            </a:r>
          </a:p>
          <a:p>
            <a:pPr algn="ctr"/>
            <a:r>
              <a:rPr lang="da-DK" sz="1200" dirty="0" err="1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table</a:t>
            </a:r>
            <a:endParaRPr lang="da-DK" sz="1200" dirty="0"/>
          </a:p>
          <a:p>
            <a:pPr algn="ctr"/>
            <a:r>
              <a:rPr lang="en-US" sz="1400" dirty="0" smtClean="0"/>
              <a:t>T1, T2, T3</a:t>
            </a:r>
            <a:endParaRPr lang="en-US" sz="1400" dirty="0"/>
          </a:p>
          <a:p>
            <a:pPr algn="ctr"/>
            <a:r>
              <a:rPr lang="en-US" sz="1000" dirty="0" smtClean="0"/>
              <a:t>(start </a:t>
            </a:r>
            <a:r>
              <a:rPr lang="en-US" sz="1000" dirty="0" err="1" smtClean="0"/>
              <a:t>scn</a:t>
            </a:r>
            <a:r>
              <a:rPr lang="en-US" sz="1000" dirty="0" smtClean="0"/>
              <a:t>)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465763" y="3953164"/>
            <a:ext cx="3276600" cy="2438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719468" y="3953164"/>
            <a:ext cx="1031051" cy="3077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Undo block</a:t>
            </a:r>
            <a:endParaRPr lang="da-DK" sz="1400" dirty="0"/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960918" y="4583401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Undo record</a:t>
            </a:r>
            <a:endParaRPr lang="da-DK" sz="1400" dirty="0"/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960918" y="5035838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Undo record</a:t>
            </a:r>
            <a:endParaRPr lang="da-DK" sz="1400" dirty="0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040437" y="5825715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Undo record</a:t>
            </a:r>
            <a:endParaRPr lang="da-DK" sz="1400" dirty="0"/>
          </a:p>
        </p:txBody>
      </p:sp>
      <p:cxnSp>
        <p:nvCxnSpPr>
          <p:cNvPr id="18" name="Curved Connector 17"/>
          <p:cNvCxnSpPr>
            <a:stCxn id="87" idx="1"/>
            <a:endCxn id="88" idx="1"/>
          </p:cNvCxnSpPr>
          <p:nvPr/>
        </p:nvCxnSpPr>
        <p:spPr>
          <a:xfrm rot="10800000" flipV="1">
            <a:off x="5960918" y="4735800"/>
            <a:ext cx="12700" cy="45243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8" idx="1"/>
            <a:endCxn id="89" idx="1"/>
          </p:cNvCxnSpPr>
          <p:nvPr/>
        </p:nvCxnSpPr>
        <p:spPr>
          <a:xfrm rot="10800000" flipH="1" flipV="1">
            <a:off x="5960917" y="5188237"/>
            <a:ext cx="79519" cy="789877"/>
          </a:xfrm>
          <a:prstGeom prst="curvedConnector3">
            <a:avLst>
              <a:gd name="adj1" fmla="val -2874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9" idx="3"/>
          </p:cNvCxnSpPr>
          <p:nvPr/>
        </p:nvCxnSpPr>
        <p:spPr>
          <a:xfrm>
            <a:off x="7488237" y="5978115"/>
            <a:ext cx="286794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82135" y="5825715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782135" y="5657273"/>
            <a:ext cx="121883" cy="168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812652" y="5822373"/>
            <a:ext cx="121883" cy="168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812652" y="5990815"/>
            <a:ext cx="121883" cy="168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>
            <a:off x="5018162" y="3408726"/>
            <a:ext cx="2349350" cy="12700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69" idx="2"/>
            <a:endCxn id="87" idx="1"/>
          </p:cNvCxnSpPr>
          <p:nvPr/>
        </p:nvCxnSpPr>
        <p:spPr>
          <a:xfrm rot="16200000" flipH="1">
            <a:off x="4749517" y="3524400"/>
            <a:ext cx="985162" cy="143764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2500" y="2240401"/>
            <a:ext cx="66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row1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40954" y="2184041"/>
            <a:ext cx="11545" cy="482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621373" y="2159003"/>
            <a:ext cx="11545" cy="482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77006" y="4110182"/>
            <a:ext cx="2628702" cy="3493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/>
            <a:r>
              <a:rPr lang="da-DK" dirty="0" smtClean="0"/>
              <a:t>row1</a:t>
            </a:r>
            <a:endParaRPr lang="da-DK" dirty="0"/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177006" y="4471410"/>
            <a:ext cx="763948" cy="270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/>
            <a:r>
              <a:rPr lang="da-DK" sz="1100" dirty="0" err="1" smtClean="0"/>
              <a:t>owner</a:t>
            </a:r>
            <a:endParaRPr lang="da-DK" sz="1100" dirty="0"/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107390" y="4448030"/>
            <a:ext cx="763948" cy="270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/>
            <a:r>
              <a:rPr lang="da-DK" sz="1100" dirty="0" err="1" smtClean="0"/>
              <a:t>converter</a:t>
            </a:r>
            <a:endParaRPr lang="da-DK" sz="1100" dirty="0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023738" y="4471410"/>
            <a:ext cx="763948" cy="270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/>
            <a:r>
              <a:rPr lang="da-DK" sz="1100" dirty="0" err="1" smtClean="0"/>
              <a:t>waiter</a:t>
            </a:r>
            <a:endParaRPr lang="da-DK" sz="1100" dirty="0"/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329406" y="5035838"/>
            <a:ext cx="386412" cy="270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/>
            <a:r>
              <a:rPr lang="da-DK" sz="1100" dirty="0" smtClean="0"/>
              <a:t>S1</a:t>
            </a:r>
            <a:endParaRPr lang="da-DK" sz="1100" dirty="0"/>
          </a:p>
        </p:txBody>
      </p:sp>
      <p:cxnSp>
        <p:nvCxnSpPr>
          <p:cNvPr id="30756" name="Curved Connector 30755"/>
          <p:cNvCxnSpPr>
            <a:stCxn id="129" idx="3"/>
          </p:cNvCxnSpPr>
          <p:nvPr/>
        </p:nvCxnSpPr>
        <p:spPr>
          <a:xfrm flipV="1">
            <a:off x="2623127" y="3486727"/>
            <a:ext cx="1471234" cy="171854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236715" y="5069896"/>
            <a:ext cx="386412" cy="270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/>
            <a:r>
              <a:rPr lang="da-DK" sz="1100" dirty="0" smtClean="0"/>
              <a:t>S2</a:t>
            </a:r>
            <a:endParaRPr lang="da-DK" sz="1100" dirty="0"/>
          </a:p>
        </p:txBody>
      </p:sp>
      <p:cxnSp>
        <p:nvCxnSpPr>
          <p:cNvPr id="30766" name="Elbow Connector 30765"/>
          <p:cNvCxnSpPr>
            <a:stCxn id="120" idx="2"/>
          </p:cNvCxnSpPr>
          <p:nvPr/>
        </p:nvCxnSpPr>
        <p:spPr>
          <a:xfrm rot="5400000" flipH="1" flipV="1">
            <a:off x="446393" y="4812019"/>
            <a:ext cx="570780" cy="418342"/>
          </a:xfrm>
          <a:prstGeom prst="bentConnector3">
            <a:avLst>
              <a:gd name="adj1" fmla="val -40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5400000" flipH="1" flipV="1">
            <a:off x="2293125" y="4841748"/>
            <a:ext cx="570780" cy="418342"/>
          </a:xfrm>
          <a:prstGeom prst="bentConnector3">
            <a:avLst>
              <a:gd name="adj1" fmla="val -40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69" name="Straight Arrow Connector 30768"/>
          <p:cNvCxnSpPr/>
          <p:nvPr/>
        </p:nvCxnSpPr>
        <p:spPr>
          <a:xfrm>
            <a:off x="457200" y="4742152"/>
            <a:ext cx="0" cy="33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386265" y="4735800"/>
            <a:ext cx="0" cy="33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72" name="TextBox 30771"/>
          <p:cNvSpPr txBox="1"/>
          <p:nvPr/>
        </p:nvSpPr>
        <p:spPr>
          <a:xfrm>
            <a:off x="0" y="6611779"/>
            <a:ext cx="2194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Oracle Core by Jonathan Lewis 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7006" y="2667000"/>
            <a:ext cx="775494" cy="1443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1373" y="2667000"/>
            <a:ext cx="1166313" cy="1443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0857" y="898071"/>
            <a:ext cx="0" cy="96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" y="1152071"/>
            <a:ext cx="979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3993" y="905850"/>
            <a:ext cx="563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session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91281" y="898071"/>
            <a:ext cx="45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trans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1110734"/>
            <a:ext cx="299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s1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" y="1338906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s2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957349" y="1108361"/>
            <a:ext cx="292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957349" y="1336533"/>
            <a:ext cx="292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3993" y="1603177"/>
            <a:ext cx="988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53993" y="1370818"/>
            <a:ext cx="988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" y="898071"/>
            <a:ext cx="979714" cy="9617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Compatibility Table in DB2</a:t>
            </a:r>
            <a:endParaRPr lang="en-US" dirty="0"/>
          </a:p>
        </p:txBody>
      </p:sp>
      <p:pic>
        <p:nvPicPr>
          <p:cNvPr id="4" name="Picture 3" descr="Screen Shot 2013-02-19 at 11.1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729"/>
            <a:ext cx="9144000" cy="3283654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2903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DB2 10.1 LUW </a:t>
            </a:r>
            <a:r>
              <a:rPr lang="en-US" sz="1000" dirty="0" smtClean="0">
                <a:hlinkClick r:id="rId3"/>
              </a:rPr>
              <a:t>lock compatiblity</a:t>
            </a:r>
            <a:r>
              <a:rPr lang="en-US" sz="1000" dirty="0"/>
              <a:t> 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3"/>
              </a:rPr>
              <a:t>lock mode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4000" y="4724383"/>
            <a:ext cx="8266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None/IN</a:t>
            </a:r>
            <a:r>
              <a:rPr lang="en-US" dirty="0" smtClean="0"/>
              <a:t>: no lock</a:t>
            </a:r>
          </a:p>
          <a:p>
            <a:r>
              <a:rPr lang="en-US" u="sng" dirty="0" smtClean="0"/>
              <a:t>SIX</a:t>
            </a:r>
            <a:r>
              <a:rPr lang="en-US" dirty="0" smtClean="0"/>
              <a:t>: combination of S and IX</a:t>
            </a:r>
          </a:p>
          <a:p>
            <a:r>
              <a:rPr lang="en-US" u="sng" dirty="0" smtClean="0"/>
              <a:t>U</a:t>
            </a:r>
            <a:r>
              <a:rPr lang="en-US" dirty="0" smtClean="0"/>
              <a:t>: Similar to S</a:t>
            </a:r>
          </a:p>
          <a:p>
            <a:r>
              <a:rPr lang="en-US" u="sng" dirty="0" smtClean="0"/>
              <a:t>Z</a:t>
            </a:r>
            <a:r>
              <a:rPr lang="en-US" dirty="0" smtClean="0"/>
              <a:t>: lock held when table is created/dropped, indexes are created, table is reorganized</a:t>
            </a:r>
          </a:p>
          <a:p>
            <a:r>
              <a:rPr lang="en-US" u="sng" dirty="0" smtClean="0"/>
              <a:t>NW</a:t>
            </a:r>
            <a:r>
              <a:rPr lang="en-US" dirty="0" smtClean="0"/>
              <a:t>: next key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0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 Goals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Performance goals</a:t>
            </a:r>
          </a:p>
          <a:p>
            <a:pPr lvl="1"/>
            <a:r>
              <a:rPr lang="en-US"/>
              <a:t>Reduce blocking</a:t>
            </a:r>
          </a:p>
          <a:p>
            <a:pPr lvl="2"/>
            <a:r>
              <a:rPr lang="en-US"/>
              <a:t>One transaction waits for another to release its locks</a:t>
            </a:r>
          </a:p>
          <a:p>
            <a:pPr lvl="1"/>
            <a:r>
              <a:rPr lang="en-US"/>
              <a:t>Avoid deadlocks</a:t>
            </a:r>
          </a:p>
          <a:p>
            <a:pPr lvl="2"/>
            <a:r>
              <a:rPr lang="en-US"/>
              <a:t>Transactions are waiting for each other to release their locks</a:t>
            </a: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Correctness goals</a:t>
            </a:r>
          </a:p>
          <a:p>
            <a:pPr lvl="1"/>
            <a:r>
              <a:rPr lang="en-US"/>
              <a:t>Serializability: each transaction appears to execute in isolation</a:t>
            </a:r>
          </a:p>
          <a:p>
            <a:pPr lvl="1"/>
            <a:r>
              <a:rPr lang="en-US"/>
              <a:t>The programmer ensures that serial execution is correct.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70000" y="5149273"/>
            <a:ext cx="6373091" cy="976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Trade-off between correctness and concurrency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61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the DBMS handle concurrent transactions efficiently?</a:t>
            </a:r>
            <a:endParaRPr lang="en-US" dirty="0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497398" y="3827391"/>
            <a:ext cx="6557904" cy="210050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da-DK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60147" y="3922292"/>
            <a:ext cx="214674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VOLATILE MEMORY</a:t>
            </a:r>
            <a:endParaRPr lang="en-US" sz="1600" u="sng" dirty="0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33067"/>
              </p:ext>
            </p:extLst>
          </p:nvPr>
        </p:nvGraphicFramePr>
        <p:xfrm>
          <a:off x="3985129" y="4015369"/>
          <a:ext cx="3733800" cy="1600201"/>
        </p:xfrm>
        <a:graphic>
          <a:graphicData uri="http://schemas.openxmlformats.org/drawingml/2006/table">
            <a:tbl>
              <a:tblPr/>
              <a:tblGrid>
                <a:gridCol w="746125"/>
                <a:gridCol w="747713"/>
                <a:gridCol w="746125"/>
                <a:gridCol w="747712"/>
                <a:gridCol w="74612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 dirty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kumimoji="0" lang="en-US" sz="2800" b="0" i="0" u="none" strike="noStrike" baseline="0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Times New Roman"/>
                        </a:rPr>
                        <a:t> 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kumimoji="0" lang="en-US" sz="2800" b="0" i="0" u="none" strike="noStrike" baseline="0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Times New Roman"/>
                        </a:rPr>
                        <a:t> Pj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0" lang="en-GB" sz="2800" b="0" i="0" u="none" strike="noStrike" baseline="0" dirty="0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66129" y="4091569"/>
            <a:ext cx="3040063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DATABASE BUFFER</a:t>
            </a:r>
          </a:p>
        </p:txBody>
      </p:sp>
      <p:sp>
        <p:nvSpPr>
          <p:cNvPr id="10" name="Oval 9"/>
          <p:cNvSpPr/>
          <p:nvPr/>
        </p:nvSpPr>
        <p:spPr>
          <a:xfrm>
            <a:off x="4379857" y="3156585"/>
            <a:ext cx="630238" cy="5579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95916" y="3156585"/>
            <a:ext cx="630238" cy="5579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10039" y="3156585"/>
            <a:ext cx="630238" cy="5579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42342" y="3269474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</a:t>
            </a:r>
            <a:br>
              <a:rPr lang="en-US" sz="1000" dirty="0" smtClean="0"/>
            </a:br>
            <a:r>
              <a:rPr lang="en-US" sz="1000" dirty="0" smtClean="0"/>
              <a:t>agent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76513" y="3221819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</a:t>
            </a:r>
            <a:br>
              <a:rPr lang="en-US" sz="1000" dirty="0" smtClean="0"/>
            </a:br>
            <a:r>
              <a:rPr lang="en-US" sz="1000" dirty="0" smtClean="0"/>
              <a:t>agent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78154" y="327159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</a:t>
            </a:r>
            <a:br>
              <a:rPr lang="en-US" sz="1000" dirty="0" smtClean="0"/>
            </a:br>
            <a:r>
              <a:rPr lang="en-US" sz="1000" dirty="0" smtClean="0"/>
              <a:t>agent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10" idx="4"/>
          </p:cNvCxnSpPr>
          <p:nvPr/>
        </p:nvCxnSpPr>
        <p:spPr>
          <a:xfrm>
            <a:off x="4694976" y="3714502"/>
            <a:ext cx="252633" cy="1495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5"/>
          </p:cNvCxnSpPr>
          <p:nvPr/>
        </p:nvCxnSpPr>
        <p:spPr>
          <a:xfrm>
            <a:off x="5733858" y="3632797"/>
            <a:ext cx="702429" cy="157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</p:cNvCxnSpPr>
          <p:nvPr/>
        </p:nvCxnSpPr>
        <p:spPr>
          <a:xfrm flipH="1">
            <a:off x="6594617" y="3714502"/>
            <a:ext cx="630541" cy="1495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</p:cNvCxnSpPr>
          <p:nvPr/>
        </p:nvCxnSpPr>
        <p:spPr>
          <a:xfrm>
            <a:off x="7225158" y="3714502"/>
            <a:ext cx="56199" cy="1177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Transaction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Acquires few locks and favors shared locks over exclusive locks</a:t>
            </a:r>
          </a:p>
          <a:p>
            <a:pPr lvl="1">
              <a:lnSpc>
                <a:spcPct val="90000"/>
              </a:lnSpc>
            </a:pPr>
            <a:r>
              <a:rPr lang="en-US"/>
              <a:t>Reduce the number of conflicts -- conflicts are due to exclusive locks</a:t>
            </a:r>
          </a:p>
          <a:p>
            <a:pPr>
              <a:lnSpc>
                <a:spcPct val="90000"/>
              </a:lnSpc>
            </a:pPr>
            <a:r>
              <a:rPr lang="en-US"/>
              <a:t>Acquires locks with </a:t>
            </a:r>
            <a:r>
              <a:rPr lang="en-US" i="1"/>
              <a:t>fine granularity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Reduce the scope of each conflict</a:t>
            </a:r>
          </a:p>
          <a:p>
            <a:pPr>
              <a:lnSpc>
                <a:spcPct val="90000"/>
              </a:lnSpc>
            </a:pPr>
            <a:r>
              <a:rPr lang="en-US"/>
              <a:t>Holds locks for a short time</a:t>
            </a:r>
          </a:p>
          <a:p>
            <a:pPr lvl="1">
              <a:lnSpc>
                <a:spcPct val="90000"/>
              </a:lnSpc>
            </a:pPr>
            <a:r>
              <a:rPr lang="en-US"/>
              <a:t>Reduce waiting</a:t>
            </a:r>
          </a:p>
        </p:txBody>
      </p:sp>
    </p:spTree>
    <p:extLst>
      <p:ext uri="{BB962C8B-B14F-4D97-AF65-F5344CB8AC3E}">
        <p14:creationId xmlns:p14="http://schemas.microsoft.com/office/powerpoint/2010/main" val="184104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 Tuning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Transaction Chopping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Rewriting applications to obtain best locking performance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Isolation Levels	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Relaxing correctness to improve performance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Counters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Using system features to circumvent bottlenec</a:t>
            </a:r>
            <a:r>
              <a:rPr lang="en-US" sz="2400" dirty="0">
                <a:solidFill>
                  <a:schemeClr val="bg2"/>
                </a:solidFill>
              </a:rPr>
              <a:t>ks</a:t>
            </a:r>
          </a:p>
        </p:txBody>
      </p:sp>
    </p:spTree>
    <p:extLst>
      <p:ext uri="{BB962C8B-B14F-4D97-AF65-F5344CB8AC3E}">
        <p14:creationId xmlns:p14="http://schemas.microsoft.com/office/powerpoint/2010/main" val="3513681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Simple Purchases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dirty="0" smtClean="0"/>
              <a:t>A customer (with a given available amount of </a:t>
            </a:r>
            <a:r>
              <a:rPr lang="en-US" sz="2800" i="1" dirty="0" smtClean="0"/>
              <a:t>cash</a:t>
            </a:r>
            <a:r>
              <a:rPr lang="en-US" sz="2800" dirty="0" smtClean="0"/>
              <a:t>) performs the following three actions to purchase an item</a:t>
            </a:r>
            <a:r>
              <a:rPr lang="en-US" sz="2800" i="1" dirty="0" smtClean="0"/>
              <a:t> </a:t>
            </a:r>
            <a:r>
              <a:rPr lang="en-US" sz="2800" i="1" dirty="0"/>
              <a:t>I </a:t>
            </a:r>
            <a:r>
              <a:rPr lang="en-US" sz="2800" dirty="0" smtClean="0"/>
              <a:t>(from the inventory) for </a:t>
            </a:r>
            <a:r>
              <a:rPr lang="en-US" sz="2800" dirty="0"/>
              <a:t>price </a:t>
            </a:r>
            <a:r>
              <a:rPr lang="en-US" sz="2800" i="1" dirty="0"/>
              <a:t>P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/>
              <a:t>If cash &lt; P then roll back transaction (constraint)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/>
              <a:t>Inventory(I) := inventory(I)+P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/>
              <a:t>Cash := Cash – P</a:t>
            </a:r>
          </a:p>
          <a:p>
            <a:pPr marL="609600" indent="-609600"/>
            <a:r>
              <a:rPr lang="en-US" sz="2800" dirty="0"/>
              <a:t>Two purchase transaction P1 and P2</a:t>
            </a:r>
          </a:p>
          <a:p>
            <a:pPr marL="990600" lvl="1" indent="-533400"/>
            <a:r>
              <a:rPr lang="en-US" sz="2400" dirty="0"/>
              <a:t>P1 </a:t>
            </a:r>
            <a:r>
              <a:rPr lang="en-US" sz="2400" dirty="0" smtClean="0"/>
              <a:t>gets item I1 </a:t>
            </a:r>
            <a:r>
              <a:rPr lang="en-US" sz="2400" dirty="0"/>
              <a:t>for price 50</a:t>
            </a:r>
          </a:p>
          <a:p>
            <a:pPr marL="990600" lvl="1" indent="-533400"/>
            <a:r>
              <a:rPr lang="en-US" sz="2400" dirty="0"/>
              <a:t>P2 </a:t>
            </a:r>
            <a:r>
              <a:rPr lang="en-US" sz="2400" dirty="0" smtClean="0"/>
              <a:t>gets item I2 </a:t>
            </a:r>
            <a:r>
              <a:rPr lang="en-US" sz="2400" dirty="0"/>
              <a:t>for price 75</a:t>
            </a:r>
          </a:p>
          <a:p>
            <a:pPr marL="990600" lvl="1" indent="-533400"/>
            <a:r>
              <a:rPr lang="en-US" sz="2400" dirty="0"/>
              <a:t>Cash is 100</a:t>
            </a:r>
          </a:p>
        </p:txBody>
      </p:sp>
    </p:spTree>
    <p:extLst>
      <p:ext uri="{BB962C8B-B14F-4D97-AF65-F5344CB8AC3E}">
        <p14:creationId xmlns:p14="http://schemas.microsoft.com/office/powerpoint/2010/main" val="340917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Simple Purchases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1-2-3 as one transaction then one of </a:t>
            </a:r>
            <a:r>
              <a:rPr lang="en-US" dirty="0" smtClean="0"/>
              <a:t>P1 executes and </a:t>
            </a:r>
            <a:r>
              <a:rPr lang="en-US" dirty="0"/>
              <a:t>P2 rolls back.</a:t>
            </a:r>
          </a:p>
          <a:p>
            <a:r>
              <a:rPr lang="en-US" dirty="0"/>
              <a:t>If 1, 2, 3 as three distinct transactions:</a:t>
            </a:r>
          </a:p>
          <a:p>
            <a:pPr lvl="1"/>
            <a:r>
              <a:rPr lang="en-US" dirty="0"/>
              <a:t>P1 checks that cash &gt; 50. It is.</a:t>
            </a:r>
          </a:p>
          <a:p>
            <a:pPr lvl="1"/>
            <a:r>
              <a:rPr lang="en-US" dirty="0"/>
              <a:t>P2 checks that cash &gt; 75. It is.</a:t>
            </a:r>
          </a:p>
          <a:p>
            <a:pPr lvl="1"/>
            <a:r>
              <a:rPr lang="en-US" dirty="0"/>
              <a:t>P1 completes. Cash = 50.</a:t>
            </a:r>
          </a:p>
          <a:p>
            <a:pPr lvl="1"/>
            <a:r>
              <a:rPr lang="en-US" dirty="0"/>
              <a:t>P2 completes. Cash = - 25.</a:t>
            </a:r>
          </a:p>
        </p:txBody>
      </p:sp>
    </p:spTree>
    <p:extLst>
      <p:ext uri="{BB962C8B-B14F-4D97-AF65-F5344CB8AC3E}">
        <p14:creationId xmlns:p14="http://schemas.microsoft.com/office/powerpoint/2010/main" val="40411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Simple Purchases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Orthodox solution</a:t>
            </a:r>
          </a:p>
          <a:p>
            <a:pPr lvl="1"/>
            <a:r>
              <a:rPr lang="en-US"/>
              <a:t>Make whole program a single transaction</a:t>
            </a:r>
          </a:p>
          <a:p>
            <a:pPr lvl="2"/>
            <a:r>
              <a:rPr lang="en-US"/>
              <a:t>Cash becomes a bottleneck!</a:t>
            </a:r>
          </a:p>
          <a:p>
            <a:r>
              <a:rPr lang="en-US"/>
              <a:t>Chopping solution</a:t>
            </a:r>
          </a:p>
          <a:p>
            <a:pPr lvl="1"/>
            <a:r>
              <a:rPr lang="en-US"/>
              <a:t>Find a way to rearrange and then chop up the transactions without violating serializable isolation level.</a:t>
            </a:r>
          </a:p>
        </p:txBody>
      </p:sp>
    </p:spTree>
    <p:extLst>
      <p:ext uri="{BB962C8B-B14F-4D97-AF65-F5344CB8AC3E}">
        <p14:creationId xmlns:p14="http://schemas.microsoft.com/office/powerpoint/2010/main" val="315583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Dennis Shasha, Philippe Bonnet 2001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Simple Purchases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Chopping solution: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If Cash &lt; P then roll back.</a:t>
            </a:r>
            <a:br>
              <a:rPr lang="en-US" dirty="0"/>
            </a:br>
            <a:r>
              <a:rPr lang="en-US" dirty="0"/>
              <a:t>Cash := Cash – P.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Inventory(I) := inventory(I) + P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/>
              <a:t>Chopping execution: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P11: </a:t>
            </a:r>
            <a:r>
              <a:rPr lang="en-US" dirty="0" smtClean="0"/>
              <a:t>50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dirty="0" smtClean="0"/>
              <a:t>0</a:t>
            </a:r>
            <a:r>
              <a:rPr lang="en-US" dirty="0"/>
              <a:t>. Cash := 50.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P21: 75 &gt; 50. Rollback.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P12: inventory := inventory + 50.</a:t>
            </a:r>
          </a:p>
          <a:p>
            <a:pPr marL="609600" indent="-60960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91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Chopping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Execution rules:</a:t>
            </a:r>
          </a:p>
          <a:p>
            <a:pPr lvl="1"/>
            <a:r>
              <a:rPr lang="en-US"/>
              <a:t>When pieces execute, they follow the partial order defined by the transactions.</a:t>
            </a:r>
          </a:p>
          <a:p>
            <a:pPr lvl="1"/>
            <a:r>
              <a:rPr lang="en-US"/>
              <a:t>If a piece is aborted because of a conflict, it will be resubmitted until it commits</a:t>
            </a:r>
          </a:p>
          <a:p>
            <a:pPr lvl="1"/>
            <a:r>
              <a:rPr lang="en-US"/>
              <a:t>If a piece is aborted because of an abort, no other pieces for that transaction will execute.</a:t>
            </a:r>
          </a:p>
        </p:txBody>
      </p:sp>
    </p:spTree>
    <p:extLst>
      <p:ext uri="{BB962C8B-B14F-4D97-AF65-F5344CB8AC3E}">
        <p14:creationId xmlns:p14="http://schemas.microsoft.com/office/powerpoint/2010/main" val="399265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Chopping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T1, T2, …, Tn be a set of transactions. A chopping partitions each Ti into pieces ci1, ci2, …, cik.</a:t>
            </a:r>
          </a:p>
          <a:p>
            <a:r>
              <a:rPr lang="en-US"/>
              <a:t>A chopping of T is rollback-safe if (a)T does not contain any abort commands or (b) if the abort commands are in the first piece.</a:t>
            </a:r>
          </a:p>
        </p:txBody>
      </p:sp>
    </p:spTree>
    <p:extLst>
      <p:ext uri="{BB962C8B-B14F-4D97-AF65-F5344CB8AC3E}">
        <p14:creationId xmlns:p14="http://schemas.microsoft.com/office/powerpoint/2010/main" val="459125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Chopping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Chopping graph (variation of the serialization graph):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Nodes are pieces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Edges: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C-edges: C stands for conflict. There is a C-edge between two pieces from different transactions if they contain operations that access the same data item and one operation is a write.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S-edges: S stands for siblings. There is an S-edge between two pieces, iff they come from the same transaction.</a:t>
            </a:r>
          </a:p>
          <a:p>
            <a:pPr>
              <a:lnSpc>
                <a:spcPct val="90000"/>
              </a:lnSpc>
            </a:pPr>
            <a:r>
              <a:rPr lang="en-US" sz="2800"/>
              <a:t>A chopping graph contains an S-C cycle if it contains a cycle that includes at least one S-edge and one C-edge.</a:t>
            </a:r>
          </a:p>
        </p:txBody>
      </p:sp>
    </p:spTree>
    <p:extLst>
      <p:ext uri="{BB962C8B-B14F-4D97-AF65-F5344CB8AC3E}">
        <p14:creationId xmlns:p14="http://schemas.microsoft.com/office/powerpoint/2010/main" val="1508460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Chopping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chopping is correct if it is rollback safe and its chopping graph contains no SC-cycle.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609600" y="3581400"/>
            <a:ext cx="2978150" cy="2778125"/>
            <a:chOff x="998" y="2330"/>
            <a:chExt cx="1876" cy="1750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998" y="2330"/>
              <a:ext cx="187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T1: r(x) w(x) r(y) w(y)</a:t>
              </a:r>
            </a:p>
            <a:p>
              <a:r>
                <a:rPr lang="en-US"/>
                <a:t>T2: r(x) w(x)</a:t>
              </a:r>
            </a:p>
            <a:p>
              <a:r>
                <a:rPr lang="en-US"/>
                <a:t>T3: r(y) w(y)</a:t>
              </a:r>
            </a:p>
          </p:txBody>
        </p:sp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1766" y="329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T1</a:t>
              </a: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1488" y="379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112" y="379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cxnSp>
          <p:nvCxnSpPr>
            <p:cNvPr id="68617" name="AutoShape 9"/>
            <p:cNvCxnSpPr>
              <a:cxnSpLocks noChangeShapeType="1"/>
              <a:stCxn id="68615" idx="0"/>
              <a:endCxn id="68614" idx="2"/>
            </p:cNvCxnSpPr>
            <p:nvPr/>
          </p:nvCxnSpPr>
          <p:spPr bwMode="auto">
            <a:xfrm flipV="1">
              <a:off x="1653" y="3578"/>
              <a:ext cx="27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618" name="AutoShape 10"/>
            <p:cNvCxnSpPr>
              <a:cxnSpLocks noChangeShapeType="1"/>
              <a:stCxn id="68616" idx="0"/>
              <a:endCxn id="68614" idx="2"/>
            </p:cNvCxnSpPr>
            <p:nvPr/>
          </p:nvCxnSpPr>
          <p:spPr bwMode="auto">
            <a:xfrm flipH="1" flipV="1">
              <a:off x="1931" y="3578"/>
              <a:ext cx="346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038600" y="3505200"/>
            <a:ext cx="1944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T11: r(x) w(x)</a:t>
            </a:r>
          </a:p>
          <a:p>
            <a:r>
              <a:rPr lang="en-US"/>
              <a:t>T12: r(y) w(y)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191000" y="45720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T11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5257800" y="45720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T12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334000" y="5334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4267200" y="5334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cxnSp>
        <p:nvCxnSpPr>
          <p:cNvPr id="68624" name="AutoShape 16"/>
          <p:cNvCxnSpPr>
            <a:cxnSpLocks noChangeShapeType="1"/>
            <a:stCxn id="68620" idx="3"/>
            <a:endCxn id="68621" idx="1"/>
          </p:cNvCxnSpPr>
          <p:nvPr/>
        </p:nvCxnSpPr>
        <p:spPr bwMode="auto">
          <a:xfrm>
            <a:off x="4865688" y="4800600"/>
            <a:ext cx="392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937125" y="45069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</a:p>
        </p:txBody>
      </p:sp>
      <p:cxnSp>
        <p:nvCxnSpPr>
          <p:cNvPr id="68626" name="AutoShape 18"/>
          <p:cNvCxnSpPr>
            <a:cxnSpLocks noChangeShapeType="1"/>
            <a:stCxn id="68623" idx="0"/>
            <a:endCxn id="68620" idx="2"/>
          </p:cNvCxnSpPr>
          <p:nvPr/>
        </p:nvCxnSpPr>
        <p:spPr bwMode="auto">
          <a:xfrm flipV="1">
            <a:off x="4529138" y="5029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627" name="AutoShape 19"/>
          <p:cNvCxnSpPr>
            <a:cxnSpLocks noChangeShapeType="1"/>
            <a:stCxn id="68622" idx="0"/>
            <a:endCxn id="68621" idx="2"/>
          </p:cNvCxnSpPr>
          <p:nvPr/>
        </p:nvCxnSpPr>
        <p:spPr bwMode="auto">
          <a:xfrm flipV="1">
            <a:off x="5595938" y="5029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4098925" y="5040313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5181600" y="5075238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705600" y="3505200"/>
            <a:ext cx="1944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T11: r(x) </a:t>
            </a:r>
            <a:br>
              <a:rPr lang="en-US"/>
            </a:br>
            <a:r>
              <a:rPr lang="en-US"/>
              <a:t>T12: w(x)</a:t>
            </a:r>
            <a:br>
              <a:rPr lang="en-US"/>
            </a:br>
            <a:r>
              <a:rPr lang="en-US"/>
              <a:t>T13: r(y) w(y)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7162800" y="5029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T12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8229600" y="5029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T13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8305800" y="5791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7239000" y="5791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cxnSp>
        <p:nvCxnSpPr>
          <p:cNvPr id="68635" name="AutoShape 27"/>
          <p:cNvCxnSpPr>
            <a:cxnSpLocks noChangeShapeType="1"/>
            <a:stCxn id="68631" idx="3"/>
            <a:endCxn id="68632" idx="1"/>
          </p:cNvCxnSpPr>
          <p:nvPr/>
        </p:nvCxnSpPr>
        <p:spPr bwMode="auto">
          <a:xfrm>
            <a:off x="7837488" y="5257800"/>
            <a:ext cx="392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7908925" y="49641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</a:p>
        </p:txBody>
      </p:sp>
      <p:cxnSp>
        <p:nvCxnSpPr>
          <p:cNvPr id="68637" name="AutoShape 29"/>
          <p:cNvCxnSpPr>
            <a:cxnSpLocks noChangeShapeType="1"/>
            <a:stCxn id="68634" idx="0"/>
            <a:endCxn id="68631" idx="2"/>
          </p:cNvCxnSpPr>
          <p:nvPr/>
        </p:nvCxnSpPr>
        <p:spPr bwMode="auto">
          <a:xfrm flipV="1">
            <a:off x="7500938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638" name="AutoShape 30"/>
          <p:cNvCxnSpPr>
            <a:cxnSpLocks noChangeShapeType="1"/>
            <a:stCxn id="68633" idx="0"/>
            <a:endCxn id="68632" idx="2"/>
          </p:cNvCxnSpPr>
          <p:nvPr/>
        </p:nvCxnSpPr>
        <p:spPr bwMode="auto">
          <a:xfrm flipV="1">
            <a:off x="8567738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7239000" y="5486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8153400" y="5532438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6248400" y="5029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T11</a:t>
            </a:r>
          </a:p>
        </p:txBody>
      </p:sp>
      <p:cxnSp>
        <p:nvCxnSpPr>
          <p:cNvPr id="68642" name="AutoShape 34"/>
          <p:cNvCxnSpPr>
            <a:cxnSpLocks noChangeShapeType="1"/>
            <a:stCxn id="68634" idx="0"/>
            <a:endCxn id="68641" idx="2"/>
          </p:cNvCxnSpPr>
          <p:nvPr/>
        </p:nvCxnSpPr>
        <p:spPr bwMode="auto">
          <a:xfrm flipH="1" flipV="1">
            <a:off x="6586538" y="54864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643" name="AutoShape 35"/>
          <p:cNvCxnSpPr>
            <a:cxnSpLocks noChangeShapeType="1"/>
            <a:stCxn id="68641" idx="3"/>
            <a:endCxn id="68631" idx="1"/>
          </p:cNvCxnSpPr>
          <p:nvPr/>
        </p:nvCxnSpPr>
        <p:spPr bwMode="auto">
          <a:xfrm>
            <a:off x="6923088" y="5257800"/>
            <a:ext cx="239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6858000" y="4953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6705600" y="5562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4419600" y="5943600"/>
            <a:ext cx="1368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CORRECT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6689725" y="6338888"/>
            <a:ext cx="1955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NOT CORRECT</a:t>
            </a:r>
          </a:p>
        </p:txBody>
      </p:sp>
    </p:spTree>
    <p:extLst>
      <p:ext uri="{BB962C8B-B14F-4D97-AF65-F5344CB8AC3E}">
        <p14:creationId xmlns:p14="http://schemas.microsoft.com/office/powerpoint/2010/main" val="37842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2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transaction is a sequence of operations</a:t>
            </a:r>
          </a:p>
          <a:p>
            <a:pPr lvl="1"/>
            <a:r>
              <a:rPr lang="en-US" dirty="0" smtClean="0"/>
              <a:t>Read (select)</a:t>
            </a:r>
          </a:p>
          <a:p>
            <a:pPr lvl="1"/>
            <a:r>
              <a:rPr lang="en-US" dirty="0" smtClean="0"/>
              <a:t>Write (update, insert, delete)</a:t>
            </a:r>
          </a:p>
          <a:p>
            <a:r>
              <a:rPr lang="en-US" dirty="0" smtClean="0"/>
              <a:t>Execution model</a:t>
            </a:r>
          </a:p>
          <a:p>
            <a:pPr lvl="1"/>
            <a:r>
              <a:rPr lang="en-US" u="sng" dirty="0" smtClean="0"/>
              <a:t>Batch</a:t>
            </a:r>
            <a:r>
              <a:rPr lang="en-US" dirty="0" smtClean="0"/>
              <a:t>: transactions are submitted and executed later on</a:t>
            </a:r>
          </a:p>
          <a:p>
            <a:pPr lvl="1"/>
            <a:r>
              <a:rPr lang="en-US" u="sng" dirty="0" smtClean="0"/>
              <a:t>Interactive</a:t>
            </a:r>
            <a:r>
              <a:rPr lang="en-US" dirty="0" smtClean="0"/>
              <a:t>: transactions are executed as they are submitted</a:t>
            </a:r>
          </a:p>
          <a:p>
            <a:pPr lvl="2"/>
            <a:r>
              <a:rPr lang="en-US" dirty="0" smtClean="0"/>
              <a:t>The DBMS contains a scheduler that interleaves the execution of all transaction operations as they are submitted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9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Dennis Shasha, Philippe Bonnet 2001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Chopping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T1: RW(A) RW (B)</a:t>
            </a:r>
          </a:p>
          <a:p>
            <a:pPr>
              <a:buFontTx/>
              <a:buNone/>
            </a:pPr>
            <a:r>
              <a:rPr lang="en-US" sz="2400"/>
              <a:t>T2: RW(D) RW(B)</a:t>
            </a:r>
          </a:p>
          <a:p>
            <a:pPr>
              <a:buFontTx/>
              <a:buNone/>
            </a:pPr>
            <a:r>
              <a:rPr lang="en-US" sz="2400"/>
              <a:t>T3: RW(E) RW(C)</a:t>
            </a:r>
          </a:p>
          <a:p>
            <a:pPr>
              <a:buFontTx/>
              <a:buNone/>
            </a:pPr>
            <a:r>
              <a:rPr lang="en-US" sz="2400"/>
              <a:t>T4: R(F)</a:t>
            </a:r>
          </a:p>
          <a:p>
            <a:pPr>
              <a:buFontTx/>
              <a:buNone/>
            </a:pPr>
            <a:r>
              <a:rPr lang="en-US" sz="2400"/>
              <a:t>T5: R(E)</a:t>
            </a:r>
          </a:p>
          <a:p>
            <a:pPr>
              <a:buFontTx/>
              <a:buNone/>
            </a:pPr>
            <a:r>
              <a:rPr lang="en-US" sz="2400"/>
              <a:t>T6: R(A) R(F) R(D) R(B) R(E) R(G) R(C)</a:t>
            </a:r>
          </a:p>
        </p:txBody>
      </p:sp>
    </p:spTree>
    <p:extLst>
      <p:ext uri="{BB962C8B-B14F-4D97-AF65-F5344CB8AC3E}">
        <p14:creationId xmlns:p14="http://schemas.microsoft.com/office/powerpoint/2010/main" val="1583670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Chopping Example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438400" y="3581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733800" y="3581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191000" y="4343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T5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791200" y="3581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715000" y="51816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T62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971800" y="51816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T61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762000" y="2057400"/>
            <a:ext cx="35798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T61: R(A) R(F) R(D) R(B) </a:t>
            </a:r>
          </a:p>
          <a:p>
            <a:pPr>
              <a:spcBef>
                <a:spcPct val="20000"/>
              </a:spcBef>
            </a:pPr>
            <a:r>
              <a:rPr lang="en-US"/>
              <a:t>T62: R(E) R(G) R(C)</a:t>
            </a:r>
          </a:p>
        </p:txBody>
      </p:sp>
      <p:cxnSp>
        <p:nvCxnSpPr>
          <p:cNvPr id="70667" name="AutoShape 11"/>
          <p:cNvCxnSpPr>
            <a:cxnSpLocks noChangeShapeType="1"/>
            <a:endCxn id="70660" idx="1"/>
          </p:cNvCxnSpPr>
          <p:nvPr/>
        </p:nvCxnSpPr>
        <p:spPr bwMode="auto">
          <a:xfrm>
            <a:off x="3048000" y="3810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68" name="AutoShape 12"/>
          <p:cNvCxnSpPr>
            <a:cxnSpLocks noChangeShapeType="1"/>
            <a:stCxn id="70659" idx="2"/>
            <a:endCxn id="70665" idx="0"/>
          </p:cNvCxnSpPr>
          <p:nvPr/>
        </p:nvCxnSpPr>
        <p:spPr bwMode="auto">
          <a:xfrm>
            <a:off x="2700338" y="4038600"/>
            <a:ext cx="6096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69" name="AutoShape 13"/>
          <p:cNvCxnSpPr>
            <a:cxnSpLocks noChangeShapeType="1"/>
            <a:stCxn id="70660" idx="2"/>
            <a:endCxn id="70665" idx="0"/>
          </p:cNvCxnSpPr>
          <p:nvPr/>
        </p:nvCxnSpPr>
        <p:spPr bwMode="auto">
          <a:xfrm flipH="1">
            <a:off x="3309938" y="4038600"/>
            <a:ext cx="6858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70" name="AutoShape 14"/>
          <p:cNvCxnSpPr>
            <a:cxnSpLocks noChangeShapeType="1"/>
            <a:stCxn id="70665" idx="3"/>
            <a:endCxn id="70664" idx="1"/>
          </p:cNvCxnSpPr>
          <p:nvPr/>
        </p:nvCxnSpPr>
        <p:spPr bwMode="auto">
          <a:xfrm>
            <a:off x="3646488" y="5410200"/>
            <a:ext cx="2068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71" name="AutoShape 15"/>
          <p:cNvCxnSpPr>
            <a:cxnSpLocks noChangeShapeType="1"/>
            <a:stCxn id="70664" idx="0"/>
            <a:endCxn id="70663" idx="2"/>
          </p:cNvCxnSpPr>
          <p:nvPr/>
        </p:nvCxnSpPr>
        <p:spPr bwMode="auto">
          <a:xfrm flipV="1">
            <a:off x="6053138" y="4038600"/>
            <a:ext cx="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72" name="AutoShape 16"/>
          <p:cNvCxnSpPr>
            <a:cxnSpLocks noChangeShapeType="1"/>
            <a:stCxn id="70663" idx="1"/>
            <a:endCxn id="70662" idx="0"/>
          </p:cNvCxnSpPr>
          <p:nvPr/>
        </p:nvCxnSpPr>
        <p:spPr bwMode="auto">
          <a:xfrm flipH="1">
            <a:off x="5214938" y="3810000"/>
            <a:ext cx="576262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667000" y="4343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352800" y="4343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3124200" y="3505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5181600" y="3733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019800" y="4343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4419600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46335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Finest Chopping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private chopping of transaction Ti, denoted private(Ti) is a set of pieces {ci1, ci2, …, cik} such that:</a:t>
            </a:r>
          </a:p>
          <a:p>
            <a:pPr lvl="1"/>
            <a:r>
              <a:rPr lang="en-US" sz="2400"/>
              <a:t>{ci1, ci2, …, cik} is a rollback safe chopping</a:t>
            </a:r>
          </a:p>
          <a:p>
            <a:pPr lvl="1"/>
            <a:r>
              <a:rPr lang="en-US" sz="2400"/>
              <a:t>There is no SC-cycle in the graph whose nodes are {T1, …, Ti-1, ci1, ci2, …, cik, Ti+1, … Tn}</a:t>
            </a:r>
          </a:p>
          <a:p>
            <a:r>
              <a:rPr lang="en-US" sz="2800"/>
              <a:t>The chopping consisting of {private(T1), private(T2), …, private(T2)} is rollback-safe and has no SC-cycles.</a:t>
            </a:r>
          </a:p>
        </p:txBody>
      </p:sp>
    </p:spTree>
    <p:extLst>
      <p:ext uri="{BB962C8B-B14F-4D97-AF65-F5344CB8AC3E}">
        <p14:creationId xmlns:p14="http://schemas.microsoft.com/office/powerpoint/2010/main" val="1571644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Finest Chopping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In: T, {T1, .. Tn-1}</a:t>
            </a:r>
          </a:p>
          <a:p>
            <a:pPr>
              <a:lnSpc>
                <a:spcPct val="90000"/>
              </a:lnSpc>
            </a:pPr>
            <a:r>
              <a:rPr lang="en-US" dirty="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there are abort commands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then p_1 := all writes of T (and all non swappable reads)that may occur before or concurrently with any abort command in 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else p_1 := first database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 := {x | x is a database operation not in p_1}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 := P </a:t>
            </a:r>
            <a:r>
              <a:rPr lang="en-US" dirty="0" smtClean="0"/>
              <a:t>U</a:t>
            </a:r>
            <a:r>
              <a:rPr lang="en-US" dirty="0" smtClean="0">
                <a:sym typeface="StarMath" charset="0"/>
              </a:rPr>
              <a:t> </a:t>
            </a:r>
            <a:r>
              <a:rPr lang="en-US" dirty="0">
                <a:sym typeface="StarMath" charset="0"/>
              </a:rPr>
              <a:t>{p_1}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45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Finest Chopping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Merging pieces</a:t>
            </a:r>
          </a:p>
          <a:p>
            <a:pPr lvl="1">
              <a:lnSpc>
                <a:spcPct val="90000"/>
              </a:lnSpc>
            </a:pPr>
            <a:r>
              <a:rPr lang="en-US"/>
              <a:t>Construct the connected components of the graph induced by C edges alone on all transactions {T1, …, Tn-1} and on the pieces in P.</a:t>
            </a:r>
          </a:p>
          <a:p>
            <a:pPr lvl="1">
              <a:lnSpc>
                <a:spcPct val="90000"/>
              </a:lnSpc>
            </a:pPr>
            <a:r>
              <a:rPr lang="en-US"/>
              <a:t>Update P based on the following rule:</a:t>
            </a:r>
          </a:p>
          <a:p>
            <a:pPr lvl="2">
              <a:lnSpc>
                <a:spcPct val="90000"/>
              </a:lnSpc>
            </a:pPr>
            <a:r>
              <a:rPr lang="en-US"/>
              <a:t>If p_j and p_k are in the same connected component and j &lt; k, then</a:t>
            </a:r>
          </a:p>
          <a:p>
            <a:pPr lvl="3">
              <a:lnSpc>
                <a:spcPct val="90000"/>
              </a:lnSpc>
            </a:pPr>
            <a:r>
              <a:rPr lang="en-US"/>
              <a:t>add the accesses from p_k to p_j</a:t>
            </a:r>
          </a:p>
          <a:p>
            <a:pPr lvl="3">
              <a:lnSpc>
                <a:spcPct val="90000"/>
              </a:lnSpc>
            </a:pPr>
            <a:r>
              <a:rPr lang="en-US"/>
              <a:t>delete p_k from P</a:t>
            </a:r>
          </a:p>
        </p:txBody>
      </p:sp>
    </p:spTree>
    <p:extLst>
      <p:ext uri="{BB962C8B-B14F-4D97-AF65-F5344CB8AC3E}">
        <p14:creationId xmlns:p14="http://schemas.microsoft.com/office/powerpoint/2010/main" val="2325935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Sacrificing Isolation </a:t>
            </a:r>
            <a:br>
              <a:rPr lang="en-US"/>
            </a:br>
            <a:r>
              <a:rPr lang="en-US"/>
              <a:t>for Performance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A transaction that holds locks during a screen interaction is an invitation to bottlenecks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Airline Reservation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Retrieve list of seats available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Talk with customer regarding availability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Secure seat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2400"/>
              <a:t>Single transaction is intolerable, because each customer would hold lock on seats available.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2400"/>
              <a:t>Keep user interaction outside a transactional context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000" u="sng"/>
              <a:t>Problem: </a:t>
            </a:r>
            <a:r>
              <a:rPr lang="en-US" sz="2000"/>
              <a:t>ask for a seat but then find it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unavailable. More tolerable.</a:t>
            </a:r>
          </a:p>
        </p:txBody>
      </p:sp>
    </p:spTree>
    <p:extLst>
      <p:ext uri="{BB962C8B-B14F-4D97-AF65-F5344CB8AC3E}">
        <p14:creationId xmlns:p14="http://schemas.microsoft.com/office/powerpoint/2010/main" val="2903378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Levels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Read Uncomitted (No lost update)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Exclusive locks for write operations are held for the duration of the transactions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Lock for writes until commit time. No locks for reads </a:t>
            </a:r>
          </a:p>
          <a:p>
            <a:pPr>
              <a:lnSpc>
                <a:spcPct val="90000"/>
              </a:lnSpc>
            </a:pPr>
            <a:r>
              <a:rPr lang="en-US" sz="2400"/>
              <a:t>Read Committed (</a:t>
            </a:r>
            <a:r>
              <a:rPr lang="en-US" sz="2400">
                <a:sym typeface="StarMath" charset="0"/>
              </a:rPr>
              <a:t>No inconsistent retrieval</a:t>
            </a:r>
            <a:r>
              <a:rPr 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Lock for writes until commit time.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Shared locks are released as soon as the read operation terminates. </a:t>
            </a:r>
          </a:p>
          <a:p>
            <a:pPr>
              <a:lnSpc>
                <a:spcPct val="90000"/>
              </a:lnSpc>
            </a:pPr>
            <a:r>
              <a:rPr lang="en-US" sz="2400"/>
              <a:t>Repeatable Read (no unrepeatable reads)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Strict two phase locking: lock for writes and reads until commit time. </a:t>
            </a:r>
          </a:p>
          <a:p>
            <a:pPr>
              <a:lnSpc>
                <a:spcPct val="90000"/>
              </a:lnSpc>
            </a:pPr>
            <a:r>
              <a:rPr lang="en-US" sz="2400"/>
              <a:t> Serializable (no phantoms)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Table  locking or index locking to avoid phantoms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9813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Dennis </a:t>
            </a:r>
            <a:r>
              <a:rPr lang="en-US" dirty="0" err="1"/>
              <a:t>Shasha</a:t>
            </a:r>
            <a:r>
              <a:rPr lang="en-US" dirty="0"/>
              <a:t>, Philippe Bonnet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7538-E1A1-7E46-961B-F87F09EE1268}" type="slidenum">
              <a:rPr lang="en-US"/>
              <a:pPr/>
              <a:t>47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Logical Bottleneck: Sequential Key generation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an application in which one needs a sequential number to act as a key in a table, e.g. invoice numbers for bills.</a:t>
            </a:r>
          </a:p>
          <a:p>
            <a:pPr>
              <a:lnSpc>
                <a:spcPct val="90000"/>
              </a:lnSpc>
            </a:pPr>
            <a:r>
              <a:rPr lang="en-US"/>
              <a:t>Ad hoc approach: a separate table holding the last invoice number. Fetch and update that number on each insert transaction.</a:t>
            </a:r>
          </a:p>
          <a:p>
            <a:pPr>
              <a:lnSpc>
                <a:spcPct val="90000"/>
              </a:lnSpc>
            </a:pPr>
            <a:r>
              <a:rPr lang="en-US"/>
              <a:t>Counter approach: use facility such as Sequence (Oracle)/Identity(SQL Server).</a:t>
            </a:r>
          </a:p>
        </p:txBody>
      </p:sp>
    </p:spTree>
    <p:extLst>
      <p:ext uri="{BB962C8B-B14F-4D97-AF65-F5344CB8AC3E}">
        <p14:creationId xmlns:p14="http://schemas.microsoft.com/office/powerpoint/2010/main" val="156075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2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can the schedules  interleave operations so that isolation is preserved?</a:t>
            </a:r>
          </a:p>
          <a:p>
            <a:pPr lvl="1"/>
            <a:r>
              <a:rPr lang="en-US" dirty="0" smtClean="0"/>
              <a:t>Each transaction should execute as if it was the only one in the system</a:t>
            </a:r>
          </a:p>
          <a:p>
            <a:pPr lvl="2"/>
            <a:r>
              <a:rPr lang="en-US" dirty="0" smtClean="0"/>
              <a:t>This is the definition of a </a:t>
            </a:r>
            <a:r>
              <a:rPr lang="en-US" u="sng" dirty="0" smtClean="0"/>
              <a:t>correct</a:t>
            </a:r>
            <a:r>
              <a:rPr lang="en-US" dirty="0" smtClean="0"/>
              <a:t> schedule</a:t>
            </a:r>
          </a:p>
          <a:p>
            <a:pPr lvl="1"/>
            <a:r>
              <a:rPr lang="en-US" dirty="0" smtClean="0"/>
              <a:t>A schedule is correct if it is equivalent to a serial schedule</a:t>
            </a:r>
          </a:p>
          <a:p>
            <a:pPr lvl="2"/>
            <a:r>
              <a:rPr lang="en-US" dirty="0" smtClean="0"/>
              <a:t>Two schedule are equivalent if all they operations commute</a:t>
            </a:r>
          </a:p>
          <a:p>
            <a:pPr lvl="2"/>
            <a:r>
              <a:rPr lang="en-US" dirty="0" smtClean="0"/>
              <a:t>Most operations commute</a:t>
            </a:r>
          </a:p>
          <a:p>
            <a:pPr lvl="3"/>
            <a:r>
              <a:rPr lang="en-US" dirty="0" smtClean="0"/>
              <a:t>Two operations on different data items</a:t>
            </a:r>
          </a:p>
          <a:p>
            <a:pPr lvl="3"/>
            <a:r>
              <a:rPr lang="en-US" dirty="0" smtClean="0"/>
              <a:t>Two read operations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do not commute, if they conflict</a:t>
            </a:r>
          </a:p>
          <a:p>
            <a:pPr lvl="1"/>
            <a:r>
              <a:rPr lang="en-US" dirty="0" smtClean="0"/>
              <a:t>Two transactions conflict when:</a:t>
            </a:r>
          </a:p>
          <a:p>
            <a:pPr lvl="2"/>
            <a:r>
              <a:rPr lang="en-US" dirty="0" smtClean="0"/>
              <a:t>They contain operations applied on the same data</a:t>
            </a:r>
          </a:p>
          <a:p>
            <a:pPr lvl="2"/>
            <a:r>
              <a:rPr lang="en-US" dirty="0" smtClean="0"/>
              <a:t>One of these operations is a write </a:t>
            </a:r>
          </a:p>
          <a:p>
            <a:pPr lvl="1"/>
            <a:r>
              <a:rPr lang="en-US" dirty="0" smtClean="0"/>
              <a:t>Example conflicts:</a:t>
            </a:r>
          </a:p>
          <a:p>
            <a:pPr lvl="2"/>
            <a:r>
              <a:rPr lang="en-US" dirty="0" smtClean="0"/>
              <a:t>W-W: lost update</a:t>
            </a:r>
          </a:p>
          <a:p>
            <a:pPr lvl="2"/>
            <a:r>
              <a:rPr lang="en-US" dirty="0" smtClean="0"/>
              <a:t>W-R: inconsistent read</a:t>
            </a:r>
          </a:p>
          <a:p>
            <a:pPr lvl="2"/>
            <a:r>
              <a:rPr lang="en-US" dirty="0" smtClean="0"/>
              <a:t>R-W-R: unrepeatable read</a:t>
            </a:r>
          </a:p>
          <a:p>
            <a:pPr lvl="2"/>
            <a:r>
              <a:rPr lang="en-US" dirty="0" smtClean="0"/>
              <a:t>I-R/</a:t>
            </a:r>
            <a:r>
              <a:rPr lang="en-US" smtClean="0"/>
              <a:t>W: Phantom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 is used to make conflicts explicit for the scheduler</a:t>
            </a:r>
          </a:p>
          <a:p>
            <a:pPr lvl="1"/>
            <a:r>
              <a:rPr lang="en-US" dirty="0" smtClean="0"/>
              <a:t>Locking protocol to determine when transaction acquire/release locks</a:t>
            </a:r>
          </a:p>
          <a:p>
            <a:pPr lvl="2"/>
            <a:r>
              <a:rPr lang="en-US" dirty="0" smtClean="0"/>
              <a:t>In case of conflict, a transaction is delayed</a:t>
            </a:r>
          </a:p>
          <a:p>
            <a:pPr lvl="2"/>
            <a:r>
              <a:rPr lang="en-US" dirty="0" smtClean="0"/>
              <a:t>Direct impact on performance (throughput and latency)</a:t>
            </a:r>
          </a:p>
          <a:p>
            <a:pPr lvl="1"/>
            <a:r>
              <a:rPr lang="en-US" b="1" u="sng" dirty="0" smtClean="0"/>
              <a:t>Trade-off between correctness and performance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a given schedule:</a:t>
            </a:r>
          </a:p>
          <a:p>
            <a:r>
              <a:rPr lang="en-US" dirty="0" smtClean="0"/>
              <a:t>Vertices are defined for all transactions</a:t>
            </a:r>
          </a:p>
          <a:p>
            <a:r>
              <a:rPr lang="en-US" dirty="0" smtClean="0"/>
              <a:t>Edges are defined for all conflicting transactions</a:t>
            </a:r>
          </a:p>
          <a:p>
            <a:pPr lvl="1"/>
            <a:r>
              <a:rPr lang="en-US" dirty="0" smtClean="0"/>
              <a:t>There is an edge from Ti to </a:t>
            </a:r>
            <a:r>
              <a:rPr lang="en-US" dirty="0" err="1" smtClean="0"/>
              <a:t>Tj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Ti contains an operation pi that conflicts with an operation </a:t>
            </a:r>
            <a:r>
              <a:rPr lang="en-US" dirty="0" err="1" smtClean="0"/>
              <a:t>pj</a:t>
            </a:r>
            <a:r>
              <a:rPr lang="en-US" dirty="0" smtClean="0"/>
              <a:t>, and Pi precedes </a:t>
            </a:r>
            <a:r>
              <a:rPr lang="en-US" dirty="0" err="1" smtClean="0"/>
              <a:t>pj</a:t>
            </a:r>
            <a:r>
              <a:rPr lang="en-US" dirty="0" smtClean="0"/>
              <a:t> in S</a:t>
            </a:r>
          </a:p>
          <a:p>
            <a:r>
              <a:rPr lang="en-US" b="1" u="sng" dirty="0" smtClean="0"/>
              <a:t>Theorem</a:t>
            </a:r>
            <a:r>
              <a:rPr lang="en-US" dirty="0" smtClean="0"/>
              <a:t>: A schedule is conflict </a:t>
            </a:r>
            <a:r>
              <a:rPr lang="en-US" dirty="0" err="1" smtClean="0"/>
              <a:t>serializable</a:t>
            </a:r>
            <a:r>
              <a:rPr lang="en-US" dirty="0" smtClean="0"/>
              <a:t> if and only if its serialization graph has no cycles 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06FF-5767-4E5E-8AE7-F52C5525284B}" type="slidenum">
              <a:rPr lang="da-DK"/>
              <a:pPr/>
              <a:t>9</a:t>
            </a:fld>
            <a:endParaRPr lang="da-DK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Example#1</a:t>
            </a:r>
            <a:endParaRPr lang="da-DK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Consider the </a:t>
            </a:r>
            <a:r>
              <a:rPr lang="en-US" sz="2800" dirty="0" err="1"/>
              <a:t>nonserializable</a:t>
            </a:r>
            <a:r>
              <a:rPr lang="en-US" sz="2800" dirty="0"/>
              <a:t> </a:t>
            </a:r>
            <a:r>
              <a:rPr lang="en-US" sz="2800" dirty="0" smtClean="0"/>
              <a:t>schedule S </a:t>
            </a:r>
            <a:endParaRPr lang="da-DK" dirty="0"/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                 </a:t>
            </a:r>
            <a:r>
              <a:rPr lang="en-US" sz="2800" i="1" dirty="0"/>
              <a:t>r</a:t>
            </a:r>
            <a:r>
              <a:rPr lang="en-US" sz="2800" i="1" baseline="-25000" dirty="0"/>
              <a:t>1</a:t>
            </a:r>
            <a:r>
              <a:rPr lang="en-US" sz="2800" i="1" dirty="0"/>
              <a:t>(x) w</a:t>
            </a:r>
            <a:r>
              <a:rPr lang="en-US" sz="2800" i="1" baseline="-25000" dirty="0"/>
              <a:t>2</a:t>
            </a:r>
            <a:r>
              <a:rPr lang="en-US" sz="2800" i="1" dirty="0"/>
              <a:t>(x) r</a:t>
            </a:r>
            <a:r>
              <a:rPr lang="en-US" sz="2800" i="1" baseline="-25000" dirty="0"/>
              <a:t>2</a:t>
            </a:r>
            <a:r>
              <a:rPr lang="en-US" sz="2800" i="1" dirty="0"/>
              <a:t>(y) w</a:t>
            </a:r>
            <a:r>
              <a:rPr lang="en-US" sz="2800" i="1" baseline="-25000" dirty="0"/>
              <a:t>1</a:t>
            </a:r>
            <a:r>
              <a:rPr lang="en-US" sz="2800" i="1" dirty="0"/>
              <a:t>(y)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Intuition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T1 and T2 conflict on x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T1 reads x before T2 writes it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Schedule S must be equivalent to a serial schedule where T1 precedes T2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T1 and T2 conflict on 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T2 writes y before T1 writes it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Schedule S must be equivalent to a serial schedule where T2 precedes T1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 is not equivalent to </a:t>
            </a:r>
            <a:r>
              <a:rPr lang="en-US" u="sng" dirty="0" smtClean="0"/>
              <a:t>any </a:t>
            </a:r>
            <a:r>
              <a:rPr lang="en-US" u="sng" dirty="0" err="1" smtClean="0"/>
              <a:t>serializable</a:t>
            </a:r>
            <a:r>
              <a:rPr lang="en-US" u="sng" dirty="0" smtClean="0"/>
              <a:t> schedule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 does not guarantee isolation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3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7327899" y="1905000"/>
            <a:ext cx="9906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336" y="0"/>
              </a:cxn>
              <a:cxn ang="0">
                <a:pos x="624" y="192"/>
              </a:cxn>
            </a:cxnLst>
            <a:rect l="0" t="0" r="0" b="0"/>
            <a:pathLst>
              <a:path w="624" h="192">
                <a:moveTo>
                  <a:pt x="0" y="192"/>
                </a:moveTo>
                <a:cubicBezTo>
                  <a:pt x="116" y="96"/>
                  <a:pt x="232" y="0"/>
                  <a:pt x="336" y="0"/>
                </a:cubicBezTo>
                <a:cubicBezTo>
                  <a:pt x="440" y="0"/>
                  <a:pt x="576" y="160"/>
                  <a:pt x="624" y="19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96261" name="Freeform 5"/>
          <p:cNvSpPr>
            <a:spLocks/>
          </p:cNvSpPr>
          <p:nvPr/>
        </p:nvSpPr>
        <p:spPr bwMode="auto">
          <a:xfrm flipH="1" flipV="1">
            <a:off x="7327899" y="2514600"/>
            <a:ext cx="9906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336" y="0"/>
              </a:cxn>
              <a:cxn ang="0">
                <a:pos x="624" y="192"/>
              </a:cxn>
            </a:cxnLst>
            <a:rect l="0" t="0" r="0" b="0"/>
            <a:pathLst>
              <a:path w="624" h="192">
                <a:moveTo>
                  <a:pt x="0" y="192"/>
                </a:moveTo>
                <a:cubicBezTo>
                  <a:pt x="116" y="96"/>
                  <a:pt x="232" y="0"/>
                  <a:pt x="336" y="0"/>
                </a:cubicBezTo>
                <a:cubicBezTo>
                  <a:pt x="440" y="0"/>
                  <a:pt x="576" y="160"/>
                  <a:pt x="624" y="19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a-DK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126287" y="2133600"/>
            <a:ext cx="15970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T</a:t>
            </a:r>
            <a:r>
              <a:rPr lang="en-US" sz="2400" baseline="-250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1</a:t>
            </a: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           T</a:t>
            </a:r>
            <a:r>
              <a:rPr lang="en-US" sz="2400" baseline="-25000">
                <a:solidFill>
                  <a:schemeClr val="tx1">
                    <a:alpha val="100000"/>
                  </a:schemeClr>
                </a:solidFill>
                <a:latin typeface="Times New Roman"/>
              </a:rPr>
              <a:t>2</a:t>
            </a:r>
            <a:endParaRPr lang="da-DK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3431</Words>
  <Application>Microsoft Macintosh PowerPoint</Application>
  <PresentationFormat>On-screen Show (4:3)</PresentationFormat>
  <Paragraphs>601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</vt:lpstr>
      <vt:lpstr>Context</vt:lpstr>
      <vt:lpstr>Transactions Execution</vt:lpstr>
      <vt:lpstr>Scheduling</vt:lpstr>
      <vt:lpstr>Scheduling</vt:lpstr>
      <vt:lpstr>Scheduling</vt:lpstr>
      <vt:lpstr>Serialization Graph</vt:lpstr>
      <vt:lpstr>Example#1</vt:lpstr>
      <vt:lpstr>Concurrency Control</vt:lpstr>
      <vt:lpstr>Read Consistency</vt:lpstr>
      <vt:lpstr>Locking</vt:lpstr>
      <vt:lpstr>Locking</vt:lpstr>
      <vt:lpstr>Locking Implementation</vt:lpstr>
      <vt:lpstr>Locking Implementation</vt:lpstr>
      <vt:lpstr>Latches and Locks</vt:lpstr>
      <vt:lpstr>Locking Protocol</vt:lpstr>
      <vt:lpstr>Two-Phase Locking</vt:lpstr>
      <vt:lpstr>Deadlock</vt:lpstr>
      <vt:lpstr>Lock Granularity</vt:lpstr>
      <vt:lpstr>Lock Granularity</vt:lpstr>
      <vt:lpstr>Lock Granularity</vt:lpstr>
      <vt:lpstr>Lock Escalation</vt:lpstr>
      <vt:lpstr>Phantom Problem</vt:lpstr>
      <vt:lpstr>Solution to Phantom Problem</vt:lpstr>
      <vt:lpstr>Locking in SQL Server</vt:lpstr>
      <vt:lpstr>Locking in Oracle</vt:lpstr>
      <vt:lpstr>Lock Compatibility Table in DB2</vt:lpstr>
      <vt:lpstr>Concurrency Control Goals</vt:lpstr>
      <vt:lpstr>Ideal Transaction</vt:lpstr>
      <vt:lpstr>Lock Tuning</vt:lpstr>
      <vt:lpstr>Example: Simple Purchases</vt:lpstr>
      <vt:lpstr>Example: Simple Purchases</vt:lpstr>
      <vt:lpstr>Example: Simple Purchases</vt:lpstr>
      <vt:lpstr>Example: Simple Purchases</vt:lpstr>
      <vt:lpstr>Transaction Chopping</vt:lpstr>
      <vt:lpstr>Transaction Chopping</vt:lpstr>
      <vt:lpstr>Correct Chopping</vt:lpstr>
      <vt:lpstr>Correct Chopping </vt:lpstr>
      <vt:lpstr>Chopping Example</vt:lpstr>
      <vt:lpstr>Chopping Example</vt:lpstr>
      <vt:lpstr>Finest Chopping</vt:lpstr>
      <vt:lpstr>Finest Chopping</vt:lpstr>
      <vt:lpstr>Finest Chopping</vt:lpstr>
      <vt:lpstr>Sacrificing Isolation  for Performance</vt:lpstr>
      <vt:lpstr>Isolation Levels</vt:lpstr>
      <vt:lpstr>Logical Bottleneck: Sequential Key generation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107</cp:revision>
  <dcterms:created xsi:type="dcterms:W3CDTF">2013-02-19T13:26:03Z</dcterms:created>
  <dcterms:modified xsi:type="dcterms:W3CDTF">2013-02-28T08:04:33Z</dcterms:modified>
</cp:coreProperties>
</file>