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xlsx" ContentType="application/vnd.openxmlformats-officedocument.spreadsheetml.sheet"/>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7" r:id="rId2"/>
    <p:sldId id="256" r:id="rId3"/>
    <p:sldId id="263" r:id="rId4"/>
    <p:sldId id="264" r:id="rId5"/>
    <p:sldId id="266" r:id="rId6"/>
    <p:sldId id="267" r:id="rId7"/>
    <p:sldId id="271" r:id="rId8"/>
    <p:sldId id="262" r:id="rId9"/>
    <p:sldId id="272" r:id="rId10"/>
    <p:sldId id="273" r:id="rId11"/>
    <p:sldId id="268" r:id="rId12"/>
    <p:sldId id="265" r:id="rId13"/>
    <p:sldId id="269" r:id="rId14"/>
    <p:sldId id="270" r:id="rId15"/>
    <p:sldId id="274" r:id="rId16"/>
    <p:sldId id="275" r:id="rId17"/>
    <p:sldId id="276" r:id="rId18"/>
    <p:sldId id="277" r:id="rId19"/>
    <p:sldId id="278" r:id="rId20"/>
    <p:sldId id="279" r:id="rId21"/>
    <p:sldId id="280" r:id="rId22"/>
    <p:sldId id="281" r:id="rId23"/>
    <p:sldId id="288" r:id="rId24"/>
    <p:sldId id="284" r:id="rId25"/>
    <p:sldId id="286" r:id="rId26"/>
    <p:sldId id="282" r:id="rId27"/>
    <p:sldId id="283" r:id="rId28"/>
    <p:sldId id="285" r:id="rId29"/>
    <p:sldId id="287" r:id="rId30"/>
    <p:sldId id="289" r:id="rId31"/>
    <p:sldId id="258" r:id="rId32"/>
    <p:sldId id="290" r:id="rId33"/>
    <p:sldId id="291" r:id="rId34"/>
    <p:sldId id="293"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A9C69D7-6360-C34D-A125-0A6C2C0B14AB}">
          <p14:sldIdLst>
            <p14:sldId id="257"/>
          </p14:sldIdLst>
        </p14:section>
        <p14:section name="Outline" id="{A300B0B5-8D3E-C94F-925A-73985B875DC4}">
          <p14:sldIdLst>
            <p14:sldId id="256"/>
          </p14:sldIdLst>
        </p14:section>
        <p14:section name="IO Stack" id="{2727DC6D-9575-3042-9EAF-A70720D5DEA0}">
          <p14:sldIdLst>
            <p14:sldId id="263"/>
            <p14:sldId id="264"/>
            <p14:sldId id="266"/>
            <p14:sldId id="267"/>
            <p14:sldId id="271"/>
            <p14:sldId id="262"/>
            <p14:sldId id="272"/>
            <p14:sldId id="273"/>
            <p14:sldId id="268"/>
            <p14:sldId id="265"/>
            <p14:sldId id="269"/>
            <p14:sldId id="270"/>
          </p14:sldIdLst>
        </p14:section>
        <p14:section name="CPU" id="{ACC9601E-8D5B-1B47-B56C-64B0E0C94BB3}">
          <p14:sldIdLst>
            <p14:sldId id="274"/>
            <p14:sldId id="275"/>
            <p14:sldId id="276"/>
          </p14:sldIdLst>
        </p14:section>
        <p14:section name="Networking" id="{349F7CFF-860C-D044-B474-FA2474AABCA5}">
          <p14:sldIdLst>
            <p14:sldId id="277"/>
            <p14:sldId id="278"/>
          </p14:sldIdLst>
        </p14:section>
        <p14:section name="Tuning the Guts" id="{A7565755-217B-114B-8118-0E6EB610C9AA}">
          <p14:sldIdLst>
            <p14:sldId id="279"/>
            <p14:sldId id="280"/>
            <p14:sldId id="281"/>
            <p14:sldId id="288"/>
            <p14:sldId id="284"/>
            <p14:sldId id="286"/>
            <p14:sldId id="282"/>
            <p14:sldId id="283"/>
            <p14:sldId id="285"/>
            <p14:sldId id="287"/>
            <p14:sldId id="289"/>
            <p14:sldId id="258"/>
          </p14:sldIdLst>
        </p14:section>
        <p14:section name="Experiments" id="{8C72A6D6-C75B-E442-B36E-40553927E094}">
          <p14:sldIdLst>
            <p14:sldId id="290"/>
            <p14:sldId id="291"/>
            <p14:sldId id="293"/>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43" autoAdjust="0"/>
    <p:restoredTop sz="94660"/>
  </p:normalViewPr>
  <p:slideViewPr>
    <p:cSldViewPr snapToGrid="0" snapToObjects="1">
      <p:cViewPr>
        <p:scale>
          <a:sx n="135" d="100"/>
          <a:sy n="135" d="100"/>
        </p:scale>
        <p:origin x="-2064" y="-2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 </a:t>
            </a:r>
            <a:endParaRPr lang="en-US" dirty="0"/>
          </a:p>
        </c:rich>
      </c:tx>
      <c:layout/>
      <c:overlay val="0"/>
    </c:title>
    <c:autoTitleDeleted val="0"/>
    <c:plotArea>
      <c:layout>
        <c:manualLayout>
          <c:layoutTarget val="inner"/>
          <c:xMode val="edge"/>
          <c:yMode val="edge"/>
          <c:x val="0.354842254921236"/>
          <c:y val="0.0865550524566443"/>
          <c:w val="0.607975547581614"/>
          <c:h val="0.473528054227874"/>
        </c:manualLayout>
      </c:layout>
      <c:barChart>
        <c:barDir val="col"/>
        <c:grouping val="clustered"/>
        <c:varyColors val="0"/>
        <c:ser>
          <c:idx val="0"/>
          <c:order val="0"/>
          <c:tx>
            <c:strRef>
              <c:f>Sheet1!$B$1</c:f>
              <c:strCache>
                <c:ptCount val="1"/>
                <c:pt idx="0">
                  <c:v>iodepth 1</c:v>
                </c:pt>
              </c:strCache>
            </c:strRef>
          </c:tx>
          <c:invertIfNegative val="0"/>
          <c:cat>
            <c:numRef>
              <c:f>Sheet1!$A$2</c:f>
              <c:numCache>
                <c:formatCode>General</c:formatCode>
                <c:ptCount val="1"/>
              </c:numCache>
            </c:numRef>
          </c:cat>
          <c:val>
            <c:numRef>
              <c:f>Sheet1!$B$2</c:f>
              <c:numCache>
                <c:formatCode>General</c:formatCode>
                <c:ptCount val="1"/>
                <c:pt idx="0">
                  <c:v>17.0</c:v>
                </c:pt>
              </c:numCache>
            </c:numRef>
          </c:val>
        </c:ser>
        <c:ser>
          <c:idx val="1"/>
          <c:order val="1"/>
          <c:tx>
            <c:strRef>
              <c:f>Sheet1!$C$1</c:f>
              <c:strCache>
                <c:ptCount val="1"/>
                <c:pt idx="0">
                  <c:v>iodepth 32</c:v>
                </c:pt>
              </c:strCache>
            </c:strRef>
          </c:tx>
          <c:invertIfNegative val="0"/>
          <c:cat>
            <c:numRef>
              <c:f>Sheet1!$A$2</c:f>
              <c:numCache>
                <c:formatCode>General</c:formatCode>
                <c:ptCount val="1"/>
              </c:numCache>
            </c:numRef>
          </c:cat>
          <c:val>
            <c:numRef>
              <c:f>Sheet1!$C$2</c:f>
              <c:numCache>
                <c:formatCode>General</c:formatCode>
                <c:ptCount val="1"/>
                <c:pt idx="0">
                  <c:v>40.0</c:v>
                </c:pt>
              </c:numCache>
            </c:numRef>
          </c:val>
        </c:ser>
        <c:ser>
          <c:idx val="2"/>
          <c:order val="2"/>
          <c:tx>
            <c:strRef>
              <c:f>Sheet1!$D$1</c:f>
              <c:strCache>
                <c:ptCount val="1"/>
                <c:pt idx="0">
                  <c:v>page 32k</c:v>
                </c:pt>
              </c:strCache>
            </c:strRef>
          </c:tx>
          <c:invertIfNegative val="0"/>
          <c:cat>
            <c:numRef>
              <c:f>Sheet1!$A$2</c:f>
              <c:numCache>
                <c:formatCode>General</c:formatCode>
                <c:ptCount val="1"/>
              </c:numCache>
            </c:numRef>
          </c:cat>
          <c:val>
            <c:numRef>
              <c:f>Sheet1!$D$2</c:f>
              <c:numCache>
                <c:formatCode>General</c:formatCode>
                <c:ptCount val="1"/>
                <c:pt idx="0">
                  <c:v>160.0</c:v>
                </c:pt>
              </c:numCache>
            </c:numRef>
          </c:val>
        </c:ser>
        <c:ser>
          <c:idx val="3"/>
          <c:order val="3"/>
          <c:tx>
            <c:strRef>
              <c:f>Sheet1!$E$1</c:f>
              <c:strCache>
                <c:ptCount val="1"/>
                <c:pt idx="0">
                  <c:v>page 256k</c:v>
                </c:pt>
              </c:strCache>
            </c:strRef>
          </c:tx>
          <c:invertIfNegative val="0"/>
          <c:cat>
            <c:numRef>
              <c:f>Sheet1!$A$2</c:f>
              <c:numCache>
                <c:formatCode>General</c:formatCode>
                <c:ptCount val="1"/>
              </c:numCache>
            </c:numRef>
          </c:cat>
          <c:val>
            <c:numRef>
              <c:f>Sheet1!$E$2</c:f>
              <c:numCache>
                <c:formatCode>General</c:formatCode>
                <c:ptCount val="1"/>
                <c:pt idx="0">
                  <c:v>165.0</c:v>
                </c:pt>
              </c:numCache>
            </c:numRef>
          </c:val>
        </c:ser>
        <c:ser>
          <c:idx val="4"/>
          <c:order val="4"/>
          <c:tx>
            <c:strRef>
              <c:f>Sheet1!$F$1</c:f>
              <c:strCache>
                <c:ptCount val="1"/>
                <c:pt idx="0">
                  <c:v>data sheet</c:v>
                </c:pt>
              </c:strCache>
            </c:strRef>
          </c:tx>
          <c:invertIfNegative val="0"/>
          <c:cat>
            <c:numRef>
              <c:f>Sheet1!$A$2</c:f>
              <c:numCache>
                <c:formatCode>General</c:formatCode>
                <c:ptCount val="1"/>
              </c:numCache>
            </c:numRef>
          </c:cat>
          <c:val>
            <c:numRef>
              <c:f>Sheet1!$F$2</c:f>
              <c:numCache>
                <c:formatCode>General</c:formatCode>
                <c:ptCount val="1"/>
                <c:pt idx="0">
                  <c:v>170.0</c:v>
                </c:pt>
              </c:numCache>
            </c:numRef>
          </c:val>
        </c:ser>
        <c:dLbls>
          <c:showLegendKey val="0"/>
          <c:showVal val="0"/>
          <c:showCatName val="0"/>
          <c:showSerName val="0"/>
          <c:showPercent val="0"/>
          <c:showBubbleSize val="0"/>
        </c:dLbls>
        <c:gapWidth val="150"/>
        <c:axId val="-2138943272"/>
        <c:axId val="-2138940216"/>
      </c:barChart>
      <c:catAx>
        <c:axId val="-2138943272"/>
        <c:scaling>
          <c:orientation val="minMax"/>
        </c:scaling>
        <c:delete val="0"/>
        <c:axPos val="b"/>
        <c:numFmt formatCode="General" sourceLinked="1"/>
        <c:majorTickMark val="none"/>
        <c:minorTickMark val="none"/>
        <c:tickLblPos val="nextTo"/>
        <c:crossAx val="-2138940216"/>
        <c:crosses val="autoZero"/>
        <c:auto val="1"/>
        <c:lblAlgn val="ctr"/>
        <c:lblOffset val="100"/>
        <c:noMultiLvlLbl val="0"/>
      </c:catAx>
      <c:valAx>
        <c:axId val="-2138940216"/>
        <c:scaling>
          <c:orientation val="minMax"/>
        </c:scaling>
        <c:delete val="0"/>
        <c:axPos val="l"/>
        <c:majorGridlines/>
        <c:title>
          <c:tx>
            <c:rich>
              <a:bodyPr/>
              <a:lstStyle/>
              <a:p>
                <a:pPr>
                  <a:defRPr/>
                </a:pPr>
                <a:r>
                  <a:rPr lang="en-US" dirty="0" smtClean="0"/>
                  <a:t>Avg. Throughput </a:t>
                </a:r>
              </a:p>
              <a:p>
                <a:pPr>
                  <a:defRPr/>
                </a:pPr>
                <a:r>
                  <a:rPr lang="en-US" dirty="0" smtClean="0"/>
                  <a:t>(MB/s)</a:t>
                </a:r>
                <a:endParaRPr lang="en-US" dirty="0"/>
              </a:p>
            </c:rich>
          </c:tx>
          <c:layout>
            <c:manualLayout>
              <c:xMode val="edge"/>
              <c:yMode val="edge"/>
              <c:x val="0.0629237188413297"/>
              <c:y val="0.104195387172122"/>
            </c:manualLayout>
          </c:layout>
          <c:overlay val="0"/>
        </c:title>
        <c:numFmt formatCode="General" sourceLinked="1"/>
        <c:majorTickMark val="none"/>
        <c:minorTickMark val="none"/>
        <c:tickLblPos val="nextTo"/>
        <c:crossAx val="-2138943272"/>
        <c:crosses val="autoZero"/>
        <c:crossBetween val="between"/>
        <c:majorUnit val="40.0"/>
      </c:valAx>
      <c:dTable>
        <c:showHorzBorder val="1"/>
        <c:showVertBorder val="0"/>
        <c:showOutline val="0"/>
        <c:showKeys val="1"/>
      </c:dTable>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 </a:t>
            </a:r>
            <a:endParaRPr lang="en-US" dirty="0"/>
          </a:p>
        </c:rich>
      </c:tx>
      <c:layout/>
      <c:overlay val="0"/>
    </c:title>
    <c:autoTitleDeleted val="0"/>
    <c:plotArea>
      <c:layout>
        <c:manualLayout>
          <c:layoutTarget val="inner"/>
          <c:xMode val="edge"/>
          <c:yMode val="edge"/>
          <c:x val="0.354842254921236"/>
          <c:y val="0.0507700973604473"/>
          <c:w val="0.607975547581614"/>
          <c:h val="0.493164678641862"/>
        </c:manualLayout>
      </c:layout>
      <c:barChart>
        <c:barDir val="col"/>
        <c:grouping val="clustered"/>
        <c:varyColors val="0"/>
        <c:ser>
          <c:idx val="0"/>
          <c:order val="0"/>
          <c:tx>
            <c:strRef>
              <c:f>Sheet1!$B$1</c:f>
              <c:strCache>
                <c:ptCount val="1"/>
                <c:pt idx="0">
                  <c:v>iodepth 1</c:v>
                </c:pt>
              </c:strCache>
            </c:strRef>
          </c:tx>
          <c:invertIfNegative val="0"/>
          <c:cat>
            <c:numRef>
              <c:f>Sheet1!$A$2</c:f>
              <c:numCache>
                <c:formatCode>General</c:formatCode>
                <c:ptCount val="1"/>
              </c:numCache>
            </c:numRef>
          </c:cat>
          <c:val>
            <c:numRef>
              <c:f>Sheet1!$B$2</c:f>
              <c:numCache>
                <c:formatCode>General</c:formatCode>
                <c:ptCount val="1"/>
                <c:pt idx="0">
                  <c:v>40.0</c:v>
                </c:pt>
              </c:numCache>
            </c:numRef>
          </c:val>
        </c:ser>
        <c:ser>
          <c:idx val="1"/>
          <c:order val="1"/>
          <c:tx>
            <c:strRef>
              <c:f>Sheet1!$C$1</c:f>
              <c:strCache>
                <c:ptCount val="1"/>
                <c:pt idx="0">
                  <c:v>iodepth 32</c:v>
                </c:pt>
              </c:strCache>
            </c:strRef>
          </c:tx>
          <c:invertIfNegative val="0"/>
          <c:cat>
            <c:numRef>
              <c:f>Sheet1!$A$2</c:f>
              <c:numCache>
                <c:formatCode>General</c:formatCode>
                <c:ptCount val="1"/>
              </c:numCache>
            </c:numRef>
          </c:cat>
          <c:val>
            <c:numRef>
              <c:f>Sheet1!$C$2</c:f>
              <c:numCache>
                <c:formatCode>General</c:formatCode>
                <c:ptCount val="1"/>
                <c:pt idx="0">
                  <c:v>114.0</c:v>
                </c:pt>
              </c:numCache>
            </c:numRef>
          </c:val>
        </c:ser>
        <c:ser>
          <c:idx val="2"/>
          <c:order val="2"/>
          <c:tx>
            <c:strRef>
              <c:f>Sheet1!$D$1</c:f>
              <c:strCache>
                <c:ptCount val="1"/>
                <c:pt idx="0">
                  <c:v>page 32k</c:v>
                </c:pt>
              </c:strCache>
            </c:strRef>
          </c:tx>
          <c:invertIfNegative val="0"/>
          <c:cat>
            <c:numRef>
              <c:f>Sheet1!$A$2</c:f>
              <c:numCache>
                <c:formatCode>General</c:formatCode>
                <c:ptCount val="1"/>
              </c:numCache>
            </c:numRef>
          </c:cat>
          <c:val>
            <c:numRef>
              <c:f>Sheet1!$D$2</c:f>
              <c:numCache>
                <c:formatCode>General</c:formatCode>
                <c:ptCount val="1"/>
                <c:pt idx="0">
                  <c:v>135.0</c:v>
                </c:pt>
              </c:numCache>
            </c:numRef>
          </c:val>
        </c:ser>
        <c:ser>
          <c:idx val="3"/>
          <c:order val="3"/>
          <c:tx>
            <c:strRef>
              <c:f>Sheet1!$E$1</c:f>
              <c:strCache>
                <c:ptCount val="1"/>
                <c:pt idx="0">
                  <c:v>page 256k</c:v>
                </c:pt>
              </c:strCache>
            </c:strRef>
          </c:tx>
          <c:invertIfNegative val="0"/>
          <c:cat>
            <c:numRef>
              <c:f>Sheet1!$A$2</c:f>
              <c:numCache>
                <c:formatCode>General</c:formatCode>
                <c:ptCount val="1"/>
              </c:numCache>
            </c:numRef>
          </c:cat>
          <c:val>
            <c:numRef>
              <c:f>Sheet1!$E$2</c:f>
              <c:numCache>
                <c:formatCode>General</c:formatCode>
                <c:ptCount val="1"/>
                <c:pt idx="0">
                  <c:v>165.0</c:v>
                </c:pt>
              </c:numCache>
            </c:numRef>
          </c:val>
        </c:ser>
        <c:ser>
          <c:idx val="4"/>
          <c:order val="4"/>
          <c:tx>
            <c:strRef>
              <c:f>Sheet1!$F$1</c:f>
              <c:strCache>
                <c:ptCount val="1"/>
                <c:pt idx="0">
                  <c:v>data sheet</c:v>
                </c:pt>
              </c:strCache>
            </c:strRef>
          </c:tx>
          <c:invertIfNegative val="0"/>
          <c:cat>
            <c:numRef>
              <c:f>Sheet1!$A$2</c:f>
              <c:numCache>
                <c:formatCode>General</c:formatCode>
                <c:ptCount val="1"/>
              </c:numCache>
            </c:numRef>
          </c:cat>
          <c:val>
            <c:numRef>
              <c:f>Sheet1!$F$2</c:f>
              <c:numCache>
                <c:formatCode>General</c:formatCode>
                <c:ptCount val="1"/>
                <c:pt idx="0">
                  <c:v>170.0</c:v>
                </c:pt>
              </c:numCache>
            </c:numRef>
          </c:val>
        </c:ser>
        <c:dLbls>
          <c:showLegendKey val="0"/>
          <c:showVal val="0"/>
          <c:showCatName val="0"/>
          <c:showSerName val="0"/>
          <c:showPercent val="0"/>
          <c:showBubbleSize val="0"/>
        </c:dLbls>
        <c:gapWidth val="150"/>
        <c:axId val="-2138865576"/>
        <c:axId val="-2138862520"/>
      </c:barChart>
      <c:catAx>
        <c:axId val="-2138865576"/>
        <c:scaling>
          <c:orientation val="minMax"/>
        </c:scaling>
        <c:delete val="0"/>
        <c:axPos val="b"/>
        <c:numFmt formatCode="General" sourceLinked="1"/>
        <c:majorTickMark val="none"/>
        <c:minorTickMark val="none"/>
        <c:tickLblPos val="nextTo"/>
        <c:crossAx val="-2138862520"/>
        <c:crosses val="autoZero"/>
        <c:auto val="1"/>
        <c:lblAlgn val="ctr"/>
        <c:lblOffset val="100"/>
        <c:noMultiLvlLbl val="0"/>
      </c:catAx>
      <c:valAx>
        <c:axId val="-2138862520"/>
        <c:scaling>
          <c:orientation val="minMax"/>
        </c:scaling>
        <c:delete val="0"/>
        <c:axPos val="l"/>
        <c:majorGridlines/>
        <c:title>
          <c:tx>
            <c:rich>
              <a:bodyPr/>
              <a:lstStyle/>
              <a:p>
                <a:pPr>
                  <a:defRPr/>
                </a:pPr>
                <a:r>
                  <a:rPr lang="en-US" dirty="0" smtClean="0"/>
                  <a:t>Avg. Throughput </a:t>
                </a:r>
              </a:p>
              <a:p>
                <a:pPr>
                  <a:defRPr/>
                </a:pPr>
                <a:r>
                  <a:rPr lang="en-US" dirty="0" smtClean="0"/>
                  <a:t>(MB/s)</a:t>
                </a:r>
                <a:endParaRPr lang="en-US" dirty="0"/>
              </a:p>
            </c:rich>
          </c:tx>
          <c:layout>
            <c:manualLayout>
              <c:xMode val="edge"/>
              <c:yMode val="edge"/>
              <c:x val="0.0743643949942988"/>
              <c:y val="0.0783580580805865"/>
            </c:manualLayout>
          </c:layout>
          <c:overlay val="0"/>
        </c:title>
        <c:numFmt formatCode="General" sourceLinked="1"/>
        <c:majorTickMark val="none"/>
        <c:minorTickMark val="none"/>
        <c:tickLblPos val="nextTo"/>
        <c:crossAx val="-2138865576"/>
        <c:crosses val="autoZero"/>
        <c:crossBetween val="between"/>
        <c:majorUnit val="40.0"/>
      </c:valAx>
      <c:dTable>
        <c:showHorzBorder val="1"/>
        <c:showVertBorder val="0"/>
        <c:showOutline val="0"/>
        <c:showKeys val="1"/>
      </c:dTable>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IO Latency</a:t>
            </a:r>
            <a:r>
              <a:rPr lang="en-US" baseline="0" dirty="0" smtClean="0"/>
              <a:t> Distribution</a:t>
            </a:r>
            <a:endParaRPr lang="en-US" dirty="0"/>
          </a:p>
        </c:rich>
      </c:tx>
      <c:layout>
        <c:manualLayout>
          <c:xMode val="edge"/>
          <c:yMode val="edge"/>
          <c:x val="0.473262631233596"/>
          <c:y val="0.034375"/>
        </c:manualLayout>
      </c:layout>
      <c:overlay val="0"/>
    </c:title>
    <c:autoTitleDeleted val="0"/>
    <c:plotArea>
      <c:layout/>
      <c:ofPieChart>
        <c:ofPieType val="bar"/>
        <c:varyColors val="1"/>
        <c:ser>
          <c:idx val="0"/>
          <c:order val="0"/>
          <c:tx>
            <c:strRef>
              <c:f>Sheet1!$B$1</c:f>
              <c:strCache>
                <c:ptCount val="1"/>
                <c:pt idx="0">
                  <c:v>Sales</c:v>
                </c:pt>
              </c:strCache>
            </c:strRef>
          </c:tx>
          <c:cat>
            <c:strRef>
              <c:f>Sheet1!$A$2:$A$8</c:f>
              <c:strCache>
                <c:ptCount val="7"/>
                <c:pt idx="0">
                  <c:v>250 us</c:v>
                </c:pt>
                <c:pt idx="1">
                  <c:v>500 usec</c:v>
                </c:pt>
                <c:pt idx="2">
                  <c:v>750 usec</c:v>
                </c:pt>
                <c:pt idx="3">
                  <c:v>1 msec</c:v>
                </c:pt>
                <c:pt idx="4">
                  <c:v>2 msec</c:v>
                </c:pt>
                <c:pt idx="5">
                  <c:v>4 msec</c:v>
                </c:pt>
                <c:pt idx="6">
                  <c:v>10 msec</c:v>
                </c:pt>
              </c:strCache>
            </c:strRef>
          </c:cat>
          <c:val>
            <c:numRef>
              <c:f>Sheet1!$B$2:$B$8</c:f>
              <c:numCache>
                <c:formatCode>General</c:formatCode>
                <c:ptCount val="7"/>
                <c:pt idx="0">
                  <c:v>2.7</c:v>
                </c:pt>
                <c:pt idx="1">
                  <c:v>63.0</c:v>
                </c:pt>
                <c:pt idx="2">
                  <c:v>17.9</c:v>
                </c:pt>
                <c:pt idx="3">
                  <c:v>7.04</c:v>
                </c:pt>
                <c:pt idx="4">
                  <c:v>8.3</c:v>
                </c:pt>
                <c:pt idx="5">
                  <c:v>0.7</c:v>
                </c:pt>
                <c:pt idx="6">
                  <c:v>0.3</c:v>
                </c:pt>
              </c:numCache>
            </c:numRef>
          </c:val>
        </c:ser>
        <c:dLbls>
          <c:showLegendKey val="0"/>
          <c:showVal val="0"/>
          <c:showCatName val="0"/>
          <c:showSerName val="0"/>
          <c:showPercent val="0"/>
          <c:showBubbleSize val="0"/>
          <c:showLeaderLines val="1"/>
        </c:dLbls>
        <c:gapWidth val="100"/>
        <c:secondPieSize val="75"/>
        <c:serLines/>
      </c:of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 </a:t>
            </a:r>
            <a:endParaRPr lang="en-US" dirty="0"/>
          </a:p>
        </c:rich>
      </c:tx>
      <c:layout/>
      <c:overlay val="0"/>
    </c:title>
    <c:autoTitleDeleted val="0"/>
    <c:plotArea>
      <c:layout/>
      <c:barChart>
        <c:barDir val="col"/>
        <c:grouping val="clustered"/>
        <c:varyColors val="0"/>
        <c:ser>
          <c:idx val="0"/>
          <c:order val="0"/>
          <c:tx>
            <c:strRef>
              <c:f>Sheet1!$B$1</c:f>
              <c:strCache>
                <c:ptCount val="1"/>
                <c:pt idx="0">
                  <c:v>iodepth 1</c:v>
                </c:pt>
              </c:strCache>
            </c:strRef>
          </c:tx>
          <c:invertIfNegative val="0"/>
          <c:cat>
            <c:numRef>
              <c:f>Sheet1!$A$2</c:f>
              <c:numCache>
                <c:formatCode>General</c:formatCode>
                <c:ptCount val="1"/>
              </c:numCache>
            </c:numRef>
          </c:cat>
          <c:val>
            <c:numRef>
              <c:f>Sheet1!$B$2</c:f>
              <c:numCache>
                <c:formatCode>General</c:formatCode>
                <c:ptCount val="1"/>
                <c:pt idx="0">
                  <c:v>4374.0</c:v>
                </c:pt>
              </c:numCache>
            </c:numRef>
          </c:val>
        </c:ser>
        <c:ser>
          <c:idx val="1"/>
          <c:order val="1"/>
          <c:tx>
            <c:strRef>
              <c:f>Sheet1!$C$1</c:f>
              <c:strCache>
                <c:ptCount val="1"/>
                <c:pt idx="0">
                  <c:v>iodepth 32</c:v>
                </c:pt>
              </c:strCache>
            </c:strRef>
          </c:tx>
          <c:invertIfNegative val="0"/>
          <c:cat>
            <c:numRef>
              <c:f>Sheet1!$A$2</c:f>
              <c:numCache>
                <c:formatCode>General</c:formatCode>
                <c:ptCount val="1"/>
              </c:numCache>
            </c:numRef>
          </c:cat>
          <c:val>
            <c:numRef>
              <c:f>Sheet1!$C$2</c:f>
              <c:numCache>
                <c:formatCode>General</c:formatCode>
                <c:ptCount val="1"/>
                <c:pt idx="0">
                  <c:v>39000.0</c:v>
                </c:pt>
              </c:numCache>
            </c:numRef>
          </c:val>
        </c:ser>
        <c:ser>
          <c:idx val="2"/>
          <c:order val="2"/>
          <c:tx>
            <c:strRef>
              <c:f>Sheet1!$D$1</c:f>
              <c:strCache>
                <c:ptCount val="1"/>
                <c:pt idx="0">
                  <c:v>data sheet</c:v>
                </c:pt>
              </c:strCache>
            </c:strRef>
          </c:tx>
          <c:invertIfNegative val="0"/>
          <c:cat>
            <c:numRef>
              <c:f>Sheet1!$A$2</c:f>
              <c:numCache>
                <c:formatCode>General</c:formatCode>
                <c:ptCount val="1"/>
              </c:numCache>
            </c:numRef>
          </c:cat>
          <c:val>
            <c:numRef>
              <c:f>Sheet1!$D$2</c:f>
              <c:numCache>
                <c:formatCode>General</c:formatCode>
                <c:ptCount val="1"/>
                <c:pt idx="0">
                  <c:v>38500.0</c:v>
                </c:pt>
              </c:numCache>
            </c:numRef>
          </c:val>
        </c:ser>
        <c:dLbls>
          <c:showLegendKey val="0"/>
          <c:showVal val="0"/>
          <c:showCatName val="0"/>
          <c:showSerName val="0"/>
          <c:showPercent val="0"/>
          <c:showBubbleSize val="0"/>
        </c:dLbls>
        <c:gapWidth val="150"/>
        <c:axId val="-2138819608"/>
        <c:axId val="-2138816632"/>
      </c:barChart>
      <c:catAx>
        <c:axId val="-2138819608"/>
        <c:scaling>
          <c:orientation val="minMax"/>
        </c:scaling>
        <c:delete val="0"/>
        <c:axPos val="b"/>
        <c:numFmt formatCode="General" sourceLinked="1"/>
        <c:majorTickMark val="none"/>
        <c:minorTickMark val="none"/>
        <c:tickLblPos val="nextTo"/>
        <c:crossAx val="-2138816632"/>
        <c:crosses val="autoZero"/>
        <c:auto val="1"/>
        <c:lblAlgn val="ctr"/>
        <c:lblOffset val="100"/>
        <c:noMultiLvlLbl val="0"/>
      </c:catAx>
      <c:valAx>
        <c:axId val="-2138816632"/>
        <c:scaling>
          <c:orientation val="minMax"/>
        </c:scaling>
        <c:delete val="0"/>
        <c:axPos val="l"/>
        <c:majorGridlines/>
        <c:title>
          <c:tx>
            <c:rich>
              <a:bodyPr/>
              <a:lstStyle/>
              <a:p>
                <a:pPr>
                  <a:defRPr/>
                </a:pPr>
                <a:r>
                  <a:rPr lang="en-US" dirty="0" smtClean="0"/>
                  <a:t>Avg. Throughput </a:t>
                </a:r>
                <a:br>
                  <a:rPr lang="en-US" dirty="0" smtClean="0"/>
                </a:br>
                <a:r>
                  <a:rPr lang="en-US" dirty="0" smtClean="0"/>
                  <a:t>(</a:t>
                </a:r>
                <a:r>
                  <a:rPr lang="en-US" dirty="0" err="1" smtClean="0"/>
                  <a:t>iops</a:t>
                </a:r>
                <a:r>
                  <a:rPr lang="en-US" dirty="0" smtClean="0"/>
                  <a:t>)</a:t>
                </a:r>
                <a:endParaRPr lang="en-US" dirty="0"/>
              </a:p>
            </c:rich>
          </c:tx>
          <c:layout>
            <c:manualLayout>
              <c:xMode val="edge"/>
              <c:yMode val="edge"/>
              <c:x val="0.0143008451912113"/>
              <c:y val="0.230025722892102"/>
            </c:manualLayout>
          </c:layout>
          <c:overlay val="0"/>
        </c:title>
        <c:numFmt formatCode="General" sourceLinked="1"/>
        <c:majorTickMark val="none"/>
        <c:minorTickMark val="none"/>
        <c:tickLblPos val="nextTo"/>
        <c:crossAx val="-2138819608"/>
        <c:crosses val="autoZero"/>
        <c:crossBetween val="between"/>
        <c:majorUnit val="10000.0"/>
        <c:minorUnit val="1000.0"/>
      </c:valAx>
      <c:dTable>
        <c:showHorzBorder val="1"/>
        <c:showVertBorder val="0"/>
        <c:showOutline val="0"/>
        <c:showKeys val="1"/>
      </c:dTable>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 </a:t>
            </a:r>
            <a:endParaRPr lang="en-US" dirty="0"/>
          </a:p>
        </c:rich>
      </c:tx>
      <c:layout/>
      <c:overlay val="0"/>
    </c:title>
    <c:autoTitleDeleted val="0"/>
    <c:plotArea>
      <c:layout/>
      <c:barChart>
        <c:barDir val="col"/>
        <c:grouping val="clustered"/>
        <c:varyColors val="0"/>
        <c:ser>
          <c:idx val="0"/>
          <c:order val="0"/>
          <c:tx>
            <c:strRef>
              <c:f>Sheet1!$B$1</c:f>
              <c:strCache>
                <c:ptCount val="1"/>
                <c:pt idx="0">
                  <c:v>iodepth 1</c:v>
                </c:pt>
              </c:strCache>
            </c:strRef>
          </c:tx>
          <c:invertIfNegative val="0"/>
          <c:cat>
            <c:numRef>
              <c:f>Sheet1!$A$2</c:f>
              <c:numCache>
                <c:formatCode>General</c:formatCode>
                <c:ptCount val="1"/>
              </c:numCache>
            </c:numRef>
          </c:cat>
          <c:val>
            <c:numRef>
              <c:f>Sheet1!$B$2</c:f>
              <c:numCache>
                <c:formatCode>General</c:formatCode>
                <c:ptCount val="1"/>
                <c:pt idx="0">
                  <c:v>1500.0</c:v>
                </c:pt>
              </c:numCache>
            </c:numRef>
          </c:val>
        </c:ser>
        <c:ser>
          <c:idx val="1"/>
          <c:order val="1"/>
          <c:tx>
            <c:strRef>
              <c:f>Sheet1!$C$1</c:f>
              <c:strCache>
                <c:ptCount val="1"/>
                <c:pt idx="0">
                  <c:v>iodepth 32</c:v>
                </c:pt>
              </c:strCache>
            </c:strRef>
          </c:tx>
          <c:invertIfNegative val="0"/>
          <c:cat>
            <c:numRef>
              <c:f>Sheet1!$A$2</c:f>
              <c:numCache>
                <c:formatCode>General</c:formatCode>
                <c:ptCount val="1"/>
              </c:numCache>
            </c:numRef>
          </c:cat>
          <c:val>
            <c:numRef>
              <c:f>Sheet1!$C$2</c:f>
              <c:numCache>
                <c:formatCode>General</c:formatCode>
                <c:ptCount val="1"/>
                <c:pt idx="0">
                  <c:v>9000.0</c:v>
                </c:pt>
              </c:numCache>
            </c:numRef>
          </c:val>
        </c:ser>
        <c:ser>
          <c:idx val="2"/>
          <c:order val="2"/>
          <c:tx>
            <c:strRef>
              <c:f>Sheet1!$D$1</c:f>
              <c:strCache>
                <c:ptCount val="1"/>
                <c:pt idx="0">
                  <c:v>data sheet</c:v>
                </c:pt>
              </c:strCache>
            </c:strRef>
          </c:tx>
          <c:invertIfNegative val="0"/>
          <c:cat>
            <c:numRef>
              <c:f>Sheet1!$A$2</c:f>
              <c:numCache>
                <c:formatCode>General</c:formatCode>
                <c:ptCount val="1"/>
              </c:numCache>
            </c:numRef>
          </c:cat>
          <c:val>
            <c:numRef>
              <c:f>Sheet1!$D$2</c:f>
              <c:numCache>
                <c:formatCode>General</c:formatCode>
                <c:ptCount val="1"/>
                <c:pt idx="0">
                  <c:v>38500.0</c:v>
                </c:pt>
              </c:numCache>
            </c:numRef>
          </c:val>
        </c:ser>
        <c:dLbls>
          <c:showLegendKey val="0"/>
          <c:showVal val="0"/>
          <c:showCatName val="0"/>
          <c:showSerName val="0"/>
          <c:showPercent val="0"/>
          <c:showBubbleSize val="0"/>
        </c:dLbls>
        <c:gapWidth val="150"/>
        <c:axId val="-2138781496"/>
        <c:axId val="-2138778520"/>
      </c:barChart>
      <c:catAx>
        <c:axId val="-2138781496"/>
        <c:scaling>
          <c:orientation val="minMax"/>
        </c:scaling>
        <c:delete val="0"/>
        <c:axPos val="b"/>
        <c:numFmt formatCode="General" sourceLinked="1"/>
        <c:majorTickMark val="none"/>
        <c:minorTickMark val="none"/>
        <c:tickLblPos val="nextTo"/>
        <c:crossAx val="-2138778520"/>
        <c:crosses val="autoZero"/>
        <c:auto val="1"/>
        <c:lblAlgn val="ctr"/>
        <c:lblOffset val="100"/>
        <c:noMultiLvlLbl val="0"/>
      </c:catAx>
      <c:valAx>
        <c:axId val="-2138778520"/>
        <c:scaling>
          <c:orientation val="minMax"/>
        </c:scaling>
        <c:delete val="0"/>
        <c:axPos val="l"/>
        <c:majorGridlines/>
        <c:title>
          <c:tx>
            <c:rich>
              <a:bodyPr/>
              <a:lstStyle/>
              <a:p>
                <a:pPr>
                  <a:defRPr/>
                </a:pPr>
                <a:r>
                  <a:rPr lang="en-US" dirty="0" smtClean="0"/>
                  <a:t>Avg. Throughput </a:t>
                </a:r>
                <a:br>
                  <a:rPr lang="en-US" dirty="0" smtClean="0"/>
                </a:br>
                <a:r>
                  <a:rPr lang="en-US" dirty="0" smtClean="0"/>
                  <a:t>(</a:t>
                </a:r>
                <a:r>
                  <a:rPr lang="en-US" dirty="0" err="1" smtClean="0"/>
                  <a:t>iops</a:t>
                </a:r>
                <a:r>
                  <a:rPr lang="en-US" dirty="0" smtClean="0"/>
                  <a:t>)</a:t>
                </a:r>
                <a:endParaRPr lang="en-US" dirty="0"/>
              </a:p>
            </c:rich>
          </c:tx>
          <c:layout>
            <c:manualLayout>
              <c:xMode val="edge"/>
              <c:yMode val="edge"/>
              <c:x val="0.0143008451912113"/>
              <c:y val="0.230025722892102"/>
            </c:manualLayout>
          </c:layout>
          <c:overlay val="0"/>
        </c:title>
        <c:numFmt formatCode="General" sourceLinked="1"/>
        <c:majorTickMark val="none"/>
        <c:minorTickMark val="none"/>
        <c:tickLblPos val="nextTo"/>
        <c:crossAx val="-2138781496"/>
        <c:crosses val="autoZero"/>
        <c:crossBetween val="between"/>
        <c:majorUnit val="10000.0"/>
        <c:minorUnit val="1000.0"/>
      </c:valAx>
      <c:dTable>
        <c:showHorzBorder val="1"/>
        <c:showVertBorder val="0"/>
        <c:showOutline val="0"/>
        <c:showKeys val="1"/>
      </c:dTable>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1CE8D6-8999-DA4F-B8D6-1BA6250E802C}" type="datetimeFigureOut">
              <a:rPr lang="en-US" smtClean="0"/>
              <a:t>2/27/13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119C71-66D1-F242-BB91-3F981FCAE5C6}" type="slidenum">
              <a:rPr lang="en-US" smtClean="0"/>
              <a:t>‹#›</a:t>
            </a:fld>
            <a:endParaRPr lang="en-US"/>
          </a:p>
        </p:txBody>
      </p:sp>
    </p:spTree>
    <p:extLst>
      <p:ext uri="{BB962C8B-B14F-4D97-AF65-F5344CB8AC3E}">
        <p14:creationId xmlns:p14="http://schemas.microsoft.com/office/powerpoint/2010/main" val="20399550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AB9720-D45D-7243-8A10-0E0E458F9FA5}" type="datetimeFigureOut">
              <a:rPr lang="en-US" smtClean="0"/>
              <a:t>2/27/13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BE9DA-42DF-8746-864D-3CC93FFBEE19}" type="slidenum">
              <a:rPr lang="en-US" smtClean="0"/>
              <a:t>‹#›</a:t>
            </a:fld>
            <a:endParaRPr lang="en-US"/>
          </a:p>
        </p:txBody>
      </p:sp>
    </p:spTree>
    <p:extLst>
      <p:ext uri="{BB962C8B-B14F-4D97-AF65-F5344CB8AC3E}">
        <p14:creationId xmlns:p14="http://schemas.microsoft.com/office/powerpoint/2010/main" val="16137625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3010" name="Text Box 2"/>
          <p:cNvSpPr txBox="1">
            <a:spLocks noGrp="1" noChangeArrowheads="1"/>
          </p:cNvSpPr>
          <p:nvPr>
            <p:ph type="body" idx="1"/>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7FFF1AA8-A9AD-5142-8652-595CE366748A}" type="datetime1">
              <a:rPr lang="en-US" smtClean="0"/>
              <a:t>2/27/13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7107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B6EC74EE-64A7-1A48-80FD-C881E5525360}" type="datetime1">
              <a:rPr lang="en-US" smtClean="0"/>
              <a:t>2/27/13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88266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CD4A008A-95F5-1C47-B5CD-F68294B98B0A}" type="datetime1">
              <a:rPr lang="en-US" smtClean="0"/>
              <a:t>2/27/13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42252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8BA10C16-A33A-FD45-8A7C-C808D5C62863}" type="datetime1">
              <a:rPr lang="en-US" smtClean="0"/>
              <a:t>2/27/13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07372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D9089BE4-EC6A-D74C-A6CD-A3547C65E103}" type="datetime1">
              <a:rPr lang="en-US" smtClean="0"/>
              <a:t>2/27/13</a:t>
            </a:fld>
            <a:endParaRPr lang="en-US"/>
          </a:p>
        </p:txBody>
      </p:sp>
      <p:sp>
        <p:nvSpPr>
          <p:cNvPr id="5" name="Footer Placeholder 4"/>
          <p:cNvSpPr>
            <a:spLocks noGrp="1"/>
          </p:cNvSpPr>
          <p:nvPr>
            <p:ph type="ftr" sz="quarter" idx="11"/>
          </p:nvPr>
        </p:nvSpPr>
        <p:spPr/>
        <p:txBody>
          <a:bodyPr/>
          <a:lstStyle/>
          <a:p>
            <a:r>
              <a:rPr lang="en-US" smtClean="0"/>
              <a:t>@ Dennis Shasha and Philippe Bonnet, 2013 </a:t>
            </a:r>
            <a:endParaRPr lang="en-US"/>
          </a:p>
        </p:txBody>
      </p:sp>
      <p:sp>
        <p:nvSpPr>
          <p:cNvPr id="6" name="Slide Number Placeholder 5"/>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62016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A553E6DC-763E-354C-8AB1-B20C725FE265}" type="datetime1">
              <a:rPr lang="en-US" smtClean="0"/>
              <a:t>2/27/13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027584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FA4AC3DB-976E-DB4A-9A4E-99DBB7B5B7D5}" type="datetime1">
              <a:rPr lang="en-US" smtClean="0"/>
              <a:t>2/27/13</a:t>
            </a:fld>
            <a:endParaRPr lang="en-US"/>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
        <p:nvSpPr>
          <p:cNvPr id="9" name="Slide Number Placeholder 8"/>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1622938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1829906F-D344-654A-ABE1-BBF14635309C}" type="datetime1">
              <a:rPr lang="en-US" smtClean="0"/>
              <a:t>2/27/13</a:t>
            </a:fld>
            <a:endParaRPr lang="en-US"/>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Slide Number Placeholder 4"/>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46430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6F0A3-56D9-6E40-80A6-1290D12038C5}" type="datetime1">
              <a:rPr lang="en-US" smtClean="0"/>
              <a:t>2/27/13</a:t>
            </a:fld>
            <a:endParaRPr lang="en-US"/>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sp>
        <p:nvSpPr>
          <p:cNvPr id="4" name="Slide Number Placeholder 3"/>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61228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96808922-CE1B-9444-BD58-CB676C7B233A}" type="datetime1">
              <a:rPr lang="en-US" smtClean="0"/>
              <a:t>2/27/13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219054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5E1132CB-2D38-7447-AE66-0AB8218E4A1B}" type="datetime1">
              <a:rPr lang="en-US" smtClean="0"/>
              <a:t>2/27/13</a:t>
            </a:fld>
            <a:endParaRPr lang="en-US"/>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
        <p:nvSpPr>
          <p:cNvPr id="7" name="Slide Number Placeholder 6"/>
          <p:cNvSpPr>
            <a:spLocks noGrp="1"/>
          </p:cNvSpPr>
          <p:nvPr>
            <p:ph type="sldNum" sz="quarter" idx="12"/>
          </p:nvPr>
        </p:nvSpPr>
        <p:spPr/>
        <p:txBody>
          <a:bodyPr/>
          <a:lstStyle/>
          <a:p>
            <a:fld id="{3E4864BB-84B0-A246-A0F3-1C1FCF838408}" type="slidenum">
              <a:rPr lang="en-US" smtClean="0"/>
              <a:t>‹#›</a:t>
            </a:fld>
            <a:endParaRPr lang="en-US"/>
          </a:p>
        </p:txBody>
      </p:sp>
    </p:spTree>
    <p:extLst>
      <p:ext uri="{BB962C8B-B14F-4D97-AF65-F5344CB8AC3E}">
        <p14:creationId xmlns:p14="http://schemas.microsoft.com/office/powerpoint/2010/main" val="34289789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4D09A-7696-3945-BA7B-F29BDCFAD5CB}" type="datetime1">
              <a:rPr lang="en-US" smtClean="0"/>
              <a:t>2/27/13</a:t>
            </a:fld>
            <a:endParaRPr lang="en-US"/>
          </a:p>
        </p:txBody>
      </p:sp>
      <p:sp>
        <p:nvSpPr>
          <p:cNvPr id="5" name="Footer Placeholder 4"/>
          <p:cNvSpPr>
            <a:spLocks noGrp="1"/>
          </p:cNvSpPr>
          <p:nvPr>
            <p:ph type="ftr" sz="quarter" idx="3"/>
          </p:nvPr>
        </p:nvSpPr>
        <p:spPr>
          <a:xfrm>
            <a:off x="3124200" y="6356350"/>
            <a:ext cx="34290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 Dennis </a:t>
            </a:r>
            <a:r>
              <a:rPr lang="en-US" dirty="0" err="1" smtClean="0"/>
              <a:t>Shasha</a:t>
            </a:r>
            <a:r>
              <a:rPr lang="en-US" dirty="0" smtClean="0"/>
              <a:t> and Philippe Bonnet, 2013</a:t>
            </a:r>
          </a:p>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864BB-84B0-A246-A0F3-1C1FCF838408}" type="slidenum">
              <a:rPr lang="en-US" smtClean="0"/>
              <a:t>‹#›</a:t>
            </a:fld>
            <a:endParaRPr lang="en-US"/>
          </a:p>
        </p:txBody>
      </p:sp>
    </p:spTree>
    <p:extLst>
      <p:ext uri="{BB962C8B-B14F-4D97-AF65-F5344CB8AC3E}">
        <p14:creationId xmlns:p14="http://schemas.microsoft.com/office/powerpoint/2010/main" val="14466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hyperlink" Target="http://www.tpc.org/information/benchmarks.asp" TargetMode="External"/><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hyperlink" Target="http://pic.dhe.ibm.com/infocenter/db2luw/v9r7/topic/com.ibm.db2.luw.admin.perf.doc/doc/00003525.gif" TargetMode="External"/><Relationship Id="rId4" Type="http://schemas.openxmlformats.org/officeDocument/2006/relationships/image" Target="../media/image10.png"/><Relationship Id="rId5" Type="http://schemas.openxmlformats.org/officeDocument/2006/relationships/hyperlink" Target="http://www.sqlskills.com/blogs/jonathan/understanding-non-uniform-memory-accessarchitectures-numa/" TargetMode="External"/><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access.redhat.com/knowledge/docs/en-US/Red_Hat_Enterprise_Linux/6/html/Performance_Tuning_Guide/s-cpu-irq.html" TargetMode="External"/><Relationship Id="rId4" Type="http://schemas.openxmlformats.org/officeDocument/2006/relationships/hyperlink" Target="http://event.cwi.nl/damon2009/DaMoN09-SpinningLocking.pdf" TargetMode="External"/><Relationship Id="rId1" Type="http://schemas.openxmlformats.org/officeDocument/2006/relationships/slideLayout" Target="../slideLayouts/slideLayout2.xml"/><Relationship Id="rId2" Type="http://schemas.openxmlformats.org/officeDocument/2006/relationships/hyperlink" Target="http://software.intel.com/en-us/articles/software-techniques-for-shared-cache-multi-core-system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hyperlink" Target="http://www.ibm.com/developerworks/linux/library/l-linux-networking-stac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oordsblog.vandenoord.eu/2012/01/instance-caging-managing-multipl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ldb2005.org/program/paper/wed/p1116-hall.pdf" TargetMode="External"/><Relationship Id="rId3" Type="http://schemas.openxmlformats.org/officeDocument/2006/relationships/hyperlink" Target="http://www.kernel.org/doc/man-pages/online/pages/man2/ioprio_set.2.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ccess.redhat.com/knowledge/docs/en-US/Red_Hat_Enterprise_Linux/6/html/Performance_Tuning_Guide/main-cpu.html%23s-cpu-tun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uoug.org/events/20111028/NUMA.pdf" TargetMode="External"/><Relationship Id="rId3" Type="http://schemas.openxmlformats.org/officeDocument/2006/relationships/hyperlink" Target="http://sqlblog.com/blogs/linchi_shea/archive/2012/01/28/no-respect-numa-affinity-meets-query-parallelism.asp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ark.intel.com/products/65525/Intel-Core-i7-3770T-Processor-8M-Cache-up-to-3_70-GHz" TargetMode="External"/><Relationship Id="rId4" Type="http://schemas.openxmlformats.org/officeDocument/2006/relationships/hyperlink" Target="http://www.intel.com/support/chipsets/sb/CS-032826.htm" TargetMode="External"/><Relationship Id="rId1" Type="http://schemas.openxmlformats.org/officeDocument/2006/relationships/slideLayout" Target="../slideLayouts/slideLayout2.xml"/><Relationship Id="rId2" Type="http://schemas.openxmlformats.org/officeDocument/2006/relationships/hyperlink" Target="http://www.intel.com/content/www/us/en/chipsets/mainstream-chipsets/z68-express-chipset.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sc.edu/index.php/networking/641-tcp-tun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3" Type="http://schemas.openxmlformats.org/officeDocument/2006/relationships/hyperlink" Target="http://ark.intel.com/products/56583/Intel-SSD-710-Series-100GB-2_5in-SATA-3Gbs-25nm-MLC" TargetMode="External"/><Relationship Id="rId4" Type="http://schemas.openxmlformats.org/officeDocument/2006/relationships/hyperlink" Target="http://freecode.com/projects/fio" TargetMode="External"/><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4.xml"/><Relationship Id="rId3" Type="http://schemas.openxmlformats.org/officeDocument/2006/relationships/chart" Target="../charts/char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nstructions_per_secon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709873" y="-610434"/>
            <a:ext cx="12584299" cy="7607828"/>
            <a:chOff x="-3354916" y="-749831"/>
            <a:chExt cx="12584299" cy="7607828"/>
          </a:xfrm>
        </p:grpSpPr>
        <p:pic>
          <p:nvPicPr>
            <p:cNvPr id="7" name="Picture 6" descr="Vio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flipH="1" flipV="1">
              <a:off x="-663274" y="-3034660"/>
              <a:ext cx="7201015" cy="12584299"/>
            </a:xfrm>
            <a:prstGeom prst="rect">
              <a:avLst/>
            </a:prstGeom>
          </p:spPr>
        </p:pic>
        <p:pic>
          <p:nvPicPr>
            <p:cNvPr id="5" name="Picture 4" descr="cheetah.jpg"/>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3255666" y="-749831"/>
              <a:ext cx="6803406" cy="5102555"/>
            </a:xfrm>
            <a:prstGeom prst="rect">
              <a:avLst/>
            </a:prstGeom>
          </p:spPr>
        </p:pic>
        <p:pic>
          <p:nvPicPr>
            <p:cNvPr id="6" name="Picture 5"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994833" y="-749831"/>
              <a:ext cx="6544117" cy="4908088"/>
            </a:xfrm>
            <a:prstGeom prst="rect">
              <a:avLst/>
            </a:prstGeom>
          </p:spPr>
        </p:pic>
        <p:pic>
          <p:nvPicPr>
            <p:cNvPr id="4" name="Picture 3" descr="cheetah.jpg"/>
            <p:cNvPicPr>
              <a:picLocks noChangeAspect="1"/>
            </p:cNvPicPr>
            <p:nvPr/>
          </p:nvPicPr>
          <p:blipFill>
            <a:blip r:embed="rId3">
              <a:extLst>
                <a:ext uri="{BEBA8EAE-BF5A-486C-A8C5-ECC9F3942E4B}">
                  <a14:imgProps xmlns:a14="http://schemas.microsoft.com/office/drawing/2010/main">
                    <a14:imgLayer r:embed="rId5">
                      <a14:imgEffect>
                        <a14:backgroundRemoval t="10000" b="90000" l="10000" r="90000">
                          <a14:backgroundMark x1="35500" y1="34222" x2="35500" y2="34222"/>
                          <a14:backgroundMark x1="39167" y1="43778" x2="39167" y2="43778"/>
                        </a14:backgroundRemoval>
                      </a14:imgEffect>
                    </a14:imgLayer>
                  </a14:imgProps>
                </a:ext>
                <a:ext uri="{28A0092B-C50C-407E-A947-70E740481C1C}">
                  <a14:useLocalDpi xmlns:a14="http://schemas.microsoft.com/office/drawing/2010/main" val="0"/>
                </a:ext>
              </a:extLst>
            </a:blip>
            <a:stretch>
              <a:fillRect/>
            </a:stretch>
          </p:blipFill>
          <p:spPr>
            <a:xfrm>
              <a:off x="-1283750" y="703193"/>
              <a:ext cx="6051027" cy="4538270"/>
            </a:xfrm>
            <a:prstGeom prst="rect">
              <a:avLst/>
            </a:prstGeom>
          </p:spPr>
        </p:pic>
      </p:grpSp>
      <p:sp>
        <p:nvSpPr>
          <p:cNvPr id="2" name="TextBox 1"/>
          <p:cNvSpPr txBox="1"/>
          <p:nvPr/>
        </p:nvSpPr>
        <p:spPr>
          <a:xfrm>
            <a:off x="5220203" y="5226489"/>
            <a:ext cx="3496370" cy="707886"/>
          </a:xfrm>
          <a:prstGeom prst="rect">
            <a:avLst/>
          </a:prstGeom>
          <a:noFill/>
        </p:spPr>
        <p:txBody>
          <a:bodyPr wrap="none" rtlCol="0">
            <a:spAutoFit/>
          </a:bodyPr>
          <a:lstStyle/>
          <a:p>
            <a:pPr algn="ctr"/>
            <a:r>
              <a:rPr lang="en-US" sz="4000" dirty="0" smtClean="0">
                <a:solidFill>
                  <a:srgbClr val="FFFF00"/>
                </a:solidFill>
              </a:rPr>
              <a:t>Tuning the Guts</a:t>
            </a:r>
            <a:endParaRPr lang="en-US" sz="4000" dirty="0">
              <a:solidFill>
                <a:srgbClr val="FFFF00"/>
              </a:solidFill>
            </a:endParaRPr>
          </a:p>
        </p:txBody>
      </p:sp>
      <p:sp>
        <p:nvSpPr>
          <p:cNvPr id="8" name="Footer Placeholder 7"/>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7229758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454"/>
            <a:ext cx="8229600" cy="1143000"/>
          </a:xfrm>
        </p:spPr>
        <p:txBody>
          <a:bodyPr>
            <a:normAutofit/>
          </a:bodyPr>
          <a:lstStyle/>
          <a:p>
            <a:r>
              <a:rPr lang="en-US" dirty="0" smtClean="0"/>
              <a:t>Case: TPC-C Top Performer (01/13) 	</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7" name="Picture 6" descr="Screen Shot 2013-02-10 at 11.03.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523" y="1281113"/>
            <a:ext cx="3946028" cy="5075237"/>
          </a:xfrm>
          <a:prstGeom prst="rect">
            <a:avLst/>
          </a:prstGeom>
        </p:spPr>
      </p:pic>
      <p:pic>
        <p:nvPicPr>
          <p:cNvPr id="8" name="Picture 7" descr="Screen Shot 2013-02-10 at 11.01.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99" y="1137454"/>
            <a:ext cx="3763047" cy="3054163"/>
          </a:xfrm>
          <a:prstGeom prst="rect">
            <a:avLst/>
          </a:prstGeom>
        </p:spPr>
      </p:pic>
      <p:sp>
        <p:nvSpPr>
          <p:cNvPr id="9" name="TextBox 8"/>
          <p:cNvSpPr txBox="1"/>
          <p:nvPr/>
        </p:nvSpPr>
        <p:spPr>
          <a:xfrm>
            <a:off x="1225565" y="4191617"/>
            <a:ext cx="2380505" cy="369332"/>
          </a:xfrm>
          <a:prstGeom prst="rect">
            <a:avLst/>
          </a:prstGeom>
          <a:noFill/>
        </p:spPr>
        <p:txBody>
          <a:bodyPr wrap="none" rtlCol="0">
            <a:spAutoFit/>
          </a:bodyPr>
          <a:lstStyle/>
          <a:p>
            <a:r>
              <a:rPr lang="en-US" dirty="0" smtClean="0"/>
              <a:t>Redo Log Configuration</a:t>
            </a:r>
            <a:endParaRPr lang="en-US" dirty="0"/>
          </a:p>
        </p:txBody>
      </p:sp>
      <p:sp>
        <p:nvSpPr>
          <p:cNvPr id="10" name="Oval 9"/>
          <p:cNvSpPr/>
          <p:nvPr/>
        </p:nvSpPr>
        <p:spPr>
          <a:xfrm>
            <a:off x="5381827" y="4386989"/>
            <a:ext cx="452926" cy="24865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985356" y="5445205"/>
            <a:ext cx="452926" cy="24865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307763" y="5862590"/>
            <a:ext cx="526989" cy="248655"/>
          </a:xfrm>
          <a:prstGeom prst="ellipse">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0" y="6627168"/>
            <a:ext cx="3891059" cy="230832"/>
          </a:xfrm>
          <a:prstGeom prst="rect">
            <a:avLst/>
          </a:prstGeom>
          <a:noFill/>
        </p:spPr>
        <p:txBody>
          <a:bodyPr wrap="none" rtlCol="0">
            <a:spAutoFit/>
          </a:bodyPr>
          <a:lstStyle/>
          <a:p>
            <a:r>
              <a:rPr lang="en-US" sz="900" dirty="0"/>
              <a:t>Source: http://</a:t>
            </a:r>
            <a:r>
              <a:rPr lang="en-US" sz="900" dirty="0" err="1"/>
              <a:t>www.tpc.org</a:t>
            </a:r>
            <a:r>
              <a:rPr lang="en-US" sz="900" dirty="0"/>
              <a:t>/</a:t>
            </a:r>
            <a:r>
              <a:rPr lang="en-US" sz="900" dirty="0" err="1"/>
              <a:t>tpcc</a:t>
            </a:r>
            <a:r>
              <a:rPr lang="en-US" sz="900" dirty="0"/>
              <a:t>/results/</a:t>
            </a:r>
            <a:r>
              <a:rPr lang="en-US" sz="900" dirty="0" err="1"/>
              <a:t>tpcc_result_detail.asp?id</a:t>
            </a:r>
            <a:r>
              <a:rPr lang="en-US" sz="900" dirty="0"/>
              <a:t>=110120201</a:t>
            </a:r>
          </a:p>
        </p:txBody>
      </p:sp>
      <p:graphicFrame>
        <p:nvGraphicFramePr>
          <p:cNvPr id="15" name="Table 14"/>
          <p:cNvGraphicFramePr>
            <a:graphicFrameLocks noGrp="1"/>
          </p:cNvGraphicFramePr>
          <p:nvPr>
            <p:extLst>
              <p:ext uri="{D42A27DB-BD31-4B8C-83A1-F6EECF244321}">
                <p14:modId xmlns:p14="http://schemas.microsoft.com/office/powerpoint/2010/main" val="2853525769"/>
              </p:ext>
            </p:extLst>
          </p:nvPr>
        </p:nvGraphicFramePr>
        <p:xfrm>
          <a:off x="692711" y="4610886"/>
          <a:ext cx="3458188" cy="1567270"/>
        </p:xfrm>
        <a:graphic>
          <a:graphicData uri="http://schemas.openxmlformats.org/drawingml/2006/table">
            <a:tbl>
              <a:tblPr firstRow="1" bandRow="1">
                <a:tableStyleId>{5C22544A-7EE6-4342-B048-85BDC9FD1C3A}</a:tableStyleId>
              </a:tblPr>
              <a:tblGrid>
                <a:gridCol w="1729094"/>
                <a:gridCol w="1729094"/>
              </a:tblGrid>
              <a:tr h="348070">
                <a:tc>
                  <a:txBody>
                    <a:bodyPr/>
                    <a:lstStyle/>
                    <a:p>
                      <a:r>
                        <a:rPr lang="en-US" sz="1000" dirty="0" smtClean="0"/>
                        <a:t>Total system cost</a:t>
                      </a:r>
                      <a:endParaRPr lang="en-US" sz="1000" dirty="0"/>
                    </a:p>
                  </a:txBody>
                  <a:tcPr/>
                </a:tc>
                <a:tc>
                  <a:txBody>
                    <a:bodyPr/>
                    <a:lstStyle/>
                    <a:p>
                      <a:r>
                        <a:rPr lang="en-US" sz="1000" dirty="0" smtClean="0"/>
                        <a:t>30,528,863 USD</a:t>
                      </a:r>
                      <a:endParaRPr lang="en-US" sz="1000" dirty="0"/>
                    </a:p>
                  </a:txBody>
                  <a:tcPr/>
                </a:tc>
              </a:tr>
              <a:tr h="196393">
                <a:tc>
                  <a:txBody>
                    <a:bodyPr/>
                    <a:lstStyle/>
                    <a:p>
                      <a:r>
                        <a:rPr lang="en-US" sz="1000" dirty="0" smtClean="0"/>
                        <a:t>Performance</a:t>
                      </a:r>
                      <a:endParaRPr lang="en-US" sz="1000" dirty="0"/>
                    </a:p>
                  </a:txBody>
                  <a:tcPr/>
                </a:tc>
                <a:tc>
                  <a:txBody>
                    <a:bodyPr/>
                    <a:lstStyle/>
                    <a:p>
                      <a:r>
                        <a:rPr lang="en-US" sz="1000" dirty="0" smtClean="0"/>
                        <a:t>30,249,688</a:t>
                      </a:r>
                      <a:r>
                        <a:rPr lang="en-US" sz="1000" baseline="0" dirty="0" smtClean="0"/>
                        <a:t> </a:t>
                      </a:r>
                      <a:r>
                        <a:rPr lang="en-US" sz="1000" baseline="0" dirty="0" err="1" smtClean="0"/>
                        <a:t>tpmC</a:t>
                      </a:r>
                      <a:endParaRPr lang="en-US" sz="1000" dirty="0"/>
                    </a:p>
                  </a:txBody>
                  <a:tcPr/>
                </a:tc>
              </a:tr>
              <a:tr h="196393">
                <a:tc>
                  <a:txBody>
                    <a:bodyPr/>
                    <a:lstStyle/>
                    <a:p>
                      <a:r>
                        <a:rPr lang="en-US" sz="1000" dirty="0" smtClean="0"/>
                        <a:t>Total #processors</a:t>
                      </a:r>
                      <a:endParaRPr lang="en-US" sz="1000" dirty="0"/>
                    </a:p>
                  </a:txBody>
                  <a:tcPr/>
                </a:tc>
                <a:tc>
                  <a:txBody>
                    <a:bodyPr/>
                    <a:lstStyle/>
                    <a:p>
                      <a:r>
                        <a:rPr lang="en-US" sz="1000" dirty="0" smtClean="0"/>
                        <a:t>108</a:t>
                      </a:r>
                      <a:endParaRPr lang="en-US" sz="1000" dirty="0"/>
                    </a:p>
                  </a:txBody>
                  <a:tcPr/>
                </a:tc>
              </a:tr>
              <a:tr h="196393">
                <a:tc>
                  <a:txBody>
                    <a:bodyPr/>
                    <a:lstStyle/>
                    <a:p>
                      <a:r>
                        <a:rPr lang="en-US" sz="1000" dirty="0" smtClean="0"/>
                        <a:t>Total #cores</a:t>
                      </a:r>
                      <a:endParaRPr lang="en-US" sz="1000" dirty="0"/>
                    </a:p>
                  </a:txBody>
                  <a:tcPr/>
                </a:tc>
                <a:tc>
                  <a:txBody>
                    <a:bodyPr/>
                    <a:lstStyle/>
                    <a:p>
                      <a:r>
                        <a:rPr lang="en-US" sz="1000" dirty="0" smtClean="0"/>
                        <a:t>1728</a:t>
                      </a:r>
                      <a:endParaRPr lang="en-US" sz="1000" dirty="0"/>
                    </a:p>
                  </a:txBody>
                  <a:tcPr/>
                </a:tc>
              </a:tr>
              <a:tr h="196393">
                <a:tc>
                  <a:txBody>
                    <a:bodyPr/>
                    <a:lstStyle/>
                    <a:p>
                      <a:r>
                        <a:rPr lang="en-US" sz="1000" dirty="0" smtClean="0"/>
                        <a:t>Total storage</a:t>
                      </a:r>
                      <a:endParaRPr lang="en-US" sz="1000" dirty="0"/>
                    </a:p>
                  </a:txBody>
                  <a:tcPr/>
                </a:tc>
                <a:tc>
                  <a:txBody>
                    <a:bodyPr/>
                    <a:lstStyle/>
                    <a:p>
                      <a:r>
                        <a:rPr lang="en-US" sz="1000" dirty="0" smtClean="0"/>
                        <a:t>1,76 PB</a:t>
                      </a:r>
                      <a:endParaRPr lang="en-US" sz="1000" dirty="0"/>
                    </a:p>
                  </a:txBody>
                  <a:tcPr/>
                </a:tc>
              </a:tr>
              <a:tr h="196393">
                <a:tc>
                  <a:txBody>
                    <a:bodyPr/>
                    <a:lstStyle/>
                    <a:p>
                      <a:r>
                        <a:rPr lang="en-US" sz="1000" dirty="0" smtClean="0"/>
                        <a:t>Total #users</a:t>
                      </a:r>
                      <a:endParaRPr lang="en-US" sz="1000" dirty="0"/>
                    </a:p>
                  </a:txBody>
                  <a:tcPr/>
                </a:tc>
                <a:tc>
                  <a:txBody>
                    <a:bodyPr/>
                    <a:lstStyle/>
                    <a:p>
                      <a:r>
                        <a:rPr lang="en-US" sz="1000" dirty="0" smtClean="0"/>
                        <a:t>24,300,000</a:t>
                      </a:r>
                      <a:endParaRPr lang="en-US" sz="1000" dirty="0"/>
                    </a:p>
                  </a:txBody>
                  <a:tcPr/>
                </a:tc>
              </a:tr>
            </a:tbl>
          </a:graphicData>
        </a:graphic>
      </p:graphicFrame>
      <p:sp>
        <p:nvSpPr>
          <p:cNvPr id="16" name="TextBox 15"/>
          <p:cNvSpPr txBox="1"/>
          <p:nvPr/>
        </p:nvSpPr>
        <p:spPr>
          <a:xfrm>
            <a:off x="142094" y="6178156"/>
            <a:ext cx="3339376" cy="369332"/>
          </a:xfrm>
          <a:prstGeom prst="rect">
            <a:avLst/>
          </a:prstGeom>
          <a:noFill/>
        </p:spPr>
        <p:txBody>
          <a:bodyPr wrap="none" rtlCol="0">
            <a:spAutoFit/>
          </a:bodyPr>
          <a:lstStyle/>
          <a:p>
            <a:r>
              <a:rPr lang="en-US" dirty="0" smtClean="0"/>
              <a:t>LOOK UP: </a:t>
            </a:r>
            <a:r>
              <a:rPr lang="en-US" dirty="0" smtClean="0">
                <a:hlinkClick r:id="rId4"/>
              </a:rPr>
              <a:t>TPC-C OLTP Benchmark</a:t>
            </a:r>
            <a:endParaRPr lang="en-US" dirty="0"/>
          </a:p>
        </p:txBody>
      </p:sp>
    </p:spTree>
    <p:extLst>
      <p:ext uri="{BB962C8B-B14F-4D97-AF65-F5344CB8AC3E}">
        <p14:creationId xmlns:p14="http://schemas.microsoft.com/office/powerpoint/2010/main" val="67429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IO Stack</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grpSp>
        <p:nvGrpSpPr>
          <p:cNvPr id="5" name="Group 4"/>
          <p:cNvGrpSpPr>
            <a:grpSpLocks/>
          </p:cNvGrpSpPr>
          <p:nvPr/>
        </p:nvGrpSpPr>
        <p:grpSpPr bwMode="auto">
          <a:xfrm>
            <a:off x="2543628" y="523195"/>
            <a:ext cx="3895725" cy="5499100"/>
            <a:chOff x="-74" y="794"/>
            <a:chExt cx="2454" cy="3464"/>
          </a:xfrm>
        </p:grpSpPr>
        <p:pic>
          <p:nvPicPr>
            <p:cNvPr id="6" name="Picture 5"/>
            <p:cNvPicPr>
              <a:picLocks noChangeAspect="1" noChangeArrowheads="1"/>
            </p:cNvPicPr>
            <p:nvPr/>
          </p:nvPicPr>
          <p:blipFill>
            <a:blip r:embed="rId2"/>
            <a:srcRect/>
            <a:stretch>
              <a:fillRect/>
            </a:stretch>
          </p:blipFill>
          <p:spPr bwMode="auto">
            <a:xfrm>
              <a:off x="-74" y="794"/>
              <a:ext cx="2455" cy="3465"/>
            </a:xfrm>
            <a:prstGeom prst="rect">
              <a:avLst/>
            </a:prstGeom>
            <a:noFill/>
            <a:ln w="9525">
              <a:noFill/>
              <a:round/>
              <a:headEnd/>
              <a:tailEnd/>
            </a:ln>
            <a:effectLst/>
          </p:spPr>
        </p:pic>
        <p:sp>
          <p:nvSpPr>
            <p:cNvPr id="7" name="Rectangle 6"/>
            <p:cNvSpPr>
              <a:spLocks noChangeArrowheads="1"/>
            </p:cNvSpPr>
            <p:nvPr/>
          </p:nvSpPr>
          <p:spPr bwMode="auto">
            <a:xfrm>
              <a:off x="894" y="1139"/>
              <a:ext cx="998" cy="298"/>
            </a:xfrm>
            <a:prstGeom prst="rect">
              <a:avLst/>
            </a:prstGeom>
            <a:solidFill>
              <a:srgbClr val="FFFFFF"/>
            </a:solidFill>
            <a:ln w="9525">
              <a:noFill/>
              <a:round/>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8" name="Text Box 7"/>
            <p:cNvSpPr txBox="1">
              <a:spLocks noChangeArrowheads="1"/>
            </p:cNvSpPr>
            <p:nvPr/>
          </p:nvSpPr>
          <p:spPr bwMode="auto">
            <a:xfrm>
              <a:off x="953" y="1190"/>
              <a:ext cx="644" cy="173"/>
            </a:xfrm>
            <a:prstGeom prst="rect">
              <a:avLst/>
            </a:prstGeom>
            <a:noFill/>
            <a:ln w="9525">
              <a:noFill/>
              <a:round/>
              <a:headEnd/>
              <a:tailEnd/>
            </a:ln>
            <a:effectLst/>
          </p:spPr>
          <p:txBody>
            <a:bodyPr lIns="90000" tIns="66240" rIns="90000" bIns="45000">
              <a:prstTxWarp prst="textNoShape">
                <a:avLst/>
              </a:prstTxWarp>
            </a:bodyPr>
            <a:lstStyle/>
            <a:p>
              <a:pPr algn="l" defTabSz="449217" eaLnBrk="1">
                <a:lnSpc>
                  <a:spcPct val="87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300" b="0" dirty="0" smtClean="0">
                  <a:solidFill>
                    <a:srgbClr val="000000"/>
                  </a:solidFill>
                  <a:ea typeface="Arial" charset="0"/>
                  <a:cs typeface="Arial" charset="0"/>
                </a:rPr>
                <a:t>DBMS</a:t>
              </a:r>
              <a:endParaRPr lang="en-US" sz="1300" b="0" dirty="0">
                <a:solidFill>
                  <a:srgbClr val="000000"/>
                </a:solidFill>
                <a:ea typeface="Arial" charset="0"/>
                <a:cs typeface="Arial" charset="0"/>
              </a:endParaRPr>
            </a:p>
          </p:txBody>
        </p:sp>
      </p:grpSp>
      <p:sp>
        <p:nvSpPr>
          <p:cNvPr id="9" name="TextBox 8"/>
          <p:cNvSpPr txBox="1"/>
          <p:nvPr/>
        </p:nvSpPr>
        <p:spPr>
          <a:xfrm>
            <a:off x="6440941" y="1571340"/>
            <a:ext cx="2044149" cy="923330"/>
          </a:xfrm>
          <a:prstGeom prst="rect">
            <a:avLst/>
          </a:prstGeom>
          <a:noFill/>
        </p:spPr>
        <p:txBody>
          <a:bodyPr wrap="none" rtlCol="0">
            <a:spAutoFit/>
          </a:bodyPr>
          <a:lstStyle/>
          <a:p>
            <a:r>
              <a:rPr lang="en-US" dirty="0" smtClean="0"/>
              <a:t>DBMS IOs:</a:t>
            </a:r>
          </a:p>
          <a:p>
            <a:pPr marL="285750" indent="-285750">
              <a:buFont typeface="Arial"/>
              <a:buChar char="•"/>
            </a:pPr>
            <a:r>
              <a:rPr lang="en-US" dirty="0" smtClean="0"/>
              <a:t>Asynchronous IO</a:t>
            </a:r>
          </a:p>
          <a:p>
            <a:pPr marL="285750" indent="-285750">
              <a:buFont typeface="Arial"/>
              <a:buChar char="•"/>
            </a:pPr>
            <a:r>
              <a:rPr lang="en-US" dirty="0" smtClean="0"/>
              <a:t>Direct IO</a:t>
            </a:r>
            <a:endParaRPr lang="en-US" dirty="0"/>
          </a:p>
        </p:txBody>
      </p:sp>
    </p:spTree>
    <p:extLst>
      <p:ext uri="{BB962C8B-B14F-4D97-AF65-F5344CB8AC3E}">
        <p14:creationId xmlns:p14="http://schemas.microsoft.com/office/powerpoint/2010/main" val="239288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SQArchitectu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8" y="1284873"/>
            <a:ext cx="4138736" cy="4642582"/>
          </a:xfrm>
          <a:prstGeom prst="rect">
            <a:avLst/>
          </a:prstGeom>
        </p:spPr>
      </p:pic>
      <p:sp>
        <p:nvSpPr>
          <p:cNvPr id="2" name="Title 1"/>
          <p:cNvSpPr>
            <a:spLocks noGrp="1"/>
          </p:cNvSpPr>
          <p:nvPr>
            <p:ph type="title"/>
          </p:nvPr>
        </p:nvSpPr>
        <p:spPr>
          <a:xfrm>
            <a:off x="502843" y="0"/>
            <a:ext cx="8127592" cy="1143000"/>
          </a:xfrm>
        </p:spPr>
        <p:txBody>
          <a:bodyPr/>
          <a:lstStyle/>
          <a:p>
            <a:r>
              <a:rPr lang="en-US" dirty="0" smtClean="0"/>
              <a:t>Block Device Interface</a:t>
            </a:r>
            <a:endParaRPr lang="en-US" dirty="0"/>
          </a:p>
        </p:txBody>
      </p:sp>
      <p:grpSp>
        <p:nvGrpSpPr>
          <p:cNvPr id="20" name="Grouper 19"/>
          <p:cNvGrpSpPr/>
          <p:nvPr/>
        </p:nvGrpSpPr>
        <p:grpSpPr>
          <a:xfrm>
            <a:off x="157665" y="4749979"/>
            <a:ext cx="3120950" cy="1067290"/>
            <a:chOff x="67757" y="4436684"/>
            <a:chExt cx="3120950" cy="1067290"/>
          </a:xfrm>
        </p:grpSpPr>
        <p:sp>
          <p:nvSpPr>
            <p:cNvPr id="66" name="Rounded Rectangle 65"/>
            <p:cNvSpPr/>
            <p:nvPr/>
          </p:nvSpPr>
          <p:spPr>
            <a:xfrm>
              <a:off x="67757" y="4438331"/>
              <a:ext cx="3120950" cy="10656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sp>
          <p:nvSpPr>
            <p:cNvPr id="24" name="TextBox 23"/>
            <p:cNvSpPr txBox="1"/>
            <p:nvPr/>
          </p:nvSpPr>
          <p:spPr>
            <a:xfrm>
              <a:off x="85967" y="4436684"/>
              <a:ext cx="3031298" cy="1015663"/>
            </a:xfrm>
            <a:prstGeom prst="rect">
              <a:avLst/>
            </a:prstGeom>
            <a:noFill/>
          </p:spPr>
          <p:txBody>
            <a:bodyPr wrap="none" rtlCol="0">
              <a:spAutoFit/>
            </a:bodyPr>
            <a:lstStyle/>
            <a:p>
              <a:r>
                <a:rPr lang="en-US" sz="2000" b="1" dirty="0" smtClean="0"/>
                <a:t>Memory Abstraction:</a:t>
              </a:r>
            </a:p>
            <a:p>
              <a:r>
                <a:rPr lang="en-US" sz="2000" dirty="0"/>
                <a:t>	</a:t>
              </a:r>
              <a:r>
                <a:rPr lang="en-US" sz="2000" dirty="0" smtClean="0"/>
                <a:t>@content &lt;- </a:t>
              </a:r>
              <a:r>
                <a:rPr lang="en-US" sz="2000" b="1" dirty="0" smtClean="0"/>
                <a:t>read</a:t>
              </a:r>
              <a:r>
                <a:rPr lang="en-US" sz="2000" dirty="0" smtClean="0"/>
                <a:t>(LBA)</a:t>
              </a:r>
            </a:p>
            <a:p>
              <a:r>
                <a:rPr lang="en-US" sz="2000" dirty="0"/>
                <a:t>	</a:t>
              </a:r>
              <a:r>
                <a:rPr lang="en-US" sz="2000" b="1" dirty="0" smtClean="0"/>
                <a:t>write</a:t>
              </a:r>
              <a:r>
                <a:rPr lang="en-US" sz="2000" dirty="0" smtClean="0"/>
                <a:t>(LBA, @content)</a:t>
              </a:r>
              <a:endParaRPr lang="en-US" sz="2000" dirty="0"/>
            </a:p>
          </p:txBody>
        </p:sp>
      </p:grpSp>
      <p:grpSp>
        <p:nvGrpSpPr>
          <p:cNvPr id="3" name="Group 2"/>
          <p:cNvGrpSpPr/>
          <p:nvPr/>
        </p:nvGrpSpPr>
        <p:grpSpPr>
          <a:xfrm>
            <a:off x="130350" y="2171700"/>
            <a:ext cx="8694784" cy="3843386"/>
            <a:chOff x="130350" y="2171700"/>
            <a:chExt cx="8694784" cy="3843386"/>
          </a:xfrm>
        </p:grpSpPr>
        <p:sp>
          <p:nvSpPr>
            <p:cNvPr id="19" name="ZoneTexte 18"/>
            <p:cNvSpPr txBox="1"/>
            <p:nvPr/>
          </p:nvSpPr>
          <p:spPr>
            <a:xfrm>
              <a:off x="5900878" y="4500637"/>
              <a:ext cx="2634054" cy="307777"/>
            </a:xfrm>
            <a:prstGeom prst="rect">
              <a:avLst/>
            </a:prstGeom>
            <a:solidFill>
              <a:srgbClr val="FFFFFF"/>
            </a:solidFill>
          </p:spPr>
          <p:txBody>
            <a:bodyPr wrap="none" rtlCol="0">
              <a:spAutoFit/>
            </a:bodyPr>
            <a:lstStyle/>
            <a:p>
              <a:r>
                <a:rPr lang="en-US" sz="1400" dirty="0" smtClean="0"/>
                <a:t>            Block device specific driver</a:t>
              </a:r>
              <a:endParaRPr lang="en-US" sz="1400" dirty="0"/>
            </a:p>
          </p:txBody>
        </p:sp>
        <p:cxnSp>
          <p:nvCxnSpPr>
            <p:cNvPr id="9" name="Straight Connector 8"/>
            <p:cNvCxnSpPr/>
            <p:nvPr/>
          </p:nvCxnSpPr>
          <p:spPr>
            <a:xfrm flipH="1">
              <a:off x="1171947" y="2171700"/>
              <a:ext cx="3706970" cy="1657703"/>
            </a:xfrm>
            <a:prstGeom prst="line">
              <a:avLst/>
            </a:prstGeom>
          </p:spPr>
          <p:style>
            <a:lnRef idx="2">
              <a:schemeClr val="accent1"/>
            </a:lnRef>
            <a:fillRef idx="0">
              <a:schemeClr val="accent1"/>
            </a:fillRef>
            <a:effectRef idx="1">
              <a:schemeClr val="accent1"/>
            </a:effectRef>
            <a:fontRef idx="minor">
              <a:schemeClr val="tx1"/>
            </a:fontRef>
          </p:style>
        </p:cxnSp>
        <p:sp>
          <p:nvSpPr>
            <p:cNvPr id="69" name="TextBox 20"/>
            <p:cNvSpPr txBox="1"/>
            <p:nvPr/>
          </p:nvSpPr>
          <p:spPr>
            <a:xfrm rot="1020000">
              <a:off x="1021878" y="4308600"/>
              <a:ext cx="7737298" cy="611999"/>
            </a:xfrm>
            <a:prstGeom prst="rect">
              <a:avLst/>
            </a:prstGeom>
            <a:solidFill>
              <a:srgbClr val="FFFFFF"/>
            </a:solidFill>
          </p:spPr>
          <p:txBody>
            <a:bodyPr wrap="square" rtlCol="0">
              <a:spAutoFit/>
            </a:bodyPr>
            <a:lstStyle/>
            <a:p>
              <a:endParaRPr lang="en-US" dirty="0" smtClean="0"/>
            </a:p>
          </p:txBody>
        </p:sp>
        <p:grpSp>
          <p:nvGrpSpPr>
            <p:cNvPr id="23" name="Group 22"/>
            <p:cNvGrpSpPr/>
            <p:nvPr/>
          </p:nvGrpSpPr>
          <p:grpSpPr>
            <a:xfrm>
              <a:off x="1171945" y="3185549"/>
              <a:ext cx="7291222" cy="2829537"/>
              <a:chOff x="1154517" y="3171785"/>
              <a:chExt cx="7291222" cy="2829537"/>
            </a:xfrm>
          </p:grpSpPr>
          <p:cxnSp>
            <p:nvCxnSpPr>
              <p:cNvPr id="38" name="Straight Connector 37"/>
              <p:cNvCxnSpPr/>
              <p:nvPr/>
            </p:nvCxnSpPr>
            <p:spPr>
              <a:xfrm>
                <a:off x="1154517" y="3818634"/>
                <a:ext cx="7291222" cy="2182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154517" y="3171785"/>
                <a:ext cx="7291222" cy="21826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154517" y="3171785"/>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438282" y="535447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406031" y="3268976"/>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1718287" y="3350332"/>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1995020" y="3422807"/>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280634" y="351304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530724" y="3592400"/>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851861" y="3683572"/>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208522" y="3767295"/>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511898" y="3889769"/>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850797" y="3965474"/>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4134986" y="4051476"/>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8168341" y="5280272"/>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894458" y="5208438"/>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620575" y="512994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355573" y="5031048"/>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062290" y="4958645"/>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770645" y="4885013"/>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6434595" y="4752316"/>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6125189" y="4658717"/>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881906" y="4582828"/>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5488613" y="4476831"/>
                <a:ext cx="0" cy="646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5097853" y="4374901"/>
                <a:ext cx="0" cy="646849"/>
              </a:xfrm>
              <a:prstGeom prst="line">
                <a:avLst/>
              </a:prstGeom>
            </p:spPr>
            <p:style>
              <a:lnRef idx="2">
                <a:schemeClr val="accent1"/>
              </a:lnRef>
              <a:fillRef idx="0">
                <a:schemeClr val="accent1"/>
              </a:fillRef>
              <a:effectRef idx="1">
                <a:schemeClr val="accent1"/>
              </a:effectRef>
              <a:fontRef idx="minor">
                <a:schemeClr val="tx1"/>
              </a:fontRef>
            </p:style>
          </p:cxnSp>
        </p:grpSp>
        <p:sp>
          <p:nvSpPr>
            <p:cNvPr id="25" name="TextBox 24"/>
            <p:cNvSpPr txBox="1"/>
            <p:nvPr/>
          </p:nvSpPr>
          <p:spPr>
            <a:xfrm>
              <a:off x="1132012" y="3473442"/>
              <a:ext cx="319418" cy="246221"/>
            </a:xfrm>
            <a:prstGeom prst="rect">
              <a:avLst/>
            </a:prstGeom>
            <a:noFill/>
          </p:spPr>
          <p:txBody>
            <a:bodyPr wrap="none" rtlCol="0">
              <a:spAutoFit/>
            </a:bodyPr>
            <a:lstStyle/>
            <a:p>
              <a:r>
                <a:rPr lang="en-US" sz="1000" dirty="0" smtClean="0"/>
                <a:t>B0</a:t>
              </a:r>
              <a:endParaRPr lang="en-US" sz="1000" dirty="0"/>
            </a:p>
          </p:txBody>
        </p:sp>
        <p:sp>
          <p:nvSpPr>
            <p:cNvPr id="26" name="TextBox 25"/>
            <p:cNvSpPr txBox="1"/>
            <p:nvPr/>
          </p:nvSpPr>
          <p:spPr>
            <a:xfrm>
              <a:off x="1406031" y="3560461"/>
              <a:ext cx="319418" cy="246221"/>
            </a:xfrm>
            <a:prstGeom prst="rect">
              <a:avLst/>
            </a:prstGeom>
            <a:noFill/>
          </p:spPr>
          <p:txBody>
            <a:bodyPr wrap="none" rtlCol="0">
              <a:spAutoFit/>
            </a:bodyPr>
            <a:lstStyle/>
            <a:p>
              <a:r>
                <a:rPr lang="en-US" sz="1000" dirty="0" smtClean="0"/>
                <a:t>B1</a:t>
              </a:r>
              <a:endParaRPr lang="en-US" sz="1000" dirty="0"/>
            </a:p>
          </p:txBody>
        </p:sp>
        <p:sp>
          <p:nvSpPr>
            <p:cNvPr id="27" name="TextBox 26"/>
            <p:cNvSpPr txBox="1"/>
            <p:nvPr/>
          </p:nvSpPr>
          <p:spPr>
            <a:xfrm>
              <a:off x="1718140" y="3667963"/>
              <a:ext cx="319418" cy="246221"/>
            </a:xfrm>
            <a:prstGeom prst="rect">
              <a:avLst/>
            </a:prstGeom>
            <a:noFill/>
          </p:spPr>
          <p:txBody>
            <a:bodyPr wrap="none" rtlCol="0">
              <a:spAutoFit/>
            </a:bodyPr>
            <a:lstStyle/>
            <a:p>
              <a:r>
                <a:rPr lang="en-US" sz="1000" dirty="0" smtClean="0"/>
                <a:t>B2</a:t>
              </a:r>
              <a:endParaRPr lang="en-US" sz="1000" dirty="0"/>
            </a:p>
          </p:txBody>
        </p:sp>
        <p:sp>
          <p:nvSpPr>
            <p:cNvPr id="28" name="TextBox 27"/>
            <p:cNvSpPr txBox="1"/>
            <p:nvPr/>
          </p:nvSpPr>
          <p:spPr>
            <a:xfrm>
              <a:off x="1979223" y="3750960"/>
              <a:ext cx="319418" cy="246221"/>
            </a:xfrm>
            <a:prstGeom prst="rect">
              <a:avLst/>
            </a:prstGeom>
            <a:noFill/>
          </p:spPr>
          <p:txBody>
            <a:bodyPr wrap="none" rtlCol="0">
              <a:spAutoFit/>
            </a:bodyPr>
            <a:lstStyle/>
            <a:p>
              <a:r>
                <a:rPr lang="en-US" sz="1000" dirty="0" smtClean="0"/>
                <a:t>B3</a:t>
              </a:r>
              <a:endParaRPr lang="en-US" sz="1000" dirty="0"/>
            </a:p>
          </p:txBody>
        </p:sp>
        <p:sp>
          <p:nvSpPr>
            <p:cNvPr id="29" name="TextBox 28"/>
            <p:cNvSpPr txBox="1"/>
            <p:nvPr/>
          </p:nvSpPr>
          <p:spPr>
            <a:xfrm>
              <a:off x="2280634" y="3829403"/>
              <a:ext cx="319418" cy="246221"/>
            </a:xfrm>
            <a:prstGeom prst="rect">
              <a:avLst/>
            </a:prstGeom>
            <a:noFill/>
          </p:spPr>
          <p:txBody>
            <a:bodyPr wrap="square" rtlCol="0">
              <a:spAutoFit/>
            </a:bodyPr>
            <a:lstStyle/>
            <a:p>
              <a:r>
                <a:rPr lang="en-US" sz="1000" dirty="0" smtClean="0"/>
                <a:t>B4</a:t>
              </a:r>
              <a:endParaRPr lang="en-US" sz="1000" dirty="0"/>
            </a:p>
          </p:txBody>
        </p:sp>
        <p:sp>
          <p:nvSpPr>
            <p:cNvPr id="30" name="TextBox 29"/>
            <p:cNvSpPr txBox="1"/>
            <p:nvPr/>
          </p:nvSpPr>
          <p:spPr>
            <a:xfrm>
              <a:off x="2549871" y="3887834"/>
              <a:ext cx="319418" cy="246221"/>
            </a:xfrm>
            <a:prstGeom prst="rect">
              <a:avLst/>
            </a:prstGeom>
            <a:noFill/>
          </p:spPr>
          <p:txBody>
            <a:bodyPr wrap="none" rtlCol="0">
              <a:spAutoFit/>
            </a:bodyPr>
            <a:lstStyle/>
            <a:p>
              <a:r>
                <a:rPr lang="en-US" sz="1000" dirty="0" smtClean="0"/>
                <a:t>B5</a:t>
              </a:r>
              <a:endParaRPr lang="en-US" sz="1000" dirty="0"/>
            </a:p>
          </p:txBody>
        </p:sp>
        <p:sp>
          <p:nvSpPr>
            <p:cNvPr id="31" name="TextBox 30"/>
            <p:cNvSpPr txBox="1"/>
            <p:nvPr/>
          </p:nvSpPr>
          <p:spPr>
            <a:xfrm>
              <a:off x="2869289" y="3997181"/>
              <a:ext cx="319418" cy="246221"/>
            </a:xfrm>
            <a:prstGeom prst="rect">
              <a:avLst/>
            </a:prstGeom>
            <a:noFill/>
          </p:spPr>
          <p:txBody>
            <a:bodyPr wrap="none" rtlCol="0">
              <a:spAutoFit/>
            </a:bodyPr>
            <a:lstStyle/>
            <a:p>
              <a:r>
                <a:rPr lang="en-US" sz="1000" dirty="0" smtClean="0"/>
                <a:t>B6</a:t>
              </a:r>
              <a:endParaRPr lang="en-US" sz="1000" dirty="0"/>
            </a:p>
          </p:txBody>
        </p:sp>
        <p:sp>
          <p:nvSpPr>
            <p:cNvPr id="32" name="TextBox 31"/>
            <p:cNvSpPr txBox="1"/>
            <p:nvPr/>
          </p:nvSpPr>
          <p:spPr>
            <a:xfrm>
              <a:off x="3188707" y="4089016"/>
              <a:ext cx="319418" cy="246221"/>
            </a:xfrm>
            <a:prstGeom prst="rect">
              <a:avLst/>
            </a:prstGeom>
            <a:noFill/>
          </p:spPr>
          <p:txBody>
            <a:bodyPr wrap="none" rtlCol="0">
              <a:spAutoFit/>
            </a:bodyPr>
            <a:lstStyle/>
            <a:p>
              <a:r>
                <a:rPr lang="en-US" sz="1000" dirty="0" smtClean="0"/>
                <a:t>B7</a:t>
              </a:r>
              <a:endParaRPr lang="en-US" sz="1000" dirty="0"/>
            </a:p>
          </p:txBody>
        </p:sp>
        <p:sp>
          <p:nvSpPr>
            <p:cNvPr id="33" name="TextBox 32"/>
            <p:cNvSpPr txBox="1"/>
            <p:nvPr/>
          </p:nvSpPr>
          <p:spPr>
            <a:xfrm>
              <a:off x="3548807" y="4181687"/>
              <a:ext cx="319418" cy="246221"/>
            </a:xfrm>
            <a:prstGeom prst="rect">
              <a:avLst/>
            </a:prstGeom>
            <a:noFill/>
          </p:spPr>
          <p:txBody>
            <a:bodyPr wrap="none" rtlCol="0">
              <a:spAutoFit/>
            </a:bodyPr>
            <a:lstStyle/>
            <a:p>
              <a:r>
                <a:rPr lang="en-US" sz="1000" dirty="0" smtClean="0"/>
                <a:t>B8</a:t>
              </a:r>
              <a:endParaRPr lang="en-US" sz="1000" dirty="0"/>
            </a:p>
          </p:txBody>
        </p:sp>
        <p:sp>
          <p:nvSpPr>
            <p:cNvPr id="34" name="TextBox 33"/>
            <p:cNvSpPr txBox="1"/>
            <p:nvPr/>
          </p:nvSpPr>
          <p:spPr>
            <a:xfrm>
              <a:off x="3881182" y="4265554"/>
              <a:ext cx="319418" cy="246221"/>
            </a:xfrm>
            <a:prstGeom prst="rect">
              <a:avLst/>
            </a:prstGeom>
            <a:noFill/>
          </p:spPr>
          <p:txBody>
            <a:bodyPr wrap="none" rtlCol="0">
              <a:spAutoFit/>
            </a:bodyPr>
            <a:lstStyle/>
            <a:p>
              <a:r>
                <a:rPr lang="en-US" sz="1000" dirty="0" smtClean="0"/>
                <a:t>B9</a:t>
              </a:r>
              <a:endParaRPr lang="en-US" sz="1000" dirty="0"/>
            </a:p>
          </p:txBody>
        </p:sp>
        <p:sp>
          <p:nvSpPr>
            <p:cNvPr id="35" name="TextBox 34"/>
            <p:cNvSpPr txBox="1"/>
            <p:nvPr/>
          </p:nvSpPr>
          <p:spPr>
            <a:xfrm rot="663719">
              <a:off x="4413809" y="4355661"/>
              <a:ext cx="344039" cy="369332"/>
            </a:xfrm>
            <a:prstGeom prst="rect">
              <a:avLst/>
            </a:prstGeom>
            <a:noFill/>
          </p:spPr>
          <p:txBody>
            <a:bodyPr wrap="none" rtlCol="0">
              <a:spAutoFit/>
            </a:bodyPr>
            <a:lstStyle/>
            <a:p>
              <a:r>
                <a:rPr lang="en-US" dirty="0" smtClean="0"/>
                <a:t>…</a:t>
              </a:r>
              <a:endParaRPr lang="en-US" dirty="0"/>
            </a:p>
          </p:txBody>
        </p:sp>
        <p:sp>
          <p:nvSpPr>
            <p:cNvPr id="36" name="TextBox 35"/>
            <p:cNvSpPr txBox="1"/>
            <p:nvPr/>
          </p:nvSpPr>
          <p:spPr>
            <a:xfrm>
              <a:off x="5103039" y="4673796"/>
              <a:ext cx="283852" cy="246221"/>
            </a:xfrm>
            <a:prstGeom prst="rect">
              <a:avLst/>
            </a:prstGeom>
            <a:noFill/>
          </p:spPr>
          <p:txBody>
            <a:bodyPr wrap="none" rtlCol="0">
              <a:spAutoFit/>
            </a:bodyPr>
            <a:lstStyle/>
            <a:p>
              <a:r>
                <a:rPr lang="en-US" sz="1000" dirty="0" smtClean="0"/>
                <a:t>Bi</a:t>
              </a:r>
              <a:endParaRPr lang="en-US" sz="1000" dirty="0"/>
            </a:p>
          </p:txBody>
        </p:sp>
        <p:sp>
          <p:nvSpPr>
            <p:cNvPr id="37" name="TextBox 36"/>
            <p:cNvSpPr txBox="1"/>
            <p:nvPr/>
          </p:nvSpPr>
          <p:spPr>
            <a:xfrm>
              <a:off x="5488160" y="4823382"/>
              <a:ext cx="412718" cy="246221"/>
            </a:xfrm>
            <a:prstGeom prst="rect">
              <a:avLst/>
            </a:prstGeom>
            <a:noFill/>
          </p:spPr>
          <p:txBody>
            <a:bodyPr wrap="none" rtlCol="0">
              <a:spAutoFit/>
            </a:bodyPr>
            <a:lstStyle/>
            <a:p>
              <a:r>
                <a:rPr lang="en-US" sz="1000" dirty="0" smtClean="0"/>
                <a:t>Bi+1</a:t>
              </a:r>
              <a:endParaRPr lang="en-US" sz="1000" dirty="0"/>
            </a:p>
          </p:txBody>
        </p:sp>
        <p:cxnSp>
          <p:nvCxnSpPr>
            <p:cNvPr id="5" name="Straight Connector 4"/>
            <p:cNvCxnSpPr/>
            <p:nvPr/>
          </p:nvCxnSpPr>
          <p:spPr>
            <a:xfrm flipH="1">
              <a:off x="1171947" y="2171700"/>
              <a:ext cx="3706970" cy="1013849"/>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8438283" y="2236639"/>
              <a:ext cx="386851" cy="313159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flipH="1">
              <a:off x="8455711" y="2236639"/>
              <a:ext cx="369423" cy="3778447"/>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rot="916773">
              <a:off x="130350" y="3066379"/>
              <a:ext cx="4500489" cy="369332"/>
            </a:xfrm>
            <a:prstGeom prst="rect">
              <a:avLst/>
            </a:prstGeom>
            <a:solidFill>
              <a:srgbClr val="FFFFFF"/>
            </a:solidFill>
          </p:spPr>
          <p:txBody>
            <a:bodyPr wrap="none" rtlCol="0">
              <a:spAutoFit/>
            </a:bodyPr>
            <a:lstStyle/>
            <a:p>
              <a:r>
                <a:rPr lang="en-US" b="1" dirty="0" smtClean="0"/>
                <a:t>Linear Space of Logical Block Addresses (LBA)</a:t>
              </a:r>
            </a:p>
          </p:txBody>
        </p:sp>
      </p:grpSp>
      <p:sp>
        <p:nvSpPr>
          <p:cNvPr id="64" name="Footer Placeholder 3"/>
          <p:cNvSpPr>
            <a:spLocks noGrp="1"/>
          </p:cNvSpPr>
          <p:nvPr>
            <p:ph type="ftr" sz="quarter" idx="11"/>
          </p:nvPr>
        </p:nvSpPr>
        <p:spPr>
          <a:xfrm>
            <a:off x="3124200" y="6356350"/>
            <a:ext cx="3429000" cy="365125"/>
          </a:xfrm>
        </p:spPr>
        <p:txBody>
          <a:bodyPr/>
          <a:lstStyle/>
          <a:p>
            <a:r>
              <a:rPr lang="en-US" dirty="0" smtClean="0"/>
              <a:t>@ Dennis </a:t>
            </a:r>
            <a:r>
              <a:rPr lang="en-US" dirty="0" err="1" smtClean="0"/>
              <a:t>Shasha</a:t>
            </a:r>
            <a:r>
              <a:rPr lang="en-US" dirty="0" smtClean="0"/>
              <a:t> and Philippe Bonnet, 2013 </a:t>
            </a:r>
            <a:endParaRPr lang="en-US" dirty="0"/>
          </a:p>
        </p:txBody>
      </p:sp>
    </p:spTree>
    <p:extLst>
      <p:ext uri="{BB962C8B-B14F-4D97-AF65-F5344CB8AC3E}">
        <p14:creationId xmlns:p14="http://schemas.microsoft.com/office/powerpoint/2010/main" val="54929668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Contract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HDD</a:t>
            </a:r>
          </a:p>
          <a:p>
            <a:pPr lvl="1"/>
            <a:r>
              <a:rPr lang="en-US" dirty="0" smtClean="0"/>
              <a:t>The block device abstraction hides a lot of complexity while providing a simple performance contract:</a:t>
            </a:r>
          </a:p>
          <a:p>
            <a:pPr lvl="2"/>
            <a:r>
              <a:rPr lang="en-US" dirty="0" smtClean="0"/>
              <a:t>Sequential IOs are orders of magnitude faster than random IOs</a:t>
            </a:r>
          </a:p>
          <a:p>
            <a:pPr lvl="2"/>
            <a:r>
              <a:rPr lang="en-US" dirty="0" smtClean="0"/>
              <a:t>Contiguity in the logical space favors sequential </a:t>
            </a:r>
            <a:r>
              <a:rPr lang="en-US" dirty="0" err="1" smtClean="0"/>
              <a:t>Ios</a:t>
            </a:r>
            <a:endParaRPr lang="en-US" dirty="0" smtClean="0"/>
          </a:p>
          <a:p>
            <a:r>
              <a:rPr lang="en-US" dirty="0" smtClean="0"/>
              <a:t>SSD</a:t>
            </a:r>
          </a:p>
          <a:p>
            <a:pPr lvl="1"/>
            <a:r>
              <a:rPr lang="en-US" dirty="0" smtClean="0"/>
              <a:t>No intrinsic performance contract</a:t>
            </a:r>
          </a:p>
          <a:p>
            <a:pPr lvl="1"/>
            <a:r>
              <a:rPr lang="en-US" dirty="0" smtClean="0"/>
              <a:t>A few invariants:</a:t>
            </a:r>
          </a:p>
          <a:p>
            <a:pPr lvl="2"/>
            <a:r>
              <a:rPr lang="en-US" dirty="0" smtClean="0"/>
              <a:t>No need to avoid random IOs</a:t>
            </a:r>
          </a:p>
          <a:p>
            <a:pPr lvl="2"/>
            <a:r>
              <a:rPr lang="en-US" dirty="0" smtClean="0"/>
              <a:t>Applications should avoid writes smaller than a flash page</a:t>
            </a:r>
          </a:p>
          <a:p>
            <a:pPr lvl="2"/>
            <a:r>
              <a:rPr lang="en-US" dirty="0" smtClean="0"/>
              <a:t>Applications should fill up the device IO queues (but not overflow them) so that the SSD can leverage its internal parallelism</a:t>
            </a:r>
          </a:p>
          <a:p>
            <a:pPr lvl="2"/>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47603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Storage</a:t>
            </a:r>
            <a:endParaRPr lang="en-US" dirty="0"/>
          </a:p>
        </p:txBody>
      </p:sp>
      <p:sp>
        <p:nvSpPr>
          <p:cNvPr id="3" name="Content Placeholder 2"/>
          <p:cNvSpPr>
            <a:spLocks noGrp="1"/>
          </p:cNvSpPr>
          <p:nvPr>
            <p:ph idx="1"/>
          </p:nvPr>
        </p:nvSpPr>
        <p:spPr/>
        <p:txBody>
          <a:bodyPr>
            <a:normAutofit fontScale="77500" lnSpcReduction="20000"/>
          </a:bodyPr>
          <a:lstStyle/>
          <a:p>
            <a:r>
              <a:rPr lang="en-US" dirty="0"/>
              <a:t> No Host Caching. </a:t>
            </a:r>
            <a:endParaRPr lang="en-US" dirty="0" smtClean="0"/>
          </a:p>
          <a:p>
            <a:pPr lvl="1"/>
            <a:r>
              <a:rPr lang="en-US" dirty="0" smtClean="0"/>
              <a:t>The </a:t>
            </a:r>
            <a:r>
              <a:rPr lang="en-US" dirty="0"/>
              <a:t>database system expects that the IO it </a:t>
            </a:r>
            <a:r>
              <a:rPr lang="en-US" dirty="0" smtClean="0"/>
              <a:t>submits are </a:t>
            </a:r>
            <a:r>
              <a:rPr lang="en-US" dirty="0"/>
              <a:t>transferred to disk as directly as possible. It is thus critical to </a:t>
            </a:r>
            <a:r>
              <a:rPr lang="en-US" dirty="0" smtClean="0"/>
              <a:t>disable file </a:t>
            </a:r>
            <a:r>
              <a:rPr lang="en-US" dirty="0"/>
              <a:t>system caching on the host for the IOs submitted by the </a:t>
            </a:r>
            <a:r>
              <a:rPr lang="en-US" dirty="0" smtClean="0"/>
              <a:t>virtual machine.</a:t>
            </a:r>
          </a:p>
          <a:p>
            <a:r>
              <a:rPr lang="en-US" dirty="0" smtClean="0"/>
              <a:t>Hardware </a:t>
            </a:r>
            <a:r>
              <a:rPr lang="en-US" dirty="0"/>
              <a:t>supported IO Virtualization. </a:t>
            </a:r>
            <a:endParaRPr lang="en-US" dirty="0" smtClean="0"/>
          </a:p>
          <a:p>
            <a:pPr lvl="1"/>
            <a:r>
              <a:rPr lang="en-US" dirty="0" smtClean="0"/>
              <a:t>A </a:t>
            </a:r>
            <a:r>
              <a:rPr lang="en-US" dirty="0"/>
              <a:t>range of modern </a:t>
            </a:r>
            <a:r>
              <a:rPr lang="en-US" dirty="0" smtClean="0"/>
              <a:t>CPUs incorporate </a:t>
            </a:r>
            <a:r>
              <a:rPr lang="en-US" dirty="0"/>
              <a:t>components that speed up access to IO devices </a:t>
            </a:r>
            <a:r>
              <a:rPr lang="en-US" dirty="0" smtClean="0"/>
              <a:t>through direct </a:t>
            </a:r>
            <a:r>
              <a:rPr lang="en-US" dirty="0"/>
              <a:t>memory access and interrupt remapping (i.e., Intel’s VT-d </a:t>
            </a:r>
            <a:r>
              <a:rPr lang="en-US" dirty="0" smtClean="0"/>
              <a:t>and AMD’s </a:t>
            </a:r>
            <a:r>
              <a:rPr lang="en-US" dirty="0"/>
              <a:t>AMD-vi)). </a:t>
            </a:r>
            <a:r>
              <a:rPr lang="en-US" dirty="0" smtClean="0"/>
              <a:t>This should be activated.</a:t>
            </a:r>
          </a:p>
          <a:p>
            <a:r>
              <a:rPr lang="en-US" dirty="0" smtClean="0"/>
              <a:t>Statically </a:t>
            </a:r>
            <a:r>
              <a:rPr lang="en-US" dirty="0"/>
              <a:t>allocated disk </a:t>
            </a:r>
            <a:r>
              <a:rPr lang="en-US" dirty="0" smtClean="0"/>
              <a:t>space</a:t>
            </a:r>
          </a:p>
          <a:p>
            <a:pPr lvl="1"/>
            <a:r>
              <a:rPr lang="en-US" dirty="0" smtClean="0"/>
              <a:t>Static allocation avoids overhead when the database grows and favors contiguity in the logical address space (good for HDD).</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149150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Processor Virtualization</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760" y="1755544"/>
            <a:ext cx="4006080" cy="3619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60" y="4412622"/>
            <a:ext cx="6376320" cy="121692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 name="TextBox 8"/>
          <p:cNvSpPr txBox="1"/>
          <p:nvPr/>
        </p:nvSpPr>
        <p:spPr>
          <a:xfrm>
            <a:off x="0" y="6627168"/>
            <a:ext cx="3390672" cy="230832"/>
          </a:xfrm>
          <a:prstGeom prst="rect">
            <a:avLst/>
          </a:prstGeom>
          <a:noFill/>
        </p:spPr>
        <p:txBody>
          <a:bodyPr wrap="none" rtlCol="0">
            <a:spAutoFit/>
          </a:bodyPr>
          <a:lstStyle/>
          <a:p>
            <a:r>
              <a:rPr lang="en-US" sz="900" dirty="0"/>
              <a:t>Source: </a:t>
            </a:r>
            <a:r>
              <a:rPr lang="en-US" sz="900" dirty="0" smtClean="0"/>
              <a:t>Principles of Computer System Design, </a:t>
            </a:r>
            <a:r>
              <a:rPr lang="en-US" sz="900" dirty="0" err="1" smtClean="0"/>
              <a:t>Kaashoek</a:t>
            </a:r>
            <a:r>
              <a:rPr lang="en-US" sz="900" dirty="0" smtClean="0"/>
              <a:t> and </a:t>
            </a:r>
            <a:r>
              <a:rPr lang="en-US" sz="900" dirty="0" err="1" smtClean="0"/>
              <a:t>Saltzer</a:t>
            </a:r>
            <a:r>
              <a:rPr lang="en-US" sz="900" dirty="0" smtClean="0"/>
              <a:t>.</a:t>
            </a:r>
            <a:endParaRPr lang="en-US" sz="900" dirty="0"/>
          </a:p>
        </p:txBody>
      </p:sp>
    </p:spTree>
    <p:extLst>
      <p:ext uri="{BB962C8B-B14F-4D97-AF65-F5344CB8AC3E}">
        <p14:creationId xmlns:p14="http://schemas.microsoft.com/office/powerpoint/2010/main" val="56546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Dealing with Multi-Core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41666"/>
            <a:ext cx="4485688" cy="425276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p:cNvSpPr txBox="1"/>
          <p:nvPr/>
        </p:nvSpPr>
        <p:spPr>
          <a:xfrm>
            <a:off x="0" y="6627168"/>
            <a:ext cx="5655890" cy="230832"/>
          </a:xfrm>
          <a:prstGeom prst="rect">
            <a:avLst/>
          </a:prstGeom>
          <a:noFill/>
        </p:spPr>
        <p:txBody>
          <a:bodyPr wrap="none" rtlCol="0">
            <a:spAutoFit/>
          </a:bodyPr>
          <a:lstStyle/>
          <a:p>
            <a:r>
              <a:rPr lang="en-US" sz="900" dirty="0"/>
              <a:t>Source: </a:t>
            </a:r>
            <a:r>
              <a:rPr lang="en-US" sz="900" dirty="0">
                <a:hlinkClick r:id="rId3"/>
              </a:rPr>
              <a:t>http://pic.dhe.ibm.com/infocenter/db2luw/v9r7/topic/com.ibm.db2.luw.admin.perf.doc/doc/00003525.gif</a:t>
            </a:r>
            <a:r>
              <a:rPr lang="en-US" sz="900" dirty="0"/>
              <a:t> </a:t>
            </a:r>
            <a:endParaRPr lang="en-US" sz="900" dirty="0" smtClean="0"/>
          </a:p>
        </p:txBody>
      </p:sp>
      <p:pic>
        <p:nvPicPr>
          <p:cNvPr id="7" name="Picture 6"/>
          <p:cNvPicPr>
            <a:picLocks noChangeAspect="1"/>
          </p:cNvPicPr>
          <p:nvPr/>
        </p:nvPicPr>
        <p:blipFill>
          <a:blip r:embed="rId4"/>
          <a:stretch>
            <a:fillRect/>
          </a:stretch>
        </p:blipFill>
        <p:spPr>
          <a:xfrm>
            <a:off x="6021251" y="1541666"/>
            <a:ext cx="2961103" cy="1448165"/>
          </a:xfrm>
          <a:prstGeom prst="rect">
            <a:avLst/>
          </a:prstGeom>
        </p:spPr>
      </p:pic>
      <p:sp>
        <p:nvSpPr>
          <p:cNvPr id="8" name="TextBox 7"/>
          <p:cNvSpPr txBox="1"/>
          <p:nvPr/>
        </p:nvSpPr>
        <p:spPr>
          <a:xfrm>
            <a:off x="6021251" y="2951991"/>
            <a:ext cx="3194955" cy="369332"/>
          </a:xfrm>
          <a:prstGeom prst="rect">
            <a:avLst/>
          </a:prstGeom>
          <a:noFill/>
        </p:spPr>
        <p:txBody>
          <a:bodyPr wrap="none" rtlCol="0">
            <a:spAutoFit/>
          </a:bodyPr>
          <a:lstStyle/>
          <a:p>
            <a:r>
              <a:rPr lang="en-US" u="sng" dirty="0" smtClean="0"/>
              <a:t>SMP</a:t>
            </a:r>
            <a:r>
              <a:rPr lang="en-US" dirty="0" smtClean="0"/>
              <a:t>: Symmetric Multiprocessor </a:t>
            </a:r>
            <a:endParaRPr lang="en-US" dirty="0"/>
          </a:p>
        </p:txBody>
      </p:sp>
      <p:sp>
        <p:nvSpPr>
          <p:cNvPr id="9" name="TextBox 8"/>
          <p:cNvSpPr txBox="1"/>
          <p:nvPr/>
        </p:nvSpPr>
        <p:spPr>
          <a:xfrm>
            <a:off x="457200" y="5974834"/>
            <a:ext cx="3211135" cy="369332"/>
          </a:xfrm>
          <a:prstGeom prst="rect">
            <a:avLst/>
          </a:prstGeom>
          <a:noFill/>
        </p:spPr>
        <p:txBody>
          <a:bodyPr wrap="none" rtlCol="0">
            <a:spAutoFit/>
          </a:bodyPr>
          <a:lstStyle/>
          <a:p>
            <a:r>
              <a:rPr lang="en-US" b="1" dirty="0" smtClean="0"/>
              <a:t>LOOK UP</a:t>
            </a:r>
            <a:r>
              <a:rPr lang="en-US" dirty="0" smtClean="0"/>
              <a:t>: </a:t>
            </a:r>
            <a:r>
              <a:rPr lang="en-US" dirty="0" smtClean="0">
                <a:hlinkClick r:id="rId5"/>
              </a:rPr>
              <a:t>Understanding NUMA</a:t>
            </a:r>
            <a:endParaRPr lang="en-US" dirty="0"/>
          </a:p>
        </p:txBody>
      </p:sp>
      <p:pic>
        <p:nvPicPr>
          <p:cNvPr id="10" name="Picture 9"/>
          <p:cNvPicPr>
            <a:picLocks noChangeAspect="1"/>
          </p:cNvPicPr>
          <p:nvPr/>
        </p:nvPicPr>
        <p:blipFill>
          <a:blip r:embed="rId6"/>
          <a:stretch>
            <a:fillRect/>
          </a:stretch>
        </p:blipFill>
        <p:spPr>
          <a:xfrm>
            <a:off x="5970861" y="3734148"/>
            <a:ext cx="3011493" cy="2060287"/>
          </a:xfrm>
          <a:prstGeom prst="rect">
            <a:avLst/>
          </a:prstGeom>
        </p:spPr>
      </p:pic>
      <p:sp>
        <p:nvSpPr>
          <p:cNvPr id="11" name="TextBox 10"/>
          <p:cNvSpPr txBox="1"/>
          <p:nvPr/>
        </p:nvSpPr>
        <p:spPr>
          <a:xfrm>
            <a:off x="5949045" y="5794435"/>
            <a:ext cx="3024198" cy="646331"/>
          </a:xfrm>
          <a:prstGeom prst="rect">
            <a:avLst/>
          </a:prstGeom>
          <a:noFill/>
        </p:spPr>
        <p:txBody>
          <a:bodyPr wrap="none" rtlCol="0">
            <a:spAutoFit/>
          </a:bodyPr>
          <a:lstStyle/>
          <a:p>
            <a:r>
              <a:rPr lang="en-US" u="sng" dirty="0" smtClean="0"/>
              <a:t>NUMA</a:t>
            </a:r>
            <a:r>
              <a:rPr lang="en-US" dirty="0" smtClean="0"/>
              <a:t>: Non-Uniform Memory</a:t>
            </a:r>
            <a:br>
              <a:rPr lang="en-US" dirty="0" smtClean="0"/>
            </a:br>
            <a:r>
              <a:rPr lang="en-US" dirty="0" smtClean="0"/>
              <a:t>		Access </a:t>
            </a:r>
            <a:endParaRPr lang="en-US" dirty="0"/>
          </a:p>
        </p:txBody>
      </p:sp>
    </p:spTree>
    <p:extLst>
      <p:ext uri="{BB962C8B-B14F-4D97-AF65-F5344CB8AC3E}">
        <p14:creationId xmlns:p14="http://schemas.microsoft.com/office/powerpoint/2010/main" val="2980138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Multi-Core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7" name="TextBox 6"/>
          <p:cNvSpPr txBox="1"/>
          <p:nvPr/>
        </p:nvSpPr>
        <p:spPr>
          <a:xfrm>
            <a:off x="595021" y="5763473"/>
            <a:ext cx="6016115"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SW for shared multi-core</a:t>
            </a:r>
            <a:r>
              <a:rPr lang="en-US" dirty="0" smtClean="0"/>
              <a:t>, </a:t>
            </a:r>
            <a:r>
              <a:rPr lang="en-US" dirty="0" smtClean="0">
                <a:hlinkClick r:id="rId3"/>
              </a:rPr>
              <a:t>Interrupts and IRQ tuning</a:t>
            </a:r>
            <a:endParaRPr lang="en-US" dirty="0"/>
          </a:p>
        </p:txBody>
      </p:sp>
      <p:sp>
        <p:nvSpPr>
          <p:cNvPr id="8" name="Rectangle 7"/>
          <p:cNvSpPr/>
          <p:nvPr/>
        </p:nvSpPr>
        <p:spPr>
          <a:xfrm>
            <a:off x="666750" y="1642539"/>
            <a:ext cx="1873250" cy="22446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83166"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867833"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12" name="Rectangle 11"/>
          <p:cNvSpPr/>
          <p:nvPr/>
        </p:nvSpPr>
        <p:spPr>
          <a:xfrm>
            <a:off x="867833"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13" name="TextBox 12"/>
          <p:cNvSpPr txBox="1"/>
          <p:nvPr/>
        </p:nvSpPr>
        <p:spPr>
          <a:xfrm>
            <a:off x="904557" y="1966278"/>
            <a:ext cx="492443" cy="230832"/>
          </a:xfrm>
          <a:prstGeom prst="rect">
            <a:avLst/>
          </a:prstGeom>
          <a:noFill/>
        </p:spPr>
        <p:txBody>
          <a:bodyPr wrap="none" rtlCol="0">
            <a:spAutoFit/>
          </a:bodyPr>
          <a:lstStyle/>
          <a:p>
            <a:r>
              <a:rPr lang="en-US" sz="900" dirty="0" smtClean="0">
                <a:solidFill>
                  <a:schemeClr val="bg1"/>
                </a:solidFill>
              </a:rPr>
              <a:t>Core 0</a:t>
            </a:r>
            <a:endParaRPr lang="en-US" sz="900" dirty="0">
              <a:solidFill>
                <a:schemeClr val="bg1"/>
              </a:solidFill>
            </a:endParaRPr>
          </a:p>
        </p:txBody>
      </p:sp>
      <p:sp>
        <p:nvSpPr>
          <p:cNvPr id="14" name="Rectangle 13"/>
          <p:cNvSpPr/>
          <p:nvPr/>
        </p:nvSpPr>
        <p:spPr>
          <a:xfrm>
            <a:off x="1678516"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763183"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16" name="Rectangle 15"/>
          <p:cNvSpPr/>
          <p:nvPr/>
        </p:nvSpPr>
        <p:spPr>
          <a:xfrm>
            <a:off x="1763183"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17" name="TextBox 16"/>
          <p:cNvSpPr txBox="1"/>
          <p:nvPr/>
        </p:nvSpPr>
        <p:spPr>
          <a:xfrm>
            <a:off x="1799907" y="1966278"/>
            <a:ext cx="489324" cy="230832"/>
          </a:xfrm>
          <a:prstGeom prst="rect">
            <a:avLst/>
          </a:prstGeom>
          <a:noFill/>
        </p:spPr>
        <p:txBody>
          <a:bodyPr wrap="none" rtlCol="0">
            <a:spAutoFit/>
          </a:bodyPr>
          <a:lstStyle/>
          <a:p>
            <a:r>
              <a:rPr lang="en-US" sz="900" dirty="0" smtClean="0">
                <a:solidFill>
                  <a:schemeClr val="bg1"/>
                </a:solidFill>
              </a:rPr>
              <a:t>Core 1</a:t>
            </a:r>
            <a:endParaRPr lang="en-US" sz="900" dirty="0">
              <a:solidFill>
                <a:schemeClr val="bg1"/>
              </a:solidFill>
            </a:endParaRPr>
          </a:p>
        </p:txBody>
      </p:sp>
      <p:sp>
        <p:nvSpPr>
          <p:cNvPr id="18" name="Rectangle 17"/>
          <p:cNvSpPr/>
          <p:nvPr/>
        </p:nvSpPr>
        <p:spPr>
          <a:xfrm>
            <a:off x="783166" y="3273320"/>
            <a:ext cx="1615017"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L2 Cache</a:t>
            </a:r>
            <a:endParaRPr lang="en-US" sz="1000" dirty="0"/>
          </a:p>
        </p:txBody>
      </p:sp>
      <p:sp>
        <p:nvSpPr>
          <p:cNvPr id="19" name="TextBox 18"/>
          <p:cNvSpPr txBox="1"/>
          <p:nvPr/>
        </p:nvSpPr>
        <p:spPr>
          <a:xfrm>
            <a:off x="1264708" y="1642539"/>
            <a:ext cx="624490" cy="246221"/>
          </a:xfrm>
          <a:prstGeom prst="rect">
            <a:avLst/>
          </a:prstGeom>
          <a:noFill/>
        </p:spPr>
        <p:txBody>
          <a:bodyPr wrap="none" rtlCol="0">
            <a:spAutoFit/>
          </a:bodyPr>
          <a:lstStyle/>
          <a:p>
            <a:r>
              <a:rPr lang="en-US" sz="1000" dirty="0" smtClean="0">
                <a:solidFill>
                  <a:srgbClr val="FFFFFF"/>
                </a:solidFill>
              </a:rPr>
              <a:t>Socket 0</a:t>
            </a:r>
            <a:endParaRPr lang="en-US" sz="1000" dirty="0">
              <a:solidFill>
                <a:srgbClr val="FFFFFF"/>
              </a:solidFill>
            </a:endParaRPr>
          </a:p>
        </p:txBody>
      </p:sp>
      <p:sp>
        <p:nvSpPr>
          <p:cNvPr id="20" name="Rectangle 19"/>
          <p:cNvSpPr/>
          <p:nvPr/>
        </p:nvSpPr>
        <p:spPr>
          <a:xfrm>
            <a:off x="2962275" y="1642539"/>
            <a:ext cx="1873250" cy="224461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078691"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163358"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23" name="Rectangle 22"/>
          <p:cNvSpPr/>
          <p:nvPr/>
        </p:nvSpPr>
        <p:spPr>
          <a:xfrm>
            <a:off x="3163358"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24" name="TextBox 23"/>
          <p:cNvSpPr txBox="1"/>
          <p:nvPr/>
        </p:nvSpPr>
        <p:spPr>
          <a:xfrm>
            <a:off x="3200082" y="1966278"/>
            <a:ext cx="492443" cy="230832"/>
          </a:xfrm>
          <a:prstGeom prst="rect">
            <a:avLst/>
          </a:prstGeom>
          <a:noFill/>
        </p:spPr>
        <p:txBody>
          <a:bodyPr wrap="none" rtlCol="0">
            <a:spAutoFit/>
          </a:bodyPr>
          <a:lstStyle/>
          <a:p>
            <a:r>
              <a:rPr lang="en-US" sz="900" dirty="0" smtClean="0">
                <a:solidFill>
                  <a:schemeClr val="bg1"/>
                </a:solidFill>
              </a:rPr>
              <a:t>Core </a:t>
            </a:r>
            <a:r>
              <a:rPr lang="en-US" sz="900" dirty="0">
                <a:solidFill>
                  <a:schemeClr val="bg1"/>
                </a:solidFill>
              </a:rPr>
              <a:t>2</a:t>
            </a:r>
          </a:p>
        </p:txBody>
      </p:sp>
      <p:sp>
        <p:nvSpPr>
          <p:cNvPr id="25" name="Rectangle 24"/>
          <p:cNvSpPr/>
          <p:nvPr/>
        </p:nvSpPr>
        <p:spPr>
          <a:xfrm>
            <a:off x="3974041" y="1913362"/>
            <a:ext cx="719667" cy="12223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4058708" y="2257320"/>
            <a:ext cx="529167" cy="3757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CPU</a:t>
            </a:r>
            <a:endParaRPr lang="en-US" sz="900" dirty="0"/>
          </a:p>
        </p:txBody>
      </p:sp>
      <p:sp>
        <p:nvSpPr>
          <p:cNvPr id="27" name="Rectangle 26"/>
          <p:cNvSpPr/>
          <p:nvPr/>
        </p:nvSpPr>
        <p:spPr>
          <a:xfrm>
            <a:off x="4058708" y="2749444"/>
            <a:ext cx="529167" cy="2751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L1 cache</a:t>
            </a:r>
            <a:endParaRPr lang="en-US" sz="700" dirty="0"/>
          </a:p>
        </p:txBody>
      </p:sp>
      <p:sp>
        <p:nvSpPr>
          <p:cNvPr id="28" name="TextBox 27"/>
          <p:cNvSpPr txBox="1"/>
          <p:nvPr/>
        </p:nvSpPr>
        <p:spPr>
          <a:xfrm>
            <a:off x="4095432" y="1966278"/>
            <a:ext cx="489324" cy="230832"/>
          </a:xfrm>
          <a:prstGeom prst="rect">
            <a:avLst/>
          </a:prstGeom>
          <a:noFill/>
        </p:spPr>
        <p:txBody>
          <a:bodyPr wrap="none" rtlCol="0">
            <a:spAutoFit/>
          </a:bodyPr>
          <a:lstStyle/>
          <a:p>
            <a:r>
              <a:rPr lang="en-US" sz="900" dirty="0" smtClean="0">
                <a:solidFill>
                  <a:schemeClr val="bg1"/>
                </a:solidFill>
              </a:rPr>
              <a:t>Core 3</a:t>
            </a:r>
            <a:endParaRPr lang="en-US" sz="900" dirty="0">
              <a:solidFill>
                <a:schemeClr val="bg1"/>
              </a:solidFill>
            </a:endParaRPr>
          </a:p>
        </p:txBody>
      </p:sp>
      <p:sp>
        <p:nvSpPr>
          <p:cNvPr id="29" name="Rectangle 28"/>
          <p:cNvSpPr/>
          <p:nvPr/>
        </p:nvSpPr>
        <p:spPr>
          <a:xfrm>
            <a:off x="3078691" y="3273320"/>
            <a:ext cx="1615017"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L2 Cache</a:t>
            </a:r>
            <a:endParaRPr lang="en-US" sz="1000" dirty="0"/>
          </a:p>
        </p:txBody>
      </p:sp>
      <p:sp>
        <p:nvSpPr>
          <p:cNvPr id="30" name="TextBox 29"/>
          <p:cNvSpPr txBox="1"/>
          <p:nvPr/>
        </p:nvSpPr>
        <p:spPr>
          <a:xfrm>
            <a:off x="3560233" y="1642539"/>
            <a:ext cx="624490" cy="246221"/>
          </a:xfrm>
          <a:prstGeom prst="rect">
            <a:avLst/>
          </a:prstGeom>
          <a:noFill/>
        </p:spPr>
        <p:txBody>
          <a:bodyPr wrap="none" rtlCol="0">
            <a:spAutoFit/>
          </a:bodyPr>
          <a:lstStyle/>
          <a:p>
            <a:r>
              <a:rPr lang="en-US" sz="1000" dirty="0" smtClean="0">
                <a:solidFill>
                  <a:srgbClr val="FFFFFF"/>
                </a:solidFill>
              </a:rPr>
              <a:t>Socket </a:t>
            </a:r>
            <a:r>
              <a:rPr lang="en-US" sz="1000" dirty="0">
                <a:solidFill>
                  <a:srgbClr val="FFFFFF"/>
                </a:solidFill>
              </a:rPr>
              <a:t>1</a:t>
            </a:r>
            <a:endParaRPr lang="en-US" sz="1000" dirty="0" smtClean="0">
              <a:solidFill>
                <a:srgbClr val="FFFFFF"/>
              </a:solidFill>
            </a:endParaRPr>
          </a:p>
        </p:txBody>
      </p:sp>
      <p:sp>
        <p:nvSpPr>
          <p:cNvPr id="31" name="Rectangle 30"/>
          <p:cNvSpPr/>
          <p:nvPr/>
        </p:nvSpPr>
        <p:spPr>
          <a:xfrm>
            <a:off x="1678516" y="4172903"/>
            <a:ext cx="2078567"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System Bus</a:t>
            </a:r>
            <a:endParaRPr lang="en-US" sz="1000" dirty="0"/>
          </a:p>
        </p:txBody>
      </p:sp>
      <p:cxnSp>
        <p:nvCxnSpPr>
          <p:cNvPr id="33" name="Elbow Connector 32"/>
          <p:cNvCxnSpPr>
            <a:stCxn id="31" idx="1"/>
          </p:cNvCxnSpPr>
          <p:nvPr/>
        </p:nvCxnSpPr>
        <p:spPr>
          <a:xfrm rot="10800000">
            <a:off x="1264708" y="3887154"/>
            <a:ext cx="413808" cy="523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31" idx="3"/>
          </p:cNvCxnSpPr>
          <p:nvPr/>
        </p:nvCxnSpPr>
        <p:spPr>
          <a:xfrm flipV="1">
            <a:off x="3757083" y="3887154"/>
            <a:ext cx="427640" cy="523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2862791" y="4649153"/>
            <a:ext cx="0" cy="25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412742" y="4910338"/>
            <a:ext cx="1099066" cy="246221"/>
          </a:xfrm>
          <a:prstGeom prst="rect">
            <a:avLst/>
          </a:prstGeom>
          <a:noFill/>
        </p:spPr>
        <p:txBody>
          <a:bodyPr wrap="none" rtlCol="0">
            <a:spAutoFit/>
          </a:bodyPr>
          <a:lstStyle/>
          <a:p>
            <a:r>
              <a:rPr lang="en-US" sz="1000" dirty="0" smtClean="0"/>
              <a:t>IO, NIC Interrupts</a:t>
            </a:r>
            <a:endParaRPr lang="en-US" sz="1000" dirty="0"/>
          </a:p>
        </p:txBody>
      </p:sp>
      <p:sp>
        <p:nvSpPr>
          <p:cNvPr id="39" name="Rectangle 38"/>
          <p:cNvSpPr/>
          <p:nvPr/>
        </p:nvSpPr>
        <p:spPr>
          <a:xfrm>
            <a:off x="5492750" y="3593041"/>
            <a:ext cx="1873250" cy="1635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RAM</a:t>
            </a:r>
            <a:endParaRPr lang="en-US" dirty="0"/>
          </a:p>
        </p:txBody>
      </p:sp>
      <p:cxnSp>
        <p:nvCxnSpPr>
          <p:cNvPr id="41" name="Straight Arrow Connector 40"/>
          <p:cNvCxnSpPr>
            <a:stCxn id="31" idx="3"/>
            <a:endCxn id="39" idx="1"/>
          </p:cNvCxnSpPr>
          <p:nvPr/>
        </p:nvCxnSpPr>
        <p:spPr>
          <a:xfrm>
            <a:off x="3757083" y="4411028"/>
            <a:ext cx="173566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832593" y="1642539"/>
            <a:ext cx="2403222" cy="1200329"/>
          </a:xfrm>
          <a:prstGeom prst="rect">
            <a:avLst/>
          </a:prstGeom>
          <a:noFill/>
        </p:spPr>
        <p:txBody>
          <a:bodyPr wrap="none" rtlCol="0">
            <a:spAutoFit/>
          </a:bodyPr>
          <a:lstStyle/>
          <a:p>
            <a:r>
              <a:rPr lang="en-US" dirty="0" smtClean="0"/>
              <a:t>Cache locality is king:</a:t>
            </a:r>
          </a:p>
          <a:p>
            <a:pPr marL="285750" indent="-285750">
              <a:buFont typeface="Arial"/>
              <a:buChar char="•"/>
            </a:pPr>
            <a:r>
              <a:rPr lang="en-US" dirty="0" smtClean="0"/>
              <a:t>Processor affinity</a:t>
            </a:r>
          </a:p>
          <a:p>
            <a:pPr marL="285750" indent="-285750">
              <a:buFont typeface="Arial"/>
              <a:buChar char="•"/>
            </a:pPr>
            <a:r>
              <a:rPr lang="en-US" dirty="0" smtClean="0"/>
              <a:t>Interrupt affinity</a:t>
            </a:r>
          </a:p>
          <a:p>
            <a:pPr marL="285750" indent="-285750">
              <a:buFont typeface="Arial"/>
              <a:buChar char="•"/>
            </a:pPr>
            <a:r>
              <a:rPr lang="en-US" dirty="0" smtClean="0">
                <a:hlinkClick r:id="rId4"/>
              </a:rPr>
              <a:t>Spinning vs. blocking</a:t>
            </a:r>
            <a:endParaRPr lang="en-US" dirty="0"/>
          </a:p>
        </p:txBody>
      </p:sp>
    </p:spTree>
    <p:extLst>
      <p:ext uri="{BB962C8B-B14F-4D97-AF65-F5344CB8AC3E}">
        <p14:creationId xmlns:p14="http://schemas.microsoft.com/office/powerpoint/2010/main" val="371383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Stack</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457200" y="5974834"/>
            <a:ext cx="3070071"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Linux Network Stack</a:t>
            </a:r>
            <a:endParaRPr lang="en-US" dirty="0"/>
          </a:p>
        </p:txBody>
      </p:sp>
      <p:pic>
        <p:nvPicPr>
          <p:cNvPr id="6" name="Picture 5"/>
          <p:cNvPicPr>
            <a:picLocks noChangeAspect="1"/>
          </p:cNvPicPr>
          <p:nvPr/>
        </p:nvPicPr>
        <p:blipFill>
          <a:blip r:embed="rId3"/>
          <a:stretch>
            <a:fillRect/>
          </a:stretch>
        </p:blipFill>
        <p:spPr>
          <a:xfrm>
            <a:off x="252119" y="1735197"/>
            <a:ext cx="3848100" cy="3619500"/>
          </a:xfrm>
          <a:prstGeom prst="rect">
            <a:avLst/>
          </a:prstGeom>
        </p:spPr>
      </p:pic>
      <p:sp>
        <p:nvSpPr>
          <p:cNvPr id="7" name="Rectangle 6"/>
          <p:cNvSpPr/>
          <p:nvPr/>
        </p:nvSpPr>
        <p:spPr>
          <a:xfrm>
            <a:off x="2906382" y="2097853"/>
            <a:ext cx="1430433" cy="54562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264371" y="2173112"/>
            <a:ext cx="628773" cy="307777"/>
          </a:xfrm>
          <a:prstGeom prst="rect">
            <a:avLst/>
          </a:prstGeom>
          <a:noFill/>
        </p:spPr>
        <p:txBody>
          <a:bodyPr wrap="none" rtlCol="0">
            <a:spAutoFit/>
          </a:bodyPr>
          <a:lstStyle/>
          <a:p>
            <a:r>
              <a:rPr lang="en-US" sz="1400" dirty="0" smtClean="0"/>
              <a:t>DBMS</a:t>
            </a:r>
            <a:endParaRPr lang="en-US" sz="1400" dirty="0"/>
          </a:p>
        </p:txBody>
      </p:sp>
      <p:pic>
        <p:nvPicPr>
          <p:cNvPr id="9" name="Picture 8"/>
          <p:cNvPicPr>
            <a:picLocks noChangeAspect="1"/>
          </p:cNvPicPr>
          <p:nvPr/>
        </p:nvPicPr>
        <p:blipFill>
          <a:blip r:embed="rId4"/>
          <a:stretch>
            <a:fillRect/>
          </a:stretch>
        </p:blipFill>
        <p:spPr>
          <a:xfrm>
            <a:off x="4336815" y="1760832"/>
            <a:ext cx="4584700" cy="1765300"/>
          </a:xfrm>
          <a:prstGeom prst="rect">
            <a:avLst/>
          </a:prstGeom>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0191" y="4021197"/>
            <a:ext cx="4306017" cy="16985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 name="TextBox 10"/>
          <p:cNvSpPr txBox="1"/>
          <p:nvPr/>
        </p:nvSpPr>
        <p:spPr>
          <a:xfrm>
            <a:off x="7460367" y="3903134"/>
            <a:ext cx="1010025" cy="307777"/>
          </a:xfrm>
          <a:prstGeom prst="rect">
            <a:avLst/>
          </a:prstGeom>
          <a:noFill/>
        </p:spPr>
        <p:txBody>
          <a:bodyPr wrap="none" rtlCol="0">
            <a:spAutoFit/>
          </a:bodyPr>
          <a:lstStyle/>
          <a:p>
            <a:r>
              <a:rPr lang="en-US" sz="1400" dirty="0" smtClean="0"/>
              <a:t>(host, port)</a:t>
            </a:r>
            <a:endParaRPr lang="en-US" sz="1400" dirty="0"/>
          </a:p>
        </p:txBody>
      </p:sp>
    </p:spTree>
    <p:extLst>
      <p:ext uri="{BB962C8B-B14F-4D97-AF65-F5344CB8AC3E}">
        <p14:creationId xmlns:p14="http://schemas.microsoft.com/office/powerpoint/2010/main" val="220582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Servers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594" y="1417637"/>
            <a:ext cx="4951530" cy="49515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 name="TextBox 6"/>
          <p:cNvSpPr txBox="1"/>
          <p:nvPr/>
        </p:nvSpPr>
        <p:spPr>
          <a:xfrm>
            <a:off x="0" y="6627168"/>
            <a:ext cx="3390672" cy="230832"/>
          </a:xfrm>
          <a:prstGeom prst="rect">
            <a:avLst/>
          </a:prstGeom>
          <a:noFill/>
        </p:spPr>
        <p:txBody>
          <a:bodyPr wrap="none" rtlCol="0">
            <a:spAutoFit/>
          </a:bodyPr>
          <a:lstStyle/>
          <a:p>
            <a:r>
              <a:rPr lang="en-US" sz="900" dirty="0"/>
              <a:t>Source: </a:t>
            </a:r>
            <a:r>
              <a:rPr lang="en-US" sz="900" dirty="0" smtClean="0"/>
              <a:t>Principles of Computer System Design, </a:t>
            </a:r>
            <a:r>
              <a:rPr lang="en-US" sz="900" dirty="0" err="1" smtClean="0"/>
              <a:t>Kaashoek</a:t>
            </a:r>
            <a:r>
              <a:rPr lang="en-US" sz="900" dirty="0" smtClean="0"/>
              <a:t> and </a:t>
            </a:r>
            <a:r>
              <a:rPr lang="en-US" sz="900" dirty="0" err="1" smtClean="0"/>
              <a:t>Saltzer</a:t>
            </a:r>
            <a:r>
              <a:rPr lang="en-US" sz="900" dirty="0" smtClean="0"/>
              <a:t>.</a:t>
            </a:r>
            <a:endParaRPr lang="en-US" sz="900" dirty="0"/>
          </a:p>
        </p:txBody>
      </p:sp>
    </p:spTree>
    <p:extLst>
      <p:ext uri="{BB962C8B-B14F-4D97-AF65-F5344CB8AC3E}">
        <p14:creationId xmlns:p14="http://schemas.microsoft.com/office/powerpoint/2010/main" val="348829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a:t>
            </a:r>
            <a:endParaRPr lang="en-US" dirty="0"/>
          </a:p>
        </p:txBody>
      </p:sp>
      <p:sp>
        <p:nvSpPr>
          <p:cNvPr id="2" name="Text Placeholder 1"/>
          <p:cNvSpPr>
            <a:spLocks noGrp="1"/>
          </p:cNvSpPr>
          <p:nvPr>
            <p:ph type="body" idx="1"/>
          </p:nvPr>
        </p:nvSpPr>
        <p:spPr/>
        <p:txBody>
          <a:bodyPr/>
          <a:lstStyle/>
          <a:p>
            <a:r>
              <a:rPr lang="en-US" dirty="0" smtClean="0"/>
              <a:t>Configuration</a:t>
            </a:r>
            <a:endParaRPr lang="en-US" dirty="0"/>
          </a:p>
        </p:txBody>
      </p:sp>
      <p:sp>
        <p:nvSpPr>
          <p:cNvPr id="5" name="Content Placeholder 4"/>
          <p:cNvSpPr>
            <a:spLocks noGrp="1"/>
          </p:cNvSpPr>
          <p:nvPr>
            <p:ph sz="half" idx="2"/>
          </p:nvPr>
        </p:nvSpPr>
        <p:spPr/>
        <p:txBody>
          <a:bodyPr>
            <a:normAutofit/>
          </a:bodyPr>
          <a:lstStyle/>
          <a:p>
            <a:r>
              <a:rPr lang="en-US" dirty="0" smtClean="0"/>
              <a:t>IO stack</a:t>
            </a:r>
          </a:p>
          <a:p>
            <a:pPr lvl="1"/>
            <a:r>
              <a:rPr lang="en-US" dirty="0" smtClean="0"/>
              <a:t>SSDs and HDDs</a:t>
            </a:r>
          </a:p>
          <a:p>
            <a:pPr lvl="1"/>
            <a:r>
              <a:rPr lang="en-US" dirty="0" smtClean="0"/>
              <a:t>RAID controller</a:t>
            </a:r>
          </a:p>
          <a:p>
            <a:pPr lvl="1"/>
            <a:r>
              <a:rPr lang="en-US" dirty="0" smtClean="0"/>
              <a:t>Storage Area Network	</a:t>
            </a:r>
          </a:p>
          <a:p>
            <a:pPr lvl="1"/>
            <a:r>
              <a:rPr lang="en-US" dirty="0" smtClean="0"/>
              <a:t>block layer and file system</a:t>
            </a:r>
          </a:p>
          <a:p>
            <a:pPr lvl="1"/>
            <a:r>
              <a:rPr lang="en-US" dirty="0" smtClean="0"/>
              <a:t>virtual storage</a:t>
            </a:r>
          </a:p>
          <a:p>
            <a:r>
              <a:rPr lang="en-US" dirty="0" smtClean="0"/>
              <a:t>Multi-core</a:t>
            </a:r>
          </a:p>
          <a:p>
            <a:r>
              <a:rPr lang="en-US" dirty="0" smtClean="0"/>
              <a:t>N</a:t>
            </a:r>
            <a:r>
              <a:rPr lang="en-US" dirty="0"/>
              <a:t>e</a:t>
            </a:r>
            <a:r>
              <a:rPr lang="en-US" dirty="0" smtClean="0"/>
              <a:t>twork stack</a:t>
            </a:r>
          </a:p>
        </p:txBody>
      </p:sp>
      <p:sp>
        <p:nvSpPr>
          <p:cNvPr id="3" name="Text Placeholder 2"/>
          <p:cNvSpPr>
            <a:spLocks noGrp="1"/>
          </p:cNvSpPr>
          <p:nvPr>
            <p:ph type="body" sz="quarter" idx="3"/>
          </p:nvPr>
        </p:nvSpPr>
        <p:spPr/>
        <p:txBody>
          <a:bodyPr/>
          <a:lstStyle/>
          <a:p>
            <a:r>
              <a:rPr lang="en-US" dirty="0" smtClean="0"/>
              <a:t>Tuning</a:t>
            </a:r>
            <a:endParaRPr lang="en-US" dirty="0"/>
          </a:p>
        </p:txBody>
      </p:sp>
      <p:sp>
        <p:nvSpPr>
          <p:cNvPr id="7" name="Content Placeholder 6"/>
          <p:cNvSpPr>
            <a:spLocks noGrp="1"/>
          </p:cNvSpPr>
          <p:nvPr>
            <p:ph sz="quarter" idx="4"/>
          </p:nvPr>
        </p:nvSpPr>
        <p:spPr/>
        <p:txBody>
          <a:bodyPr>
            <a:normAutofit/>
          </a:bodyPr>
          <a:lstStyle/>
          <a:p>
            <a:r>
              <a:rPr lang="en-US" sz="2000" dirty="0" smtClean="0"/>
              <a:t>Tuning </a:t>
            </a:r>
            <a:r>
              <a:rPr lang="en-US" sz="2000" dirty="0"/>
              <a:t>IO </a:t>
            </a:r>
            <a:r>
              <a:rPr lang="en-US" sz="2000" dirty="0" smtClean="0"/>
              <a:t>priorities</a:t>
            </a:r>
          </a:p>
          <a:p>
            <a:r>
              <a:rPr lang="en-US" sz="2000" dirty="0" smtClean="0"/>
              <a:t>Tuning Virtual Storage</a:t>
            </a:r>
            <a:endParaRPr lang="en-US" sz="2000" dirty="0"/>
          </a:p>
          <a:p>
            <a:r>
              <a:rPr lang="en-US" sz="2000" dirty="0"/>
              <a:t>Tuning for maximum concurrency</a:t>
            </a:r>
          </a:p>
          <a:p>
            <a:r>
              <a:rPr lang="en-US" sz="2000" dirty="0"/>
              <a:t>Tuning for RAM locality</a:t>
            </a:r>
          </a:p>
          <a:p>
            <a:r>
              <a:rPr lang="en-US" sz="2000" dirty="0"/>
              <a:t>The priority inversion problem</a:t>
            </a:r>
          </a:p>
          <a:p>
            <a:r>
              <a:rPr lang="en-US" sz="2000" dirty="0" smtClean="0"/>
              <a:t>Transferring </a:t>
            </a:r>
            <a:r>
              <a:rPr lang="en-US" sz="2000" dirty="0"/>
              <a:t>large files</a:t>
            </a:r>
          </a:p>
          <a:p>
            <a:r>
              <a:rPr lang="en-US" sz="2000" dirty="0"/>
              <a:t>How to throw hardware at a problem?</a:t>
            </a:r>
          </a:p>
          <a:p>
            <a:endParaRPr lang="en-US" sz="2000" dirty="0"/>
          </a:p>
        </p:txBody>
      </p:sp>
      <p:sp>
        <p:nvSpPr>
          <p:cNvPr id="6" name="Footer Placeholder 5"/>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38850022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Tuning the Guts</a:t>
            </a:r>
            <a:endParaRPr lang="en-US" dirty="0"/>
          </a:p>
        </p:txBody>
      </p:sp>
      <p:sp>
        <p:nvSpPr>
          <p:cNvPr id="3" name="Content Placeholder 2"/>
          <p:cNvSpPr>
            <a:spLocks noGrp="1"/>
          </p:cNvSpPr>
          <p:nvPr>
            <p:ph idx="1"/>
          </p:nvPr>
        </p:nvSpPr>
        <p:spPr/>
        <p:txBody>
          <a:bodyPr>
            <a:normAutofit/>
          </a:bodyPr>
          <a:lstStyle/>
          <a:p>
            <a:r>
              <a:rPr lang="en-US" dirty="0" smtClean="0"/>
              <a:t>RAID levels</a:t>
            </a:r>
          </a:p>
          <a:p>
            <a:r>
              <a:rPr lang="en-US" dirty="0"/>
              <a:t>Controller </a:t>
            </a:r>
            <a:r>
              <a:rPr lang="en-US" dirty="0" smtClean="0"/>
              <a:t>cache</a:t>
            </a:r>
          </a:p>
          <a:p>
            <a:r>
              <a:rPr lang="en-US" dirty="0" smtClean="0"/>
              <a:t>Partitioning</a:t>
            </a:r>
            <a:endParaRPr lang="en-US" dirty="0"/>
          </a:p>
          <a:p>
            <a:r>
              <a:rPr lang="en-US" dirty="0" smtClean="0"/>
              <a:t>Priorities</a:t>
            </a:r>
          </a:p>
          <a:p>
            <a:r>
              <a:rPr lang="en-US" dirty="0" smtClean="0"/>
              <a:t>Number of DBMS threads</a:t>
            </a:r>
          </a:p>
          <a:p>
            <a:r>
              <a:rPr lang="en-US" dirty="0" smtClean="0"/>
              <a:t>Processor/interrupt affinity</a:t>
            </a:r>
          </a:p>
          <a:p>
            <a:r>
              <a:rPr lang="en-US" dirty="0" smtClean="0"/>
              <a:t>Throwing hardware at a problem</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905199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85800" y="609600"/>
            <a:ext cx="77724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RAID </a:t>
            </a:r>
            <a:r>
              <a:rPr lang="en-US" dirty="0" smtClean="0"/>
              <a:t>Levels</a:t>
            </a:r>
            <a:endParaRPr lang="en-US" dirty="0"/>
          </a:p>
        </p:txBody>
      </p:sp>
      <p:sp>
        <p:nvSpPr>
          <p:cNvPr id="18434" name="Rectangle 2"/>
          <p:cNvSpPr>
            <a:spLocks noGrp="1" noChangeArrowheads="1"/>
          </p:cNvSpPr>
          <p:nvPr>
            <p:ph type="body" idx="1"/>
          </p:nvPr>
        </p:nvSpPr>
        <p:spPr>
          <a:xfrm>
            <a:off x="685800" y="1981200"/>
            <a:ext cx="7772400" cy="4114800"/>
          </a:xfrm>
          <a:ln/>
        </p:spPr>
        <p:txBody>
          <a:bodyPr/>
          <a:lstStyle/>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a:t>Log File</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1 is appropriate</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a:t>Fault tolerance with high write throughput. Writes are synchronous and sequential. No benefits in striping.</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a:t>Temporary Files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0 is </a:t>
            </a:r>
            <a:r>
              <a:rPr lang="en-US" sz="2400" dirty="0" smtClean="0"/>
              <a:t>appropriate</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smtClean="0"/>
              <a:t>No </a:t>
            </a:r>
            <a:r>
              <a:rPr lang="en-US" sz="2000" dirty="0"/>
              <a:t>fault tolerance. High throughput.</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a:t>Data and Index Files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5 is best suited for read intensive apps.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RAID 10 is best suited for write intensive apps.</a:t>
            </a:r>
          </a:p>
        </p:txBody>
      </p:sp>
    </p:spTree>
    <p:extLst>
      <p:ext uri="{BB962C8B-B14F-4D97-AF65-F5344CB8AC3E}">
        <p14:creationId xmlns:p14="http://schemas.microsoft.com/office/powerpoint/2010/main" val="33466518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85800" y="609600"/>
            <a:ext cx="77724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Controller Cache</a:t>
            </a:r>
          </a:p>
        </p:txBody>
      </p:sp>
      <p:sp>
        <p:nvSpPr>
          <p:cNvPr id="20482" name="Rectangle 2"/>
          <p:cNvSpPr>
            <a:spLocks noGrp="1" noChangeArrowheads="1"/>
          </p:cNvSpPr>
          <p:nvPr>
            <p:ph type="body" idx="1"/>
          </p:nvPr>
        </p:nvSpPr>
        <p:spPr>
          <a:xfrm>
            <a:off x="685800" y="1981200"/>
            <a:ext cx="7772400" cy="4308475"/>
          </a:xfrm>
          <a:ln/>
        </p:spPr>
        <p:txBody>
          <a:bodyPr>
            <a:normAutofit lnSpcReduction="10000"/>
          </a:bodyPr>
          <a:lstStyle/>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a:t>Read-ahead:</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Prefetching at the disk controller level. </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No information on access pattern.</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Not recommended.</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a:t>Write-back vs. write through:</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Write back: transfer terminated as soon as data is written to cache. </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Batteries to guarantee write back in case of power failure</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a:t>Fast cache flushing is a priority</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a:t>Write through: transfer terminated as soon as data is written to disk.</a:t>
            </a:r>
          </a:p>
        </p:txBody>
      </p:sp>
    </p:spTree>
    <p:extLst>
      <p:ext uri="{BB962C8B-B14F-4D97-AF65-F5344CB8AC3E}">
        <p14:creationId xmlns:p14="http://schemas.microsoft.com/office/powerpoint/2010/main" val="26643087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is parallelism (</a:t>
            </a:r>
            <a:r>
              <a:rPr lang="en-US" dirty="0" err="1" smtClean="0"/>
              <a:t>i</a:t>
            </a:r>
            <a:r>
              <a:rPr lang="en-US" dirty="0" smtClean="0"/>
              <a:t>) across servers, and (ii) within a server both  at the CPU level and throughout the IO stack. </a:t>
            </a:r>
          </a:p>
          <a:p>
            <a:r>
              <a:rPr lang="en-US" dirty="0" smtClean="0"/>
              <a:t>To leverage this parallelism</a:t>
            </a:r>
          </a:p>
          <a:p>
            <a:pPr lvl="1"/>
            <a:r>
              <a:rPr lang="en-US" dirty="0" smtClean="0"/>
              <a:t>Rely on multiple instances</a:t>
            </a:r>
            <a:r>
              <a:rPr lang="en-US" dirty="0"/>
              <a:t>/</a:t>
            </a:r>
            <a:r>
              <a:rPr lang="en-US" dirty="0" smtClean="0"/>
              <a:t>multiple partitions per instance</a:t>
            </a:r>
          </a:p>
          <a:p>
            <a:pPr lvl="2"/>
            <a:r>
              <a:rPr lang="en-US" dirty="0" smtClean="0"/>
              <a:t>A single database is split across several instances. Different partitions can be allocated to different CPUs (partition servers) / Disks (partition).</a:t>
            </a:r>
          </a:p>
          <a:p>
            <a:pPr lvl="2"/>
            <a:r>
              <a:rPr lang="en-US" dirty="0" smtClean="0"/>
              <a:t>Problem#1: </a:t>
            </a:r>
            <a:r>
              <a:rPr lang="en-US" dirty="0"/>
              <a:t>How to control overall resource usage across </a:t>
            </a:r>
            <a:r>
              <a:rPr lang="en-US" dirty="0" smtClean="0"/>
              <a:t>instances/partitions?</a:t>
            </a:r>
            <a:endParaRPr lang="en-US" dirty="0"/>
          </a:p>
          <a:p>
            <a:pPr lvl="3"/>
            <a:r>
              <a:rPr lang="en-US" dirty="0"/>
              <a:t>Fix: static mapping vs. Instance </a:t>
            </a:r>
            <a:r>
              <a:rPr lang="en-US" dirty="0" smtClean="0"/>
              <a:t>caging</a:t>
            </a:r>
          </a:p>
          <a:p>
            <a:pPr lvl="1"/>
            <a:r>
              <a:rPr lang="en-US" dirty="0" smtClean="0"/>
              <a:t>Control the number/priority of threads spawned by a DBMS instance</a:t>
            </a:r>
          </a:p>
          <a:p>
            <a:pPr lvl="2"/>
            <a:r>
              <a:rPr lang="en-US" dirty="0" smtClean="0"/>
              <a:t>Problem#2: How to manage priorities?</a:t>
            </a:r>
          </a:p>
          <a:p>
            <a:pPr lvl="2"/>
            <a:r>
              <a:rPr lang="en-US" dirty="0" smtClean="0"/>
              <a:t>Problem#3: How to map threads onto the available cores</a:t>
            </a:r>
          </a:p>
          <a:p>
            <a:pPr lvl="3"/>
            <a:r>
              <a:rPr lang="en-US" dirty="0" smtClean="0"/>
              <a:t>Fix: processor/interrupt affinity</a:t>
            </a:r>
            <a:endParaRPr lang="en-US" dirty="0"/>
          </a:p>
        </p:txBody>
      </p:sp>
      <p:sp>
        <p:nvSpPr>
          <p:cNvPr id="4" name="Footer Placeholder 3"/>
          <p:cNvSpPr>
            <a:spLocks noGrp="1"/>
          </p:cNvSpPr>
          <p:nvPr>
            <p:ph type="ftr" sz="quarter" idx="11"/>
          </p:nvPr>
        </p:nvSpPr>
        <p:spPr/>
        <p:txBody>
          <a:bodyPr/>
          <a:lstStyle/>
          <a:p>
            <a:r>
              <a:rPr lang="en-US" dirty="0" smtClean="0"/>
              <a:t>@ Dennis </a:t>
            </a:r>
            <a:r>
              <a:rPr lang="en-US" dirty="0" err="1" smtClean="0"/>
              <a:t>Shasha</a:t>
            </a:r>
            <a:r>
              <a:rPr lang="en-US" dirty="0" smtClean="0"/>
              <a:t> and Philippe Bonnet, 2013 </a:t>
            </a:r>
            <a:endParaRPr lang="en-US" dirty="0"/>
          </a:p>
        </p:txBody>
      </p:sp>
    </p:spTree>
    <p:extLst>
      <p:ext uri="{BB962C8B-B14F-4D97-AF65-F5344CB8AC3E}">
        <p14:creationId xmlns:p14="http://schemas.microsoft.com/office/powerpoint/2010/main" val="2586080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Caging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Allocating a number of CPU (core) or a percentage of the available IO bandwidth to a given DBMS Instance</a:t>
            </a:r>
          </a:p>
          <a:p>
            <a:r>
              <a:rPr lang="en-US" dirty="0" smtClean="0"/>
              <a:t>Two policies:</a:t>
            </a:r>
          </a:p>
          <a:p>
            <a:pPr lvl="1"/>
            <a:r>
              <a:rPr lang="en-US" dirty="0" smtClean="0"/>
              <a:t>Partitioning: the total </a:t>
            </a:r>
            <a:br>
              <a:rPr lang="en-US" dirty="0" smtClean="0"/>
            </a:br>
            <a:r>
              <a:rPr lang="en-US" dirty="0" smtClean="0"/>
              <a:t>number of CPUs is </a:t>
            </a:r>
            <a:br>
              <a:rPr lang="en-US" dirty="0" smtClean="0"/>
            </a:br>
            <a:r>
              <a:rPr lang="en-US" dirty="0" smtClean="0"/>
              <a:t>partitioned across all </a:t>
            </a:r>
            <a:br>
              <a:rPr lang="en-US" dirty="0" smtClean="0"/>
            </a:br>
            <a:r>
              <a:rPr lang="en-US" dirty="0" smtClean="0"/>
              <a:t>instances</a:t>
            </a:r>
          </a:p>
          <a:p>
            <a:pPr lvl="1"/>
            <a:r>
              <a:rPr lang="en-US" dirty="0" smtClean="0"/>
              <a:t>Over-provisioning: </a:t>
            </a:r>
            <a:br>
              <a:rPr lang="en-US" dirty="0" smtClean="0"/>
            </a:br>
            <a:r>
              <a:rPr lang="en-US" dirty="0" smtClean="0"/>
              <a:t>more than the total </a:t>
            </a:r>
            <a:br>
              <a:rPr lang="en-US" dirty="0" smtClean="0"/>
            </a:br>
            <a:r>
              <a:rPr lang="en-US" dirty="0" smtClean="0"/>
              <a:t>number of CPUs is </a:t>
            </a:r>
            <a:br>
              <a:rPr lang="en-US" dirty="0" smtClean="0"/>
            </a:br>
            <a:r>
              <a:rPr lang="en-US" dirty="0" smtClean="0"/>
              <a:t>allocated to all instances</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6" name="TextBox 5"/>
          <p:cNvSpPr txBox="1"/>
          <p:nvPr/>
        </p:nvSpPr>
        <p:spPr>
          <a:xfrm>
            <a:off x="197556" y="6171684"/>
            <a:ext cx="2609534"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Instance Caging</a:t>
            </a:r>
            <a:endParaRPr lang="en-US" dirty="0"/>
          </a:p>
        </p:txBody>
      </p:sp>
      <p:cxnSp>
        <p:nvCxnSpPr>
          <p:cNvPr id="9" name="Straight Arrow Connector 8"/>
          <p:cNvCxnSpPr/>
          <p:nvPr/>
        </p:nvCxnSpPr>
        <p:spPr>
          <a:xfrm flipH="1" flipV="1">
            <a:off x="6011333" y="2981476"/>
            <a:ext cx="42334" cy="2582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53667" y="5563810"/>
            <a:ext cx="2388809"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744607" y="2750644"/>
            <a:ext cx="533451" cy="230832"/>
          </a:xfrm>
          <a:prstGeom prst="rect">
            <a:avLst/>
          </a:prstGeom>
          <a:noFill/>
        </p:spPr>
        <p:txBody>
          <a:bodyPr wrap="none" rtlCol="0">
            <a:spAutoFit/>
          </a:bodyPr>
          <a:lstStyle/>
          <a:p>
            <a:r>
              <a:rPr lang="en-US" sz="900" dirty="0" smtClean="0"/>
              <a:t># Cores</a:t>
            </a:r>
            <a:endParaRPr lang="en-US" sz="900" dirty="0"/>
          </a:p>
        </p:txBody>
      </p:sp>
      <p:cxnSp>
        <p:nvCxnSpPr>
          <p:cNvPr id="16" name="Straight Connector 15"/>
          <p:cNvCxnSpPr/>
          <p:nvPr/>
        </p:nvCxnSpPr>
        <p:spPr>
          <a:xfrm>
            <a:off x="6011333" y="3840238"/>
            <a:ext cx="243114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6337905" y="3840238"/>
            <a:ext cx="719666" cy="60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A</a:t>
            </a:r>
          </a:p>
          <a:p>
            <a:pPr algn="ctr"/>
            <a:r>
              <a:rPr lang="en-US" sz="900" dirty="0" smtClean="0"/>
              <a:t>(2 CPU) </a:t>
            </a:r>
            <a:endParaRPr lang="en-US" sz="900" dirty="0"/>
          </a:p>
        </p:txBody>
      </p:sp>
      <p:sp>
        <p:nvSpPr>
          <p:cNvPr id="23" name="Rectangle 22"/>
          <p:cNvSpPr/>
          <p:nvPr/>
        </p:nvSpPr>
        <p:spPr>
          <a:xfrm>
            <a:off x="6337905" y="4445000"/>
            <a:ext cx="719666" cy="5382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B</a:t>
            </a:r>
          </a:p>
          <a:p>
            <a:pPr algn="ctr"/>
            <a:r>
              <a:rPr lang="en-US" sz="900" dirty="0" smtClean="0"/>
              <a:t>(2 CPU) </a:t>
            </a:r>
            <a:endParaRPr lang="en-US" sz="900" dirty="0"/>
          </a:p>
        </p:txBody>
      </p:sp>
      <p:sp>
        <p:nvSpPr>
          <p:cNvPr id="24" name="Rectangle 23"/>
          <p:cNvSpPr/>
          <p:nvPr/>
        </p:nvSpPr>
        <p:spPr>
          <a:xfrm>
            <a:off x="6337905" y="4983238"/>
            <a:ext cx="719666" cy="308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C</a:t>
            </a:r>
          </a:p>
          <a:p>
            <a:pPr algn="ctr"/>
            <a:r>
              <a:rPr lang="en-US" sz="900" dirty="0" smtClean="0"/>
              <a:t>(1 CPU) </a:t>
            </a:r>
            <a:endParaRPr lang="en-US" sz="900" dirty="0"/>
          </a:p>
        </p:txBody>
      </p:sp>
      <p:sp>
        <p:nvSpPr>
          <p:cNvPr id="25" name="Rectangle 24"/>
          <p:cNvSpPr/>
          <p:nvPr/>
        </p:nvSpPr>
        <p:spPr>
          <a:xfrm>
            <a:off x="6337905" y="5291668"/>
            <a:ext cx="719666" cy="2721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D</a:t>
            </a:r>
          </a:p>
          <a:p>
            <a:pPr algn="ctr"/>
            <a:r>
              <a:rPr lang="en-US" sz="900" dirty="0" smtClean="0"/>
              <a:t>(1 CPU) </a:t>
            </a:r>
            <a:endParaRPr lang="en-US" sz="900" dirty="0"/>
          </a:p>
        </p:txBody>
      </p:sp>
      <p:sp>
        <p:nvSpPr>
          <p:cNvPr id="26" name="TextBox 25"/>
          <p:cNvSpPr txBox="1"/>
          <p:nvPr/>
        </p:nvSpPr>
        <p:spPr>
          <a:xfrm>
            <a:off x="5340048" y="3724822"/>
            <a:ext cx="679524" cy="230832"/>
          </a:xfrm>
          <a:prstGeom prst="rect">
            <a:avLst/>
          </a:prstGeom>
          <a:noFill/>
        </p:spPr>
        <p:txBody>
          <a:bodyPr wrap="none" rtlCol="0">
            <a:spAutoFit/>
          </a:bodyPr>
          <a:lstStyle/>
          <a:p>
            <a:r>
              <a:rPr lang="en-US" sz="900" dirty="0" smtClean="0"/>
              <a:t>Max #core</a:t>
            </a:r>
            <a:endParaRPr lang="en-US" sz="900" dirty="0"/>
          </a:p>
        </p:txBody>
      </p:sp>
      <p:sp>
        <p:nvSpPr>
          <p:cNvPr id="27" name="TextBox 26"/>
          <p:cNvSpPr txBox="1"/>
          <p:nvPr/>
        </p:nvSpPr>
        <p:spPr>
          <a:xfrm>
            <a:off x="6337905" y="5679412"/>
            <a:ext cx="731371" cy="230832"/>
          </a:xfrm>
          <a:prstGeom prst="rect">
            <a:avLst/>
          </a:prstGeom>
          <a:noFill/>
        </p:spPr>
        <p:txBody>
          <a:bodyPr wrap="none" rtlCol="0">
            <a:spAutoFit/>
          </a:bodyPr>
          <a:lstStyle/>
          <a:p>
            <a:r>
              <a:rPr lang="en-US" sz="900" dirty="0" smtClean="0"/>
              <a:t>Partitioning</a:t>
            </a:r>
            <a:endParaRPr lang="en-US" sz="900" dirty="0"/>
          </a:p>
        </p:txBody>
      </p:sp>
      <p:sp>
        <p:nvSpPr>
          <p:cNvPr id="28" name="TextBox 27"/>
          <p:cNvSpPr txBox="1"/>
          <p:nvPr/>
        </p:nvSpPr>
        <p:spPr>
          <a:xfrm>
            <a:off x="7488162" y="5679412"/>
            <a:ext cx="1021152" cy="230832"/>
          </a:xfrm>
          <a:prstGeom prst="rect">
            <a:avLst/>
          </a:prstGeom>
          <a:noFill/>
        </p:spPr>
        <p:txBody>
          <a:bodyPr wrap="none" rtlCol="0">
            <a:spAutoFit/>
          </a:bodyPr>
          <a:lstStyle/>
          <a:p>
            <a:r>
              <a:rPr lang="en-US" sz="900" dirty="0" smtClean="0"/>
              <a:t>Over-provisioning</a:t>
            </a:r>
            <a:endParaRPr lang="en-US" sz="900" dirty="0"/>
          </a:p>
        </p:txBody>
      </p:sp>
      <p:sp>
        <p:nvSpPr>
          <p:cNvPr id="29" name="Rectangle 28"/>
          <p:cNvSpPr/>
          <p:nvPr/>
        </p:nvSpPr>
        <p:spPr>
          <a:xfrm>
            <a:off x="7488162" y="3235476"/>
            <a:ext cx="719666" cy="6047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A</a:t>
            </a:r>
          </a:p>
          <a:p>
            <a:pPr algn="ctr"/>
            <a:r>
              <a:rPr lang="en-US" sz="900" dirty="0" smtClean="0"/>
              <a:t>(2 CPU) </a:t>
            </a:r>
            <a:endParaRPr lang="en-US" sz="900" dirty="0"/>
          </a:p>
        </p:txBody>
      </p:sp>
      <p:sp>
        <p:nvSpPr>
          <p:cNvPr id="30" name="Rectangle 29"/>
          <p:cNvSpPr/>
          <p:nvPr/>
        </p:nvSpPr>
        <p:spPr>
          <a:xfrm>
            <a:off x="7488162" y="3840238"/>
            <a:ext cx="719666" cy="9131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B</a:t>
            </a:r>
          </a:p>
          <a:p>
            <a:pPr algn="ctr"/>
            <a:r>
              <a:rPr lang="en-US" sz="900" dirty="0" smtClean="0"/>
              <a:t>(3 CPU) </a:t>
            </a:r>
            <a:endParaRPr lang="en-US" sz="900" dirty="0"/>
          </a:p>
        </p:txBody>
      </p:sp>
      <p:sp>
        <p:nvSpPr>
          <p:cNvPr id="31" name="Rectangle 30"/>
          <p:cNvSpPr/>
          <p:nvPr/>
        </p:nvSpPr>
        <p:spPr>
          <a:xfrm>
            <a:off x="7488162" y="4753428"/>
            <a:ext cx="719666" cy="5382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C</a:t>
            </a:r>
          </a:p>
          <a:p>
            <a:pPr algn="ctr"/>
            <a:r>
              <a:rPr lang="en-US" sz="900" dirty="0" smtClean="0"/>
              <a:t>(2 CPU) </a:t>
            </a:r>
            <a:endParaRPr lang="en-US" sz="900" dirty="0"/>
          </a:p>
        </p:txBody>
      </p:sp>
      <p:sp>
        <p:nvSpPr>
          <p:cNvPr id="32" name="Rectangle 31"/>
          <p:cNvSpPr/>
          <p:nvPr/>
        </p:nvSpPr>
        <p:spPr>
          <a:xfrm>
            <a:off x="7488162" y="5255380"/>
            <a:ext cx="719666" cy="308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Instance C</a:t>
            </a:r>
          </a:p>
          <a:p>
            <a:pPr algn="ctr"/>
            <a:r>
              <a:rPr lang="en-US" sz="900" dirty="0" smtClean="0"/>
              <a:t>(1 CPU) </a:t>
            </a:r>
            <a:endParaRPr lang="en-US" sz="900" dirty="0"/>
          </a:p>
        </p:txBody>
      </p:sp>
    </p:spTree>
    <p:extLst>
      <p:ext uri="{BB962C8B-B14F-4D97-AF65-F5344CB8AC3E}">
        <p14:creationId xmlns:p14="http://schemas.microsoft.com/office/powerpoint/2010/main" val="2787769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DBMS Threads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Given the DBMS process architecture</a:t>
            </a:r>
          </a:p>
          <a:p>
            <a:pPr lvl="1"/>
            <a:r>
              <a:rPr lang="en-US" dirty="0" smtClean="0"/>
              <a:t>How many threads should be defined for</a:t>
            </a:r>
          </a:p>
          <a:p>
            <a:pPr lvl="2"/>
            <a:r>
              <a:rPr lang="en-US" dirty="0" smtClean="0"/>
              <a:t>Query agents (max per query, max per instance)</a:t>
            </a:r>
          </a:p>
          <a:p>
            <a:pPr lvl="3"/>
            <a:r>
              <a:rPr lang="en-US" dirty="0" smtClean="0"/>
              <a:t>Multiprogramming level (see tuning the writes and index tuning)</a:t>
            </a:r>
          </a:p>
          <a:p>
            <a:pPr lvl="2"/>
            <a:r>
              <a:rPr lang="en-US" dirty="0" smtClean="0"/>
              <a:t>Log flusher</a:t>
            </a:r>
          </a:p>
          <a:p>
            <a:pPr lvl="3"/>
            <a:r>
              <a:rPr lang="en-US" dirty="0" smtClean="0"/>
              <a:t>See tuning the writes</a:t>
            </a:r>
          </a:p>
          <a:p>
            <a:pPr lvl="2"/>
            <a:r>
              <a:rPr lang="en-US" dirty="0" smtClean="0"/>
              <a:t>Page cleaners</a:t>
            </a:r>
          </a:p>
          <a:p>
            <a:pPr lvl="3"/>
            <a:r>
              <a:rPr lang="en-US" dirty="0"/>
              <a:t>See tuning the </a:t>
            </a:r>
            <a:r>
              <a:rPr lang="en-US" dirty="0" smtClean="0"/>
              <a:t>writes</a:t>
            </a:r>
          </a:p>
          <a:p>
            <a:pPr lvl="2"/>
            <a:r>
              <a:rPr lang="en-US" dirty="0" err="1" smtClean="0"/>
              <a:t>Prefetcher</a:t>
            </a:r>
            <a:endParaRPr lang="en-US" dirty="0" smtClean="0"/>
          </a:p>
          <a:p>
            <a:pPr lvl="3"/>
            <a:r>
              <a:rPr lang="en-US" dirty="0" smtClean="0"/>
              <a:t>See index tuning</a:t>
            </a:r>
          </a:p>
          <a:p>
            <a:pPr lvl="2"/>
            <a:r>
              <a:rPr lang="en-US" dirty="0" smtClean="0"/>
              <a:t>Deadlock detection</a:t>
            </a:r>
          </a:p>
          <a:p>
            <a:pPr lvl="3"/>
            <a:r>
              <a:rPr lang="en-US" dirty="0" smtClean="0"/>
              <a:t>See lock tuning</a:t>
            </a:r>
          </a:p>
          <a:p>
            <a:r>
              <a:rPr lang="en-US" dirty="0" smtClean="0"/>
              <a:t>Fix the number of DBMS threads based on the number of cores available at HW/VM level</a:t>
            </a:r>
          </a:p>
          <a:p>
            <a:pPr lvl="2"/>
            <a:r>
              <a:rPr lang="en-US" dirty="0" smtClean="0"/>
              <a:t>Partitioning vs. Over-provisioning</a:t>
            </a:r>
          </a:p>
          <a:p>
            <a:pPr lvl="2"/>
            <a:r>
              <a:rPr lang="en-US" dirty="0" smtClean="0"/>
              <a:t>Provisioning for monitoring, back-up, expensive stored procedures/UDF</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Tree>
    <p:extLst>
      <p:ext uri="{BB962C8B-B14F-4D97-AF65-F5344CB8AC3E}">
        <p14:creationId xmlns:p14="http://schemas.microsoft.com/office/powerpoint/2010/main" val="4031169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Mainframe OS have allowed to configure thread priority as well as IO priority for some time. Now it is possible to set IO priorities on Linux as well:</a:t>
            </a:r>
          </a:p>
          <a:p>
            <a:pPr lvl="1"/>
            <a:r>
              <a:rPr lang="en-US" dirty="0" smtClean="0"/>
              <a:t>Threads associated to synchronous IOs (writes to the log, page cleaning under memory pressure, query agent reads) should have higher priorities than threads associated to asynchronous IOs (prefetching, page cleaner with no memory pressure) – see tuning the writes and index tuning</a:t>
            </a:r>
          </a:p>
          <a:p>
            <a:pPr lvl="1"/>
            <a:r>
              <a:rPr lang="en-US" dirty="0" smtClean="0"/>
              <a:t>Synchronous IOs should have higher priority than asynchronous IOs. </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677333" y="6058370"/>
            <a:ext cx="5290368"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Getting Priorities Straight</a:t>
            </a:r>
            <a:r>
              <a:rPr lang="en-US" dirty="0" smtClean="0"/>
              <a:t>, </a:t>
            </a:r>
            <a:r>
              <a:rPr lang="en-US" dirty="0" smtClean="0">
                <a:hlinkClick r:id="rId3"/>
              </a:rPr>
              <a:t>Linux IO priorities</a:t>
            </a:r>
            <a:endParaRPr lang="en-US" dirty="0"/>
          </a:p>
        </p:txBody>
      </p:sp>
    </p:spTree>
    <p:extLst>
      <p:ext uri="{BB962C8B-B14F-4D97-AF65-F5344CB8AC3E}">
        <p14:creationId xmlns:p14="http://schemas.microsoft.com/office/powerpoint/2010/main" val="280922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Priority Inversion Problem</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Line 2"/>
          <p:cNvSpPr>
            <a:spLocks noChangeShapeType="1"/>
          </p:cNvSpPr>
          <p:nvPr/>
        </p:nvSpPr>
        <p:spPr bwMode="auto">
          <a:xfrm>
            <a:off x="604837" y="2992438"/>
            <a:ext cx="5359400" cy="1588"/>
          </a:xfrm>
          <a:prstGeom prst="line">
            <a:avLst/>
          </a:prstGeom>
          <a:noFill/>
          <a:ln w="3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6" name="Line 3"/>
          <p:cNvSpPr>
            <a:spLocks noChangeShapeType="1"/>
          </p:cNvSpPr>
          <p:nvPr/>
        </p:nvSpPr>
        <p:spPr bwMode="auto">
          <a:xfrm>
            <a:off x="604837" y="3995738"/>
            <a:ext cx="5359400" cy="1588"/>
          </a:xfrm>
          <a:prstGeom prst="line">
            <a:avLst/>
          </a:prstGeom>
          <a:noFill/>
          <a:ln w="3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7" name="Line 4"/>
          <p:cNvSpPr>
            <a:spLocks noChangeShapeType="1"/>
          </p:cNvSpPr>
          <p:nvPr/>
        </p:nvSpPr>
        <p:spPr bwMode="auto">
          <a:xfrm>
            <a:off x="604837" y="3494088"/>
            <a:ext cx="5359400" cy="1588"/>
          </a:xfrm>
          <a:prstGeom prst="line">
            <a:avLst/>
          </a:prstGeom>
          <a:noFill/>
          <a:ln w="3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8" name="Line 5"/>
          <p:cNvSpPr>
            <a:spLocks noChangeShapeType="1"/>
          </p:cNvSpPr>
          <p:nvPr/>
        </p:nvSpPr>
        <p:spPr bwMode="auto">
          <a:xfrm>
            <a:off x="968375" y="3952876"/>
            <a:ext cx="1587" cy="841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9" name="Line 6"/>
          <p:cNvSpPr>
            <a:spLocks noChangeShapeType="1"/>
          </p:cNvSpPr>
          <p:nvPr/>
        </p:nvSpPr>
        <p:spPr bwMode="auto">
          <a:xfrm>
            <a:off x="968375" y="3995738"/>
            <a:ext cx="1457325" cy="1588"/>
          </a:xfrm>
          <a:prstGeom prst="line">
            <a:avLst/>
          </a:prstGeom>
          <a:noFill/>
          <a:ln w="381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0" name="Line 7"/>
          <p:cNvSpPr>
            <a:spLocks noChangeShapeType="1"/>
          </p:cNvSpPr>
          <p:nvPr/>
        </p:nvSpPr>
        <p:spPr bwMode="auto">
          <a:xfrm flipV="1">
            <a:off x="2425700" y="2989263"/>
            <a:ext cx="1587" cy="1009650"/>
          </a:xfrm>
          <a:prstGeom prst="line">
            <a:avLst/>
          </a:prstGeom>
          <a:noFill/>
          <a:ln w="9360">
            <a:solidFill>
              <a:srgbClr val="00000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1" name="Line 8"/>
          <p:cNvSpPr>
            <a:spLocks noChangeShapeType="1"/>
          </p:cNvSpPr>
          <p:nvPr/>
        </p:nvSpPr>
        <p:spPr bwMode="auto">
          <a:xfrm>
            <a:off x="2425700" y="2992438"/>
            <a:ext cx="1196975"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2" name="Text Box 9"/>
          <p:cNvSpPr txBox="1">
            <a:spLocks noChangeArrowheads="1"/>
          </p:cNvSpPr>
          <p:nvPr/>
        </p:nvSpPr>
        <p:spPr bwMode="auto">
          <a:xfrm rot="20220000">
            <a:off x="1379537" y="3630613"/>
            <a:ext cx="5905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lock X</a:t>
            </a:r>
          </a:p>
        </p:txBody>
      </p:sp>
      <p:sp>
        <p:nvSpPr>
          <p:cNvPr id="13" name="Line 10"/>
          <p:cNvSpPr>
            <a:spLocks noChangeShapeType="1"/>
          </p:cNvSpPr>
          <p:nvPr/>
        </p:nvSpPr>
        <p:spPr bwMode="auto">
          <a:xfrm>
            <a:off x="1541462" y="3952876"/>
            <a:ext cx="1588" cy="841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4" name="Line 11"/>
          <p:cNvSpPr>
            <a:spLocks noChangeShapeType="1"/>
          </p:cNvSpPr>
          <p:nvPr/>
        </p:nvSpPr>
        <p:spPr bwMode="auto">
          <a:xfrm>
            <a:off x="2425700" y="2992438"/>
            <a:ext cx="989012" cy="1588"/>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5" name="Line 12"/>
          <p:cNvSpPr>
            <a:spLocks noChangeShapeType="1"/>
          </p:cNvSpPr>
          <p:nvPr/>
        </p:nvSpPr>
        <p:spPr bwMode="auto">
          <a:xfrm>
            <a:off x="3414712" y="2949576"/>
            <a:ext cx="1588" cy="84137"/>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6" name="Text Box 13"/>
          <p:cNvSpPr txBox="1">
            <a:spLocks noChangeArrowheads="1"/>
          </p:cNvSpPr>
          <p:nvPr/>
        </p:nvSpPr>
        <p:spPr bwMode="auto">
          <a:xfrm rot="20220000">
            <a:off x="3281362" y="2562226"/>
            <a:ext cx="7683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request X</a:t>
            </a:r>
          </a:p>
        </p:txBody>
      </p:sp>
      <p:sp>
        <p:nvSpPr>
          <p:cNvPr id="17" name="Line 14"/>
          <p:cNvSpPr>
            <a:spLocks noChangeShapeType="1"/>
          </p:cNvSpPr>
          <p:nvPr/>
        </p:nvSpPr>
        <p:spPr bwMode="auto">
          <a:xfrm>
            <a:off x="3414712" y="2992438"/>
            <a:ext cx="1588" cy="501650"/>
          </a:xfrm>
          <a:prstGeom prst="line">
            <a:avLst/>
          </a:prstGeom>
          <a:noFill/>
          <a:ln w="9360">
            <a:solidFill>
              <a:srgbClr val="000000"/>
            </a:solidFill>
            <a:prstDash val="lg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8" name="Line 15"/>
          <p:cNvSpPr>
            <a:spLocks noChangeShapeType="1"/>
          </p:cNvSpPr>
          <p:nvPr/>
        </p:nvSpPr>
        <p:spPr bwMode="auto">
          <a:xfrm>
            <a:off x="3414712" y="3494088"/>
            <a:ext cx="2549525" cy="1588"/>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19" name="Text Box 16"/>
          <p:cNvSpPr txBox="1">
            <a:spLocks noChangeArrowheads="1"/>
          </p:cNvSpPr>
          <p:nvPr/>
        </p:nvSpPr>
        <p:spPr bwMode="auto">
          <a:xfrm>
            <a:off x="387350" y="2789238"/>
            <a:ext cx="6731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900"/>
              <a:t>Priority #1</a:t>
            </a:r>
          </a:p>
        </p:txBody>
      </p:sp>
      <p:sp>
        <p:nvSpPr>
          <p:cNvPr id="20" name="Text Box 17"/>
          <p:cNvSpPr txBox="1">
            <a:spLocks noChangeArrowheads="1"/>
          </p:cNvSpPr>
          <p:nvPr/>
        </p:nvSpPr>
        <p:spPr bwMode="auto">
          <a:xfrm>
            <a:off x="908050" y="4165601"/>
            <a:ext cx="3492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T3</a:t>
            </a:r>
          </a:p>
        </p:txBody>
      </p:sp>
      <p:sp>
        <p:nvSpPr>
          <p:cNvPr id="21" name="Text Box 18"/>
          <p:cNvSpPr txBox="1">
            <a:spLocks noChangeArrowheads="1"/>
          </p:cNvSpPr>
          <p:nvPr/>
        </p:nvSpPr>
        <p:spPr bwMode="auto">
          <a:xfrm>
            <a:off x="2368550" y="2713038"/>
            <a:ext cx="3492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T1</a:t>
            </a:r>
          </a:p>
        </p:txBody>
      </p:sp>
      <p:sp>
        <p:nvSpPr>
          <p:cNvPr id="22" name="Text Box 19"/>
          <p:cNvSpPr txBox="1">
            <a:spLocks noChangeArrowheads="1"/>
          </p:cNvSpPr>
          <p:nvPr/>
        </p:nvSpPr>
        <p:spPr bwMode="auto">
          <a:xfrm>
            <a:off x="3051175" y="3681413"/>
            <a:ext cx="3492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T2</a:t>
            </a:r>
          </a:p>
        </p:txBody>
      </p:sp>
      <p:sp>
        <p:nvSpPr>
          <p:cNvPr id="23" name="Line 20"/>
          <p:cNvSpPr>
            <a:spLocks noChangeShapeType="1"/>
          </p:cNvSpPr>
          <p:nvPr/>
        </p:nvSpPr>
        <p:spPr bwMode="auto">
          <a:xfrm>
            <a:off x="3101975" y="3494088"/>
            <a:ext cx="312737" cy="1588"/>
          </a:xfrm>
          <a:prstGeom prst="line">
            <a:avLst/>
          </a:prstGeom>
          <a:noFill/>
          <a:ln w="57240" cap="rnd">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4" name="Line 21"/>
          <p:cNvSpPr>
            <a:spLocks noChangeShapeType="1"/>
          </p:cNvSpPr>
          <p:nvPr/>
        </p:nvSpPr>
        <p:spPr bwMode="auto">
          <a:xfrm>
            <a:off x="2425700" y="3995738"/>
            <a:ext cx="3538537" cy="1588"/>
          </a:xfrm>
          <a:prstGeom prst="line">
            <a:avLst/>
          </a:prstGeom>
          <a:noFill/>
          <a:ln w="5724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5" name="Line 22"/>
          <p:cNvSpPr>
            <a:spLocks noChangeShapeType="1"/>
          </p:cNvSpPr>
          <p:nvPr/>
        </p:nvSpPr>
        <p:spPr bwMode="auto">
          <a:xfrm>
            <a:off x="3467100" y="2992438"/>
            <a:ext cx="2497137" cy="1588"/>
          </a:xfrm>
          <a:prstGeom prst="line">
            <a:avLst/>
          </a:prstGeom>
          <a:noFill/>
          <a:ln w="5724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26" name="Text Box 23"/>
          <p:cNvSpPr txBox="1">
            <a:spLocks noChangeArrowheads="1"/>
          </p:cNvSpPr>
          <p:nvPr/>
        </p:nvSpPr>
        <p:spPr bwMode="auto">
          <a:xfrm>
            <a:off x="387350" y="3322638"/>
            <a:ext cx="6731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900"/>
              <a:t>Priority #2</a:t>
            </a:r>
          </a:p>
        </p:txBody>
      </p:sp>
      <p:sp>
        <p:nvSpPr>
          <p:cNvPr id="27" name="Text Box 24"/>
          <p:cNvSpPr txBox="1">
            <a:spLocks noChangeArrowheads="1"/>
          </p:cNvSpPr>
          <p:nvPr/>
        </p:nvSpPr>
        <p:spPr bwMode="auto">
          <a:xfrm>
            <a:off x="387350" y="3779838"/>
            <a:ext cx="6731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900"/>
              <a:t>Priority #3</a:t>
            </a:r>
          </a:p>
        </p:txBody>
      </p:sp>
      <p:sp>
        <p:nvSpPr>
          <p:cNvPr id="28" name="Rectangle 25"/>
          <p:cNvSpPr>
            <a:spLocks noChangeArrowheads="1"/>
          </p:cNvSpPr>
          <p:nvPr/>
        </p:nvSpPr>
        <p:spPr bwMode="auto">
          <a:xfrm>
            <a:off x="538162" y="4694238"/>
            <a:ext cx="1930400" cy="560388"/>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29" name="Line 26"/>
          <p:cNvSpPr>
            <a:spLocks noChangeShapeType="1"/>
          </p:cNvSpPr>
          <p:nvPr/>
        </p:nvSpPr>
        <p:spPr bwMode="auto">
          <a:xfrm>
            <a:off x="766762" y="4999038"/>
            <a:ext cx="415925" cy="1588"/>
          </a:xfrm>
          <a:prstGeom prst="line">
            <a:avLst/>
          </a:prstGeom>
          <a:noFill/>
          <a:ln w="572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0" name="Line 27"/>
          <p:cNvSpPr>
            <a:spLocks noChangeShapeType="1"/>
          </p:cNvSpPr>
          <p:nvPr/>
        </p:nvSpPr>
        <p:spPr bwMode="auto">
          <a:xfrm>
            <a:off x="766762" y="5151438"/>
            <a:ext cx="415925" cy="1588"/>
          </a:xfrm>
          <a:prstGeom prst="line">
            <a:avLst/>
          </a:prstGeom>
          <a:noFill/>
          <a:ln w="57240">
            <a:solidFill>
              <a:srgbClr val="0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a:p>
        </p:txBody>
      </p:sp>
      <p:sp>
        <p:nvSpPr>
          <p:cNvPr id="31" name="Text Box 28"/>
          <p:cNvSpPr txBox="1">
            <a:spLocks noChangeArrowheads="1"/>
          </p:cNvSpPr>
          <p:nvPr/>
        </p:nvSpPr>
        <p:spPr bwMode="auto">
          <a:xfrm>
            <a:off x="1301750" y="4846638"/>
            <a:ext cx="65405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running</a:t>
            </a:r>
          </a:p>
        </p:txBody>
      </p:sp>
      <p:sp>
        <p:nvSpPr>
          <p:cNvPr id="32" name="Text Box 29"/>
          <p:cNvSpPr txBox="1">
            <a:spLocks noChangeArrowheads="1"/>
          </p:cNvSpPr>
          <p:nvPr/>
        </p:nvSpPr>
        <p:spPr bwMode="auto">
          <a:xfrm>
            <a:off x="1303337" y="4999038"/>
            <a:ext cx="638175"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waiting</a:t>
            </a:r>
          </a:p>
        </p:txBody>
      </p:sp>
      <p:sp>
        <p:nvSpPr>
          <p:cNvPr id="33" name="Text Box 30"/>
          <p:cNvSpPr txBox="1">
            <a:spLocks noChangeArrowheads="1"/>
          </p:cNvSpPr>
          <p:nvPr/>
        </p:nvSpPr>
        <p:spPr bwMode="auto">
          <a:xfrm>
            <a:off x="544512" y="4694238"/>
            <a:ext cx="1270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5pPr>
            <a:lvl6pPr marL="25146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6pPr>
            <a:lvl7pPr marL="29718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7pPr>
            <a:lvl8pPr marL="34290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8pPr>
            <a:lvl9pPr marL="3886200" indent="-228600" defTabSz="449263"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charset="0"/>
                <a:ea typeface="ＭＳ Ｐゴシック" charset="0"/>
                <a:cs typeface="Arial Unicode MS" charset="0"/>
              </a:defRPr>
            </a:lvl9pPr>
          </a:lstStyle>
          <a:p>
            <a:pPr>
              <a:buClrTx/>
              <a:buFontTx/>
              <a:buNone/>
            </a:pPr>
            <a:r>
              <a:rPr lang="en-US" sz="1200"/>
              <a:t>Transaction states</a:t>
            </a:r>
          </a:p>
        </p:txBody>
      </p:sp>
      <p:sp>
        <p:nvSpPr>
          <p:cNvPr id="34" name="Rectangle 31"/>
          <p:cNvSpPr txBox="1">
            <a:spLocks noChangeArrowheads="1"/>
          </p:cNvSpPr>
          <p:nvPr/>
        </p:nvSpPr>
        <p:spPr>
          <a:xfrm>
            <a:off x="4805362" y="1417638"/>
            <a:ext cx="3810000" cy="4114800"/>
          </a:xfrm>
          <a:prstGeom prst="rect">
            <a:avLst/>
          </a:prstGeom>
          <a:solidFill>
            <a:srgbClr val="FFFFFF"/>
          </a:solidFill>
          <a:ln/>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smtClean="0"/>
              <a:t>Three transactions:</a:t>
            </a:r>
            <a:br>
              <a:rPr lang="en-US" sz="2400" dirty="0" smtClean="0"/>
            </a:br>
            <a:r>
              <a:rPr lang="en-US" sz="2400" dirty="0" smtClean="0"/>
              <a:t>T1, T2, T3 in priority order (high to low)</a:t>
            </a:r>
          </a:p>
          <a:p>
            <a:pPr marL="914400" lvl="1" indent="-457200">
              <a:spcBef>
                <a:spcPts val="500"/>
              </a:spcBef>
              <a:buFont typeface="Times New Roman"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T3 obtains lock on x and is preempted</a:t>
            </a:r>
          </a:p>
          <a:p>
            <a:pPr marL="914400" lvl="1" indent="-457200">
              <a:spcBef>
                <a:spcPts val="500"/>
              </a:spcBef>
              <a:buFont typeface="Times New Roman"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T1 blocks on x lock, so is </a:t>
            </a:r>
            <a:r>
              <a:rPr lang="en-US" sz="2000" dirty="0" err="1" smtClean="0"/>
              <a:t>descheduled</a:t>
            </a:r>
            <a:endParaRPr lang="en-US" sz="2000" dirty="0" smtClean="0"/>
          </a:p>
          <a:p>
            <a:pPr marL="914400" lvl="1" indent="-457200">
              <a:spcBef>
                <a:spcPts val="500"/>
              </a:spcBef>
              <a:buFont typeface="Times New Roman" charset="0"/>
              <a:buChar char="–"/>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T2 does not access x and runs for a long time</a:t>
            </a:r>
          </a:p>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smtClean="0"/>
              <a:t>Net effect: T1 waits for T2</a:t>
            </a:r>
          </a:p>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400" dirty="0" smtClean="0"/>
              <a:t>Solution:</a:t>
            </a:r>
          </a:p>
          <a:p>
            <a:pPr marL="933450" lvl="1" indent="-530225">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dirty="0" smtClean="0"/>
              <a:t>No thread priority</a:t>
            </a:r>
          </a:p>
          <a:p>
            <a:pPr marL="933450" lvl="1" indent="-530225">
              <a:spcBef>
                <a:spcPts val="600"/>
              </a:spcBef>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r>
              <a:rPr lang="en-US" sz="2000" u="sng" dirty="0" smtClean="0"/>
              <a:t>Priority inheritance</a:t>
            </a:r>
          </a:p>
          <a:p>
            <a:pPr marL="533400" indent="-530225">
              <a:spcBef>
                <a:spcPts val="600"/>
              </a:spcBef>
              <a:buFontTx/>
              <a:buNone/>
              <a:tabLst>
                <a:tab pos="533400" algn="l"/>
                <a:tab pos="646113" algn="l"/>
                <a:tab pos="1103313" algn="l"/>
                <a:tab pos="1560513" algn="l"/>
                <a:tab pos="2017713" algn="l"/>
                <a:tab pos="2474913" algn="l"/>
                <a:tab pos="2932113" algn="l"/>
                <a:tab pos="3389313" algn="l"/>
                <a:tab pos="3846513" algn="l"/>
                <a:tab pos="4303713" algn="l"/>
                <a:tab pos="4760913" algn="l"/>
                <a:tab pos="5218113" algn="l"/>
                <a:tab pos="5675313" algn="l"/>
                <a:tab pos="6132513" algn="l"/>
                <a:tab pos="6589713" algn="l"/>
                <a:tab pos="7046913" algn="l"/>
                <a:tab pos="7504113" algn="l"/>
                <a:tab pos="7961313" algn="l"/>
                <a:tab pos="8418513" algn="l"/>
                <a:tab pos="8875713" algn="l"/>
                <a:tab pos="9332913" algn="l"/>
              </a:tabLst>
            </a:pPr>
            <a:endParaRPr lang="en-US" sz="2400" dirty="0" smtClean="0"/>
          </a:p>
        </p:txBody>
      </p:sp>
    </p:spTree>
    <p:extLst>
      <p:ext uri="{BB962C8B-B14F-4D97-AF65-F5344CB8AC3E}">
        <p14:creationId xmlns:p14="http://schemas.microsoft.com/office/powerpoint/2010/main" val="189180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Processor/Interrupt Affinity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Mapping of thread context or interrupt to a given core</a:t>
            </a:r>
          </a:p>
          <a:p>
            <a:pPr lvl="1"/>
            <a:r>
              <a:rPr lang="en-US" dirty="0" smtClean="0"/>
              <a:t>Allows cache line sharing between application threads or between application thread and interrupt (or even RAM sharing in NUMA)</a:t>
            </a:r>
          </a:p>
          <a:p>
            <a:pPr lvl="1"/>
            <a:r>
              <a:rPr lang="en-US" dirty="0" smtClean="0"/>
              <a:t>Avoid dispatch of all IO interrupts to core 0 (which then dispatches software interrupts to the other cores)</a:t>
            </a:r>
          </a:p>
          <a:p>
            <a:pPr lvl="1"/>
            <a:r>
              <a:rPr lang="en-US" dirty="0"/>
              <a:t>Should be combined with VM options</a:t>
            </a:r>
          </a:p>
          <a:p>
            <a:pPr lvl="1"/>
            <a:r>
              <a:rPr lang="en-US" dirty="0" smtClean="0"/>
              <a:t>Specially important in NUMA context</a:t>
            </a:r>
          </a:p>
          <a:p>
            <a:pPr lvl="1"/>
            <a:r>
              <a:rPr lang="en-US" dirty="0"/>
              <a:t>Affinity policy set at OS level or DBMS level?</a:t>
            </a:r>
          </a:p>
          <a:p>
            <a:pPr marL="457200" lvl="1" indent="0">
              <a:buNone/>
            </a:pPr>
            <a:endParaRPr lang="en-US" dirty="0" smtClean="0"/>
          </a:p>
          <a:p>
            <a:pPr lvl="2"/>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94074" y="6171684"/>
            <a:ext cx="2788519" cy="369332"/>
          </a:xfrm>
          <a:prstGeom prst="rect">
            <a:avLst/>
          </a:prstGeom>
          <a:noFill/>
        </p:spPr>
        <p:txBody>
          <a:bodyPr wrap="none" rtlCol="0">
            <a:spAutoFit/>
          </a:bodyPr>
          <a:lstStyle/>
          <a:p>
            <a:r>
              <a:rPr lang="en-US" dirty="0" smtClean="0"/>
              <a:t>LOOK UP: </a:t>
            </a:r>
            <a:r>
              <a:rPr lang="en-US" dirty="0" smtClean="0">
                <a:hlinkClick r:id="rId2"/>
              </a:rPr>
              <a:t>Linux CPU tuning</a:t>
            </a:r>
            <a:endParaRPr lang="en-US" dirty="0"/>
          </a:p>
        </p:txBody>
      </p:sp>
    </p:spTree>
    <p:extLst>
      <p:ext uri="{BB962C8B-B14F-4D97-AF65-F5344CB8AC3E}">
        <p14:creationId xmlns:p14="http://schemas.microsoft.com/office/powerpoint/2010/main" val="2815784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Processor/Interrupt Affinity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IOs should complete on the core that issued them</a:t>
            </a:r>
          </a:p>
          <a:p>
            <a:pPr lvl="1"/>
            <a:r>
              <a:rPr lang="en-US" dirty="0" smtClean="0"/>
              <a:t>I/O affinity in SQL server</a:t>
            </a:r>
          </a:p>
          <a:p>
            <a:pPr lvl="1"/>
            <a:r>
              <a:rPr lang="en-US" dirty="0" smtClean="0"/>
              <a:t>Log writers distributed across all NUMA nodes</a:t>
            </a:r>
          </a:p>
          <a:p>
            <a:r>
              <a:rPr lang="en-US" dirty="0" smtClean="0"/>
              <a:t>Locking of a shared data structure across cores, and specially across NUMA nodes</a:t>
            </a:r>
          </a:p>
          <a:p>
            <a:pPr lvl="1"/>
            <a:r>
              <a:rPr lang="en-US" dirty="0"/>
              <a:t>Avoid </a:t>
            </a:r>
            <a:r>
              <a:rPr lang="en-US" dirty="0" smtClean="0"/>
              <a:t>multiprogramming for query agents that modify data</a:t>
            </a:r>
            <a:endParaRPr lang="en-US" dirty="0"/>
          </a:p>
          <a:p>
            <a:pPr lvl="1"/>
            <a:r>
              <a:rPr lang="en-US" dirty="0" smtClean="0"/>
              <a:t>Query agents should be on the same NUMA node</a:t>
            </a:r>
          </a:p>
          <a:p>
            <a:r>
              <a:rPr lang="en-US" dirty="0" smtClean="0"/>
              <a:t>DBMS have pre-set NUMA affinity policies</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357482" y="5996425"/>
            <a:ext cx="5042516" cy="369332"/>
          </a:xfrm>
          <a:prstGeom prst="rect">
            <a:avLst/>
          </a:prstGeom>
          <a:noFill/>
        </p:spPr>
        <p:txBody>
          <a:bodyPr wrap="none" rtlCol="0">
            <a:spAutoFit/>
          </a:bodyPr>
          <a:lstStyle/>
          <a:p>
            <a:r>
              <a:rPr lang="en-US" b="1" dirty="0" smtClean="0"/>
              <a:t>LOOK UP</a:t>
            </a:r>
            <a:r>
              <a:rPr lang="en-US" dirty="0" smtClean="0"/>
              <a:t>: </a:t>
            </a:r>
            <a:r>
              <a:rPr lang="en-US" dirty="0">
                <a:hlinkClick r:id="rId2"/>
              </a:rPr>
              <a:t>Oracle and NUMA</a:t>
            </a:r>
            <a:r>
              <a:rPr lang="en-US" dirty="0"/>
              <a:t>, </a:t>
            </a:r>
            <a:r>
              <a:rPr lang="en-US" dirty="0">
                <a:hlinkClick r:id="rId3"/>
              </a:rPr>
              <a:t>SQL Server and NUMA </a:t>
            </a:r>
            <a:endParaRPr lang="en-US" dirty="0"/>
          </a:p>
        </p:txBody>
      </p:sp>
    </p:spTree>
    <p:extLst>
      <p:ext uri="{BB962C8B-B14F-4D97-AF65-F5344CB8AC3E}">
        <p14:creationId xmlns:p14="http://schemas.microsoft.com/office/powerpoint/2010/main" val="79352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18325" y="3747591"/>
            <a:ext cx="122874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RAID</a:t>
            </a:r>
            <a:br>
              <a:rPr lang="en-US" dirty="0" smtClean="0"/>
            </a:br>
            <a:r>
              <a:rPr lang="en-US" dirty="0" smtClean="0"/>
              <a:t>controller</a:t>
            </a:r>
            <a:endParaRPr lang="en-US" dirty="0"/>
          </a:p>
        </p:txBody>
      </p:sp>
      <p:grpSp>
        <p:nvGrpSpPr>
          <p:cNvPr id="21" name="Group 20"/>
          <p:cNvGrpSpPr/>
          <p:nvPr/>
        </p:nvGrpSpPr>
        <p:grpSpPr>
          <a:xfrm>
            <a:off x="1916939" y="3941574"/>
            <a:ext cx="1986141" cy="378616"/>
            <a:chOff x="1454181" y="2482258"/>
            <a:chExt cx="3204546" cy="378616"/>
          </a:xfrm>
        </p:grpSpPr>
        <p:sp>
          <p:nvSpPr>
            <p:cNvPr id="22" name="Can 21"/>
            <p:cNvSpPr/>
            <p:nvPr/>
          </p:nvSpPr>
          <p:spPr>
            <a:xfrm rot="5400000">
              <a:off x="2868531" y="1067908"/>
              <a:ext cx="375846" cy="320454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Box 22"/>
            <p:cNvSpPr txBox="1"/>
            <p:nvPr/>
          </p:nvSpPr>
          <p:spPr>
            <a:xfrm>
              <a:off x="2254026" y="2491542"/>
              <a:ext cx="782773" cy="369332"/>
            </a:xfrm>
            <a:prstGeom prst="rect">
              <a:avLst/>
            </a:prstGeom>
            <a:noFill/>
          </p:spPr>
          <p:txBody>
            <a:bodyPr wrap="none" rtlCol="0">
              <a:spAutoFit/>
            </a:bodyPr>
            <a:lstStyle/>
            <a:p>
              <a:r>
                <a:rPr lang="en-US" dirty="0" smtClean="0">
                  <a:solidFill>
                    <a:schemeClr val="bg1"/>
                  </a:solidFill>
                </a:rPr>
                <a:t>PCI</a:t>
              </a:r>
              <a:endParaRPr lang="en-US" dirty="0">
                <a:solidFill>
                  <a:schemeClr val="bg1"/>
                </a:solidFill>
              </a:endParaRPr>
            </a:p>
          </p:txBody>
        </p:sp>
      </p:grpSp>
      <p:sp>
        <p:nvSpPr>
          <p:cNvPr id="20" name="Cube 19"/>
          <p:cNvSpPr/>
          <p:nvPr/>
        </p:nvSpPr>
        <p:spPr>
          <a:xfrm>
            <a:off x="3539989" y="3356846"/>
            <a:ext cx="1864990" cy="172282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Southbridge</a:t>
            </a:r>
          </a:p>
          <a:p>
            <a:pPr algn="ctr"/>
            <a:r>
              <a:rPr lang="en-US" dirty="0" smtClean="0"/>
              <a:t>Chipset</a:t>
            </a:r>
          </a:p>
          <a:p>
            <a:pPr algn="ctr"/>
            <a:r>
              <a:rPr lang="en-US" dirty="0" smtClean="0"/>
              <a:t>[</a:t>
            </a:r>
            <a:r>
              <a:rPr lang="en-US" dirty="0" smtClean="0">
                <a:hlinkClick r:id="rId2"/>
              </a:rPr>
              <a:t>z68</a:t>
            </a:r>
            <a:r>
              <a:rPr lang="en-US" dirty="0" smtClean="0"/>
              <a:t>]</a:t>
            </a:r>
            <a:endParaRPr lang="en-US" dirty="0"/>
          </a:p>
        </p:txBody>
      </p:sp>
      <p:sp>
        <p:nvSpPr>
          <p:cNvPr id="31" name="Can 30"/>
          <p:cNvSpPr/>
          <p:nvPr/>
        </p:nvSpPr>
        <p:spPr>
          <a:xfrm>
            <a:off x="4214937" y="3006306"/>
            <a:ext cx="420894" cy="60807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IO Architecture</a:t>
            </a:r>
            <a:endParaRPr lang="en-US" dirty="0"/>
          </a:p>
        </p:txBody>
      </p:sp>
      <p:sp>
        <p:nvSpPr>
          <p:cNvPr id="4" name="Footer Placeholder 3"/>
          <p:cNvSpPr>
            <a:spLocks noGrp="1"/>
          </p:cNvSpPr>
          <p:nvPr>
            <p:ph type="ftr" sz="quarter" idx="11"/>
          </p:nvPr>
        </p:nvSpPr>
        <p:spPr/>
        <p:txBody>
          <a:bodyPr/>
          <a:lstStyle/>
          <a:p>
            <a:r>
              <a:rPr lang="en-US" dirty="0" smtClean="0"/>
              <a:t>@ Dennis </a:t>
            </a:r>
            <a:r>
              <a:rPr lang="en-US" dirty="0" err="1" smtClean="0"/>
              <a:t>Shasha</a:t>
            </a:r>
            <a:r>
              <a:rPr lang="en-US" dirty="0" smtClean="0"/>
              <a:t> and Philippe Bonnet, 2013 </a:t>
            </a:r>
            <a:endParaRPr lang="en-US" dirty="0"/>
          </a:p>
        </p:txBody>
      </p:sp>
      <p:sp>
        <p:nvSpPr>
          <p:cNvPr id="5" name="Rectangle 4"/>
          <p:cNvSpPr/>
          <p:nvPr/>
        </p:nvSpPr>
        <p:spPr>
          <a:xfrm>
            <a:off x="718325" y="2051406"/>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6" name="Rectangle 5"/>
          <p:cNvSpPr/>
          <p:nvPr/>
        </p:nvSpPr>
        <p:spPr>
          <a:xfrm>
            <a:off x="128633" y="4706689"/>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7" name="Rectangle 6"/>
          <p:cNvSpPr/>
          <p:nvPr/>
        </p:nvSpPr>
        <p:spPr>
          <a:xfrm>
            <a:off x="2010596" y="4706689"/>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8" name="Rectangle 7"/>
          <p:cNvSpPr/>
          <p:nvPr/>
        </p:nvSpPr>
        <p:spPr>
          <a:xfrm>
            <a:off x="5729967" y="4333706"/>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HDD</a:t>
            </a:r>
            <a:endParaRPr lang="en-US" dirty="0"/>
          </a:p>
        </p:txBody>
      </p:sp>
      <p:sp>
        <p:nvSpPr>
          <p:cNvPr id="9" name="Rectangle 8"/>
          <p:cNvSpPr/>
          <p:nvPr/>
        </p:nvSpPr>
        <p:spPr>
          <a:xfrm>
            <a:off x="5941165" y="2983863"/>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HDD</a:t>
            </a:r>
            <a:endParaRPr lang="en-US" dirty="0"/>
          </a:p>
        </p:txBody>
      </p:sp>
      <p:grpSp>
        <p:nvGrpSpPr>
          <p:cNvPr id="14" name="Group 13"/>
          <p:cNvGrpSpPr/>
          <p:nvPr/>
        </p:nvGrpSpPr>
        <p:grpSpPr>
          <a:xfrm>
            <a:off x="1526487" y="2212907"/>
            <a:ext cx="2315787" cy="377276"/>
            <a:chOff x="1454182" y="2480829"/>
            <a:chExt cx="3204546" cy="377276"/>
          </a:xfrm>
        </p:grpSpPr>
        <p:sp>
          <p:nvSpPr>
            <p:cNvPr id="10" name="Can 9"/>
            <p:cNvSpPr/>
            <p:nvPr/>
          </p:nvSpPr>
          <p:spPr>
            <a:xfrm rot="5400000">
              <a:off x="2868532" y="1067909"/>
              <a:ext cx="375846" cy="320454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2582384" y="2480829"/>
              <a:ext cx="1249060" cy="369332"/>
            </a:xfrm>
            <a:prstGeom prst="rect">
              <a:avLst/>
            </a:prstGeom>
            <a:noFill/>
          </p:spPr>
          <p:txBody>
            <a:bodyPr wrap="none" rtlCol="0">
              <a:spAutoFit/>
            </a:bodyPr>
            <a:lstStyle/>
            <a:p>
              <a:r>
                <a:rPr lang="en-US" dirty="0" smtClean="0">
                  <a:solidFill>
                    <a:schemeClr val="bg1"/>
                  </a:solidFill>
                </a:rPr>
                <a:t>PCI Express</a:t>
              </a:r>
              <a:endParaRPr lang="en-US" dirty="0">
                <a:solidFill>
                  <a:schemeClr val="bg1"/>
                </a:solidFill>
              </a:endParaRPr>
            </a:p>
          </p:txBody>
        </p:sp>
      </p:grpSp>
      <p:sp>
        <p:nvSpPr>
          <p:cNvPr id="15" name="Rectangle 14"/>
          <p:cNvSpPr/>
          <p:nvPr/>
        </p:nvSpPr>
        <p:spPr>
          <a:xfrm>
            <a:off x="1046611" y="4706689"/>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16" name="Rectangle 15"/>
          <p:cNvSpPr/>
          <p:nvPr/>
        </p:nvSpPr>
        <p:spPr>
          <a:xfrm>
            <a:off x="6811493" y="4333706"/>
            <a:ext cx="870328" cy="745966"/>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SSD</a:t>
            </a:r>
            <a:endParaRPr lang="en-US" dirty="0"/>
          </a:p>
        </p:txBody>
      </p:sp>
      <p:sp>
        <p:nvSpPr>
          <p:cNvPr id="19" name="TextBox 18"/>
          <p:cNvSpPr txBox="1"/>
          <p:nvPr/>
        </p:nvSpPr>
        <p:spPr>
          <a:xfrm>
            <a:off x="6161598" y="3827514"/>
            <a:ext cx="1213606" cy="369332"/>
          </a:xfrm>
          <a:prstGeom prst="rect">
            <a:avLst/>
          </a:prstGeom>
          <a:noFill/>
        </p:spPr>
        <p:txBody>
          <a:bodyPr wrap="none" rtlCol="0">
            <a:spAutoFit/>
          </a:bodyPr>
          <a:lstStyle/>
          <a:p>
            <a:r>
              <a:rPr lang="en-US" dirty="0" smtClean="0">
                <a:solidFill>
                  <a:schemeClr val="bg1"/>
                </a:solidFill>
              </a:rPr>
              <a:t>SATA ports</a:t>
            </a:r>
            <a:endParaRPr lang="en-US" dirty="0">
              <a:solidFill>
                <a:schemeClr val="bg1"/>
              </a:solidFill>
            </a:endParaRPr>
          </a:p>
        </p:txBody>
      </p:sp>
      <p:sp>
        <p:nvSpPr>
          <p:cNvPr id="13" name="Cube 12"/>
          <p:cNvSpPr/>
          <p:nvPr/>
        </p:nvSpPr>
        <p:spPr>
          <a:xfrm>
            <a:off x="3539989" y="1634020"/>
            <a:ext cx="1864990" cy="1722826"/>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Processor</a:t>
            </a:r>
          </a:p>
          <a:p>
            <a:pPr algn="ctr"/>
            <a:r>
              <a:rPr lang="en-US" dirty="0" smtClean="0"/>
              <a:t>[</a:t>
            </a:r>
            <a:r>
              <a:rPr lang="en-US" dirty="0" smtClean="0">
                <a:hlinkClick r:id="rId3"/>
              </a:rPr>
              <a:t>core i7</a:t>
            </a:r>
            <a:r>
              <a:rPr lang="en-US" dirty="0" smtClean="0"/>
              <a:t>]</a:t>
            </a:r>
            <a:endParaRPr lang="en-US" dirty="0"/>
          </a:p>
        </p:txBody>
      </p:sp>
      <p:cxnSp>
        <p:nvCxnSpPr>
          <p:cNvPr id="25" name="Straight Connector 24"/>
          <p:cNvCxnSpPr>
            <a:stCxn id="6" idx="0"/>
          </p:cNvCxnSpPr>
          <p:nvPr/>
        </p:nvCxnSpPr>
        <p:spPr>
          <a:xfrm flipV="1">
            <a:off x="563797" y="4493557"/>
            <a:ext cx="482814" cy="213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0"/>
            <a:endCxn id="12" idx="2"/>
          </p:cNvCxnSpPr>
          <p:nvPr/>
        </p:nvCxnSpPr>
        <p:spPr>
          <a:xfrm flipH="1" flipV="1">
            <a:off x="1332699" y="4493557"/>
            <a:ext cx="149076" cy="213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7" idx="0"/>
          </p:cNvCxnSpPr>
          <p:nvPr/>
        </p:nvCxnSpPr>
        <p:spPr>
          <a:xfrm flipH="1" flipV="1">
            <a:off x="1626085" y="4493557"/>
            <a:ext cx="819675" cy="213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9" idx="2"/>
          </p:cNvCxnSpPr>
          <p:nvPr/>
        </p:nvCxnSpPr>
        <p:spPr>
          <a:xfrm>
            <a:off x="6376329" y="3729829"/>
            <a:ext cx="0" cy="17101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8" idx="0"/>
          </p:cNvCxnSpPr>
          <p:nvPr/>
        </p:nvCxnSpPr>
        <p:spPr>
          <a:xfrm>
            <a:off x="6161599" y="4196846"/>
            <a:ext cx="3532" cy="136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7202089" y="4043645"/>
            <a:ext cx="3532" cy="305601"/>
          </a:xfrm>
          <a:prstGeom prst="line">
            <a:avLst/>
          </a:prstGeom>
        </p:spPr>
        <p:style>
          <a:lnRef idx="2">
            <a:schemeClr val="accent1"/>
          </a:lnRef>
          <a:fillRef idx="0">
            <a:schemeClr val="accent1"/>
          </a:fillRef>
          <a:effectRef idx="1">
            <a:schemeClr val="accent1"/>
          </a:effectRef>
          <a:fontRef idx="minor">
            <a:schemeClr val="tx1"/>
          </a:fontRef>
        </p:style>
      </p:cxnSp>
      <p:sp>
        <p:nvSpPr>
          <p:cNvPr id="41" name="Can 40"/>
          <p:cNvSpPr/>
          <p:nvPr/>
        </p:nvSpPr>
        <p:spPr>
          <a:xfrm rot="5400000">
            <a:off x="6188406" y="1027803"/>
            <a:ext cx="375846" cy="23157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TextBox 41"/>
          <p:cNvSpPr txBox="1"/>
          <p:nvPr/>
        </p:nvSpPr>
        <p:spPr>
          <a:xfrm>
            <a:off x="5568993" y="2004288"/>
            <a:ext cx="1377300" cy="369332"/>
          </a:xfrm>
          <a:prstGeom prst="rect">
            <a:avLst/>
          </a:prstGeom>
          <a:noFill/>
        </p:spPr>
        <p:txBody>
          <a:bodyPr wrap="none" rtlCol="0">
            <a:spAutoFit/>
          </a:bodyPr>
          <a:lstStyle/>
          <a:p>
            <a:r>
              <a:rPr lang="en-US" dirty="0" smtClean="0">
                <a:solidFill>
                  <a:srgbClr val="FFFFFF"/>
                </a:solidFill>
              </a:rPr>
              <a:t>Memory bus</a:t>
            </a:r>
            <a:endParaRPr lang="en-US" dirty="0">
              <a:solidFill>
                <a:srgbClr val="FFFFFF"/>
              </a:solidFill>
            </a:endParaRPr>
          </a:p>
        </p:txBody>
      </p:sp>
      <p:sp>
        <p:nvSpPr>
          <p:cNvPr id="43" name="Round Single Corner Rectangle 42"/>
          <p:cNvSpPr/>
          <p:nvPr/>
        </p:nvSpPr>
        <p:spPr>
          <a:xfrm>
            <a:off x="7359621" y="1784648"/>
            <a:ext cx="1380304" cy="746823"/>
          </a:xfrm>
          <a:prstGeom prst="round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RAM</a:t>
            </a:r>
            <a:endParaRPr lang="en-US" dirty="0"/>
          </a:p>
        </p:txBody>
      </p:sp>
      <p:sp>
        <p:nvSpPr>
          <p:cNvPr id="46" name="TextBox 45"/>
          <p:cNvSpPr txBox="1"/>
          <p:nvPr/>
        </p:nvSpPr>
        <p:spPr>
          <a:xfrm>
            <a:off x="205745" y="5923323"/>
            <a:ext cx="6668487" cy="369332"/>
          </a:xfrm>
          <a:prstGeom prst="rect">
            <a:avLst/>
          </a:prstGeom>
          <a:noFill/>
        </p:spPr>
        <p:txBody>
          <a:bodyPr wrap="none" rtlCol="0">
            <a:spAutoFit/>
          </a:bodyPr>
          <a:lstStyle/>
          <a:p>
            <a:r>
              <a:rPr lang="en-US" b="1" dirty="0" smtClean="0"/>
              <a:t>LOOK UP</a:t>
            </a:r>
            <a:r>
              <a:rPr lang="en-US" dirty="0" smtClean="0"/>
              <a:t>: </a:t>
            </a:r>
            <a:r>
              <a:rPr lang="en-US" dirty="0" smtClean="0">
                <a:hlinkClick r:id="rId4"/>
              </a:rPr>
              <a:t>Smart Response Technology</a:t>
            </a:r>
            <a:r>
              <a:rPr lang="en-US" dirty="0" smtClean="0"/>
              <a:t> (SSD caching managed by z68)</a:t>
            </a:r>
            <a:endParaRPr lang="en-US" dirty="0"/>
          </a:p>
        </p:txBody>
      </p:sp>
      <p:sp>
        <p:nvSpPr>
          <p:cNvPr id="47" name="TextBox 46"/>
          <p:cNvSpPr txBox="1"/>
          <p:nvPr/>
        </p:nvSpPr>
        <p:spPr>
          <a:xfrm>
            <a:off x="2169911" y="1961755"/>
            <a:ext cx="817501" cy="276999"/>
          </a:xfrm>
          <a:prstGeom prst="rect">
            <a:avLst/>
          </a:prstGeom>
          <a:noFill/>
        </p:spPr>
        <p:txBody>
          <a:bodyPr wrap="none" rtlCol="0">
            <a:spAutoFit/>
          </a:bodyPr>
          <a:lstStyle/>
          <a:p>
            <a:r>
              <a:rPr lang="en-US" sz="1200" dirty="0" smtClean="0"/>
              <a:t>16 GB/sec</a:t>
            </a:r>
            <a:endParaRPr lang="en-US" sz="1200" dirty="0"/>
          </a:p>
        </p:txBody>
      </p:sp>
      <p:sp>
        <p:nvSpPr>
          <p:cNvPr id="48" name="TextBox 47"/>
          <p:cNvSpPr txBox="1"/>
          <p:nvPr/>
        </p:nvSpPr>
        <p:spPr>
          <a:xfrm>
            <a:off x="5729967" y="1684756"/>
            <a:ext cx="928459" cy="276999"/>
          </a:xfrm>
          <a:prstGeom prst="rect">
            <a:avLst/>
          </a:prstGeom>
          <a:noFill/>
        </p:spPr>
        <p:txBody>
          <a:bodyPr wrap="none" rtlCol="0">
            <a:spAutoFit/>
          </a:bodyPr>
          <a:lstStyle/>
          <a:p>
            <a:r>
              <a:rPr lang="en-US" sz="1200" dirty="0" smtClean="0"/>
              <a:t>2x21GB/sec</a:t>
            </a:r>
            <a:endParaRPr lang="en-US" sz="1200" dirty="0"/>
          </a:p>
        </p:txBody>
      </p:sp>
      <p:sp>
        <p:nvSpPr>
          <p:cNvPr id="49" name="TextBox 48"/>
          <p:cNvSpPr txBox="1"/>
          <p:nvPr/>
        </p:nvSpPr>
        <p:spPr>
          <a:xfrm>
            <a:off x="2195741" y="3623848"/>
            <a:ext cx="739505" cy="276999"/>
          </a:xfrm>
          <a:prstGeom prst="rect">
            <a:avLst/>
          </a:prstGeom>
          <a:noFill/>
        </p:spPr>
        <p:txBody>
          <a:bodyPr wrap="none" rtlCol="0">
            <a:spAutoFit/>
          </a:bodyPr>
          <a:lstStyle/>
          <a:p>
            <a:r>
              <a:rPr lang="en-US" sz="1200" dirty="0" smtClean="0"/>
              <a:t>5 GB/sec</a:t>
            </a:r>
            <a:endParaRPr lang="en-US" sz="1200" dirty="0"/>
          </a:p>
        </p:txBody>
      </p:sp>
      <p:sp>
        <p:nvSpPr>
          <p:cNvPr id="50" name="TextBox 49"/>
          <p:cNvSpPr txBox="1"/>
          <p:nvPr/>
        </p:nvSpPr>
        <p:spPr>
          <a:xfrm>
            <a:off x="1972037" y="4424528"/>
            <a:ext cx="739505" cy="276999"/>
          </a:xfrm>
          <a:prstGeom prst="rect">
            <a:avLst/>
          </a:prstGeom>
          <a:noFill/>
        </p:spPr>
        <p:txBody>
          <a:bodyPr wrap="none" rtlCol="0">
            <a:spAutoFit/>
          </a:bodyPr>
          <a:lstStyle/>
          <a:p>
            <a:r>
              <a:rPr lang="en-US" sz="1200" dirty="0"/>
              <a:t>3</a:t>
            </a:r>
            <a:r>
              <a:rPr lang="en-US" sz="1200" dirty="0" smtClean="0"/>
              <a:t> GB/sec</a:t>
            </a:r>
            <a:endParaRPr lang="en-US" sz="1200" dirty="0"/>
          </a:p>
        </p:txBody>
      </p:sp>
      <p:sp>
        <p:nvSpPr>
          <p:cNvPr id="51" name="TextBox 50"/>
          <p:cNvSpPr txBox="1"/>
          <p:nvPr/>
        </p:nvSpPr>
        <p:spPr>
          <a:xfrm>
            <a:off x="5322419" y="3834692"/>
            <a:ext cx="739505" cy="276999"/>
          </a:xfrm>
          <a:prstGeom prst="rect">
            <a:avLst/>
          </a:prstGeom>
          <a:noFill/>
        </p:spPr>
        <p:txBody>
          <a:bodyPr wrap="none" rtlCol="0">
            <a:spAutoFit/>
          </a:bodyPr>
          <a:lstStyle/>
          <a:p>
            <a:r>
              <a:rPr lang="en-US" sz="1200" dirty="0"/>
              <a:t>3</a:t>
            </a:r>
            <a:r>
              <a:rPr lang="en-US" sz="1200" dirty="0" smtClean="0"/>
              <a:t> GB/sec</a:t>
            </a:r>
            <a:endParaRPr lang="en-US" sz="1200" dirty="0"/>
          </a:p>
        </p:txBody>
      </p:sp>
      <p:cxnSp>
        <p:nvCxnSpPr>
          <p:cNvPr id="53" name="Straight Connector 52"/>
          <p:cNvCxnSpPr/>
          <p:nvPr/>
        </p:nvCxnSpPr>
        <p:spPr>
          <a:xfrm flipH="1">
            <a:off x="5301899" y="4196846"/>
            <a:ext cx="8632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5301899" y="3889746"/>
            <a:ext cx="107443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5277348" y="4043645"/>
            <a:ext cx="1924741"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6841597" y="5386260"/>
            <a:ext cx="543663" cy="2106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831541" y="5710357"/>
            <a:ext cx="543663" cy="210604"/>
          </a:xfrm>
          <a:prstGeom prst="rect">
            <a:avLst/>
          </a:prstGeom>
          <a:solidFill>
            <a:srgbClr val="B3A2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375204" y="5386260"/>
            <a:ext cx="1253393" cy="276999"/>
          </a:xfrm>
          <a:prstGeom prst="rect">
            <a:avLst/>
          </a:prstGeom>
          <a:noFill/>
        </p:spPr>
        <p:txBody>
          <a:bodyPr wrap="none" rtlCol="0">
            <a:spAutoFit/>
          </a:bodyPr>
          <a:lstStyle/>
          <a:p>
            <a:r>
              <a:rPr lang="en-US" sz="1200" dirty="0"/>
              <a:t>Byte addressable</a:t>
            </a:r>
          </a:p>
        </p:txBody>
      </p:sp>
      <p:sp>
        <p:nvSpPr>
          <p:cNvPr id="45" name="TextBox 44"/>
          <p:cNvSpPr txBox="1"/>
          <p:nvPr/>
        </p:nvSpPr>
        <p:spPr>
          <a:xfrm>
            <a:off x="7359621" y="5650026"/>
            <a:ext cx="1313180" cy="276999"/>
          </a:xfrm>
          <a:prstGeom prst="rect">
            <a:avLst/>
          </a:prstGeom>
          <a:noFill/>
        </p:spPr>
        <p:txBody>
          <a:bodyPr wrap="none" rtlCol="0">
            <a:spAutoFit/>
          </a:bodyPr>
          <a:lstStyle/>
          <a:p>
            <a:r>
              <a:rPr lang="en-US" sz="1200" dirty="0" smtClean="0"/>
              <a:t>Block addressable</a:t>
            </a:r>
            <a:endParaRPr lang="en-US" sz="1200" dirty="0"/>
          </a:p>
        </p:txBody>
      </p:sp>
    </p:spTree>
    <p:extLst>
      <p:ext uri="{BB962C8B-B14F-4D97-AF65-F5344CB8AC3E}">
        <p14:creationId xmlns:p14="http://schemas.microsoft.com/office/powerpoint/2010/main" val="1944007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large files (with TCP)</a:t>
            </a:r>
            <a:endParaRPr lang="en-US" dirty="0"/>
          </a:p>
        </p:txBody>
      </p:sp>
      <p:sp>
        <p:nvSpPr>
          <p:cNvPr id="3" name="Content Placeholder 2"/>
          <p:cNvSpPr>
            <a:spLocks noGrp="1"/>
          </p:cNvSpPr>
          <p:nvPr>
            <p:ph idx="1"/>
          </p:nvPr>
        </p:nvSpPr>
        <p:spPr/>
        <p:txBody>
          <a:bodyPr/>
          <a:lstStyle/>
          <a:p>
            <a:r>
              <a:rPr lang="en-US" dirty="0" smtClean="0"/>
              <a:t>With the advent of compute cloud, it is often necessary to transfer large files over the network when loading a database.</a:t>
            </a:r>
          </a:p>
          <a:p>
            <a:r>
              <a:rPr lang="en-US" dirty="0" smtClean="0"/>
              <a:t>To speed up the transfer of large files:</a:t>
            </a:r>
          </a:p>
          <a:p>
            <a:pPr lvl="1"/>
            <a:r>
              <a:rPr lang="en-US" dirty="0" smtClean="0"/>
              <a:t>Increase the s	</a:t>
            </a:r>
            <a:r>
              <a:rPr lang="en-US" dirty="0" err="1" smtClean="0"/>
              <a:t>ize</a:t>
            </a:r>
            <a:r>
              <a:rPr lang="en-US" dirty="0" smtClean="0"/>
              <a:t> of the TCP buffers</a:t>
            </a:r>
          </a:p>
          <a:p>
            <a:pPr lvl="1"/>
            <a:r>
              <a:rPr lang="en-US" dirty="0" smtClean="0"/>
              <a:t>Increase the socket buffer size (Linux)</a:t>
            </a:r>
          </a:p>
          <a:p>
            <a:pPr lvl="1"/>
            <a:r>
              <a:rPr lang="en-US" dirty="0" smtClean="0"/>
              <a:t>Set up TCP large windows (and timestamp) </a:t>
            </a:r>
          </a:p>
          <a:p>
            <a:pPr lvl="1"/>
            <a:r>
              <a:rPr lang="en-US" dirty="0" smtClean="0"/>
              <a:t>Rely on selective </a:t>
            </a:r>
            <a:r>
              <a:rPr lang="en-US" dirty="0" err="1" smtClean="0"/>
              <a:t>acks</a:t>
            </a:r>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TextBox 4"/>
          <p:cNvSpPr txBox="1"/>
          <p:nvPr/>
        </p:nvSpPr>
        <p:spPr>
          <a:xfrm>
            <a:off x="457200" y="6126163"/>
            <a:ext cx="2185740" cy="369332"/>
          </a:xfrm>
          <a:prstGeom prst="rect">
            <a:avLst/>
          </a:prstGeom>
          <a:noFill/>
        </p:spPr>
        <p:txBody>
          <a:bodyPr wrap="none" rtlCol="0">
            <a:spAutoFit/>
          </a:bodyPr>
          <a:lstStyle/>
          <a:p>
            <a:r>
              <a:rPr lang="en-US" b="1" dirty="0" smtClean="0"/>
              <a:t>LOOK UP</a:t>
            </a:r>
            <a:r>
              <a:rPr lang="en-US" dirty="0" smtClean="0"/>
              <a:t>: </a:t>
            </a:r>
            <a:r>
              <a:rPr lang="en-US" dirty="0" smtClean="0">
                <a:hlinkClick r:id="rId2"/>
              </a:rPr>
              <a:t>TCP Tuning</a:t>
            </a:r>
            <a:endParaRPr lang="en-US" dirty="0"/>
          </a:p>
        </p:txBody>
      </p:sp>
    </p:spTree>
    <p:extLst>
      <p:ext uri="{BB962C8B-B14F-4D97-AF65-F5344CB8AC3E}">
        <p14:creationId xmlns:p14="http://schemas.microsoft.com/office/powerpoint/2010/main" val="3424782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85800" y="609600"/>
            <a:ext cx="7772400" cy="1143000"/>
          </a:xfrm>
          <a:ln/>
        </p:spPr>
        <p:txBody>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Throwing hardware at a problem</a:t>
            </a:r>
            <a:endParaRPr lang="en-US" dirty="0"/>
          </a:p>
        </p:txBody>
      </p:sp>
      <p:sp>
        <p:nvSpPr>
          <p:cNvPr id="22530" name="Rectangle 2"/>
          <p:cNvSpPr>
            <a:spLocks noGrp="1" noChangeArrowheads="1"/>
          </p:cNvSpPr>
          <p:nvPr>
            <p:ph type="body" idx="1"/>
          </p:nvPr>
        </p:nvSpPr>
        <p:spPr>
          <a:xfrm>
            <a:off x="685800" y="1981200"/>
            <a:ext cx="7772400" cy="4595813"/>
          </a:xfrm>
          <a:ln/>
        </p:spPr>
        <p:txBody>
          <a:bodyPr>
            <a:normAutofit lnSpcReduction="10000"/>
          </a:bodyPr>
          <a:lstStyle/>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smtClean="0"/>
              <a:t>More Memory</a:t>
            </a:r>
            <a:endParaRPr lang="en-US" sz="2800" dirty="0"/>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Increase buffer size without increasing paging</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smtClean="0"/>
              <a:t>More Disks</a:t>
            </a:r>
            <a:endParaRPr lang="en-US" sz="2800" dirty="0"/>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Log on separate disk</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Mirror frequently read file</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Partition large files</a:t>
            </a:r>
          </a:p>
          <a:p>
            <a:pPr marL="339725" indent="-339725">
              <a:lnSpc>
                <a:spcPct val="90000"/>
              </a:lnSpc>
              <a:spcBef>
                <a:spcPts val="7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800" dirty="0" smtClean="0"/>
              <a:t>More Processors</a:t>
            </a:r>
            <a:endParaRPr lang="en-US" sz="2800" dirty="0"/>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Off-load non-database applications onto other CPUs</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Off-load data mining applications to old database copy</a:t>
            </a:r>
          </a:p>
          <a:p>
            <a:pPr marL="739775" lvl="1" indent="-282575">
              <a:lnSpc>
                <a:spcPct val="90000"/>
              </a:lnSpc>
              <a:spcBef>
                <a:spcPts val="6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400" dirty="0"/>
              <a:t>Increase throughput to shared data </a:t>
            </a:r>
          </a:p>
          <a:p>
            <a:pPr lvl="2">
              <a:lnSpc>
                <a:spcPct val="90000"/>
              </a:lnSpc>
              <a:spcBef>
                <a:spcPts val="500"/>
              </a:spcBef>
              <a:buFont typeface="Times New Roman" charset="0"/>
              <a:buChar char="•"/>
              <a:tabLst>
                <a:tab pos="339725" algn="l"/>
                <a:tab pos="452438" algn="l"/>
                <a:tab pos="909638" algn="l"/>
                <a:tab pos="1366838" algn="l"/>
                <a:tab pos="1824038" algn="l"/>
                <a:tab pos="2281238" algn="l"/>
                <a:tab pos="2738438" algn="l"/>
                <a:tab pos="3195638" algn="l"/>
                <a:tab pos="3652838" algn="l"/>
                <a:tab pos="4110038" algn="l"/>
                <a:tab pos="4567238" algn="l"/>
                <a:tab pos="5024438" algn="l"/>
                <a:tab pos="5481638" algn="l"/>
                <a:tab pos="5938838" algn="l"/>
                <a:tab pos="6396038" algn="l"/>
                <a:tab pos="6853238" algn="l"/>
                <a:tab pos="7310438" algn="l"/>
                <a:tab pos="7767638" algn="l"/>
                <a:tab pos="8224838" algn="l"/>
                <a:tab pos="8682038" algn="l"/>
                <a:tab pos="9139238" algn="l"/>
              </a:tabLst>
            </a:pPr>
            <a:r>
              <a:rPr lang="en-US" sz="2000" dirty="0"/>
              <a:t>Shared memory or shared disk architecture</a:t>
            </a:r>
          </a:p>
        </p:txBody>
      </p:sp>
      <p:sp>
        <p:nvSpPr>
          <p:cNvPr id="4" name="Footer Placeholder 5"/>
          <p:cNvSpPr>
            <a:spLocks noGrp="1"/>
          </p:cNvSpPr>
          <p:nvPr>
            <p:ph type="ftr" sz="quarter" idx="11"/>
          </p:nvPr>
        </p:nvSpPr>
        <p:spPr>
          <a:xfrm>
            <a:off x="3124200" y="6356350"/>
            <a:ext cx="3429000" cy="365125"/>
          </a:xfrm>
        </p:spPr>
        <p:txBody>
          <a:bodyPr/>
          <a:lstStyle/>
          <a:p>
            <a:r>
              <a:rPr lang="en-US" dirty="0" smtClean="0"/>
              <a:t>@ Dennis </a:t>
            </a:r>
            <a:r>
              <a:rPr lang="en-US" dirty="0" err="1" smtClean="0"/>
              <a:t>Shasha</a:t>
            </a:r>
            <a:r>
              <a:rPr lang="en-US" dirty="0" smtClean="0"/>
              <a:t> and Philippe Bonnet, 2013 </a:t>
            </a:r>
            <a:endParaRPr lang="en-US" dirty="0"/>
          </a:p>
        </p:txBody>
      </p:sp>
    </p:spTree>
    <p:extLst>
      <p:ext uri="{BB962C8B-B14F-4D97-AF65-F5344CB8AC3E}">
        <p14:creationId xmlns:p14="http://schemas.microsoft.com/office/powerpoint/2010/main" val="19410019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Virtual Storage Performance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pic>
        <p:nvPicPr>
          <p:cNvPr id="6" name="Picture 5"/>
          <p:cNvPicPr>
            <a:picLocks noChangeAspect="1"/>
          </p:cNvPicPr>
          <p:nvPr/>
        </p:nvPicPr>
        <p:blipFill>
          <a:blip r:embed="rId2"/>
          <a:stretch>
            <a:fillRect/>
          </a:stretch>
        </p:blipFill>
        <p:spPr>
          <a:xfrm>
            <a:off x="457200" y="1810926"/>
            <a:ext cx="2466265" cy="1571037"/>
          </a:xfrm>
          <a:prstGeom prst="rect">
            <a:avLst/>
          </a:prstGeom>
        </p:spPr>
      </p:pic>
      <p:sp>
        <p:nvSpPr>
          <p:cNvPr id="7" name="TextBox 6"/>
          <p:cNvSpPr txBox="1"/>
          <p:nvPr/>
        </p:nvSpPr>
        <p:spPr>
          <a:xfrm>
            <a:off x="457200" y="3340149"/>
            <a:ext cx="3277009" cy="1661994"/>
          </a:xfrm>
          <a:prstGeom prst="rect">
            <a:avLst/>
          </a:prstGeom>
          <a:noFill/>
        </p:spPr>
        <p:txBody>
          <a:bodyPr wrap="none" rtlCol="0">
            <a:spAutoFit/>
          </a:bodyPr>
          <a:lstStyle/>
          <a:p>
            <a:r>
              <a:rPr lang="en-US" dirty="0" smtClean="0">
                <a:hlinkClick r:id="rId3"/>
              </a:rPr>
              <a:t>Intel 710</a:t>
            </a:r>
            <a:endParaRPr lang="en-US" dirty="0" smtClean="0"/>
          </a:p>
          <a:p>
            <a:r>
              <a:rPr lang="en-US" sz="1200" dirty="0" smtClean="0"/>
              <a:t>(100GN, 2.5in SATA 3Gb/s, 25nm, MLC)</a:t>
            </a:r>
          </a:p>
          <a:p>
            <a:r>
              <a:rPr lang="en-US" sz="1200" dirty="0" smtClean="0"/>
              <a:t>170 MB/s sequential write</a:t>
            </a:r>
          </a:p>
          <a:p>
            <a:r>
              <a:rPr lang="en-US" sz="1200" dirty="0" smtClean="0"/>
              <a:t>	85 </a:t>
            </a:r>
            <a:r>
              <a:rPr lang="en-US" sz="1200" dirty="0" err="1" smtClean="0"/>
              <a:t>usec</a:t>
            </a:r>
            <a:r>
              <a:rPr lang="en-US" sz="1200" dirty="0" smtClean="0"/>
              <a:t> latency write</a:t>
            </a:r>
          </a:p>
          <a:p>
            <a:r>
              <a:rPr lang="en-US" sz="1200" dirty="0" smtClean="0"/>
              <a:t>38500 </a:t>
            </a:r>
            <a:r>
              <a:rPr lang="en-US" sz="1200" dirty="0" err="1" smtClean="0"/>
              <a:t>iops</a:t>
            </a:r>
            <a:r>
              <a:rPr lang="en-US" sz="1200" dirty="0" smtClean="0"/>
              <a:t> Random reads (full range; 32 </a:t>
            </a:r>
            <a:r>
              <a:rPr lang="en-US" sz="1200" dirty="0" err="1" smtClean="0"/>
              <a:t>iodepth</a:t>
            </a:r>
            <a:r>
              <a:rPr lang="en-US" sz="1200" dirty="0" smtClean="0"/>
              <a:t>)</a:t>
            </a:r>
          </a:p>
          <a:p>
            <a:r>
              <a:rPr lang="en-US" sz="1200" dirty="0" smtClean="0"/>
              <a:t>	75 </a:t>
            </a:r>
            <a:r>
              <a:rPr lang="en-US" sz="1200" dirty="0" err="1" smtClean="0"/>
              <a:t>usec</a:t>
            </a:r>
            <a:r>
              <a:rPr lang="en-US" sz="1200" dirty="0" smtClean="0"/>
              <a:t> latency reads</a:t>
            </a:r>
          </a:p>
          <a:p>
            <a:endParaRPr lang="en-US" sz="1200" dirty="0" smtClean="0"/>
          </a:p>
          <a:p>
            <a:endParaRPr lang="en-US" sz="1200" dirty="0"/>
          </a:p>
        </p:txBody>
      </p:sp>
      <p:cxnSp>
        <p:nvCxnSpPr>
          <p:cNvPr id="11" name="Straight Connector 10"/>
          <p:cNvCxnSpPr>
            <a:stCxn id="6" idx="3"/>
            <a:endCxn id="12" idx="1"/>
          </p:cNvCxnSpPr>
          <p:nvPr/>
        </p:nvCxnSpPr>
        <p:spPr>
          <a:xfrm>
            <a:off x="2923465" y="2596445"/>
            <a:ext cx="1262831" cy="4703"/>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4186296" y="2126074"/>
            <a:ext cx="1407348" cy="9501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err="1" smtClean="0"/>
              <a:t>Core</a:t>
            </a:r>
            <a:r>
              <a:rPr lang="nl-NL" dirty="0" smtClean="0"/>
              <a:t> </a:t>
            </a:r>
            <a:r>
              <a:rPr lang="nl-NL" dirty="0"/>
              <a:t>i5 CPU         750  @ 2.67GHz</a:t>
            </a:r>
          </a:p>
        </p:txBody>
      </p:sp>
      <p:sp>
        <p:nvSpPr>
          <p:cNvPr id="13" name="TextBox 12"/>
          <p:cNvSpPr txBox="1"/>
          <p:nvPr/>
        </p:nvSpPr>
        <p:spPr>
          <a:xfrm>
            <a:off x="5706514" y="1467922"/>
            <a:ext cx="3192893" cy="2893100"/>
          </a:xfrm>
          <a:prstGeom prst="rect">
            <a:avLst/>
          </a:prstGeom>
          <a:noFill/>
        </p:spPr>
        <p:txBody>
          <a:bodyPr wrap="square" rtlCol="0">
            <a:spAutoFit/>
          </a:bodyPr>
          <a:lstStyle/>
          <a:p>
            <a:r>
              <a:rPr lang="en-US" sz="2000" dirty="0" smtClean="0"/>
              <a:t>Host: Ubuntu </a:t>
            </a:r>
            <a:r>
              <a:rPr lang="en-US" sz="2000" dirty="0" smtClean="0"/>
              <a:t>12.04</a:t>
            </a:r>
          </a:p>
          <a:p>
            <a:r>
              <a:rPr lang="en-US" sz="2000" dirty="0"/>
              <a:t>	</a:t>
            </a:r>
            <a:r>
              <a:rPr lang="en-US" sz="1400" dirty="0" err="1" smtClean="0"/>
              <a:t>noop</a:t>
            </a:r>
            <a:r>
              <a:rPr lang="en-US" sz="1400" dirty="0" smtClean="0"/>
              <a:t> scheduler</a:t>
            </a:r>
            <a:endParaRPr lang="en-US" sz="1400" dirty="0" smtClean="0"/>
          </a:p>
          <a:p>
            <a:r>
              <a:rPr lang="en-US" sz="2000" dirty="0" smtClean="0"/>
              <a:t>VM: </a:t>
            </a:r>
            <a:r>
              <a:rPr lang="en-US" sz="2000" dirty="0" err="1" smtClean="0"/>
              <a:t>VirtualBox</a:t>
            </a:r>
            <a:r>
              <a:rPr lang="en-US" sz="2000" dirty="0" smtClean="0"/>
              <a:t> 4.2 (</a:t>
            </a:r>
            <a:r>
              <a:rPr lang="en-US" sz="2000" b="1" u="sng" dirty="0" smtClean="0"/>
              <a:t>nice -5</a:t>
            </a:r>
            <a:r>
              <a:rPr lang="en-US" sz="2000" dirty="0" smtClean="0"/>
              <a:t>)</a:t>
            </a:r>
          </a:p>
          <a:p>
            <a:r>
              <a:rPr lang="en-US" sz="2000" dirty="0"/>
              <a:t>	</a:t>
            </a:r>
            <a:r>
              <a:rPr lang="en-US" sz="1400" dirty="0" smtClean="0"/>
              <a:t>all accelerations enabled</a:t>
            </a:r>
          </a:p>
          <a:p>
            <a:r>
              <a:rPr lang="en-US" sz="1400" dirty="0" smtClean="0"/>
              <a:t>	4 CPUs</a:t>
            </a:r>
          </a:p>
          <a:p>
            <a:r>
              <a:rPr lang="en-US" sz="1400" dirty="0"/>
              <a:t>	</a:t>
            </a:r>
            <a:r>
              <a:rPr lang="en-US" sz="1400" dirty="0" smtClean="0"/>
              <a:t>8 GB VDI disk (fixed)</a:t>
            </a:r>
            <a:br>
              <a:rPr lang="en-US" sz="1400" dirty="0" smtClean="0"/>
            </a:br>
            <a:r>
              <a:rPr lang="en-US" sz="1400" dirty="0" smtClean="0"/>
              <a:t>	SATA Controller</a:t>
            </a:r>
          </a:p>
          <a:p>
            <a:r>
              <a:rPr lang="en-US" sz="2000" dirty="0" smtClean="0"/>
              <a:t>Guest: Ubuntu 12.04</a:t>
            </a:r>
            <a:br>
              <a:rPr lang="en-US" sz="2000" dirty="0" smtClean="0"/>
            </a:br>
            <a:r>
              <a:rPr lang="en-US" sz="2000" dirty="0" smtClean="0"/>
              <a:t>	</a:t>
            </a:r>
            <a:r>
              <a:rPr lang="en-US" sz="1400" dirty="0" err="1" smtClean="0"/>
              <a:t>noop</a:t>
            </a:r>
            <a:r>
              <a:rPr lang="en-US" sz="1400" dirty="0" smtClean="0"/>
              <a:t> scheduler</a:t>
            </a:r>
          </a:p>
          <a:p>
            <a:endParaRPr lang="en-US" sz="2000" dirty="0" smtClean="0"/>
          </a:p>
        </p:txBody>
      </p:sp>
      <p:sp>
        <p:nvSpPr>
          <p:cNvPr id="14" name="TextBox 13"/>
          <p:cNvSpPr txBox="1"/>
          <p:nvPr/>
        </p:nvSpPr>
        <p:spPr>
          <a:xfrm>
            <a:off x="4449703" y="3089813"/>
            <a:ext cx="864339" cy="369332"/>
          </a:xfrm>
          <a:prstGeom prst="rect">
            <a:avLst/>
          </a:prstGeom>
          <a:noFill/>
        </p:spPr>
        <p:txBody>
          <a:bodyPr wrap="none" rtlCol="0">
            <a:spAutoFit/>
          </a:bodyPr>
          <a:lstStyle/>
          <a:p>
            <a:r>
              <a:rPr lang="en-US" dirty="0" smtClean="0"/>
              <a:t>4 cores</a:t>
            </a:r>
            <a:endParaRPr lang="en-US" dirty="0"/>
          </a:p>
        </p:txBody>
      </p:sp>
      <p:sp>
        <p:nvSpPr>
          <p:cNvPr id="19" name="TextBox 18"/>
          <p:cNvSpPr txBox="1"/>
          <p:nvPr/>
        </p:nvSpPr>
        <p:spPr>
          <a:xfrm>
            <a:off x="173734" y="5167418"/>
            <a:ext cx="4012562" cy="923330"/>
          </a:xfrm>
          <a:prstGeom prst="rect">
            <a:avLst/>
          </a:prstGeom>
          <a:noFill/>
        </p:spPr>
        <p:txBody>
          <a:bodyPr wrap="none" rtlCol="0">
            <a:spAutoFit/>
          </a:bodyPr>
          <a:lstStyle/>
          <a:p>
            <a:r>
              <a:rPr lang="en-US" dirty="0" smtClean="0"/>
              <a:t>Experiments with </a:t>
            </a:r>
            <a:r>
              <a:rPr lang="en-US" dirty="0" smtClean="0">
                <a:hlinkClick r:id="rId4"/>
              </a:rPr>
              <a:t>flexible I/O tester (</a:t>
            </a:r>
            <a:r>
              <a:rPr lang="en-US" dirty="0" err="1" smtClean="0">
                <a:hlinkClick r:id="rId4"/>
              </a:rPr>
              <a:t>fio</a:t>
            </a:r>
            <a:r>
              <a:rPr lang="en-US" dirty="0" smtClean="0">
                <a:hlinkClick r:id="rId4"/>
              </a:rPr>
              <a:t>)</a:t>
            </a:r>
            <a:r>
              <a:rPr lang="en-US" dirty="0" smtClean="0"/>
              <a:t>: </a:t>
            </a:r>
          </a:p>
          <a:p>
            <a:r>
              <a:rPr lang="en-US" dirty="0"/>
              <a:t> </a:t>
            </a:r>
            <a:r>
              <a:rPr lang="en-US" dirty="0" smtClean="0"/>
              <a:t>- sequential writes (</a:t>
            </a:r>
            <a:r>
              <a:rPr lang="en-US" dirty="0" err="1" smtClean="0"/>
              <a:t>seqWrites.fio</a:t>
            </a:r>
            <a:r>
              <a:rPr lang="en-US" dirty="0" smtClean="0"/>
              <a:t>)</a:t>
            </a:r>
          </a:p>
          <a:p>
            <a:r>
              <a:rPr lang="en-US" dirty="0" smtClean="0"/>
              <a:t> - random reads (</a:t>
            </a:r>
            <a:r>
              <a:rPr lang="en-US" dirty="0" err="1" smtClean="0"/>
              <a:t>randReads.fio</a:t>
            </a:r>
            <a:r>
              <a:rPr lang="en-US" dirty="0" smtClean="0"/>
              <a:t>)</a:t>
            </a:r>
            <a:endParaRPr lang="en-US" dirty="0"/>
          </a:p>
        </p:txBody>
      </p:sp>
      <p:sp>
        <p:nvSpPr>
          <p:cNvPr id="20" name="TextBox 19"/>
          <p:cNvSpPr txBox="1"/>
          <p:nvPr/>
        </p:nvSpPr>
        <p:spPr>
          <a:xfrm>
            <a:off x="6683085" y="4321918"/>
            <a:ext cx="1569886" cy="1754327"/>
          </a:xfrm>
          <a:prstGeom prst="rect">
            <a:avLst/>
          </a:prstGeom>
          <a:noFill/>
        </p:spPr>
        <p:txBody>
          <a:bodyPr wrap="none" rtlCol="0">
            <a:spAutoFit/>
          </a:bodyPr>
          <a:lstStyle/>
          <a:p>
            <a:r>
              <a:rPr lang="en-US" sz="1200" dirty="0">
                <a:latin typeface="Courier"/>
                <a:cs typeface="Courier"/>
              </a:rPr>
              <a:t>[</a:t>
            </a:r>
            <a:r>
              <a:rPr lang="en-US" sz="1200" dirty="0" err="1">
                <a:latin typeface="Courier"/>
                <a:cs typeface="Courier"/>
              </a:rPr>
              <a:t>seqWrites</a:t>
            </a:r>
            <a:r>
              <a:rPr lang="en-US" sz="1200" dirty="0">
                <a:latin typeface="Courier"/>
                <a:cs typeface="Courier"/>
              </a:rPr>
              <a:t>]</a:t>
            </a:r>
          </a:p>
          <a:p>
            <a:r>
              <a:rPr lang="en-US" sz="1200" dirty="0" err="1">
                <a:latin typeface="Courier"/>
                <a:cs typeface="Courier"/>
              </a:rPr>
              <a:t>ioengine</a:t>
            </a:r>
            <a:r>
              <a:rPr lang="en-US" sz="1200" dirty="0">
                <a:latin typeface="Courier"/>
                <a:cs typeface="Courier"/>
              </a:rPr>
              <a:t>=</a:t>
            </a:r>
            <a:r>
              <a:rPr lang="en-US" sz="1200" dirty="0" err="1">
                <a:latin typeface="Courier"/>
                <a:cs typeface="Courier"/>
              </a:rPr>
              <a:t>libaio</a:t>
            </a:r>
            <a:endParaRPr lang="en-US" sz="1200" dirty="0">
              <a:latin typeface="Courier"/>
              <a:cs typeface="Courier"/>
            </a:endParaRPr>
          </a:p>
          <a:p>
            <a:r>
              <a:rPr lang="en-US" sz="1200" dirty="0" err="1" smtClean="0">
                <a:latin typeface="Courier"/>
                <a:cs typeface="Courier"/>
              </a:rPr>
              <a:t>Iodepth</a:t>
            </a:r>
            <a:r>
              <a:rPr lang="en-US" sz="1200" dirty="0" smtClean="0">
                <a:latin typeface="Courier"/>
                <a:cs typeface="Courier"/>
              </a:rPr>
              <a:t>=</a:t>
            </a:r>
            <a:r>
              <a:rPr lang="en-US" sz="1200" dirty="0" smtClean="0">
                <a:latin typeface="Courier"/>
                <a:cs typeface="Courier"/>
              </a:rPr>
              <a:t>32</a:t>
            </a:r>
            <a:endParaRPr lang="en-US" sz="1200" dirty="0">
              <a:latin typeface="Courier"/>
              <a:cs typeface="Courier"/>
            </a:endParaRPr>
          </a:p>
          <a:p>
            <a:r>
              <a:rPr lang="en-US" sz="1200" dirty="0" err="1">
                <a:latin typeface="Courier"/>
                <a:cs typeface="Courier"/>
              </a:rPr>
              <a:t>rw</a:t>
            </a:r>
            <a:r>
              <a:rPr lang="en-US" sz="1200" dirty="0">
                <a:latin typeface="Courier"/>
                <a:cs typeface="Courier"/>
              </a:rPr>
              <a:t>=write</a:t>
            </a:r>
          </a:p>
          <a:p>
            <a:r>
              <a:rPr lang="en-US" sz="1200" dirty="0" err="1">
                <a:latin typeface="Courier"/>
                <a:cs typeface="Courier"/>
              </a:rPr>
              <a:t>bs</a:t>
            </a:r>
            <a:r>
              <a:rPr lang="en-US" sz="1200" dirty="0">
                <a:latin typeface="Courier"/>
                <a:cs typeface="Courier"/>
              </a:rPr>
              <a:t>=4k,4k</a:t>
            </a:r>
          </a:p>
          <a:p>
            <a:r>
              <a:rPr lang="en-US" sz="1200" dirty="0">
                <a:latin typeface="Courier"/>
                <a:cs typeface="Courier"/>
              </a:rPr>
              <a:t>direct=1</a:t>
            </a:r>
          </a:p>
          <a:p>
            <a:r>
              <a:rPr lang="en-US" sz="1200" dirty="0" err="1" smtClean="0">
                <a:latin typeface="Courier"/>
                <a:cs typeface="Courier"/>
              </a:rPr>
              <a:t>Numjobs</a:t>
            </a:r>
            <a:r>
              <a:rPr lang="en-US" sz="1200" dirty="0" smtClean="0">
                <a:latin typeface="Courier"/>
                <a:cs typeface="Courier"/>
              </a:rPr>
              <a:t>=1</a:t>
            </a:r>
            <a:endParaRPr lang="en-US" sz="1200" dirty="0">
              <a:latin typeface="Courier"/>
              <a:cs typeface="Courier"/>
            </a:endParaRPr>
          </a:p>
          <a:p>
            <a:r>
              <a:rPr lang="en-US" sz="1200" dirty="0">
                <a:latin typeface="Courier"/>
                <a:cs typeface="Courier"/>
              </a:rPr>
              <a:t>size=50m</a:t>
            </a:r>
          </a:p>
          <a:p>
            <a:r>
              <a:rPr lang="en-US" sz="1200" dirty="0">
                <a:latin typeface="Courier"/>
                <a:cs typeface="Courier"/>
              </a:rPr>
              <a:t>directory=</a:t>
            </a:r>
            <a:r>
              <a:rPr lang="en-US" sz="1200" dirty="0" smtClean="0">
                <a:latin typeface="Courier"/>
                <a:cs typeface="Courier"/>
              </a:rPr>
              <a:t>/</a:t>
            </a:r>
            <a:r>
              <a:rPr lang="en-US" sz="1200" dirty="0" err="1" smtClean="0">
                <a:latin typeface="Courier"/>
                <a:cs typeface="Courier"/>
              </a:rPr>
              <a:t>tmp</a:t>
            </a:r>
            <a:endParaRPr lang="en-US" sz="1200" dirty="0">
              <a:latin typeface="Courier"/>
              <a:cs typeface="Courier"/>
            </a:endParaRPr>
          </a:p>
        </p:txBody>
      </p:sp>
      <p:sp>
        <p:nvSpPr>
          <p:cNvPr id="21" name="TextBox 20"/>
          <p:cNvSpPr txBox="1"/>
          <p:nvPr/>
        </p:nvSpPr>
        <p:spPr>
          <a:xfrm>
            <a:off x="4420338" y="4335243"/>
            <a:ext cx="1569886" cy="1754327"/>
          </a:xfrm>
          <a:prstGeom prst="rect">
            <a:avLst/>
          </a:prstGeom>
          <a:noFill/>
        </p:spPr>
        <p:txBody>
          <a:bodyPr wrap="none" rtlCol="0">
            <a:spAutoFit/>
          </a:bodyPr>
          <a:lstStyle/>
          <a:p>
            <a:r>
              <a:rPr lang="en-US" sz="1200" dirty="0" smtClean="0">
                <a:latin typeface="Courier"/>
                <a:cs typeface="Courier"/>
              </a:rPr>
              <a:t>[</a:t>
            </a:r>
            <a:r>
              <a:rPr lang="en-US" sz="1200" dirty="0" err="1" smtClean="0">
                <a:latin typeface="Courier"/>
                <a:cs typeface="Courier"/>
              </a:rPr>
              <a:t>randReads</a:t>
            </a:r>
            <a:r>
              <a:rPr lang="en-US" sz="1200" dirty="0" smtClean="0">
                <a:latin typeface="Courier"/>
                <a:cs typeface="Courier"/>
              </a:rPr>
              <a:t>]</a:t>
            </a:r>
            <a:endParaRPr lang="en-US" sz="1200" dirty="0">
              <a:latin typeface="Courier"/>
              <a:cs typeface="Courier"/>
            </a:endParaRPr>
          </a:p>
          <a:p>
            <a:r>
              <a:rPr lang="en-US" sz="1200" dirty="0" err="1">
                <a:latin typeface="Courier"/>
                <a:cs typeface="Courier"/>
              </a:rPr>
              <a:t>ioengine</a:t>
            </a:r>
            <a:r>
              <a:rPr lang="en-US" sz="1200" dirty="0">
                <a:latin typeface="Courier"/>
                <a:cs typeface="Courier"/>
              </a:rPr>
              <a:t>=</a:t>
            </a:r>
            <a:r>
              <a:rPr lang="en-US" sz="1200" dirty="0" err="1">
                <a:latin typeface="Courier"/>
                <a:cs typeface="Courier"/>
              </a:rPr>
              <a:t>libaio</a:t>
            </a:r>
            <a:endParaRPr lang="en-US" sz="1200" dirty="0">
              <a:latin typeface="Courier"/>
              <a:cs typeface="Courier"/>
            </a:endParaRPr>
          </a:p>
          <a:p>
            <a:r>
              <a:rPr lang="en-US" sz="1200" dirty="0" err="1" smtClean="0">
                <a:latin typeface="Courier"/>
                <a:cs typeface="Courier"/>
              </a:rPr>
              <a:t>Iodepth</a:t>
            </a:r>
            <a:r>
              <a:rPr lang="en-US" sz="1200" dirty="0" smtClean="0">
                <a:latin typeface="Courier"/>
                <a:cs typeface="Courier"/>
              </a:rPr>
              <a:t>=32</a:t>
            </a:r>
            <a:endParaRPr lang="en-US" sz="1200" dirty="0">
              <a:latin typeface="Courier"/>
              <a:cs typeface="Courier"/>
            </a:endParaRPr>
          </a:p>
          <a:p>
            <a:r>
              <a:rPr lang="en-US" sz="1200" dirty="0" err="1">
                <a:latin typeface="Courier"/>
                <a:cs typeface="Courier"/>
              </a:rPr>
              <a:t>rw</a:t>
            </a:r>
            <a:r>
              <a:rPr lang="en-US" sz="1200" dirty="0" smtClean="0">
                <a:latin typeface="Courier"/>
                <a:cs typeface="Courier"/>
              </a:rPr>
              <a:t>=read</a:t>
            </a:r>
            <a:endParaRPr lang="en-US" sz="1200" dirty="0">
              <a:latin typeface="Courier"/>
              <a:cs typeface="Courier"/>
            </a:endParaRPr>
          </a:p>
          <a:p>
            <a:r>
              <a:rPr lang="en-US" sz="1200" dirty="0" err="1">
                <a:latin typeface="Courier"/>
                <a:cs typeface="Courier"/>
              </a:rPr>
              <a:t>bs</a:t>
            </a:r>
            <a:r>
              <a:rPr lang="en-US" sz="1200" dirty="0">
                <a:latin typeface="Courier"/>
                <a:cs typeface="Courier"/>
              </a:rPr>
              <a:t>=4k,4k</a:t>
            </a:r>
          </a:p>
          <a:p>
            <a:r>
              <a:rPr lang="en-US" sz="1200" dirty="0">
                <a:latin typeface="Courier"/>
                <a:cs typeface="Courier"/>
              </a:rPr>
              <a:t>direct=1</a:t>
            </a:r>
          </a:p>
          <a:p>
            <a:r>
              <a:rPr lang="en-US" sz="1200" dirty="0" err="1" smtClean="0">
                <a:latin typeface="Courier"/>
                <a:cs typeface="Courier"/>
              </a:rPr>
              <a:t>Numjobs</a:t>
            </a:r>
            <a:r>
              <a:rPr lang="en-US" sz="1200" dirty="0" smtClean="0">
                <a:latin typeface="Courier"/>
                <a:cs typeface="Courier"/>
              </a:rPr>
              <a:t>=1</a:t>
            </a:r>
            <a:endParaRPr lang="en-US" sz="1200" dirty="0">
              <a:latin typeface="Courier"/>
              <a:cs typeface="Courier"/>
            </a:endParaRPr>
          </a:p>
          <a:p>
            <a:r>
              <a:rPr lang="en-US" sz="1200" dirty="0">
                <a:latin typeface="Courier"/>
                <a:cs typeface="Courier"/>
              </a:rPr>
              <a:t>size=50m</a:t>
            </a:r>
          </a:p>
          <a:p>
            <a:r>
              <a:rPr lang="en-US" sz="1200" dirty="0">
                <a:latin typeface="Courier"/>
                <a:cs typeface="Courier"/>
              </a:rPr>
              <a:t>directory</a:t>
            </a:r>
            <a:r>
              <a:rPr lang="en-US" sz="1200" dirty="0" smtClean="0">
                <a:latin typeface="Courier"/>
                <a:cs typeface="Courier"/>
              </a:rPr>
              <a:t>=/</a:t>
            </a:r>
            <a:r>
              <a:rPr lang="en-US" sz="1200" dirty="0" err="1" smtClean="0">
                <a:latin typeface="Courier"/>
                <a:cs typeface="Courier"/>
              </a:rPr>
              <a:t>tmp</a:t>
            </a:r>
            <a:endParaRPr lang="en-US" sz="1200" dirty="0">
              <a:latin typeface="Courier"/>
              <a:cs typeface="Courier"/>
            </a:endParaRPr>
          </a:p>
        </p:txBody>
      </p:sp>
    </p:spTree>
    <p:extLst>
      <p:ext uri="{BB962C8B-B14F-4D97-AF65-F5344CB8AC3E}">
        <p14:creationId xmlns:p14="http://schemas.microsoft.com/office/powerpoint/2010/main" val="30048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Storage - </a:t>
            </a:r>
            <a:r>
              <a:rPr lang="en-US" dirty="0" err="1" smtClean="0"/>
              <a:t>seqWrites</a:t>
            </a:r>
            <a:endParaRPr lang="en-US" dirty="0"/>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graphicFrame>
        <p:nvGraphicFramePr>
          <p:cNvPr id="5" name="Chart 4" title="THrought"/>
          <p:cNvGraphicFramePr/>
          <p:nvPr>
            <p:extLst>
              <p:ext uri="{D42A27DB-BD31-4B8C-83A1-F6EECF244321}">
                <p14:modId xmlns:p14="http://schemas.microsoft.com/office/powerpoint/2010/main" val="1943313985"/>
              </p:ext>
            </p:extLst>
          </p:nvPr>
        </p:nvGraphicFramePr>
        <p:xfrm>
          <a:off x="4547539" y="1828800"/>
          <a:ext cx="4440297" cy="393229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279407" y="5804370"/>
            <a:ext cx="2185214" cy="369332"/>
          </a:xfrm>
          <a:prstGeom prst="rect">
            <a:avLst/>
          </a:prstGeom>
          <a:noFill/>
        </p:spPr>
        <p:txBody>
          <a:bodyPr wrap="none" rtlCol="0">
            <a:spAutoFit/>
          </a:bodyPr>
          <a:lstStyle/>
          <a:p>
            <a:r>
              <a:rPr lang="en-US" dirty="0" smtClean="0"/>
              <a:t>Performance on Host</a:t>
            </a:r>
            <a:endParaRPr lang="en-US" dirty="0"/>
          </a:p>
        </p:txBody>
      </p:sp>
      <p:sp>
        <p:nvSpPr>
          <p:cNvPr id="9" name="TextBox 8"/>
          <p:cNvSpPr txBox="1"/>
          <p:nvPr/>
        </p:nvSpPr>
        <p:spPr>
          <a:xfrm>
            <a:off x="5702770" y="5772104"/>
            <a:ext cx="2300630" cy="369332"/>
          </a:xfrm>
          <a:prstGeom prst="rect">
            <a:avLst/>
          </a:prstGeom>
          <a:noFill/>
        </p:spPr>
        <p:txBody>
          <a:bodyPr wrap="none" rtlCol="0">
            <a:spAutoFit/>
          </a:bodyPr>
          <a:lstStyle/>
          <a:p>
            <a:r>
              <a:rPr lang="en-US" dirty="0" smtClean="0"/>
              <a:t>Performance on Guest</a:t>
            </a:r>
            <a:endParaRPr lang="en-US" dirty="0"/>
          </a:p>
        </p:txBody>
      </p:sp>
      <p:graphicFrame>
        <p:nvGraphicFramePr>
          <p:cNvPr id="10" name="Chart 9" title="THrought"/>
          <p:cNvGraphicFramePr/>
          <p:nvPr>
            <p:extLst>
              <p:ext uri="{D42A27DB-BD31-4B8C-83A1-F6EECF244321}">
                <p14:modId xmlns:p14="http://schemas.microsoft.com/office/powerpoint/2010/main" val="3388349555"/>
              </p:ext>
            </p:extLst>
          </p:nvPr>
        </p:nvGraphicFramePr>
        <p:xfrm>
          <a:off x="107242" y="1828800"/>
          <a:ext cx="4440297" cy="393229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3554924" y="1292016"/>
            <a:ext cx="4295692" cy="369332"/>
          </a:xfrm>
          <a:prstGeom prst="rect">
            <a:avLst/>
          </a:prstGeom>
          <a:noFill/>
        </p:spPr>
        <p:txBody>
          <a:bodyPr wrap="none" rtlCol="0">
            <a:spAutoFit/>
          </a:bodyPr>
          <a:lstStyle/>
          <a:p>
            <a:r>
              <a:rPr lang="en-US" dirty="0" smtClean="0"/>
              <a:t>Default page size is 4k, default </a:t>
            </a:r>
            <a:r>
              <a:rPr lang="en-US" dirty="0" err="1" smtClean="0"/>
              <a:t>iodepth</a:t>
            </a:r>
            <a:r>
              <a:rPr lang="en-US" dirty="0" smtClean="0"/>
              <a:t> is 32</a:t>
            </a:r>
            <a:endParaRPr lang="en-US" dirty="0"/>
          </a:p>
        </p:txBody>
      </p:sp>
    </p:spTree>
    <p:extLst>
      <p:ext uri="{BB962C8B-B14F-4D97-AF65-F5344CB8AC3E}">
        <p14:creationId xmlns:p14="http://schemas.microsoft.com/office/powerpoint/2010/main" val="2423822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Storage - </a:t>
            </a:r>
            <a:r>
              <a:rPr lang="en-US" dirty="0" err="1" smtClean="0"/>
              <a:t>seqWrites</a:t>
            </a:r>
            <a:r>
              <a:rPr lang="en-US" dirty="0" smtClean="0"/>
              <a:t> </a:t>
            </a:r>
            <a:endParaRPr lang="en-US" dirty="0"/>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sp>
        <p:nvSpPr>
          <p:cNvPr id="4" name="TextBox 3"/>
          <p:cNvSpPr txBox="1"/>
          <p:nvPr/>
        </p:nvSpPr>
        <p:spPr>
          <a:xfrm>
            <a:off x="3554924" y="1292016"/>
            <a:ext cx="2831124" cy="369332"/>
          </a:xfrm>
          <a:prstGeom prst="rect">
            <a:avLst/>
          </a:prstGeom>
          <a:noFill/>
        </p:spPr>
        <p:txBody>
          <a:bodyPr wrap="none" rtlCol="0">
            <a:spAutoFit/>
          </a:bodyPr>
          <a:lstStyle/>
          <a:p>
            <a:r>
              <a:rPr lang="en-US" dirty="0"/>
              <a:t>P</a:t>
            </a:r>
            <a:r>
              <a:rPr lang="en-US" dirty="0" smtClean="0"/>
              <a:t>age </a:t>
            </a:r>
            <a:r>
              <a:rPr lang="en-US" dirty="0" smtClean="0"/>
              <a:t>size is 4k, </a:t>
            </a:r>
            <a:r>
              <a:rPr lang="en-US" dirty="0" err="1" smtClean="0"/>
              <a:t>iodepth</a:t>
            </a:r>
            <a:r>
              <a:rPr lang="en-US" dirty="0" smtClean="0"/>
              <a:t> </a:t>
            </a:r>
            <a:r>
              <a:rPr lang="en-US" dirty="0" smtClean="0"/>
              <a:t>is 32</a:t>
            </a:r>
            <a:endParaRPr lang="en-US" dirty="0"/>
          </a:p>
        </p:txBody>
      </p:sp>
      <p:graphicFrame>
        <p:nvGraphicFramePr>
          <p:cNvPr id="5" name="Chart 4"/>
          <p:cNvGraphicFramePr/>
          <p:nvPr>
            <p:extLst>
              <p:ext uri="{D42A27DB-BD31-4B8C-83A1-F6EECF244321}">
                <p14:modId xmlns:p14="http://schemas.microsoft.com/office/powerpoint/2010/main" val="1351117143"/>
              </p:ext>
            </p:extLst>
          </p:nvPr>
        </p:nvGraphicFramePr>
        <p:xfrm>
          <a:off x="1524000" y="1933222"/>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7162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Storage - </a:t>
            </a:r>
            <a:r>
              <a:rPr lang="en-US" dirty="0" err="1" smtClean="0"/>
              <a:t>randReads</a:t>
            </a:r>
            <a:endParaRPr lang="en-US" dirty="0"/>
          </a:p>
        </p:txBody>
      </p:sp>
      <p:sp>
        <p:nvSpPr>
          <p:cNvPr id="3" name="Footer Placeholder 2"/>
          <p:cNvSpPr>
            <a:spLocks noGrp="1"/>
          </p:cNvSpPr>
          <p:nvPr>
            <p:ph type="ftr" sz="quarter" idx="11"/>
          </p:nvPr>
        </p:nvSpPr>
        <p:spPr/>
        <p:txBody>
          <a:bodyPr/>
          <a:lstStyle/>
          <a:p>
            <a:r>
              <a:rPr lang="en-US" smtClean="0"/>
              <a:t>@ Dennis Shasha and Philippe Bonnet, 2013 </a:t>
            </a:r>
            <a:endParaRPr lang="en-US"/>
          </a:p>
        </p:txBody>
      </p:sp>
      <p:graphicFrame>
        <p:nvGraphicFramePr>
          <p:cNvPr id="4" name="Chart 3" title="Host Performance"/>
          <p:cNvGraphicFramePr/>
          <p:nvPr>
            <p:extLst>
              <p:ext uri="{D42A27DB-BD31-4B8C-83A1-F6EECF244321}">
                <p14:modId xmlns:p14="http://schemas.microsoft.com/office/powerpoint/2010/main" val="1115259936"/>
              </p:ext>
            </p:extLst>
          </p:nvPr>
        </p:nvGraphicFramePr>
        <p:xfrm>
          <a:off x="107242" y="1524000"/>
          <a:ext cx="4440297" cy="39322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title="Host Performance"/>
          <p:cNvGraphicFramePr/>
          <p:nvPr>
            <p:extLst>
              <p:ext uri="{D42A27DB-BD31-4B8C-83A1-F6EECF244321}">
                <p14:modId xmlns:p14="http://schemas.microsoft.com/office/powerpoint/2010/main" val="2122101595"/>
              </p:ext>
            </p:extLst>
          </p:nvPr>
        </p:nvGraphicFramePr>
        <p:xfrm>
          <a:off x="4703703" y="1524000"/>
          <a:ext cx="4440297" cy="393229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741206" y="1292016"/>
            <a:ext cx="1623987" cy="369332"/>
          </a:xfrm>
          <a:prstGeom prst="rect">
            <a:avLst/>
          </a:prstGeom>
          <a:noFill/>
        </p:spPr>
        <p:txBody>
          <a:bodyPr wrap="none" rtlCol="0">
            <a:spAutoFit/>
          </a:bodyPr>
          <a:lstStyle/>
          <a:p>
            <a:r>
              <a:rPr lang="en-US" dirty="0" smtClean="0"/>
              <a:t>Page size is 4k*</a:t>
            </a:r>
            <a:endParaRPr lang="en-US" dirty="0"/>
          </a:p>
        </p:txBody>
      </p:sp>
      <p:sp>
        <p:nvSpPr>
          <p:cNvPr id="5" name="TextBox 4"/>
          <p:cNvSpPr txBox="1"/>
          <p:nvPr/>
        </p:nvSpPr>
        <p:spPr>
          <a:xfrm>
            <a:off x="5741206" y="5936074"/>
            <a:ext cx="3326552" cy="553998"/>
          </a:xfrm>
          <a:prstGeom prst="rect">
            <a:avLst/>
          </a:prstGeom>
          <a:noFill/>
        </p:spPr>
        <p:txBody>
          <a:bodyPr wrap="none" rtlCol="0">
            <a:spAutoFit/>
          </a:bodyPr>
          <a:lstStyle/>
          <a:p>
            <a:r>
              <a:rPr lang="en-US" sz="1200" dirty="0" smtClean="0"/>
              <a:t>* experiments </a:t>
            </a:r>
            <a:r>
              <a:rPr lang="en-US" sz="1200" dirty="0"/>
              <a:t>with 32k show negligible </a:t>
            </a:r>
            <a:r>
              <a:rPr lang="en-US" sz="1200" dirty="0" smtClean="0"/>
              <a:t>difference</a:t>
            </a:r>
            <a:endParaRPr lang="en-US" sz="1200" dirty="0"/>
          </a:p>
          <a:p>
            <a:endParaRPr lang="en-US" dirty="0"/>
          </a:p>
        </p:txBody>
      </p:sp>
    </p:spTree>
    <p:extLst>
      <p:ext uri="{BB962C8B-B14F-4D97-AF65-F5344CB8AC3E}">
        <p14:creationId xmlns:p14="http://schemas.microsoft.com/office/powerpoint/2010/main" val="429458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Architecture</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p:nvPr/>
        </p:nvSpPr>
        <p:spPr>
          <a:xfrm>
            <a:off x="947488" y="1607379"/>
            <a:ext cx="3228532" cy="168812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3.1: </a:t>
            </a:r>
          </a:p>
          <a:p>
            <a:r>
              <a:rPr lang="en-US" sz="1400" dirty="0" smtClean="0">
                <a:solidFill>
                  <a:schemeClr val="tx1"/>
                </a:solidFill>
              </a:rPr>
              <a:t>How many IO per second can a core i7 processor issue (assume that the core i7 performs at 180 GIPS and that it takes 500000 instructions per IO).</a:t>
            </a:r>
            <a:endParaRPr lang="en-US" sz="1400" dirty="0">
              <a:solidFill>
                <a:schemeClr val="tx1"/>
              </a:solidFill>
            </a:endParaRPr>
          </a:p>
        </p:txBody>
      </p:sp>
      <p:sp>
        <p:nvSpPr>
          <p:cNvPr id="6" name="Rounded Rectangle 5"/>
          <p:cNvSpPr/>
          <p:nvPr/>
        </p:nvSpPr>
        <p:spPr>
          <a:xfrm>
            <a:off x="2372257" y="3189546"/>
            <a:ext cx="3607525" cy="168812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3.2: </a:t>
            </a:r>
          </a:p>
          <a:p>
            <a:r>
              <a:rPr lang="en-US" sz="1400" dirty="0" smtClean="0">
                <a:solidFill>
                  <a:schemeClr val="tx1"/>
                </a:solidFill>
              </a:rPr>
              <a:t>How many IO per second can your laptop CPU </a:t>
            </a:r>
            <a:r>
              <a:rPr lang="en-US" sz="1400" smtClean="0">
                <a:solidFill>
                  <a:schemeClr val="tx1"/>
                </a:solidFill>
              </a:rPr>
              <a:t>issue (</a:t>
            </a:r>
            <a:r>
              <a:rPr lang="en-US" sz="1400" smtClean="0">
                <a:solidFill>
                  <a:schemeClr val="tx1"/>
                </a:solidFill>
                <a:hlinkClick r:id="rId2"/>
              </a:rPr>
              <a:t>look </a:t>
            </a:r>
            <a:r>
              <a:rPr lang="en-US" sz="1400" dirty="0" smtClean="0">
                <a:solidFill>
                  <a:schemeClr val="tx1"/>
                </a:solidFill>
                <a:hlinkClick r:id="rId2"/>
              </a:rPr>
              <a:t>up the MIPS</a:t>
            </a:r>
          </a:p>
          <a:p>
            <a:r>
              <a:rPr lang="en-US" sz="1400" dirty="0" smtClean="0">
                <a:solidFill>
                  <a:schemeClr val="tx1"/>
                </a:solidFill>
                <a:hlinkClick r:id="rId2"/>
              </a:rPr>
              <a:t> number associated to your processor</a:t>
            </a:r>
            <a:r>
              <a:rPr lang="en-US" sz="1400" dirty="0" smtClean="0">
                <a:solidFill>
                  <a:schemeClr val="tx1"/>
                </a:solidFill>
              </a:rPr>
              <a:t>).</a:t>
            </a:r>
            <a:endParaRPr lang="en-US" sz="1400" dirty="0">
              <a:solidFill>
                <a:schemeClr val="tx1"/>
              </a:solidFill>
            </a:endParaRPr>
          </a:p>
        </p:txBody>
      </p:sp>
      <p:sp>
        <p:nvSpPr>
          <p:cNvPr id="7" name="Rounded Rectangle 6"/>
          <p:cNvSpPr/>
          <p:nvPr/>
        </p:nvSpPr>
        <p:spPr>
          <a:xfrm>
            <a:off x="5375427" y="4668226"/>
            <a:ext cx="3607525" cy="168812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Exercise 3.3: </a:t>
            </a:r>
          </a:p>
          <a:p>
            <a:r>
              <a:rPr lang="en-US" sz="1400" dirty="0" smtClean="0">
                <a:solidFill>
                  <a:schemeClr val="tx1"/>
                </a:solidFill>
              </a:rPr>
              <a:t>Define the IO architecture for your laptop/server.</a:t>
            </a:r>
            <a:endParaRPr lang="en-US" sz="1400" dirty="0">
              <a:solidFill>
                <a:schemeClr val="tx1"/>
              </a:solidFill>
            </a:endParaRPr>
          </a:p>
        </p:txBody>
      </p:sp>
    </p:spTree>
    <p:extLst>
      <p:ext uri="{BB962C8B-B14F-4D97-AF65-F5344CB8AC3E}">
        <p14:creationId xmlns:p14="http://schemas.microsoft.com/office/powerpoint/2010/main" val="114012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Drive (HDD)</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grpSp>
        <p:nvGrpSpPr>
          <p:cNvPr id="6" name="Group 5"/>
          <p:cNvGrpSpPr>
            <a:grpSpLocks/>
          </p:cNvGrpSpPr>
          <p:nvPr/>
        </p:nvGrpSpPr>
        <p:grpSpPr bwMode="auto">
          <a:xfrm>
            <a:off x="2552369" y="1704500"/>
            <a:ext cx="4018643" cy="3801755"/>
            <a:chOff x="3749" y="2075"/>
            <a:chExt cx="2113" cy="2007"/>
          </a:xfrm>
        </p:grpSpPr>
        <p:sp>
          <p:nvSpPr>
            <p:cNvPr id="7" name="AutoShape 6"/>
            <p:cNvSpPr>
              <a:spLocks noChangeArrowheads="1"/>
            </p:cNvSpPr>
            <p:nvPr/>
          </p:nvSpPr>
          <p:spPr bwMode="auto">
            <a:xfrm>
              <a:off x="4127" y="2208"/>
              <a:ext cx="1099" cy="1735"/>
            </a:xfrm>
            <a:prstGeom prst="roundRect">
              <a:avLst>
                <a:gd name="adj" fmla="val 16667"/>
              </a:avLst>
            </a:prstGeom>
            <a:no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nvGrpSpPr>
            <p:cNvPr id="8" name="Group 7"/>
            <p:cNvGrpSpPr>
              <a:grpSpLocks/>
            </p:cNvGrpSpPr>
            <p:nvPr/>
          </p:nvGrpSpPr>
          <p:grpSpPr bwMode="auto">
            <a:xfrm>
              <a:off x="4261" y="2261"/>
              <a:ext cx="803" cy="800"/>
              <a:chOff x="4261" y="2261"/>
              <a:chExt cx="803" cy="800"/>
            </a:xfrm>
          </p:grpSpPr>
          <p:sp>
            <p:nvSpPr>
              <p:cNvPr id="30" name="Oval 8"/>
              <p:cNvSpPr>
                <a:spLocks noChangeArrowheads="1"/>
              </p:cNvSpPr>
              <p:nvPr/>
            </p:nvSpPr>
            <p:spPr bwMode="auto">
              <a:xfrm>
                <a:off x="4261" y="2261"/>
                <a:ext cx="804" cy="801"/>
              </a:xfrm>
              <a:prstGeom prst="ellipse">
                <a:avLst/>
              </a:prstGeom>
              <a:noFill/>
              <a:ln w="381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1" name="Oval 9"/>
              <p:cNvSpPr>
                <a:spLocks noChangeArrowheads="1"/>
              </p:cNvSpPr>
              <p:nvPr/>
            </p:nvSpPr>
            <p:spPr bwMode="auto">
              <a:xfrm>
                <a:off x="4315" y="2315"/>
                <a:ext cx="697" cy="694"/>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2" name="Oval 10"/>
              <p:cNvSpPr>
                <a:spLocks noChangeArrowheads="1"/>
              </p:cNvSpPr>
              <p:nvPr/>
            </p:nvSpPr>
            <p:spPr bwMode="auto">
              <a:xfrm>
                <a:off x="4368" y="2368"/>
                <a:ext cx="589" cy="587"/>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3" name="Oval 11"/>
              <p:cNvSpPr>
                <a:spLocks noChangeArrowheads="1"/>
              </p:cNvSpPr>
              <p:nvPr/>
            </p:nvSpPr>
            <p:spPr bwMode="auto">
              <a:xfrm>
                <a:off x="4422" y="2421"/>
                <a:ext cx="482" cy="480"/>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4" name="Oval 12"/>
              <p:cNvSpPr>
                <a:spLocks noChangeArrowheads="1"/>
              </p:cNvSpPr>
              <p:nvPr/>
            </p:nvSpPr>
            <p:spPr bwMode="auto">
              <a:xfrm>
                <a:off x="4583" y="2582"/>
                <a:ext cx="161" cy="160"/>
              </a:xfrm>
              <a:prstGeom prst="ellipse">
                <a:avLst/>
              </a:prstGeom>
              <a:solidFill>
                <a:srgbClr val="000000"/>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5" name="Oval 13"/>
              <p:cNvSpPr>
                <a:spLocks noChangeArrowheads="1"/>
              </p:cNvSpPr>
              <p:nvPr/>
            </p:nvSpPr>
            <p:spPr bwMode="auto">
              <a:xfrm>
                <a:off x="4529" y="2528"/>
                <a:ext cx="268" cy="267"/>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36" name="Oval 14"/>
              <p:cNvSpPr>
                <a:spLocks noChangeArrowheads="1"/>
              </p:cNvSpPr>
              <p:nvPr/>
            </p:nvSpPr>
            <p:spPr bwMode="auto">
              <a:xfrm>
                <a:off x="4475" y="2475"/>
                <a:ext cx="375" cy="374"/>
              </a:xfrm>
              <a:prstGeom prst="ellipse">
                <a:avLst/>
              </a:prstGeom>
              <a:noFill/>
              <a:ln w="9360">
                <a:solidFill>
                  <a:srgbClr val="000000"/>
                </a:solidFill>
                <a:prstDash val="dash"/>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grpSp>
          <p:nvGrpSpPr>
            <p:cNvPr id="9" name="Group 15"/>
            <p:cNvGrpSpPr>
              <a:grpSpLocks/>
            </p:cNvGrpSpPr>
            <p:nvPr/>
          </p:nvGrpSpPr>
          <p:grpSpPr bwMode="auto">
            <a:xfrm>
              <a:off x="4451" y="2680"/>
              <a:ext cx="479" cy="789"/>
              <a:chOff x="4451" y="2680"/>
              <a:chExt cx="479" cy="789"/>
            </a:xfrm>
          </p:grpSpPr>
          <p:sp>
            <p:nvSpPr>
              <p:cNvPr id="28" name="AutoShape 16"/>
              <p:cNvSpPr>
                <a:spLocks noChangeArrowheads="1"/>
              </p:cNvSpPr>
              <p:nvPr/>
            </p:nvSpPr>
            <p:spPr bwMode="auto">
              <a:xfrm rot="1260000">
                <a:off x="4584" y="2687"/>
                <a:ext cx="188" cy="774"/>
              </a:xfrm>
              <a:prstGeom prst="triangle">
                <a:avLst>
                  <a:gd name="adj" fmla="val 100000"/>
                </a:avLst>
              </a:prstGeom>
              <a:solidFill>
                <a:srgbClr val="CCCCFF"/>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9" name="Oval 17"/>
              <p:cNvSpPr>
                <a:spLocks noChangeArrowheads="1"/>
              </p:cNvSpPr>
              <p:nvPr/>
            </p:nvSpPr>
            <p:spPr bwMode="auto">
              <a:xfrm>
                <a:off x="4878" y="2715"/>
                <a:ext cx="53" cy="53"/>
              </a:xfrm>
              <a:prstGeom prst="ellipse">
                <a:avLst/>
              </a:prstGeom>
              <a:solidFill>
                <a:srgbClr val="CCCCFF"/>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sp>
          <p:nvSpPr>
            <p:cNvPr id="10" name="Oval 18"/>
            <p:cNvSpPr>
              <a:spLocks noChangeArrowheads="1"/>
            </p:cNvSpPr>
            <p:nvPr/>
          </p:nvSpPr>
          <p:spPr bwMode="auto">
            <a:xfrm>
              <a:off x="4502" y="3302"/>
              <a:ext cx="134" cy="133"/>
            </a:xfrm>
            <a:prstGeom prst="ellipse">
              <a:avLst/>
            </a:prstGeom>
            <a:solidFill>
              <a:srgbClr val="808080"/>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1" name="AutoShape 19"/>
            <p:cNvSpPr>
              <a:spLocks noChangeArrowheads="1"/>
            </p:cNvSpPr>
            <p:nvPr/>
          </p:nvSpPr>
          <p:spPr bwMode="auto">
            <a:xfrm>
              <a:off x="4234" y="3329"/>
              <a:ext cx="697" cy="240"/>
            </a:xfrm>
            <a:prstGeom prst="rtTriangle">
              <a:avLst/>
            </a:prstGeom>
            <a:solidFill>
              <a:srgbClr val="808080"/>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2" name="Rectangle 20"/>
            <p:cNvSpPr>
              <a:spLocks noChangeArrowheads="1"/>
            </p:cNvSpPr>
            <p:nvPr/>
          </p:nvSpPr>
          <p:spPr bwMode="auto">
            <a:xfrm>
              <a:off x="4234" y="3570"/>
              <a:ext cx="911" cy="267"/>
            </a:xfrm>
            <a:prstGeom prst="rect">
              <a:avLst/>
            </a:prstGeom>
            <a:noFill/>
            <a:ln w="9360">
              <a:solidFill>
                <a:srgbClr val="000000"/>
              </a:solidFill>
              <a:miter lim="800000"/>
              <a:headEnd/>
              <a:tailEnd/>
            </a:ln>
            <a:effectLst/>
          </p:spPr>
          <p:txBody>
            <a:bodyPr wrap="none" lIns="90000" tIns="46800" rIns="90000" bIns="46800" anchor="ctr">
              <a:prstTxWarp prst="textNoShape">
                <a:avLst/>
              </a:prstTxWarp>
            </a:bodyPr>
            <a:lstStyle/>
            <a:p>
              <a:pPr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800" b="0" dirty="0">
                  <a:solidFill>
                    <a:srgbClr val="000000"/>
                  </a:solidFill>
                  <a:ea typeface="Arial Unicode MS" charset="0"/>
                  <a:cs typeface="Arial Unicode MS" charset="0"/>
                </a:rPr>
                <a:t>Controller</a:t>
              </a:r>
            </a:p>
          </p:txBody>
        </p:sp>
        <p:sp>
          <p:nvSpPr>
            <p:cNvPr id="13" name="Text Box 21"/>
            <p:cNvSpPr txBox="1">
              <a:spLocks noChangeArrowheads="1"/>
            </p:cNvSpPr>
            <p:nvPr/>
          </p:nvSpPr>
          <p:spPr bwMode="auto">
            <a:xfrm>
              <a:off x="5333" y="2529"/>
              <a:ext cx="469" cy="24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read/write </a:t>
              </a:r>
              <a:br>
                <a:rPr lang="en-US" sz="1000" b="0">
                  <a:solidFill>
                    <a:srgbClr val="000000"/>
                  </a:solidFill>
                  <a:ea typeface="Arial Unicode MS" charset="0"/>
                  <a:cs typeface="Arial Unicode MS" charset="0"/>
                </a:rPr>
              </a:br>
              <a:r>
                <a:rPr lang="en-US" sz="1000" b="0">
                  <a:solidFill>
                    <a:srgbClr val="000000"/>
                  </a:solidFill>
                  <a:ea typeface="Arial Unicode MS" charset="0"/>
                  <a:cs typeface="Arial Unicode MS" charset="0"/>
                </a:rPr>
                <a:t>head</a:t>
              </a:r>
            </a:p>
          </p:txBody>
        </p:sp>
        <p:sp>
          <p:nvSpPr>
            <p:cNvPr id="14" name="Line 22"/>
            <p:cNvSpPr>
              <a:spLocks noChangeShapeType="1"/>
            </p:cNvSpPr>
            <p:nvPr/>
          </p:nvSpPr>
          <p:spPr bwMode="auto">
            <a:xfrm flipH="1">
              <a:off x="4929" y="2689"/>
              <a:ext cx="352" cy="27"/>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5" name="Text Box 23"/>
            <p:cNvSpPr txBox="1">
              <a:spLocks noChangeArrowheads="1"/>
            </p:cNvSpPr>
            <p:nvPr/>
          </p:nvSpPr>
          <p:spPr bwMode="auto">
            <a:xfrm>
              <a:off x="5367" y="3089"/>
              <a:ext cx="42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disk arm</a:t>
              </a:r>
            </a:p>
          </p:txBody>
        </p:sp>
        <p:sp>
          <p:nvSpPr>
            <p:cNvPr id="16" name="Line 24"/>
            <p:cNvSpPr>
              <a:spLocks noChangeShapeType="1"/>
            </p:cNvSpPr>
            <p:nvPr/>
          </p:nvSpPr>
          <p:spPr bwMode="auto">
            <a:xfrm flipH="1">
              <a:off x="4688" y="3169"/>
              <a:ext cx="620" cy="1"/>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7" name="Line 25"/>
            <p:cNvSpPr>
              <a:spLocks noChangeShapeType="1"/>
            </p:cNvSpPr>
            <p:nvPr/>
          </p:nvSpPr>
          <p:spPr bwMode="auto">
            <a:xfrm>
              <a:off x="4234" y="2208"/>
              <a:ext cx="268" cy="240"/>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18" name="Text Box 26"/>
            <p:cNvSpPr txBox="1">
              <a:spLocks noChangeArrowheads="1"/>
            </p:cNvSpPr>
            <p:nvPr/>
          </p:nvSpPr>
          <p:spPr bwMode="auto">
            <a:xfrm>
              <a:off x="4134" y="2075"/>
              <a:ext cx="33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tracks</a:t>
              </a:r>
            </a:p>
          </p:txBody>
        </p:sp>
        <p:sp>
          <p:nvSpPr>
            <p:cNvPr id="19" name="Text Box 27"/>
            <p:cNvSpPr txBox="1">
              <a:spLocks noChangeArrowheads="1"/>
            </p:cNvSpPr>
            <p:nvPr/>
          </p:nvSpPr>
          <p:spPr bwMode="auto">
            <a:xfrm>
              <a:off x="3813" y="2516"/>
              <a:ext cx="339"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platter</a:t>
              </a:r>
            </a:p>
          </p:txBody>
        </p:sp>
        <p:sp>
          <p:nvSpPr>
            <p:cNvPr id="20" name="Line 28"/>
            <p:cNvSpPr>
              <a:spLocks noChangeShapeType="1"/>
            </p:cNvSpPr>
            <p:nvPr/>
          </p:nvSpPr>
          <p:spPr bwMode="auto">
            <a:xfrm>
              <a:off x="4100" y="2608"/>
              <a:ext cx="161" cy="1"/>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1" name="Text Box 29"/>
            <p:cNvSpPr txBox="1">
              <a:spLocks noChangeArrowheads="1"/>
            </p:cNvSpPr>
            <p:nvPr/>
          </p:nvSpPr>
          <p:spPr bwMode="auto">
            <a:xfrm>
              <a:off x="5059" y="2075"/>
              <a:ext cx="37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spindle</a:t>
              </a:r>
            </a:p>
          </p:txBody>
        </p:sp>
        <p:sp>
          <p:nvSpPr>
            <p:cNvPr id="22" name="Line 30"/>
            <p:cNvSpPr>
              <a:spLocks noChangeShapeType="1"/>
            </p:cNvSpPr>
            <p:nvPr/>
          </p:nvSpPr>
          <p:spPr bwMode="auto">
            <a:xfrm flipH="1">
              <a:off x="4661" y="2208"/>
              <a:ext cx="513" cy="454"/>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3" name="Text Box 31"/>
            <p:cNvSpPr txBox="1">
              <a:spLocks noChangeArrowheads="1"/>
            </p:cNvSpPr>
            <p:nvPr/>
          </p:nvSpPr>
          <p:spPr bwMode="auto">
            <a:xfrm>
              <a:off x="3749" y="3035"/>
              <a:ext cx="406"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actuator</a:t>
              </a:r>
            </a:p>
          </p:txBody>
        </p:sp>
        <p:sp>
          <p:nvSpPr>
            <p:cNvPr id="24" name="Line 32"/>
            <p:cNvSpPr>
              <a:spLocks noChangeShapeType="1"/>
            </p:cNvSpPr>
            <p:nvPr/>
          </p:nvSpPr>
          <p:spPr bwMode="auto">
            <a:xfrm>
              <a:off x="3966" y="3169"/>
              <a:ext cx="456" cy="293"/>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5" name="Rectangle 33"/>
            <p:cNvSpPr>
              <a:spLocks noChangeArrowheads="1"/>
            </p:cNvSpPr>
            <p:nvPr/>
          </p:nvSpPr>
          <p:spPr bwMode="auto">
            <a:xfrm>
              <a:off x="4502" y="3836"/>
              <a:ext cx="375" cy="160"/>
            </a:xfrm>
            <a:prstGeom prst="rect">
              <a:avLst/>
            </a:prstGeom>
            <a:solidFill>
              <a:srgbClr val="B2B2B2"/>
            </a:solidFill>
            <a:ln w="9360">
              <a:solidFill>
                <a:srgbClr val="000000"/>
              </a:solidFill>
              <a:miter lim="800000"/>
              <a:headEnd/>
              <a:tailEnd/>
            </a:ln>
            <a:effectLst/>
          </p:spPr>
          <p:txBody>
            <a:bodyPr wrap="none" anchor="ct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sp>
          <p:nvSpPr>
            <p:cNvPr id="26" name="Text Box 34"/>
            <p:cNvSpPr txBox="1">
              <a:spLocks noChangeArrowheads="1"/>
            </p:cNvSpPr>
            <p:nvPr/>
          </p:nvSpPr>
          <p:spPr bwMode="auto">
            <a:xfrm>
              <a:off x="5272" y="3931"/>
              <a:ext cx="590" cy="151"/>
            </a:xfrm>
            <a:prstGeom prst="rect">
              <a:avLst/>
            </a:prstGeom>
            <a:noFill/>
            <a:ln w="9525">
              <a:noFill/>
              <a:round/>
              <a:headEnd/>
              <a:tailEnd/>
            </a:ln>
            <a:effectLst/>
          </p:spPr>
          <p:txBody>
            <a:bodyPr wrap="none" lIns="90000" tIns="46800" rIns="90000" bIns="46800">
              <a:prstTxWarp prst="textNoShape">
                <a:avLst/>
              </a:prstTxWarp>
              <a:spAutoFit/>
            </a:bodyPr>
            <a:lstStyle/>
            <a:p>
              <a:pPr algn="l" defTabSz="449217" eaLnBrk="1">
                <a:lnSpc>
                  <a:spcPct val="93000"/>
                </a:lnSpc>
                <a:buSzPct val="100000"/>
                <a:tabLst>
                  <a:tab pos="0" algn="l"/>
                  <a:tab pos="447628" algn="l"/>
                  <a:tab pos="896845" algn="l"/>
                  <a:tab pos="1346060" algn="l"/>
                  <a:tab pos="1795277" algn="l"/>
                  <a:tab pos="2244492" algn="l"/>
                  <a:tab pos="2693709" algn="l"/>
                  <a:tab pos="3142924" algn="l"/>
                  <a:tab pos="3592140" algn="l"/>
                  <a:tab pos="4041356" algn="l"/>
                  <a:tab pos="4490572" algn="l"/>
                  <a:tab pos="4939788" algn="l"/>
                  <a:tab pos="5389004" algn="l"/>
                  <a:tab pos="5838220" algn="l"/>
                  <a:tab pos="6287436" algn="l"/>
                  <a:tab pos="6736652" algn="l"/>
                  <a:tab pos="7185868" algn="l"/>
                  <a:tab pos="7635083" algn="l"/>
                  <a:tab pos="8084300" algn="l"/>
                  <a:tab pos="8533515" algn="l"/>
                  <a:tab pos="8982732" algn="l"/>
                </a:tabLst>
              </a:pPr>
              <a:r>
                <a:rPr lang="en-US" sz="1000" b="0">
                  <a:solidFill>
                    <a:srgbClr val="000000"/>
                  </a:solidFill>
                  <a:ea typeface="Arial Unicode MS" charset="0"/>
                  <a:cs typeface="Arial Unicode MS" charset="0"/>
                </a:rPr>
                <a:t>disk interface</a:t>
              </a:r>
            </a:p>
          </p:txBody>
        </p:sp>
        <p:sp>
          <p:nvSpPr>
            <p:cNvPr id="27" name="Line 35"/>
            <p:cNvSpPr>
              <a:spLocks noChangeShapeType="1"/>
            </p:cNvSpPr>
            <p:nvPr/>
          </p:nvSpPr>
          <p:spPr bwMode="auto">
            <a:xfrm flipH="1" flipV="1">
              <a:off x="4741" y="3994"/>
              <a:ext cx="406" cy="31"/>
            </a:xfrm>
            <a:prstGeom prst="line">
              <a:avLst/>
            </a:prstGeom>
            <a:noFill/>
            <a:ln w="9360">
              <a:solidFill>
                <a:srgbClr val="000000"/>
              </a:solidFill>
              <a:miter lim="800000"/>
              <a:headEnd/>
              <a:tailEnd type="triangle" w="med" len="med"/>
            </a:ln>
            <a:effectLst/>
          </p:spPr>
          <p:txBody>
            <a:bodyPr>
              <a:prstTxWarp prst="textNoShape">
                <a:avLst/>
              </a:prstTxWarp>
            </a:bodyPr>
            <a:lstStyle/>
            <a:p>
              <a:pPr algn="l" defTabSz="449217" eaLnBrk="1">
                <a:lnSpc>
                  <a:spcPct val="93000"/>
                </a:lnSpc>
                <a:buClr>
                  <a:srgbClr val="000000"/>
                </a:buClr>
                <a:buSzPct val="100000"/>
              </a:pPr>
              <a:endParaRPr lang="en-US" sz="1800" b="0" smtClean="0">
                <a:solidFill>
                  <a:srgbClr val="FFFFFF"/>
                </a:solidFill>
              </a:endParaRPr>
            </a:p>
          </p:txBody>
        </p:sp>
      </p:grpSp>
    </p:spTree>
    <p:extLst>
      <p:ext uri="{BB962C8B-B14F-4D97-AF65-F5344CB8AC3E}">
        <p14:creationId xmlns:p14="http://schemas.microsoft.com/office/powerpoint/2010/main" val="309413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Drive (SSD)</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104" name="Rectangle 183"/>
          <p:cNvSpPr>
            <a:spLocks noChangeArrowheads="1"/>
          </p:cNvSpPr>
          <p:nvPr/>
        </p:nvSpPr>
        <p:spPr bwMode="auto">
          <a:xfrm flipH="1">
            <a:off x="1278007" y="4833299"/>
            <a:ext cx="496612" cy="276823"/>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1200">
              <a:ea typeface="ＭＳ Ｐゴシック" charset="-128"/>
              <a:cs typeface="ＭＳ Ｐゴシック" charset="-128"/>
            </a:endParaRPr>
          </a:p>
        </p:txBody>
      </p:sp>
      <p:sp>
        <p:nvSpPr>
          <p:cNvPr id="105" name="Rectangle 183"/>
          <p:cNvSpPr>
            <a:spLocks noChangeArrowheads="1"/>
          </p:cNvSpPr>
          <p:nvPr/>
        </p:nvSpPr>
        <p:spPr bwMode="auto">
          <a:xfrm flipH="1">
            <a:off x="1132843" y="4833299"/>
            <a:ext cx="145164" cy="276823"/>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06" name="Rectangle 183"/>
          <p:cNvSpPr>
            <a:spLocks noChangeArrowheads="1"/>
          </p:cNvSpPr>
          <p:nvPr/>
        </p:nvSpPr>
        <p:spPr bwMode="auto">
          <a:xfrm flipH="1">
            <a:off x="3783990" y="4833299"/>
            <a:ext cx="3466099" cy="276823"/>
          </a:xfrm>
          <a:prstGeom prst="rect">
            <a:avLst/>
          </a:prstGeom>
          <a:solidFill>
            <a:srgbClr val="98FB98"/>
          </a:solidFill>
          <a:ln w="9525">
            <a:solidFill>
              <a:schemeClr val="tx1"/>
            </a:solidFill>
            <a:miter lim="800000"/>
            <a:headEnd/>
            <a:tailEnd/>
          </a:ln>
        </p:spPr>
        <p:txBody>
          <a:bodyPr lIns="0" tIns="0" rIns="0" bIns="0" anchor="ctr"/>
          <a:lstStyle/>
          <a:p>
            <a:pPr algn="ctr">
              <a:defRPr/>
            </a:pPr>
            <a:r>
              <a:rPr lang="en-US" sz="1200" b="1" dirty="0">
                <a:ea typeface="ＭＳ Ｐゴシック" charset="-128"/>
                <a:cs typeface="ＭＳ Ｐゴシック" charset="-128"/>
              </a:rPr>
              <a:t>Page program</a:t>
            </a:r>
          </a:p>
        </p:txBody>
      </p:sp>
      <p:sp>
        <p:nvSpPr>
          <p:cNvPr id="107" name="Rectangle 183"/>
          <p:cNvSpPr>
            <a:spLocks noChangeArrowheads="1"/>
          </p:cNvSpPr>
          <p:nvPr/>
        </p:nvSpPr>
        <p:spPr bwMode="auto">
          <a:xfrm>
            <a:off x="1104829" y="4833299"/>
            <a:ext cx="28013" cy="276823"/>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08" name="Rectangle 183"/>
          <p:cNvSpPr>
            <a:spLocks noChangeArrowheads="1"/>
          </p:cNvSpPr>
          <p:nvPr/>
        </p:nvSpPr>
        <p:spPr bwMode="auto">
          <a:xfrm flipH="1">
            <a:off x="3287377" y="4833299"/>
            <a:ext cx="496613" cy="276823"/>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1200">
              <a:ea typeface="ＭＳ Ｐゴシック" charset="-128"/>
              <a:cs typeface="ＭＳ Ｐゴシック" charset="-128"/>
            </a:endParaRPr>
          </a:p>
        </p:txBody>
      </p:sp>
      <p:sp>
        <p:nvSpPr>
          <p:cNvPr id="109" name="Rectangle 183"/>
          <p:cNvSpPr>
            <a:spLocks noChangeArrowheads="1"/>
          </p:cNvSpPr>
          <p:nvPr/>
        </p:nvSpPr>
        <p:spPr bwMode="auto">
          <a:xfrm>
            <a:off x="3256816" y="4833299"/>
            <a:ext cx="28015" cy="276823"/>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10" name="Rectangle 183"/>
          <p:cNvSpPr>
            <a:spLocks noChangeArrowheads="1"/>
          </p:cNvSpPr>
          <p:nvPr/>
        </p:nvSpPr>
        <p:spPr bwMode="auto">
          <a:xfrm flipH="1">
            <a:off x="1160857" y="5121538"/>
            <a:ext cx="145163" cy="276821"/>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11" name="Rectangle 183"/>
          <p:cNvSpPr>
            <a:spLocks noChangeArrowheads="1"/>
          </p:cNvSpPr>
          <p:nvPr/>
        </p:nvSpPr>
        <p:spPr bwMode="auto">
          <a:xfrm>
            <a:off x="1132843" y="5121538"/>
            <a:ext cx="28015" cy="276821"/>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12" name="Rectangle 183"/>
          <p:cNvSpPr>
            <a:spLocks noChangeArrowheads="1"/>
          </p:cNvSpPr>
          <p:nvPr/>
        </p:nvSpPr>
        <p:spPr bwMode="auto">
          <a:xfrm flipH="1">
            <a:off x="1774619" y="5121538"/>
            <a:ext cx="496613" cy="276821"/>
          </a:xfrm>
          <a:prstGeom prst="rect">
            <a:avLst/>
          </a:prstGeom>
          <a:solidFill>
            <a:srgbClr val="3366FF"/>
          </a:solidFill>
          <a:ln w="9525">
            <a:solidFill>
              <a:schemeClr val="tx1"/>
            </a:solidFill>
            <a:miter lim="800000"/>
            <a:headEnd/>
            <a:tailEnd/>
          </a:ln>
        </p:spPr>
        <p:txBody>
          <a:bodyPr lIns="0" tIns="0" rIns="0" bIns="0" anchor="ctr"/>
          <a:lstStyle/>
          <a:p>
            <a:pPr algn="ctr"/>
            <a:endParaRPr lang="en-US" sz="1200" b="1"/>
          </a:p>
        </p:txBody>
      </p:sp>
      <p:sp>
        <p:nvSpPr>
          <p:cNvPr id="113" name="Rectangle 183"/>
          <p:cNvSpPr>
            <a:spLocks noChangeArrowheads="1"/>
          </p:cNvSpPr>
          <p:nvPr/>
        </p:nvSpPr>
        <p:spPr bwMode="auto">
          <a:xfrm>
            <a:off x="3783990" y="5121538"/>
            <a:ext cx="30561" cy="276821"/>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14" name="Rectangle 183"/>
          <p:cNvSpPr>
            <a:spLocks noChangeArrowheads="1"/>
          </p:cNvSpPr>
          <p:nvPr/>
        </p:nvSpPr>
        <p:spPr bwMode="auto">
          <a:xfrm flipH="1">
            <a:off x="3814551" y="5121538"/>
            <a:ext cx="496612" cy="276821"/>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15" name="Rectangle 183"/>
          <p:cNvSpPr>
            <a:spLocks noChangeArrowheads="1"/>
          </p:cNvSpPr>
          <p:nvPr/>
        </p:nvSpPr>
        <p:spPr bwMode="auto">
          <a:xfrm flipH="1">
            <a:off x="4311162" y="5121538"/>
            <a:ext cx="3463553" cy="276821"/>
          </a:xfrm>
          <a:prstGeom prst="rect">
            <a:avLst/>
          </a:prstGeom>
          <a:solidFill>
            <a:srgbClr val="98FB98"/>
          </a:solidFill>
          <a:ln w="9525">
            <a:solidFill>
              <a:schemeClr val="tx1"/>
            </a:solidFill>
            <a:miter lim="800000"/>
            <a:headEnd/>
            <a:tailEnd/>
          </a:ln>
        </p:spPr>
        <p:txBody>
          <a:bodyPr lIns="0" tIns="0" rIns="0" bIns="0" anchor="ctr"/>
          <a:lstStyle/>
          <a:p>
            <a:pPr algn="ctr">
              <a:defRPr/>
            </a:pPr>
            <a:r>
              <a:rPr lang="en-US" sz="1200" b="1" dirty="0">
                <a:ea typeface="ＭＳ Ｐゴシック" charset="-128"/>
                <a:cs typeface="ＭＳ Ｐゴシック" charset="-128"/>
              </a:rPr>
              <a:t>Page program</a:t>
            </a:r>
          </a:p>
        </p:txBody>
      </p:sp>
      <p:sp>
        <p:nvSpPr>
          <p:cNvPr id="116" name="Rectangle 183"/>
          <p:cNvSpPr>
            <a:spLocks noChangeArrowheads="1"/>
          </p:cNvSpPr>
          <p:nvPr/>
        </p:nvSpPr>
        <p:spPr bwMode="auto">
          <a:xfrm flipH="1">
            <a:off x="1191418" y="5409775"/>
            <a:ext cx="142617" cy="276823"/>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17" name="Rectangle 183"/>
          <p:cNvSpPr>
            <a:spLocks noChangeArrowheads="1"/>
          </p:cNvSpPr>
          <p:nvPr/>
        </p:nvSpPr>
        <p:spPr bwMode="auto">
          <a:xfrm>
            <a:off x="1160857" y="5409775"/>
            <a:ext cx="30561" cy="276823"/>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18" name="Rectangle 183"/>
          <p:cNvSpPr>
            <a:spLocks noChangeArrowheads="1"/>
          </p:cNvSpPr>
          <p:nvPr/>
        </p:nvSpPr>
        <p:spPr bwMode="auto">
          <a:xfrm flipH="1">
            <a:off x="2271232" y="5409775"/>
            <a:ext cx="496612" cy="276823"/>
          </a:xfrm>
          <a:prstGeom prst="rect">
            <a:avLst/>
          </a:prstGeom>
          <a:solidFill>
            <a:srgbClr val="3366FF"/>
          </a:solidFill>
          <a:ln w="9525">
            <a:solidFill>
              <a:schemeClr val="tx1"/>
            </a:solidFill>
            <a:miter lim="800000"/>
            <a:headEnd/>
            <a:tailEnd/>
          </a:ln>
        </p:spPr>
        <p:txBody>
          <a:bodyPr lIns="0" tIns="0" rIns="0" bIns="0" anchor="ctr"/>
          <a:lstStyle/>
          <a:p>
            <a:pPr algn="ctr"/>
            <a:endParaRPr lang="en-US" sz="3200"/>
          </a:p>
        </p:txBody>
      </p:sp>
      <p:sp>
        <p:nvSpPr>
          <p:cNvPr id="119" name="Rectangle 183"/>
          <p:cNvSpPr>
            <a:spLocks noChangeArrowheads="1"/>
          </p:cNvSpPr>
          <p:nvPr/>
        </p:nvSpPr>
        <p:spPr bwMode="auto">
          <a:xfrm>
            <a:off x="4311162" y="5409775"/>
            <a:ext cx="28015" cy="276823"/>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20" name="Rectangle 183"/>
          <p:cNvSpPr>
            <a:spLocks noChangeArrowheads="1"/>
          </p:cNvSpPr>
          <p:nvPr/>
        </p:nvSpPr>
        <p:spPr bwMode="auto">
          <a:xfrm flipH="1">
            <a:off x="4339177" y="5409775"/>
            <a:ext cx="496612" cy="276823"/>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21" name="Rectangle 183"/>
          <p:cNvSpPr>
            <a:spLocks noChangeArrowheads="1"/>
          </p:cNvSpPr>
          <p:nvPr/>
        </p:nvSpPr>
        <p:spPr bwMode="auto">
          <a:xfrm flipH="1">
            <a:off x="4835789" y="5409775"/>
            <a:ext cx="3466101" cy="276823"/>
          </a:xfrm>
          <a:prstGeom prst="rect">
            <a:avLst/>
          </a:prstGeom>
          <a:solidFill>
            <a:srgbClr val="98FB98"/>
          </a:solidFill>
          <a:ln w="9525">
            <a:solidFill>
              <a:schemeClr val="tx1"/>
            </a:solidFill>
            <a:miter lim="800000"/>
            <a:headEnd/>
            <a:tailEnd/>
          </a:ln>
        </p:spPr>
        <p:txBody>
          <a:bodyPr lIns="0" tIns="0" rIns="0" bIns="0" anchor="ctr"/>
          <a:lstStyle/>
          <a:p>
            <a:pPr algn="ctr"/>
            <a:r>
              <a:rPr lang="en-US" sz="1200" b="1"/>
              <a:t>Page program</a:t>
            </a:r>
            <a:endParaRPr lang="en-US" sz="1200"/>
          </a:p>
        </p:txBody>
      </p:sp>
      <p:sp>
        <p:nvSpPr>
          <p:cNvPr id="122" name="Rectangle 183"/>
          <p:cNvSpPr>
            <a:spLocks noChangeArrowheads="1"/>
          </p:cNvSpPr>
          <p:nvPr/>
        </p:nvSpPr>
        <p:spPr bwMode="auto">
          <a:xfrm flipH="1">
            <a:off x="1219431" y="5698013"/>
            <a:ext cx="145164" cy="276821"/>
          </a:xfrm>
          <a:prstGeom prst="rect">
            <a:avLst/>
          </a:prstGeom>
          <a:solidFill>
            <a:srgbClr val="FFFF00"/>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23" name="Rectangle 183"/>
          <p:cNvSpPr>
            <a:spLocks noChangeArrowheads="1"/>
          </p:cNvSpPr>
          <p:nvPr/>
        </p:nvSpPr>
        <p:spPr bwMode="auto">
          <a:xfrm>
            <a:off x="1191418" y="5698013"/>
            <a:ext cx="28013" cy="276821"/>
          </a:xfrm>
          <a:prstGeom prst="rect">
            <a:avLst/>
          </a:prstGeom>
          <a:solidFill>
            <a:srgbClr val="FF0000"/>
          </a:solidFill>
          <a:ln w="9525">
            <a:solidFill>
              <a:schemeClr val="tx1"/>
            </a:solidFill>
            <a:miter lim="800000"/>
            <a:headEnd/>
            <a:tailEnd/>
          </a:ln>
        </p:spPr>
        <p:txBody>
          <a:bodyPr lIns="0" tIns="0" rIns="0" bIns="0" anchor="ctr"/>
          <a:lstStyle/>
          <a:p>
            <a:pPr algn="ctr"/>
            <a:endParaRPr lang="en-US" sz="3200"/>
          </a:p>
        </p:txBody>
      </p:sp>
      <p:sp>
        <p:nvSpPr>
          <p:cNvPr id="124" name="Rectangle 183"/>
          <p:cNvSpPr>
            <a:spLocks noChangeArrowheads="1"/>
          </p:cNvSpPr>
          <p:nvPr/>
        </p:nvSpPr>
        <p:spPr bwMode="auto">
          <a:xfrm flipH="1">
            <a:off x="2767844" y="5698013"/>
            <a:ext cx="496613" cy="276821"/>
          </a:xfrm>
          <a:prstGeom prst="rect">
            <a:avLst/>
          </a:prstGeom>
          <a:solidFill>
            <a:srgbClr val="3366FF"/>
          </a:solidFill>
          <a:ln w="9525">
            <a:solidFill>
              <a:schemeClr val="tx1"/>
            </a:solidFill>
            <a:miter lim="800000"/>
            <a:headEnd/>
            <a:tailEnd/>
          </a:ln>
        </p:spPr>
        <p:txBody>
          <a:bodyPr lIns="0" tIns="0" rIns="0" bIns="0" anchor="ctr"/>
          <a:lstStyle/>
          <a:p>
            <a:pPr algn="ctr"/>
            <a:endParaRPr lang="en-US" sz="3200"/>
          </a:p>
        </p:txBody>
      </p:sp>
      <p:sp>
        <p:nvSpPr>
          <p:cNvPr id="125" name="Rectangle 183"/>
          <p:cNvSpPr>
            <a:spLocks noChangeArrowheads="1"/>
          </p:cNvSpPr>
          <p:nvPr/>
        </p:nvSpPr>
        <p:spPr bwMode="auto">
          <a:xfrm>
            <a:off x="4835789" y="5698013"/>
            <a:ext cx="28015" cy="276821"/>
          </a:xfrm>
          <a:prstGeom prst="rect">
            <a:avLst/>
          </a:prstGeom>
          <a:solidFill>
            <a:srgbClr val="FF0000"/>
          </a:solidFill>
          <a:ln w="9525">
            <a:solidFill>
              <a:srgbClr val="000000"/>
            </a:solidFill>
            <a:miter lim="800000"/>
            <a:headEnd/>
            <a:tailEnd/>
          </a:ln>
        </p:spPr>
        <p:txBody>
          <a:bodyPr lIns="0" tIns="0" rIns="0" bIns="0" anchor="ctr"/>
          <a:lstStyle/>
          <a:p>
            <a:pPr algn="ctr"/>
            <a:endParaRPr lang="en-US" sz="3200"/>
          </a:p>
        </p:txBody>
      </p:sp>
      <p:sp>
        <p:nvSpPr>
          <p:cNvPr id="126" name="Rectangle 183"/>
          <p:cNvSpPr>
            <a:spLocks noChangeArrowheads="1"/>
          </p:cNvSpPr>
          <p:nvPr/>
        </p:nvSpPr>
        <p:spPr bwMode="auto">
          <a:xfrm flipH="1">
            <a:off x="4863803" y="5698013"/>
            <a:ext cx="496612" cy="276821"/>
          </a:xfrm>
          <a:prstGeom prst="rect">
            <a:avLst/>
          </a:prstGeom>
          <a:solidFill>
            <a:srgbClr val="3366FF"/>
          </a:solidFill>
          <a:ln w="9525">
            <a:solidFill>
              <a:schemeClr val="tx1"/>
            </a:solidFill>
            <a:miter lim="800000"/>
            <a:headEnd/>
            <a:tailEnd/>
          </a:ln>
        </p:spPr>
        <p:txBody>
          <a:bodyPr lIns="0" tIns="0" rIns="0" bIns="0" anchor="ctr"/>
          <a:lstStyle/>
          <a:p>
            <a:pPr algn="ctr">
              <a:defRPr/>
            </a:pPr>
            <a:endParaRPr lang="en-US" sz="3200">
              <a:ea typeface="ＭＳ Ｐゴシック" charset="-128"/>
              <a:cs typeface="ＭＳ Ｐゴシック" charset="-128"/>
            </a:endParaRPr>
          </a:p>
        </p:txBody>
      </p:sp>
      <p:sp>
        <p:nvSpPr>
          <p:cNvPr id="127" name="Rectangle 183"/>
          <p:cNvSpPr>
            <a:spLocks noChangeArrowheads="1"/>
          </p:cNvSpPr>
          <p:nvPr/>
        </p:nvSpPr>
        <p:spPr bwMode="auto">
          <a:xfrm flipH="1">
            <a:off x="5360415" y="5698013"/>
            <a:ext cx="3466101" cy="276821"/>
          </a:xfrm>
          <a:prstGeom prst="rect">
            <a:avLst/>
          </a:prstGeom>
          <a:solidFill>
            <a:srgbClr val="98FB98"/>
          </a:solidFill>
          <a:ln w="9525">
            <a:solidFill>
              <a:schemeClr val="tx1"/>
            </a:solidFill>
            <a:miter lim="800000"/>
            <a:headEnd/>
            <a:tailEnd/>
          </a:ln>
        </p:spPr>
        <p:txBody>
          <a:bodyPr lIns="0" tIns="0" rIns="0" bIns="0" anchor="ctr"/>
          <a:lstStyle/>
          <a:p>
            <a:pPr algn="ctr">
              <a:defRPr/>
            </a:pPr>
            <a:r>
              <a:rPr lang="en-US" sz="1200" b="1" dirty="0">
                <a:ea typeface="ＭＳ Ｐゴシック" charset="-128"/>
                <a:cs typeface="ＭＳ Ｐゴシック" charset="-128"/>
              </a:rPr>
              <a:t>Page program</a:t>
            </a:r>
          </a:p>
        </p:txBody>
      </p:sp>
      <p:grpSp>
        <p:nvGrpSpPr>
          <p:cNvPr id="128" name="Grouper 67"/>
          <p:cNvGrpSpPr>
            <a:grpSpLocks/>
          </p:cNvGrpSpPr>
          <p:nvPr/>
        </p:nvGrpSpPr>
        <p:grpSpPr bwMode="auto">
          <a:xfrm>
            <a:off x="1132843" y="4724853"/>
            <a:ext cx="175725" cy="1235713"/>
            <a:chOff x="1377951" y="1971676"/>
            <a:chExt cx="108795" cy="900905"/>
          </a:xfrm>
        </p:grpSpPr>
        <p:cxnSp>
          <p:nvCxnSpPr>
            <p:cNvPr id="129" name="Connecteur droit 80"/>
            <p:cNvCxnSpPr/>
            <p:nvPr/>
          </p:nvCxnSpPr>
          <p:spPr>
            <a:xfrm rot="5400000">
              <a:off x="1035505" y="2421340"/>
              <a:ext cx="900905" cy="1577"/>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0" name="Connecteur droit 82"/>
            <p:cNvCxnSpPr/>
            <p:nvPr/>
          </p:nvCxnSpPr>
          <p:spPr>
            <a:xfrm rot="5400000">
              <a:off x="928287" y="2421340"/>
              <a:ext cx="900905" cy="1577"/>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131" name="Connecteur droit 83"/>
          <p:cNvCxnSpPr/>
          <p:nvPr/>
        </p:nvCxnSpPr>
        <p:spPr>
          <a:xfrm rot="5400000">
            <a:off x="4552624" y="5150230"/>
            <a:ext cx="1618127" cy="2548"/>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2" name="Rectangle 44"/>
          <p:cNvSpPr>
            <a:spLocks noChangeArrowheads="1"/>
          </p:cNvSpPr>
          <p:nvPr/>
        </p:nvSpPr>
        <p:spPr bwMode="auto">
          <a:xfrm>
            <a:off x="5546377" y="4342439"/>
            <a:ext cx="1324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solidFill>
                  <a:srgbClr val="000000"/>
                </a:solidFill>
                <a:cs typeface="Arial" charset="0"/>
              </a:rPr>
              <a:t>Chip </a:t>
            </a:r>
            <a:r>
              <a:rPr lang="en-US" b="1" dirty="0">
                <a:solidFill>
                  <a:srgbClr val="000000"/>
                </a:solidFill>
                <a:cs typeface="Arial" charset="0"/>
              </a:rPr>
              <a:t>bound</a:t>
            </a:r>
            <a:endParaRPr lang="en-US" sz="3200" dirty="0"/>
          </a:p>
        </p:txBody>
      </p:sp>
      <p:sp>
        <p:nvSpPr>
          <p:cNvPr id="133" name="Rectangle 45"/>
          <p:cNvSpPr>
            <a:spLocks noChangeArrowheads="1"/>
          </p:cNvSpPr>
          <p:nvPr/>
        </p:nvSpPr>
        <p:spPr bwMode="auto">
          <a:xfrm>
            <a:off x="2523168" y="4342439"/>
            <a:ext cx="1854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solidFill>
                  <a:srgbClr val="000000"/>
                </a:solidFill>
                <a:cs typeface="Arial" charset="0"/>
              </a:rPr>
              <a:t>Channel bound</a:t>
            </a:r>
            <a:endParaRPr lang="en-US" sz="3200" dirty="0"/>
          </a:p>
        </p:txBody>
      </p:sp>
      <p:cxnSp>
        <p:nvCxnSpPr>
          <p:cNvPr id="134" name="Connecteur droit 86"/>
          <p:cNvCxnSpPr/>
          <p:nvPr/>
        </p:nvCxnSpPr>
        <p:spPr>
          <a:xfrm rot="5400000">
            <a:off x="2454272" y="5635843"/>
            <a:ext cx="1615273" cy="10187"/>
          </a:xfrm>
          <a:prstGeom prst="line">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35" name="Rectangle 48"/>
          <p:cNvSpPr>
            <a:spLocks noChangeArrowheads="1"/>
          </p:cNvSpPr>
          <p:nvPr/>
        </p:nvSpPr>
        <p:spPr bwMode="auto">
          <a:xfrm>
            <a:off x="1084525" y="6006228"/>
            <a:ext cx="2233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solidFill>
                  <a:srgbClr val="000000"/>
                </a:solidFill>
                <a:cs typeface="Arial" charset="0"/>
              </a:rPr>
              <a:t>Four parallel reads</a:t>
            </a:r>
            <a:endParaRPr lang="en-US" sz="3200"/>
          </a:p>
        </p:txBody>
      </p:sp>
      <p:sp>
        <p:nvSpPr>
          <p:cNvPr id="136" name="Rectangle 49"/>
          <p:cNvSpPr>
            <a:spLocks noChangeArrowheads="1"/>
          </p:cNvSpPr>
          <p:nvPr/>
        </p:nvSpPr>
        <p:spPr bwMode="auto">
          <a:xfrm>
            <a:off x="4288645" y="6009081"/>
            <a:ext cx="2283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solidFill>
                  <a:srgbClr val="000000"/>
                </a:solidFill>
                <a:cs typeface="Arial" charset="0"/>
              </a:rPr>
              <a:t>Four parallel writes</a:t>
            </a:r>
            <a:endParaRPr lang="en-US" sz="3200"/>
          </a:p>
        </p:txBody>
      </p:sp>
      <p:sp>
        <p:nvSpPr>
          <p:cNvPr id="137" name="Rectangle 50"/>
          <p:cNvSpPr>
            <a:spLocks noChangeArrowheads="1"/>
          </p:cNvSpPr>
          <p:nvPr/>
        </p:nvSpPr>
        <p:spPr bwMode="auto">
          <a:xfrm>
            <a:off x="432091" y="4739123"/>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Chip1</a:t>
            </a:r>
            <a:endParaRPr lang="en-US" sz="3200" dirty="0"/>
          </a:p>
        </p:txBody>
      </p:sp>
      <p:sp>
        <p:nvSpPr>
          <p:cNvPr id="138" name="Rectangle 51"/>
          <p:cNvSpPr>
            <a:spLocks noChangeArrowheads="1"/>
          </p:cNvSpPr>
          <p:nvPr/>
        </p:nvSpPr>
        <p:spPr bwMode="auto">
          <a:xfrm>
            <a:off x="432094" y="5027360"/>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Chip2</a:t>
            </a:r>
            <a:endParaRPr lang="en-US" sz="3200" dirty="0"/>
          </a:p>
        </p:txBody>
      </p:sp>
      <p:sp>
        <p:nvSpPr>
          <p:cNvPr id="139" name="Rectangle 52"/>
          <p:cNvSpPr>
            <a:spLocks noChangeArrowheads="1"/>
          </p:cNvSpPr>
          <p:nvPr/>
        </p:nvSpPr>
        <p:spPr bwMode="auto">
          <a:xfrm>
            <a:off x="432094" y="5318452"/>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Chip3</a:t>
            </a:r>
            <a:endParaRPr lang="en-US" sz="3200" dirty="0"/>
          </a:p>
        </p:txBody>
      </p:sp>
      <p:sp>
        <p:nvSpPr>
          <p:cNvPr id="140" name="Rectangle 53"/>
          <p:cNvSpPr>
            <a:spLocks noChangeArrowheads="1"/>
          </p:cNvSpPr>
          <p:nvPr/>
        </p:nvSpPr>
        <p:spPr bwMode="auto">
          <a:xfrm>
            <a:off x="432091" y="5606690"/>
            <a:ext cx="7546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solidFill>
                  <a:srgbClr val="000000"/>
                </a:solidFill>
                <a:cs typeface="Arial" charset="0"/>
              </a:rPr>
              <a:t>Chip4</a:t>
            </a:r>
            <a:endParaRPr lang="en-US" sz="3200" dirty="0"/>
          </a:p>
        </p:txBody>
      </p:sp>
      <p:sp>
        <p:nvSpPr>
          <p:cNvPr id="141" name="Rectangle 54"/>
          <p:cNvSpPr>
            <a:spLocks noChangeArrowheads="1"/>
          </p:cNvSpPr>
          <p:nvPr/>
        </p:nvSpPr>
        <p:spPr bwMode="auto">
          <a:xfrm>
            <a:off x="2200684" y="4724853"/>
            <a:ext cx="851635"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1200" b="1">
                <a:solidFill>
                  <a:srgbClr val="000000"/>
                </a:solidFill>
              </a:rPr>
              <a:t>Page</a:t>
            </a:r>
          </a:p>
          <a:p>
            <a:pPr algn="ctr"/>
            <a:r>
              <a:rPr lang="en-US" sz="1200" b="1">
                <a:solidFill>
                  <a:srgbClr val="000000"/>
                </a:solidFill>
              </a:rPr>
              <a:t>transfer</a:t>
            </a:r>
          </a:p>
        </p:txBody>
      </p:sp>
      <p:cxnSp>
        <p:nvCxnSpPr>
          <p:cNvPr id="142" name="Connecteur droit 94"/>
          <p:cNvCxnSpPr/>
          <p:nvPr/>
        </p:nvCxnSpPr>
        <p:spPr>
          <a:xfrm rot="10800000">
            <a:off x="1774619" y="4961723"/>
            <a:ext cx="496613" cy="2853"/>
          </a:xfrm>
          <a:prstGeom prst="line">
            <a:avLst/>
          </a:prstGeom>
          <a:ln w="3175"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3" name="Rectangle 58"/>
          <p:cNvSpPr>
            <a:spLocks noChangeArrowheads="1"/>
          </p:cNvSpPr>
          <p:nvPr/>
        </p:nvSpPr>
        <p:spPr bwMode="auto">
          <a:xfrm>
            <a:off x="1611628" y="5309891"/>
            <a:ext cx="779300"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b="1">
                <a:solidFill>
                  <a:srgbClr val="000000"/>
                </a:solidFill>
              </a:rPr>
              <a:t>Page</a:t>
            </a:r>
          </a:p>
          <a:p>
            <a:pPr algn="ctr"/>
            <a:r>
              <a:rPr lang="en-US" sz="1200" b="1">
                <a:solidFill>
                  <a:srgbClr val="000000"/>
                </a:solidFill>
              </a:rPr>
              <a:t>read</a:t>
            </a:r>
          </a:p>
        </p:txBody>
      </p:sp>
      <p:cxnSp>
        <p:nvCxnSpPr>
          <p:cNvPr id="144" name="Connecteur droit 96"/>
          <p:cNvCxnSpPr/>
          <p:nvPr/>
        </p:nvCxnSpPr>
        <p:spPr>
          <a:xfrm rot="10800000" flipV="1">
            <a:off x="1364596" y="5549614"/>
            <a:ext cx="410023" cy="0"/>
          </a:xfrm>
          <a:prstGeom prst="line">
            <a:avLst/>
          </a:prstGeom>
          <a:ln w="3175"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5" name="Rectangle 61"/>
          <p:cNvSpPr>
            <a:spLocks noChangeArrowheads="1"/>
          </p:cNvSpPr>
          <p:nvPr/>
        </p:nvSpPr>
        <p:spPr bwMode="auto">
          <a:xfrm>
            <a:off x="3297563" y="5660913"/>
            <a:ext cx="12173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200" b="1">
                <a:solidFill>
                  <a:srgbClr val="000000"/>
                </a:solidFill>
              </a:rPr>
              <a:t>Command</a:t>
            </a:r>
          </a:p>
        </p:txBody>
      </p:sp>
      <p:cxnSp>
        <p:nvCxnSpPr>
          <p:cNvPr id="146" name="Connecteur droit 98"/>
          <p:cNvCxnSpPr/>
          <p:nvPr/>
        </p:nvCxnSpPr>
        <p:spPr>
          <a:xfrm rot="10800000" flipH="1">
            <a:off x="4351910" y="5869244"/>
            <a:ext cx="496613" cy="2853"/>
          </a:xfrm>
          <a:prstGeom prst="line">
            <a:avLst/>
          </a:prstGeom>
          <a:ln w="3175" cap="flat" cmpd="sng" algn="ctr">
            <a:solidFill>
              <a:schemeClr val="tx1"/>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Rectangle 66"/>
          <p:cNvSpPr>
            <a:spLocks noChangeArrowheads="1"/>
          </p:cNvSpPr>
          <p:nvPr/>
        </p:nvSpPr>
        <p:spPr bwMode="auto">
          <a:xfrm>
            <a:off x="563702" y="4342439"/>
            <a:ext cx="1324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smtClean="0">
                <a:solidFill>
                  <a:srgbClr val="000000"/>
                </a:solidFill>
                <a:cs typeface="Arial" charset="0"/>
              </a:rPr>
              <a:t>Chip bound</a:t>
            </a:r>
            <a:endParaRPr lang="en-US" sz="3200" dirty="0"/>
          </a:p>
        </p:txBody>
      </p:sp>
      <p:cxnSp>
        <p:nvCxnSpPr>
          <p:cNvPr id="148" name="Connecteur droit 71"/>
          <p:cNvCxnSpPr/>
          <p:nvPr/>
        </p:nvCxnSpPr>
        <p:spPr>
          <a:xfrm>
            <a:off x="575109" y="4565038"/>
            <a:ext cx="557733" cy="174085"/>
          </a:xfrm>
          <a:prstGeom prst="curvedConnector3">
            <a:avLst>
              <a:gd name="adj1" fmla="val 2003"/>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Connecteur droit 71"/>
          <p:cNvCxnSpPr/>
          <p:nvPr/>
        </p:nvCxnSpPr>
        <p:spPr>
          <a:xfrm flipH="1">
            <a:off x="1308568" y="4556478"/>
            <a:ext cx="557733" cy="174083"/>
          </a:xfrm>
          <a:prstGeom prst="curvedConnector3">
            <a:avLst>
              <a:gd name="adj1" fmla="val 2003"/>
            </a:avLst>
          </a:prstGeom>
          <a:ln w="31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408556" y="1180310"/>
            <a:ext cx="8457360" cy="2535889"/>
            <a:chOff x="415809" y="900027"/>
            <a:chExt cx="8457360" cy="2535889"/>
          </a:xfrm>
        </p:grpSpPr>
        <p:sp>
          <p:nvSpPr>
            <p:cNvPr id="151" name="Rectangle 183"/>
            <p:cNvSpPr>
              <a:spLocks noChangeArrowheads="1"/>
            </p:cNvSpPr>
            <p:nvPr/>
          </p:nvSpPr>
          <p:spPr bwMode="auto">
            <a:xfrm flipH="1">
              <a:off x="566423" y="1157407"/>
              <a:ext cx="731934" cy="101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b="1" dirty="0">
                  <a:solidFill>
                    <a:srgbClr val="000000"/>
                  </a:solidFill>
                  <a:cs typeface="Arial" charset="0"/>
                </a:rPr>
                <a:t>Read</a:t>
              </a:r>
              <a:endParaRPr lang="en-US" sz="2800" dirty="0"/>
            </a:p>
            <a:p>
              <a:pPr algn="ctr"/>
              <a:r>
                <a:rPr lang="en-US" sz="1400" b="1" dirty="0" smtClean="0">
                  <a:solidFill>
                    <a:srgbClr val="000000"/>
                  </a:solidFill>
                  <a:cs typeface="Arial" charset="0"/>
                </a:rPr>
                <a:t>Write</a:t>
              </a:r>
              <a:endParaRPr lang="en-US" sz="1400" dirty="0">
                <a:solidFill>
                  <a:srgbClr val="000000"/>
                </a:solidFill>
                <a:cs typeface="Arial" charset="0"/>
              </a:endParaRPr>
            </a:p>
            <a:p>
              <a:pPr algn="ctr"/>
              <a:endParaRPr lang="en-US" sz="1400" b="1" dirty="0">
                <a:solidFill>
                  <a:srgbClr val="000000"/>
                </a:solidFill>
                <a:cs typeface="Arial" charset="0"/>
              </a:endParaRPr>
            </a:p>
            <a:p>
              <a:pPr algn="ctr"/>
              <a:endParaRPr lang="en-US" sz="1400" b="1" dirty="0">
                <a:solidFill>
                  <a:srgbClr val="000000"/>
                </a:solidFill>
                <a:cs typeface="Arial" charset="0"/>
              </a:endParaRPr>
            </a:p>
          </p:txBody>
        </p:sp>
        <p:sp>
          <p:nvSpPr>
            <p:cNvPr id="152" name="Rectangle 162"/>
            <p:cNvSpPr>
              <a:spLocks noChangeArrowheads="1"/>
            </p:cNvSpPr>
            <p:nvPr/>
          </p:nvSpPr>
          <p:spPr bwMode="auto">
            <a:xfrm rot="16200000">
              <a:off x="-647823" y="1963659"/>
              <a:ext cx="2342707" cy="2154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400" b="1" dirty="0">
                  <a:solidFill>
                    <a:srgbClr val="000000"/>
                  </a:solidFill>
                  <a:cs typeface="Arial" charset="0"/>
                </a:rPr>
                <a:t>Logical address space</a:t>
              </a:r>
              <a:endParaRPr lang="en-US" sz="2800" dirty="0"/>
            </a:p>
          </p:txBody>
        </p:sp>
        <p:sp>
          <p:nvSpPr>
            <p:cNvPr id="153" name="Rectangle à coins arrondis 183"/>
            <p:cNvSpPr/>
            <p:nvPr/>
          </p:nvSpPr>
          <p:spPr bwMode="auto">
            <a:xfrm>
              <a:off x="1343611" y="1219630"/>
              <a:ext cx="4041189" cy="1929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800"/>
            </a:p>
          </p:txBody>
        </p:sp>
        <p:sp>
          <p:nvSpPr>
            <p:cNvPr id="154" name="Rectangle 183"/>
            <p:cNvSpPr>
              <a:spLocks noChangeArrowheads="1"/>
            </p:cNvSpPr>
            <p:nvPr/>
          </p:nvSpPr>
          <p:spPr bwMode="auto">
            <a:xfrm flipH="1">
              <a:off x="2136697" y="1242730"/>
              <a:ext cx="979042" cy="471736"/>
            </a:xfrm>
            <a:prstGeom prst="roundRect">
              <a:avLst>
                <a:gd name="adj" fmla="val 46296"/>
              </a:avLst>
            </a:prstGeom>
            <a:solidFill>
              <a:srgbClr val="DCE6F2"/>
            </a:solidFill>
            <a:ln w="9525">
              <a:solidFill>
                <a:schemeClr val="tx1"/>
              </a:solidFill>
              <a:miter lim="800000"/>
              <a:headEnd/>
              <a:tailEnd/>
            </a:ln>
          </p:spPr>
          <p:txBody>
            <a:bodyPr lIns="0" tIns="0" rIns="0" bIns="0" anchor="ctr"/>
            <a:lstStyle/>
            <a:p>
              <a:pPr algn="ctr"/>
              <a:r>
                <a:rPr lang="en-US" sz="1200" b="0" dirty="0" smtClean="0">
                  <a:solidFill>
                    <a:srgbClr val="000000"/>
                  </a:solidFill>
                  <a:cs typeface="Arial" charset="0"/>
                </a:rPr>
                <a:t>Scheduling</a:t>
              </a:r>
              <a:br>
                <a:rPr lang="en-US" sz="1200" b="0" dirty="0" smtClean="0">
                  <a:solidFill>
                    <a:srgbClr val="000000"/>
                  </a:solidFill>
                  <a:cs typeface="Arial" charset="0"/>
                </a:rPr>
              </a:br>
              <a:r>
                <a:rPr lang="en-US" sz="1200" b="0" dirty="0" smtClean="0">
                  <a:solidFill>
                    <a:srgbClr val="000000"/>
                  </a:solidFill>
                  <a:cs typeface="Arial" charset="0"/>
                </a:rPr>
                <a:t>&amp; Mapping</a:t>
              </a:r>
              <a:endParaRPr lang="en-US" sz="2400" b="0" dirty="0"/>
            </a:p>
          </p:txBody>
        </p:sp>
        <p:sp>
          <p:nvSpPr>
            <p:cNvPr id="155" name="Rectangle 183"/>
            <p:cNvSpPr>
              <a:spLocks noChangeArrowheads="1"/>
            </p:cNvSpPr>
            <p:nvPr/>
          </p:nvSpPr>
          <p:spPr bwMode="auto">
            <a:xfrm flipH="1">
              <a:off x="2868210" y="2509854"/>
              <a:ext cx="979042" cy="471736"/>
            </a:xfrm>
            <a:prstGeom prst="roundRect">
              <a:avLst>
                <a:gd name="adj" fmla="val 46296"/>
              </a:avLst>
            </a:prstGeom>
            <a:solidFill>
              <a:srgbClr val="DCE6F2"/>
            </a:solidFill>
            <a:ln w="9525">
              <a:solidFill>
                <a:schemeClr val="tx1"/>
              </a:solidFill>
              <a:miter lim="800000"/>
              <a:headEnd/>
              <a:tailEnd/>
            </a:ln>
          </p:spPr>
          <p:txBody>
            <a:bodyPr lIns="0" tIns="0" rIns="0" bIns="0" anchor="ctr"/>
            <a:lstStyle/>
            <a:p>
              <a:pPr algn="ctr"/>
              <a:r>
                <a:rPr lang="en-US" sz="1200" b="0">
                  <a:solidFill>
                    <a:srgbClr val="000000"/>
                  </a:solidFill>
                  <a:cs typeface="Arial" charset="0"/>
                </a:rPr>
                <a:t>Wear Leveling</a:t>
              </a:r>
              <a:endParaRPr lang="en-US" sz="2400" b="0"/>
            </a:p>
          </p:txBody>
        </p:sp>
        <p:sp>
          <p:nvSpPr>
            <p:cNvPr id="156" name="Rectangle 183"/>
            <p:cNvSpPr>
              <a:spLocks noChangeArrowheads="1"/>
            </p:cNvSpPr>
            <p:nvPr/>
          </p:nvSpPr>
          <p:spPr bwMode="auto">
            <a:xfrm flipH="1">
              <a:off x="1427520" y="2509854"/>
              <a:ext cx="979042" cy="471736"/>
            </a:xfrm>
            <a:prstGeom prst="roundRect">
              <a:avLst>
                <a:gd name="adj" fmla="val 46296"/>
              </a:avLst>
            </a:prstGeom>
            <a:solidFill>
              <a:srgbClr val="DCE6F2"/>
            </a:solidFill>
            <a:ln w="9525">
              <a:solidFill>
                <a:schemeClr val="tx1"/>
              </a:solidFill>
              <a:miter lim="800000"/>
              <a:headEnd/>
              <a:tailEnd/>
            </a:ln>
          </p:spPr>
          <p:txBody>
            <a:bodyPr lIns="0" tIns="0" rIns="0" bIns="0" anchor="ctr"/>
            <a:lstStyle/>
            <a:p>
              <a:pPr algn="ctr"/>
              <a:r>
                <a:rPr lang="en-US" sz="1200" b="0">
                  <a:solidFill>
                    <a:srgbClr val="000000"/>
                  </a:solidFill>
                  <a:cs typeface="Arial" charset="0"/>
                </a:rPr>
                <a:t>Garbage collection</a:t>
              </a:r>
              <a:endParaRPr lang="en-US" sz="2400" b="0"/>
            </a:p>
          </p:txBody>
        </p:sp>
        <p:sp>
          <p:nvSpPr>
            <p:cNvPr id="157" name="Rectangle 183"/>
            <p:cNvSpPr>
              <a:spLocks noChangeArrowheads="1"/>
            </p:cNvSpPr>
            <p:nvPr/>
          </p:nvSpPr>
          <p:spPr bwMode="auto">
            <a:xfrm flipH="1">
              <a:off x="4546375" y="1187994"/>
              <a:ext cx="729677" cy="88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b="1" dirty="0">
                  <a:solidFill>
                    <a:srgbClr val="000000"/>
                  </a:solidFill>
                  <a:cs typeface="Arial" charset="0"/>
                </a:rPr>
                <a:t>Read</a:t>
              </a:r>
              <a:endParaRPr lang="en-US" sz="2800" dirty="0"/>
            </a:p>
            <a:p>
              <a:pPr algn="ctr"/>
              <a:r>
                <a:rPr lang="en-US" sz="1400" b="1" dirty="0">
                  <a:solidFill>
                    <a:srgbClr val="000000"/>
                  </a:solidFill>
                  <a:cs typeface="Arial" charset="0"/>
                </a:rPr>
                <a:t>Program</a:t>
              </a:r>
            </a:p>
            <a:p>
              <a:pPr algn="ctr"/>
              <a:r>
                <a:rPr lang="en-US" sz="1400" b="1" dirty="0">
                  <a:solidFill>
                    <a:srgbClr val="000000"/>
                  </a:solidFill>
                  <a:cs typeface="Arial" charset="0"/>
                </a:rPr>
                <a:t>Erase</a:t>
              </a:r>
            </a:p>
          </p:txBody>
        </p:sp>
        <p:cxnSp>
          <p:nvCxnSpPr>
            <p:cNvPr id="158" name="Connecteur droit avec flèche 186"/>
            <p:cNvCxnSpPr/>
            <p:nvPr/>
          </p:nvCxnSpPr>
          <p:spPr bwMode="auto">
            <a:xfrm>
              <a:off x="1224485" y="1325030"/>
              <a:ext cx="910201" cy="2342"/>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Connecteur droit avec flèche 187"/>
            <p:cNvCxnSpPr/>
            <p:nvPr/>
          </p:nvCxnSpPr>
          <p:spPr bwMode="auto">
            <a:xfrm>
              <a:off x="1224485" y="1517089"/>
              <a:ext cx="910201" cy="2342"/>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60" name="Forme libre 201"/>
            <p:cNvSpPr/>
            <p:nvPr/>
          </p:nvSpPr>
          <p:spPr bwMode="auto">
            <a:xfrm>
              <a:off x="1851760" y="1622487"/>
              <a:ext cx="325736" cy="880666"/>
            </a:xfrm>
            <a:custGeom>
              <a:avLst/>
              <a:gdLst>
                <a:gd name="connsiteX0" fmla="*/ 381000 w 381000"/>
                <a:gd name="connsiteY0" fmla="*/ 0 h 596900"/>
                <a:gd name="connsiteX1" fmla="*/ 31750 w 381000"/>
                <a:gd name="connsiteY1" fmla="*/ 184150 h 596900"/>
                <a:gd name="connsiteX2" fmla="*/ 190500 w 381000"/>
                <a:gd name="connsiteY2" fmla="*/ 596900 h 596900"/>
                <a:gd name="connsiteX0" fmla="*/ 277812 w 277812"/>
                <a:gd name="connsiteY0" fmla="*/ 0 h 596900"/>
                <a:gd name="connsiteX1" fmla="*/ 31750 w 277812"/>
                <a:gd name="connsiteY1" fmla="*/ 184150 h 596900"/>
                <a:gd name="connsiteX2" fmla="*/ 87312 w 277812"/>
                <a:gd name="connsiteY2" fmla="*/ 596900 h 596900"/>
                <a:gd name="connsiteX0" fmla="*/ 277812 w 277812"/>
                <a:gd name="connsiteY0" fmla="*/ 0 h 596900"/>
                <a:gd name="connsiteX1" fmla="*/ 31750 w 277812"/>
                <a:gd name="connsiteY1" fmla="*/ 249237 h 596900"/>
                <a:gd name="connsiteX2" fmla="*/ 87312 w 277812"/>
                <a:gd name="connsiteY2" fmla="*/ 596900 h 596900"/>
              </a:gdLst>
              <a:ahLst/>
              <a:cxnLst>
                <a:cxn ang="0">
                  <a:pos x="connsiteX0" y="connsiteY0"/>
                </a:cxn>
                <a:cxn ang="0">
                  <a:pos x="connsiteX1" y="connsiteY1"/>
                </a:cxn>
                <a:cxn ang="0">
                  <a:pos x="connsiteX2" y="connsiteY2"/>
                </a:cxn>
              </a:cxnLst>
              <a:rect l="l" t="t" r="r" b="b"/>
              <a:pathLst>
                <a:path w="277812" h="596900">
                  <a:moveTo>
                    <a:pt x="277812" y="0"/>
                  </a:moveTo>
                  <a:cubicBezTo>
                    <a:pt x="119062" y="42333"/>
                    <a:pt x="63500" y="149754"/>
                    <a:pt x="31750" y="249237"/>
                  </a:cubicBezTo>
                  <a:cubicBezTo>
                    <a:pt x="0" y="348720"/>
                    <a:pt x="87312" y="596900"/>
                    <a:pt x="87312" y="596900"/>
                  </a:cubicBezTo>
                </a:path>
              </a:pathLst>
            </a:custGeom>
            <a:ln w="38100" cap="flat" cmpd="sng" algn="ctr">
              <a:solidFill>
                <a:schemeClr val="tx1"/>
              </a:solidFill>
              <a:prstDash val="solid"/>
              <a:roun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800"/>
            </a:p>
          </p:txBody>
        </p:sp>
        <p:sp>
          <p:nvSpPr>
            <p:cNvPr id="161" name="Forme libre 202"/>
            <p:cNvSpPr/>
            <p:nvPr/>
          </p:nvSpPr>
          <p:spPr bwMode="auto">
            <a:xfrm flipH="1">
              <a:off x="3089557" y="1629515"/>
              <a:ext cx="325737" cy="880666"/>
            </a:xfrm>
            <a:custGeom>
              <a:avLst/>
              <a:gdLst>
                <a:gd name="connsiteX0" fmla="*/ 381000 w 381000"/>
                <a:gd name="connsiteY0" fmla="*/ 0 h 596900"/>
                <a:gd name="connsiteX1" fmla="*/ 31750 w 381000"/>
                <a:gd name="connsiteY1" fmla="*/ 184150 h 596900"/>
                <a:gd name="connsiteX2" fmla="*/ 190500 w 381000"/>
                <a:gd name="connsiteY2" fmla="*/ 596900 h 596900"/>
                <a:gd name="connsiteX0" fmla="*/ 277812 w 277812"/>
                <a:gd name="connsiteY0" fmla="*/ 0 h 596900"/>
                <a:gd name="connsiteX1" fmla="*/ 31750 w 277812"/>
                <a:gd name="connsiteY1" fmla="*/ 184150 h 596900"/>
                <a:gd name="connsiteX2" fmla="*/ 87312 w 277812"/>
                <a:gd name="connsiteY2" fmla="*/ 596900 h 596900"/>
                <a:gd name="connsiteX0" fmla="*/ 277812 w 277812"/>
                <a:gd name="connsiteY0" fmla="*/ 0 h 596900"/>
                <a:gd name="connsiteX1" fmla="*/ 31750 w 277812"/>
                <a:gd name="connsiteY1" fmla="*/ 249237 h 596900"/>
                <a:gd name="connsiteX2" fmla="*/ 87312 w 277812"/>
                <a:gd name="connsiteY2" fmla="*/ 596900 h 596900"/>
              </a:gdLst>
              <a:ahLst/>
              <a:cxnLst>
                <a:cxn ang="0">
                  <a:pos x="connsiteX0" y="connsiteY0"/>
                </a:cxn>
                <a:cxn ang="0">
                  <a:pos x="connsiteX1" y="connsiteY1"/>
                </a:cxn>
                <a:cxn ang="0">
                  <a:pos x="connsiteX2" y="connsiteY2"/>
                </a:cxn>
              </a:cxnLst>
              <a:rect l="l" t="t" r="r" b="b"/>
              <a:pathLst>
                <a:path w="277812" h="596900">
                  <a:moveTo>
                    <a:pt x="277812" y="0"/>
                  </a:moveTo>
                  <a:cubicBezTo>
                    <a:pt x="119062" y="42333"/>
                    <a:pt x="63500" y="149754"/>
                    <a:pt x="31750" y="249237"/>
                  </a:cubicBezTo>
                  <a:cubicBezTo>
                    <a:pt x="0" y="348720"/>
                    <a:pt x="87312" y="596900"/>
                    <a:pt x="87312" y="596900"/>
                  </a:cubicBezTo>
                </a:path>
              </a:pathLst>
            </a:custGeom>
            <a:ln w="38100" cap="flat" cmpd="sng" algn="ctr">
              <a:solidFill>
                <a:schemeClr val="tx1"/>
              </a:solidFill>
              <a:prstDash val="solid"/>
              <a:roun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800"/>
            </a:p>
          </p:txBody>
        </p:sp>
        <p:sp>
          <p:nvSpPr>
            <p:cNvPr id="162" name="Forme libre 205"/>
            <p:cNvSpPr/>
            <p:nvPr/>
          </p:nvSpPr>
          <p:spPr bwMode="auto">
            <a:xfrm flipV="1">
              <a:off x="2406443" y="2725662"/>
              <a:ext cx="461614" cy="0"/>
            </a:xfrm>
            <a:custGeom>
              <a:avLst/>
              <a:gdLst>
                <a:gd name="connsiteX0" fmla="*/ 381000 w 381000"/>
                <a:gd name="connsiteY0" fmla="*/ 0 h 596900"/>
                <a:gd name="connsiteX1" fmla="*/ 31750 w 381000"/>
                <a:gd name="connsiteY1" fmla="*/ 184150 h 596900"/>
                <a:gd name="connsiteX2" fmla="*/ 190500 w 381000"/>
                <a:gd name="connsiteY2" fmla="*/ 596900 h 596900"/>
                <a:gd name="connsiteX0" fmla="*/ 277812 w 277812"/>
                <a:gd name="connsiteY0" fmla="*/ 0 h 596900"/>
                <a:gd name="connsiteX1" fmla="*/ 31750 w 277812"/>
                <a:gd name="connsiteY1" fmla="*/ 184150 h 596900"/>
                <a:gd name="connsiteX2" fmla="*/ 87312 w 277812"/>
                <a:gd name="connsiteY2" fmla="*/ 596900 h 596900"/>
                <a:gd name="connsiteX0" fmla="*/ 277812 w 277812"/>
                <a:gd name="connsiteY0" fmla="*/ 0 h 596900"/>
                <a:gd name="connsiteX1" fmla="*/ 31750 w 277812"/>
                <a:gd name="connsiteY1" fmla="*/ 249237 h 596900"/>
                <a:gd name="connsiteX2" fmla="*/ 87312 w 277812"/>
                <a:gd name="connsiteY2" fmla="*/ 596900 h 596900"/>
                <a:gd name="connsiteX0" fmla="*/ 190499 w 190499"/>
                <a:gd name="connsiteY0" fmla="*/ 0 h 596900"/>
                <a:gd name="connsiteX1" fmla="*/ -1 w 190499"/>
                <a:gd name="connsiteY1" fmla="*/ 596900 h 596900"/>
              </a:gdLst>
              <a:ahLst/>
              <a:cxnLst>
                <a:cxn ang="0">
                  <a:pos x="connsiteX0" y="connsiteY0"/>
                </a:cxn>
                <a:cxn ang="0">
                  <a:pos x="connsiteX1" y="connsiteY1"/>
                </a:cxn>
              </a:cxnLst>
              <a:rect l="l" t="t" r="r" b="b"/>
              <a:pathLst>
                <a:path w="190499" h="596900">
                  <a:moveTo>
                    <a:pt x="190499" y="0"/>
                  </a:moveTo>
                  <a:lnTo>
                    <a:pt x="-1" y="596900"/>
                  </a:lnTo>
                </a:path>
              </a:pathLst>
            </a:custGeom>
            <a:ln w="38100" cap="flat" cmpd="sng" algn="ctr">
              <a:solidFill>
                <a:schemeClr val="tx1"/>
              </a:solidFill>
              <a:prstDash val="solid"/>
              <a:roun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2800"/>
            </a:p>
          </p:txBody>
        </p:sp>
        <p:cxnSp>
          <p:nvCxnSpPr>
            <p:cNvPr id="163" name="Connecteur droit avec flèche 207"/>
            <p:cNvCxnSpPr>
              <a:stCxn id="154" idx="1"/>
            </p:cNvCxnSpPr>
            <p:nvPr/>
          </p:nvCxnSpPr>
          <p:spPr bwMode="auto">
            <a:xfrm>
              <a:off x="3115616" y="1479614"/>
              <a:ext cx="1046079" cy="2342"/>
            </a:xfrm>
            <a:prstGeom prst="straightConnector1">
              <a:avLst/>
            </a:prstGeom>
            <a:ln w="12700" cmpd="sng">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Connecteur droit avec flèche 211"/>
            <p:cNvCxnSpPr/>
            <p:nvPr/>
          </p:nvCxnSpPr>
          <p:spPr bwMode="auto">
            <a:xfrm>
              <a:off x="3847128" y="2746742"/>
              <a:ext cx="78177" cy="2343"/>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5" name="Connecteur en angle 218"/>
            <p:cNvCxnSpPr>
              <a:stCxn id="156" idx="2"/>
            </p:cNvCxnSpPr>
            <p:nvPr/>
          </p:nvCxnSpPr>
          <p:spPr bwMode="auto">
            <a:xfrm rot="5400000" flipH="1" flipV="1">
              <a:off x="2346011" y="1165276"/>
              <a:ext cx="1386581" cy="2244787"/>
            </a:xfrm>
            <a:prstGeom prst="bentConnector4">
              <a:avLst>
                <a:gd name="adj1" fmla="val -6750"/>
                <a:gd name="adj2" fmla="val 92081"/>
              </a:avLst>
            </a:prstGeom>
            <a:ln w="12700" cap="flat" cmpd="sng" algn="ctr">
              <a:solidFill>
                <a:srgbClr val="000000"/>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66" name="Connecteur droit avec flèche 245"/>
            <p:cNvCxnSpPr/>
            <p:nvPr/>
          </p:nvCxnSpPr>
          <p:spPr bwMode="auto">
            <a:xfrm rot="16200000" flipH="1">
              <a:off x="3313059" y="2143868"/>
              <a:ext cx="1222626" cy="1862"/>
            </a:xfrm>
            <a:prstGeom prst="straightConnector1">
              <a:avLst/>
            </a:prstGeom>
            <a:ln w="12700" cmpd="sng">
              <a:solidFill>
                <a:schemeClr val="tx1"/>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67" name="Connecteur droit avec flèche 249"/>
            <p:cNvCxnSpPr/>
            <p:nvPr/>
          </p:nvCxnSpPr>
          <p:spPr bwMode="auto">
            <a:xfrm>
              <a:off x="3923442" y="1533484"/>
              <a:ext cx="238253" cy="2343"/>
            </a:xfrm>
            <a:prstGeom prst="straightConnector1">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8" name="Grouper 6"/>
            <p:cNvGrpSpPr/>
            <p:nvPr/>
          </p:nvGrpSpPr>
          <p:grpSpPr>
            <a:xfrm>
              <a:off x="5384800" y="1184333"/>
              <a:ext cx="3488369" cy="2251583"/>
              <a:chOff x="6049014" y="1438333"/>
              <a:chExt cx="2849555" cy="2251583"/>
            </a:xfrm>
          </p:grpSpPr>
          <p:sp>
            <p:nvSpPr>
              <p:cNvPr id="170" name="Rectangle 169"/>
              <p:cNvSpPr/>
              <p:nvPr/>
            </p:nvSpPr>
            <p:spPr bwMode="auto">
              <a:xfrm>
                <a:off x="6129575" y="2211807"/>
                <a:ext cx="2768994" cy="1478109"/>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800"/>
              </a:p>
            </p:txBody>
          </p:sp>
          <p:cxnSp>
            <p:nvCxnSpPr>
              <p:cNvPr id="171" name="Connecteur droit 177"/>
              <p:cNvCxnSpPr/>
              <p:nvPr/>
            </p:nvCxnSpPr>
            <p:spPr bwMode="auto">
              <a:xfrm rot="10800000">
                <a:off x="6635958"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2" name="Rectangle 183"/>
              <p:cNvSpPr>
                <a:spLocks noChangeArrowheads="1"/>
              </p:cNvSpPr>
              <p:nvPr/>
            </p:nvSpPr>
            <p:spPr bwMode="auto">
              <a:xfrm flipH="1">
                <a:off x="6235658"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3" name="Rectangle 183"/>
              <p:cNvSpPr>
                <a:spLocks noChangeArrowheads="1"/>
              </p:cNvSpPr>
              <p:nvPr/>
            </p:nvSpPr>
            <p:spPr bwMode="auto">
              <a:xfrm flipH="1">
                <a:off x="6235658"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4" name="Rectangle 183"/>
              <p:cNvSpPr>
                <a:spLocks noChangeArrowheads="1"/>
              </p:cNvSpPr>
              <p:nvPr/>
            </p:nvSpPr>
            <p:spPr bwMode="auto">
              <a:xfrm flipH="1">
                <a:off x="6235658" y="3097298"/>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5" name="Rectangle 183"/>
              <p:cNvSpPr>
                <a:spLocks noChangeArrowheads="1"/>
              </p:cNvSpPr>
              <p:nvPr/>
            </p:nvSpPr>
            <p:spPr bwMode="auto">
              <a:xfrm flipH="1">
                <a:off x="6235658"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76" name="Connecteur droit 124"/>
              <p:cNvCxnSpPr/>
              <p:nvPr/>
            </p:nvCxnSpPr>
            <p:spPr bwMode="auto">
              <a:xfrm rot="10800000">
                <a:off x="6635958"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7" name="Connecteur droit 127"/>
              <p:cNvCxnSpPr/>
              <p:nvPr/>
            </p:nvCxnSpPr>
            <p:spPr bwMode="auto">
              <a:xfrm rot="10800000">
                <a:off x="7303463"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8" name="Rectangle 183"/>
              <p:cNvSpPr>
                <a:spLocks noChangeArrowheads="1"/>
              </p:cNvSpPr>
              <p:nvPr/>
            </p:nvSpPr>
            <p:spPr bwMode="auto">
              <a:xfrm flipH="1">
                <a:off x="6903142"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79" name="Rectangle 183"/>
              <p:cNvSpPr>
                <a:spLocks noChangeArrowheads="1"/>
              </p:cNvSpPr>
              <p:nvPr/>
            </p:nvSpPr>
            <p:spPr bwMode="auto">
              <a:xfrm flipH="1">
                <a:off x="6903142"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0" name="Rectangle 183"/>
              <p:cNvSpPr>
                <a:spLocks noChangeArrowheads="1"/>
              </p:cNvSpPr>
              <p:nvPr/>
            </p:nvSpPr>
            <p:spPr bwMode="auto">
              <a:xfrm flipH="1">
                <a:off x="6903142" y="3097299"/>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1" name="Rectangle 183"/>
              <p:cNvSpPr>
                <a:spLocks noChangeArrowheads="1"/>
              </p:cNvSpPr>
              <p:nvPr/>
            </p:nvSpPr>
            <p:spPr bwMode="auto">
              <a:xfrm flipH="1">
                <a:off x="6903142"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82" name="Connecteur droit 130"/>
              <p:cNvCxnSpPr/>
              <p:nvPr/>
            </p:nvCxnSpPr>
            <p:spPr bwMode="auto">
              <a:xfrm rot="10800000">
                <a:off x="7303463"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3" name="Connecteur droit 136"/>
              <p:cNvCxnSpPr/>
              <p:nvPr/>
            </p:nvCxnSpPr>
            <p:spPr bwMode="auto">
              <a:xfrm rot="10800000">
                <a:off x="7947949"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84" name="Rectangle 183"/>
              <p:cNvSpPr>
                <a:spLocks noChangeArrowheads="1"/>
              </p:cNvSpPr>
              <p:nvPr/>
            </p:nvSpPr>
            <p:spPr bwMode="auto">
              <a:xfrm flipH="1">
                <a:off x="7547610"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5" name="Rectangle 183"/>
              <p:cNvSpPr>
                <a:spLocks noChangeArrowheads="1"/>
              </p:cNvSpPr>
              <p:nvPr/>
            </p:nvSpPr>
            <p:spPr bwMode="auto">
              <a:xfrm flipH="1">
                <a:off x="7547610"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6" name="Rectangle 183"/>
              <p:cNvSpPr>
                <a:spLocks noChangeArrowheads="1"/>
              </p:cNvSpPr>
              <p:nvPr/>
            </p:nvSpPr>
            <p:spPr bwMode="auto">
              <a:xfrm flipH="1">
                <a:off x="7547610" y="3097299"/>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87" name="Rectangle 183"/>
              <p:cNvSpPr>
                <a:spLocks noChangeArrowheads="1"/>
              </p:cNvSpPr>
              <p:nvPr/>
            </p:nvSpPr>
            <p:spPr bwMode="auto">
              <a:xfrm flipH="1">
                <a:off x="7547610"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88" name="Connecteur droit 141"/>
              <p:cNvCxnSpPr/>
              <p:nvPr/>
            </p:nvCxnSpPr>
            <p:spPr bwMode="auto">
              <a:xfrm rot="10800000">
                <a:off x="7947949"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9" name="Connecteur droit 147"/>
              <p:cNvCxnSpPr/>
              <p:nvPr/>
            </p:nvCxnSpPr>
            <p:spPr bwMode="auto">
              <a:xfrm rot="10800000">
                <a:off x="8629265" y="2404954"/>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90" name="Grouper 5"/>
              <p:cNvGrpSpPr/>
              <p:nvPr/>
            </p:nvGrpSpPr>
            <p:grpSpPr>
              <a:xfrm>
                <a:off x="6049014" y="1838925"/>
                <a:ext cx="2580251" cy="1389584"/>
                <a:chOff x="6049014" y="1838925"/>
                <a:chExt cx="2580251" cy="1389584"/>
              </a:xfrm>
            </p:grpSpPr>
            <p:cxnSp>
              <p:nvCxnSpPr>
                <p:cNvPr id="198" name="Connecteur droit 33"/>
                <p:cNvCxnSpPr>
                  <a:endCxn id="174" idx="1"/>
                </p:cNvCxnSpPr>
                <p:nvPr/>
              </p:nvCxnSpPr>
              <p:spPr bwMode="auto">
                <a:xfrm rot="16200000" flipH="1">
                  <a:off x="5807309" y="2399860"/>
                  <a:ext cx="1070355" cy="586944"/>
                </a:xfrm>
                <a:prstGeom prst="bentConnector4">
                  <a:avLst>
                    <a:gd name="adj1" fmla="val -1254"/>
                    <a:gd name="adj2" fmla="val 123530"/>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9" name="Connecteur droit 33"/>
                <p:cNvCxnSpPr>
                  <a:endCxn id="180" idx="1"/>
                </p:cNvCxnSpPr>
                <p:nvPr/>
              </p:nvCxnSpPr>
              <p:spPr bwMode="auto">
                <a:xfrm>
                  <a:off x="6049014" y="2048168"/>
                  <a:ext cx="1254448" cy="1180341"/>
                </a:xfrm>
                <a:prstGeom prst="bentConnector3">
                  <a:avLst>
                    <a:gd name="adj1" fmla="val 111743"/>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0" name="Connecteur droit 33"/>
                <p:cNvCxnSpPr>
                  <a:endCxn id="186" idx="1"/>
                </p:cNvCxnSpPr>
                <p:nvPr/>
              </p:nvCxnSpPr>
              <p:spPr bwMode="auto">
                <a:xfrm>
                  <a:off x="6049014" y="1940863"/>
                  <a:ext cx="1898935" cy="1287644"/>
                </a:xfrm>
                <a:prstGeom prst="bentConnector3">
                  <a:avLst>
                    <a:gd name="adj1" fmla="val 107758"/>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1" name="Connecteur droit 33"/>
                <p:cNvCxnSpPr>
                  <a:endCxn id="193" idx="1"/>
                </p:cNvCxnSpPr>
                <p:nvPr/>
              </p:nvCxnSpPr>
              <p:spPr bwMode="auto">
                <a:xfrm>
                  <a:off x="6049014" y="1838925"/>
                  <a:ext cx="2580251" cy="1389583"/>
                </a:xfrm>
                <a:prstGeom prst="bentConnector3">
                  <a:avLst>
                    <a:gd name="adj1" fmla="val 105711"/>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91" name="Rectangle 183"/>
              <p:cNvSpPr>
                <a:spLocks noChangeArrowheads="1"/>
              </p:cNvSpPr>
              <p:nvPr/>
            </p:nvSpPr>
            <p:spPr bwMode="auto">
              <a:xfrm flipH="1">
                <a:off x="8227756" y="2260717"/>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cs typeface="Arial" charset="0"/>
                  </a:rPr>
                  <a:t>Chip</a:t>
                </a:r>
                <a:endParaRPr lang="en-US" sz="2800" dirty="0"/>
              </a:p>
            </p:txBody>
          </p:sp>
          <p:sp>
            <p:nvSpPr>
              <p:cNvPr id="192" name="Rectangle 183"/>
              <p:cNvSpPr>
                <a:spLocks noChangeArrowheads="1"/>
              </p:cNvSpPr>
              <p:nvPr/>
            </p:nvSpPr>
            <p:spPr bwMode="auto">
              <a:xfrm flipH="1">
                <a:off x="8227756" y="2595885"/>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93" name="Rectangle 183"/>
              <p:cNvSpPr>
                <a:spLocks noChangeArrowheads="1"/>
              </p:cNvSpPr>
              <p:nvPr/>
            </p:nvSpPr>
            <p:spPr bwMode="auto">
              <a:xfrm flipH="1">
                <a:off x="8227756" y="3097299"/>
                <a:ext cx="400365" cy="260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a:r>
                  <a:rPr lang="en-US" sz="1400" dirty="0" smtClean="0">
                    <a:solidFill>
                      <a:srgbClr val="000000"/>
                    </a:solidFill>
                    <a:cs typeface="Arial" charset="0"/>
                  </a:rPr>
                  <a:t>Chip</a:t>
                </a:r>
                <a:endParaRPr lang="en-US" sz="2800" dirty="0"/>
              </a:p>
            </p:txBody>
          </p:sp>
          <p:sp>
            <p:nvSpPr>
              <p:cNvPr id="194" name="Rectangle 183"/>
              <p:cNvSpPr>
                <a:spLocks noChangeArrowheads="1"/>
              </p:cNvSpPr>
              <p:nvPr/>
            </p:nvSpPr>
            <p:spPr bwMode="auto">
              <a:xfrm flipH="1">
                <a:off x="8227756" y="2737996"/>
                <a:ext cx="400365" cy="26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2800">
                    <a:solidFill>
                      <a:srgbClr val="000000"/>
                    </a:solidFill>
                    <a:cs typeface="Arial" charset="0"/>
                  </a:rPr>
                  <a:t>…</a:t>
                </a:r>
                <a:endParaRPr lang="en-US" sz="2800"/>
              </a:p>
            </p:txBody>
          </p:sp>
          <p:cxnSp>
            <p:nvCxnSpPr>
              <p:cNvPr id="195" name="Connecteur droit 150"/>
              <p:cNvCxnSpPr/>
              <p:nvPr/>
            </p:nvCxnSpPr>
            <p:spPr bwMode="auto">
              <a:xfrm rot="10800000">
                <a:off x="8629265" y="2737595"/>
                <a:ext cx="147312" cy="0"/>
              </a:xfrm>
              <a:prstGeom prst="line">
                <a:avLst/>
              </a:prstGeom>
              <a:ln w="1270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6" name="Rectangle 183"/>
              <p:cNvSpPr>
                <a:spLocks noChangeArrowheads="1"/>
              </p:cNvSpPr>
              <p:nvPr/>
            </p:nvSpPr>
            <p:spPr bwMode="auto">
              <a:xfrm flipH="1">
                <a:off x="6435839" y="3429789"/>
                <a:ext cx="2339588" cy="26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a:r>
                  <a:rPr lang="en-US" sz="1400" b="1">
                    <a:solidFill>
                      <a:srgbClr val="000000"/>
                    </a:solidFill>
                    <a:cs typeface="Arial" charset="0"/>
                  </a:rPr>
                  <a:t>Flash memory array</a:t>
                </a:r>
                <a:endParaRPr lang="en-US" sz="2800"/>
              </a:p>
            </p:txBody>
          </p:sp>
          <p:sp>
            <p:nvSpPr>
              <p:cNvPr id="197" name="Rectangle 196"/>
              <p:cNvSpPr/>
              <p:nvPr/>
            </p:nvSpPr>
            <p:spPr>
              <a:xfrm>
                <a:off x="6760573" y="1438333"/>
                <a:ext cx="1108196" cy="338554"/>
              </a:xfrm>
              <a:prstGeom prst="rect">
                <a:avLst/>
              </a:prstGeom>
            </p:spPr>
            <p:txBody>
              <a:bodyPr wrap="none">
                <a:spAutoFit/>
              </a:bodyPr>
              <a:lstStyle/>
              <a:p>
                <a:r>
                  <a:rPr lang="en-US" dirty="0" smtClean="0">
                    <a:solidFill>
                      <a:srgbClr val="000000"/>
                    </a:solidFill>
                    <a:cs typeface="Arial" charset="0"/>
                  </a:rPr>
                  <a:t>Channels </a:t>
                </a:r>
                <a:endParaRPr lang="en-US" dirty="0"/>
              </a:p>
            </p:txBody>
          </p:sp>
        </p:grpSp>
        <p:sp>
          <p:nvSpPr>
            <p:cNvPr id="169" name="Rectangle 163"/>
            <p:cNvSpPr>
              <a:spLocks noChangeArrowheads="1"/>
            </p:cNvSpPr>
            <p:nvPr/>
          </p:nvSpPr>
          <p:spPr bwMode="auto">
            <a:xfrm rot="16200000">
              <a:off x="3132385" y="1963658"/>
              <a:ext cx="2342705" cy="215444"/>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sz="1400" b="1" dirty="0">
                  <a:solidFill>
                    <a:srgbClr val="000000"/>
                  </a:solidFill>
                  <a:cs typeface="Arial" charset="0"/>
                </a:rPr>
                <a:t>Physical address space</a:t>
              </a:r>
              <a:endParaRPr lang="en-US" sz="2800" dirty="0"/>
            </a:p>
          </p:txBody>
        </p:sp>
      </p:grpSp>
      <p:sp>
        <p:nvSpPr>
          <p:cNvPr id="202" name="Rectangle 201"/>
          <p:cNvSpPr/>
          <p:nvPr/>
        </p:nvSpPr>
        <p:spPr>
          <a:xfrm>
            <a:off x="489611" y="3851473"/>
            <a:ext cx="5743329" cy="400110"/>
          </a:xfrm>
          <a:prstGeom prst="rect">
            <a:avLst/>
          </a:prstGeom>
          <a:noFill/>
        </p:spPr>
        <p:txBody>
          <a:bodyPr wrap="none">
            <a:spAutoFit/>
          </a:bodyPr>
          <a:lstStyle/>
          <a:p>
            <a:r>
              <a:rPr lang="en-US" sz="2000" dirty="0" smtClean="0">
                <a:solidFill>
                  <a:srgbClr val="FF0000"/>
                </a:solidFill>
                <a:cs typeface="Arial" charset="0"/>
              </a:rPr>
              <a:t>Example on a disk with 1 channel and 4 chips</a:t>
            </a:r>
            <a:endParaRPr lang="en-US" sz="2000" dirty="0">
              <a:solidFill>
                <a:srgbClr val="FF0000"/>
              </a:solidFill>
            </a:endParaRPr>
          </a:p>
        </p:txBody>
      </p:sp>
    </p:spTree>
    <p:extLst>
      <p:ext uri="{BB962C8B-B14F-4D97-AF65-F5344CB8AC3E}">
        <p14:creationId xmlns:p14="http://schemas.microsoft.com/office/powerpoint/2010/main" val="96254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RAID Controller</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ectangle 4"/>
          <p:cNvSpPr/>
          <p:nvPr/>
        </p:nvSpPr>
        <p:spPr>
          <a:xfrm>
            <a:off x="1899485" y="2211256"/>
            <a:ext cx="5569354" cy="22201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2717556" y="2921699"/>
            <a:ext cx="1092351" cy="666041"/>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CPU</a:t>
            </a:r>
            <a:endParaRPr lang="en-US" dirty="0">
              <a:solidFill>
                <a:schemeClr val="tx1"/>
              </a:solidFill>
            </a:endParaRPr>
          </a:p>
        </p:txBody>
      </p:sp>
      <p:sp>
        <p:nvSpPr>
          <p:cNvPr id="7" name="Rectangle 6"/>
          <p:cNvSpPr/>
          <p:nvPr/>
        </p:nvSpPr>
        <p:spPr>
          <a:xfrm>
            <a:off x="4014170" y="2832893"/>
            <a:ext cx="2273511" cy="984309"/>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RAM</a:t>
            </a:r>
            <a:endParaRPr lang="en-US" dirty="0">
              <a:solidFill>
                <a:schemeClr val="tx1"/>
              </a:solidFill>
            </a:endParaRPr>
          </a:p>
        </p:txBody>
      </p:sp>
      <p:sp>
        <p:nvSpPr>
          <p:cNvPr id="8" name="Rectangle 7"/>
          <p:cNvSpPr/>
          <p:nvPr/>
        </p:nvSpPr>
        <p:spPr>
          <a:xfrm>
            <a:off x="2717556" y="2337014"/>
            <a:ext cx="1092351" cy="38931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PCI bridge</a:t>
            </a:r>
            <a:endParaRPr lang="en-US" sz="1200" dirty="0">
              <a:solidFill>
                <a:schemeClr val="tx1"/>
              </a:solidFill>
            </a:endParaRPr>
          </a:p>
        </p:txBody>
      </p:sp>
      <p:sp>
        <p:nvSpPr>
          <p:cNvPr id="9" name="Rectangle 8"/>
          <p:cNvSpPr/>
          <p:nvPr/>
        </p:nvSpPr>
        <p:spPr>
          <a:xfrm>
            <a:off x="2081634" y="3818634"/>
            <a:ext cx="1728274" cy="389314"/>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Host Bus Adapter</a:t>
            </a:r>
            <a:endParaRPr lang="en-US" sz="1200" dirty="0">
              <a:solidFill>
                <a:schemeClr val="tx1"/>
              </a:solidFill>
            </a:endParaRPr>
          </a:p>
        </p:txBody>
      </p:sp>
      <p:sp>
        <p:nvSpPr>
          <p:cNvPr id="10" name="Up-Down Arrow 9"/>
          <p:cNvSpPr/>
          <p:nvPr/>
        </p:nvSpPr>
        <p:spPr>
          <a:xfrm>
            <a:off x="3124200" y="1509692"/>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Down Arrow 10"/>
          <p:cNvSpPr/>
          <p:nvPr/>
        </p:nvSpPr>
        <p:spPr>
          <a:xfrm>
            <a:off x="3124200"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Up-Down Arrow 11"/>
          <p:cNvSpPr/>
          <p:nvPr/>
        </p:nvSpPr>
        <p:spPr>
          <a:xfrm>
            <a:off x="2855895"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Down Arrow 12"/>
          <p:cNvSpPr/>
          <p:nvPr/>
        </p:nvSpPr>
        <p:spPr>
          <a:xfrm>
            <a:off x="3355103"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Up-Down Arrow 13"/>
          <p:cNvSpPr/>
          <p:nvPr/>
        </p:nvSpPr>
        <p:spPr>
          <a:xfrm>
            <a:off x="3587884"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Up-Down Arrow 14"/>
          <p:cNvSpPr/>
          <p:nvPr/>
        </p:nvSpPr>
        <p:spPr>
          <a:xfrm>
            <a:off x="2596471"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Up-Down Arrow 15"/>
          <p:cNvSpPr/>
          <p:nvPr/>
        </p:nvSpPr>
        <p:spPr>
          <a:xfrm>
            <a:off x="2337047"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Down Arrow 16"/>
          <p:cNvSpPr/>
          <p:nvPr/>
        </p:nvSpPr>
        <p:spPr>
          <a:xfrm>
            <a:off x="2081634" y="4207948"/>
            <a:ext cx="259424" cy="82732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8" idx="2"/>
            <a:endCxn id="6" idx="0"/>
          </p:cNvCxnSpPr>
          <p:nvPr/>
        </p:nvCxnSpPr>
        <p:spPr>
          <a:xfrm>
            <a:off x="3263732" y="2726328"/>
            <a:ext cx="0" cy="19537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3263732" y="3587740"/>
            <a:ext cx="0" cy="2308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7" idx="1"/>
          </p:cNvCxnSpPr>
          <p:nvPr/>
        </p:nvCxnSpPr>
        <p:spPr>
          <a:xfrm>
            <a:off x="3847308" y="3325048"/>
            <a:ext cx="166862" cy="0"/>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008829" y="4630367"/>
            <a:ext cx="3583032" cy="1661993"/>
          </a:xfrm>
          <a:prstGeom prst="rect">
            <a:avLst/>
          </a:prstGeom>
          <a:noFill/>
        </p:spPr>
        <p:txBody>
          <a:bodyPr wrap="none" rtlCol="0">
            <a:spAutoFit/>
          </a:bodyPr>
          <a:lstStyle/>
          <a:p>
            <a:pPr marL="285750" indent="-285750">
              <a:buFont typeface="Arial"/>
              <a:buChar char="•"/>
            </a:pPr>
            <a:r>
              <a:rPr lang="en-US" sz="2400" dirty="0" smtClean="0"/>
              <a:t>Caching</a:t>
            </a:r>
            <a:endParaRPr lang="en-US" dirty="0" smtClean="0"/>
          </a:p>
          <a:p>
            <a:pPr marL="742950" lvl="1" indent="-285750">
              <a:buFont typeface="Arial"/>
              <a:buChar char="•"/>
            </a:pPr>
            <a:r>
              <a:rPr lang="en-US" dirty="0" smtClean="0"/>
              <a:t>Write-back / write-through</a:t>
            </a:r>
          </a:p>
          <a:p>
            <a:pPr marL="285750" indent="-285750">
              <a:buFont typeface="Arial"/>
              <a:buChar char="•"/>
            </a:pPr>
            <a:r>
              <a:rPr lang="en-US" sz="2400" dirty="0" smtClean="0"/>
              <a:t>Logical disk organization</a:t>
            </a:r>
          </a:p>
          <a:p>
            <a:pPr marL="742950" lvl="1" indent="-285750">
              <a:buFont typeface="Arial"/>
              <a:buChar char="•"/>
            </a:pPr>
            <a:r>
              <a:rPr lang="en-US" dirty="0" smtClean="0"/>
              <a:t>JBOD</a:t>
            </a:r>
          </a:p>
          <a:p>
            <a:pPr marL="742950" lvl="1" indent="-285750">
              <a:buFont typeface="Arial"/>
              <a:buChar char="•"/>
            </a:pPr>
            <a:r>
              <a:rPr lang="en-US" dirty="0" smtClean="0"/>
              <a:t>RAID</a:t>
            </a:r>
            <a:endParaRPr lang="en-US" dirty="0"/>
          </a:p>
        </p:txBody>
      </p:sp>
      <p:sp>
        <p:nvSpPr>
          <p:cNvPr id="26" name="Rectangle 25"/>
          <p:cNvSpPr/>
          <p:nvPr/>
        </p:nvSpPr>
        <p:spPr>
          <a:xfrm>
            <a:off x="2081634" y="2394021"/>
            <a:ext cx="353614" cy="984309"/>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p:cNvSpPr txBox="1"/>
          <p:nvPr/>
        </p:nvSpPr>
        <p:spPr>
          <a:xfrm rot="16200000">
            <a:off x="1917219" y="2798589"/>
            <a:ext cx="649098" cy="246221"/>
          </a:xfrm>
          <a:prstGeom prst="rect">
            <a:avLst/>
          </a:prstGeom>
          <a:noFill/>
        </p:spPr>
        <p:txBody>
          <a:bodyPr wrap="none" rtlCol="0">
            <a:spAutoFit/>
          </a:bodyPr>
          <a:lstStyle/>
          <a:p>
            <a:r>
              <a:rPr lang="en-US" sz="1000" dirty="0" smtClean="0"/>
              <a:t>Batteries</a:t>
            </a:r>
            <a:endParaRPr lang="en-US" sz="1000" dirty="0"/>
          </a:p>
        </p:txBody>
      </p:sp>
    </p:spTree>
    <p:extLst>
      <p:ext uri="{BB962C8B-B14F-4D97-AF65-F5344CB8AC3E}">
        <p14:creationId xmlns:p14="http://schemas.microsoft.com/office/powerpoint/2010/main" val="190265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RAID	</a:t>
            </a:r>
            <a:endParaRPr lang="en-US" dirty="0"/>
          </a:p>
        </p:txBody>
      </p:sp>
      <p:sp>
        <p:nvSpPr>
          <p:cNvPr id="3" name="Content Placeholder 2"/>
          <p:cNvSpPr>
            <a:spLocks noGrp="1"/>
          </p:cNvSpPr>
          <p:nvPr>
            <p:ph idx="1"/>
          </p:nvPr>
        </p:nvSpPr>
        <p:spPr/>
        <p:txBody>
          <a:bodyPr/>
          <a:lstStyle/>
          <a:p>
            <a:pPr marL="0" indent="0">
              <a:buNone/>
            </a:pPr>
            <a:r>
              <a:rPr lang="en-US" dirty="0"/>
              <a:t>Redundant Array of Inexpensive </a:t>
            </a:r>
            <a:r>
              <a:rPr lang="en-US" dirty="0" smtClean="0"/>
              <a:t>Disks</a:t>
            </a:r>
          </a:p>
          <a:p>
            <a:r>
              <a:rPr lang="en-US" dirty="0" smtClean="0"/>
              <a:t>RAID 0: 	Striping </a:t>
            </a:r>
            <a:r>
              <a:rPr lang="en-US" i="1" dirty="0" smtClean="0"/>
              <a:t>[n disks]</a:t>
            </a:r>
          </a:p>
          <a:p>
            <a:r>
              <a:rPr lang="en-US" dirty="0" smtClean="0"/>
              <a:t>RAID 1: 	Mirroring </a:t>
            </a:r>
            <a:r>
              <a:rPr lang="en-US" i="1" dirty="0" smtClean="0"/>
              <a:t>[2  disks]</a:t>
            </a:r>
          </a:p>
          <a:p>
            <a:r>
              <a:rPr lang="en-US" dirty="0" smtClean="0"/>
              <a:t>RAID 10: Each stripe is mirrored </a:t>
            </a:r>
            <a:r>
              <a:rPr lang="en-US" i="1" dirty="0" smtClean="0"/>
              <a:t>[2n disks]</a:t>
            </a:r>
          </a:p>
          <a:p>
            <a:r>
              <a:rPr lang="en-US" dirty="0" smtClean="0"/>
              <a:t>RAID 5: 	Floating parity [3+ disks]</a:t>
            </a:r>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5" name="Rounded Rectangle 4"/>
          <p:cNvSpPr/>
          <p:nvPr/>
        </p:nvSpPr>
        <p:spPr>
          <a:xfrm>
            <a:off x="959136" y="4760679"/>
            <a:ext cx="3827669" cy="1365484"/>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Exercise 3.4: </a:t>
            </a:r>
            <a:endParaRPr lang="en-US" dirty="0" smtClean="0">
              <a:solidFill>
                <a:schemeClr val="tx1"/>
              </a:solidFill>
            </a:endParaRPr>
          </a:p>
          <a:p>
            <a:r>
              <a:rPr lang="en-US" dirty="0" smtClean="0">
                <a:solidFill>
                  <a:schemeClr val="tx1"/>
                </a:solidFill>
              </a:rPr>
              <a:t>A – What is the advantage of striping over magnetic disks?</a:t>
            </a:r>
          </a:p>
          <a:p>
            <a:r>
              <a:rPr lang="en-US" dirty="0" smtClean="0">
                <a:solidFill>
                  <a:schemeClr val="tx1"/>
                </a:solidFill>
              </a:rPr>
              <a:t>B- what is the advantage of striping over SSDs?</a:t>
            </a:r>
            <a:endParaRPr lang="en-US" dirty="0">
              <a:solidFill>
                <a:schemeClr val="tx1"/>
              </a:solidFill>
            </a:endParaRPr>
          </a:p>
        </p:txBody>
      </p:sp>
    </p:spTree>
    <p:extLst>
      <p:ext uri="{BB962C8B-B14F-4D97-AF65-F5344CB8AC3E}">
        <p14:creationId xmlns:p14="http://schemas.microsoft.com/office/powerpoint/2010/main" val="313082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Area Network (SAN)</a:t>
            </a:r>
            <a:endParaRPr lang="en-US" dirty="0"/>
          </a:p>
        </p:txBody>
      </p:sp>
      <p:sp>
        <p:nvSpPr>
          <p:cNvPr id="4" name="Footer Placeholder 3"/>
          <p:cNvSpPr>
            <a:spLocks noGrp="1"/>
          </p:cNvSpPr>
          <p:nvPr>
            <p:ph type="ftr" sz="quarter" idx="11"/>
          </p:nvPr>
        </p:nvSpPr>
        <p:spPr/>
        <p:txBody>
          <a:bodyPr/>
          <a:lstStyle/>
          <a:p>
            <a:r>
              <a:rPr lang="en-US" smtClean="0"/>
              <a:t>@ Dennis Shasha and Philippe Bonnet, 2013 </a:t>
            </a:r>
            <a:endParaRPr lang="en-US"/>
          </a:p>
        </p:txBody>
      </p:sp>
      <p:sp>
        <p:nvSpPr>
          <p:cNvPr id="6" name="Rectangle 9"/>
          <p:cNvSpPr txBox="1">
            <a:spLocks noChangeArrowheads="1"/>
          </p:cNvSpPr>
          <p:nvPr/>
        </p:nvSpPr>
        <p:spPr>
          <a:xfrm>
            <a:off x="685800" y="1981200"/>
            <a:ext cx="3810000" cy="4114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ja-JP" altLang="en-US" dirty="0" smtClean="0">
                <a:latin typeface="Arial"/>
              </a:rPr>
              <a:t>“</a:t>
            </a:r>
            <a:r>
              <a:rPr lang="en-US" dirty="0" smtClean="0"/>
              <a:t>A storage area network is one or more devices communicating via a serial SCSI protocol (such as FC, SAS or </a:t>
            </a:r>
            <a:r>
              <a:rPr lang="en-US" dirty="0" err="1" smtClean="0"/>
              <a:t>iSCSI</a:t>
            </a:r>
            <a:r>
              <a:rPr lang="en-US" dirty="0" smtClean="0"/>
              <a:t>).</a:t>
            </a:r>
            <a:r>
              <a:rPr lang="ja-JP" altLang="en-US" dirty="0" smtClean="0">
                <a:latin typeface="Arial"/>
              </a:rPr>
              <a:t>”</a:t>
            </a:r>
            <a:r>
              <a:rPr lang="en-US" dirty="0" smtClean="0"/>
              <a:t/>
            </a:r>
            <a:br>
              <a:rPr lang="en-US" dirty="0" smtClean="0"/>
            </a:br>
            <a:r>
              <a:rPr lang="en-US" sz="1400" dirty="0" smtClean="0"/>
              <a:t>Using SANs and NAS, W. Preston, O</a:t>
            </a:r>
            <a:r>
              <a:rPr lang="ja-JP" altLang="en-US" sz="1400" dirty="0" smtClean="0">
                <a:latin typeface="Arial"/>
              </a:rPr>
              <a:t>’</a:t>
            </a:r>
            <a:r>
              <a:rPr lang="en-US" sz="1400" dirty="0" smtClean="0"/>
              <a:t>Reilly</a:t>
            </a:r>
            <a:endParaRPr lang="en-US" sz="1400" dirty="0"/>
          </a:p>
        </p:txBody>
      </p:sp>
      <p:sp>
        <p:nvSpPr>
          <p:cNvPr id="8" name="Rectangle 4"/>
          <p:cNvSpPr txBox="1">
            <a:spLocks noChangeArrowheads="1"/>
          </p:cNvSpPr>
          <p:nvPr/>
        </p:nvSpPr>
        <p:spPr>
          <a:xfrm>
            <a:off x="4648200" y="1981200"/>
            <a:ext cx="4161656" cy="41148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None/>
            </a:pPr>
            <a:r>
              <a:rPr lang="en-US" dirty="0" smtClean="0"/>
              <a:t>SAN Topologies</a:t>
            </a:r>
          </a:p>
          <a:p>
            <a:pPr lvl="1"/>
            <a:r>
              <a:rPr lang="en-US" dirty="0" smtClean="0"/>
              <a:t>Point-to-point</a:t>
            </a:r>
          </a:p>
          <a:p>
            <a:pPr lvl="1"/>
            <a:r>
              <a:rPr lang="en-US" dirty="0" smtClean="0"/>
              <a:t>Bus</a:t>
            </a:r>
          </a:p>
          <a:p>
            <a:pPr lvl="2"/>
            <a:r>
              <a:rPr lang="en-US" dirty="0" smtClean="0"/>
              <a:t>Synchronous (Parallel SCSI, ATA)</a:t>
            </a:r>
          </a:p>
          <a:p>
            <a:pPr lvl="2"/>
            <a:r>
              <a:rPr lang="en-US" dirty="0" smtClean="0"/>
              <a:t>CSMA (Gb Ethernet)</a:t>
            </a:r>
          </a:p>
          <a:p>
            <a:pPr lvl="1"/>
            <a:r>
              <a:rPr lang="en-US" dirty="0" smtClean="0"/>
              <a:t>Arbitrated Loop (FC)</a:t>
            </a:r>
          </a:p>
          <a:p>
            <a:pPr lvl="1"/>
            <a:r>
              <a:rPr lang="en-US" dirty="0" smtClean="0"/>
              <a:t>Fabric (FC)</a:t>
            </a:r>
            <a:endParaRPr lang="en-US" dirty="0"/>
          </a:p>
        </p:txBody>
      </p:sp>
    </p:spTree>
    <p:extLst>
      <p:ext uri="{BB962C8B-B14F-4D97-AF65-F5344CB8AC3E}">
        <p14:creationId xmlns:p14="http://schemas.microsoft.com/office/powerpoint/2010/main" val="215661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2372</TotalTime>
  <Words>2199</Words>
  <Application>Microsoft Macintosh PowerPoint</Application>
  <PresentationFormat>On-screen Show (4:3)</PresentationFormat>
  <Paragraphs>469</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Outline</vt:lpstr>
      <vt:lpstr>IO Architecture</vt:lpstr>
      <vt:lpstr>IO Architecture</vt:lpstr>
      <vt:lpstr>Hard Drive (HDD)</vt:lpstr>
      <vt:lpstr>Solid State Drive (SSD)</vt:lpstr>
      <vt:lpstr>RAID Controller</vt:lpstr>
      <vt:lpstr>RAID </vt:lpstr>
      <vt:lpstr>Storage Area Network (SAN)</vt:lpstr>
      <vt:lpstr>Case: TPC-C Top Performer (01/13)  </vt:lpstr>
      <vt:lpstr>IO Stack</vt:lpstr>
      <vt:lpstr>Block Device Interface</vt:lpstr>
      <vt:lpstr>Performance Contract</vt:lpstr>
      <vt:lpstr>Virtual Storage</vt:lpstr>
      <vt:lpstr>Processor Virtualization</vt:lpstr>
      <vt:lpstr>Dealing with Multi-Core</vt:lpstr>
      <vt:lpstr>Dealing with Multi-Core</vt:lpstr>
      <vt:lpstr>Network Stack</vt:lpstr>
      <vt:lpstr>DNS Servers</vt:lpstr>
      <vt:lpstr>Tuning the Guts</vt:lpstr>
      <vt:lpstr>RAID Levels</vt:lpstr>
      <vt:lpstr>Controller Cache</vt:lpstr>
      <vt:lpstr>Partitioning</vt:lpstr>
      <vt:lpstr>Instance Caging</vt:lpstr>
      <vt:lpstr>Number of DBMS Threads</vt:lpstr>
      <vt:lpstr>Priorities</vt:lpstr>
      <vt:lpstr>The Priority Inversion Problem</vt:lpstr>
      <vt:lpstr>Processor/Interrupt Affinity</vt:lpstr>
      <vt:lpstr>Processor/Interrupt Affinity</vt:lpstr>
      <vt:lpstr>Transferring large files (with TCP)</vt:lpstr>
      <vt:lpstr>Throwing hardware at a problem</vt:lpstr>
      <vt:lpstr>Virtual Storage Performance</vt:lpstr>
      <vt:lpstr>Virtual Storage - seqWrites</vt:lpstr>
      <vt:lpstr>Virtual Storage - seqWrites </vt:lpstr>
      <vt:lpstr>Virtual Storage - randReads</vt:lpstr>
    </vt:vector>
  </TitlesOfParts>
  <Company>IT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Bonnet</dc:creator>
  <cp:lastModifiedBy>Philippe Bonnet</cp:lastModifiedBy>
  <cp:revision>172</cp:revision>
  <dcterms:created xsi:type="dcterms:W3CDTF">2013-01-28T09:33:50Z</dcterms:created>
  <dcterms:modified xsi:type="dcterms:W3CDTF">2013-02-27T13:52:45Z</dcterms:modified>
</cp:coreProperties>
</file>