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7" r:id="rId2"/>
    <p:sldId id="256" r:id="rId3"/>
    <p:sldId id="258" r:id="rId4"/>
    <p:sldId id="260" r:id="rId5"/>
    <p:sldId id="261" r:id="rId6"/>
    <p:sldId id="264" r:id="rId7"/>
    <p:sldId id="259" r:id="rId8"/>
    <p:sldId id="267" r:id="rId9"/>
    <p:sldId id="268" r:id="rId10"/>
    <p:sldId id="269" r:id="rId11"/>
    <p:sldId id="270" r:id="rId12"/>
    <p:sldId id="271" r:id="rId13"/>
    <p:sldId id="277" r:id="rId14"/>
    <p:sldId id="278" r:id="rId15"/>
    <p:sldId id="273" r:id="rId16"/>
    <p:sldId id="275" r:id="rId17"/>
    <p:sldId id="276" r:id="rId18"/>
    <p:sldId id="274" r:id="rId19"/>
    <p:sldId id="280" r:id="rId20"/>
    <p:sldId id="279" r:id="rId21"/>
    <p:sldId id="281" r:id="rId22"/>
    <p:sldId id="282" r:id="rId23"/>
    <p:sldId id="283" r:id="rId24"/>
    <p:sldId id="284" r:id="rId25"/>
    <p:sldId id="299" r:id="rId26"/>
    <p:sldId id="300" r:id="rId27"/>
    <p:sldId id="285" r:id="rId28"/>
    <p:sldId id="308" r:id="rId29"/>
    <p:sldId id="286" r:id="rId30"/>
    <p:sldId id="287" r:id="rId31"/>
    <p:sldId id="288" r:id="rId32"/>
    <p:sldId id="289" r:id="rId33"/>
    <p:sldId id="290" r:id="rId34"/>
    <p:sldId id="291" r:id="rId35"/>
    <p:sldId id="293" r:id="rId36"/>
    <p:sldId id="295" r:id="rId37"/>
    <p:sldId id="298" r:id="rId38"/>
    <p:sldId id="292" r:id="rId39"/>
    <p:sldId id="296" r:id="rId40"/>
    <p:sldId id="297" r:id="rId41"/>
    <p:sldId id="306" r:id="rId42"/>
    <p:sldId id="307" r:id="rId43"/>
    <p:sldId id="301" r:id="rId44"/>
    <p:sldId id="303" r:id="rId45"/>
    <p:sldId id="302" r:id="rId46"/>
    <p:sldId id="304" r:id="rId47"/>
    <p:sldId id="30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A9C69D7-6360-C34D-A125-0A6C2C0B14AB}">
          <p14:sldIdLst>
            <p14:sldId id="257"/>
          </p14:sldIdLst>
        </p14:section>
        <p14:section name="Outline" id="{A300B0B5-8D3E-C94F-925A-73985B875DC4}">
          <p14:sldIdLst>
            <p14:sldId id="256"/>
          </p14:sldIdLst>
        </p14:section>
        <p14:section name="Characteristics" id="{2727DC6D-9575-3042-9EAF-A70720D5DEA0}">
          <p14:sldIdLst>
            <p14:sldId id="258"/>
            <p14:sldId id="260"/>
            <p14:sldId id="261"/>
            <p14:sldId id="264"/>
            <p14:sldId id="259"/>
            <p14:sldId id="267"/>
            <p14:sldId id="268"/>
            <p14:sldId id="269"/>
            <p14:sldId id="270"/>
            <p14:sldId id="271"/>
            <p14:sldId id="277"/>
            <p14:sldId id="278"/>
            <p14:sldId id="273"/>
            <p14:sldId id="275"/>
            <p14:sldId id="276"/>
            <p14:sldId id="274"/>
            <p14:sldId id="280"/>
            <p14:sldId id="279"/>
            <p14:sldId id="281"/>
            <p14:sldId id="282"/>
            <p14:sldId id="283"/>
            <p14:sldId id="284"/>
            <p14:sldId id="299"/>
            <p14:sldId id="300"/>
            <p14:sldId id="285"/>
            <p14:sldId id="308"/>
            <p14:sldId id="286"/>
            <p14:sldId id="287"/>
            <p14:sldId id="288"/>
            <p14:sldId id="289"/>
            <p14:sldId id="290"/>
          </p14:sldIdLst>
        </p14:section>
        <p14:section name="Tablespaces" id="{D7474EE2-5C8F-0B41-BBFB-F06E9E97424E}">
          <p14:sldIdLst>
            <p14:sldId id="291"/>
            <p14:sldId id="293"/>
            <p14:sldId id="295"/>
            <p14:sldId id="298"/>
            <p14:sldId id="292"/>
          </p14:sldIdLst>
        </p14:section>
        <p14:section name="Tuning" id="{38F80866-3A20-1F47-802D-BFB9E3757B00}">
          <p14:sldIdLst>
            <p14:sldId id="296"/>
            <p14:sldId id="297"/>
            <p14:sldId id="306"/>
            <p14:sldId id="307"/>
            <p14:sldId id="301"/>
            <p14:sldId id="303"/>
            <p14:sldId id="302"/>
            <p14:sldId id="304"/>
            <p14:sldId id="3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3" autoAdjust="0"/>
    <p:restoredTop sz="94660"/>
  </p:normalViewPr>
  <p:slideViewPr>
    <p:cSldViewPr snapToGrid="0" snapToObjects="1">
      <p:cViewPr>
        <p:scale>
          <a:sx n="135" d="100"/>
          <a:sy n="135" d="100"/>
        </p:scale>
        <p:origin x="-2064"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1CE8D6-8999-DA4F-B8D6-1BA6250E802C}" type="datetimeFigureOut">
              <a:rPr lang="en-US" smtClean="0"/>
              <a:t>2/19/13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119C71-66D1-F242-BB91-3F981FCAE5C6}" type="slidenum">
              <a:rPr lang="en-US" smtClean="0"/>
              <a:t>‹#›</a:t>
            </a:fld>
            <a:endParaRPr lang="en-US"/>
          </a:p>
        </p:txBody>
      </p:sp>
    </p:spTree>
    <p:extLst>
      <p:ext uri="{BB962C8B-B14F-4D97-AF65-F5344CB8AC3E}">
        <p14:creationId xmlns:p14="http://schemas.microsoft.com/office/powerpoint/2010/main" val="20399550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B9720-D45D-7243-8A10-0E0E458F9FA5}" type="datetimeFigureOut">
              <a:rPr lang="en-US" smtClean="0"/>
              <a:t>2/19/13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BE9DA-42DF-8746-864D-3CC93FFBEE19}" type="slidenum">
              <a:rPr lang="en-US" smtClean="0"/>
              <a:t>‹#›</a:t>
            </a:fld>
            <a:endParaRPr lang="en-US"/>
          </a:p>
        </p:txBody>
      </p:sp>
    </p:spTree>
    <p:extLst>
      <p:ext uri="{BB962C8B-B14F-4D97-AF65-F5344CB8AC3E}">
        <p14:creationId xmlns:p14="http://schemas.microsoft.com/office/powerpoint/2010/main" val="16137625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normAutofit/>
          </a:bodyPr>
          <a:lstStyle/>
          <a:p>
            <a:endParaRPr lang="da-DK"/>
          </a:p>
        </p:txBody>
      </p:sp>
      <p:sp>
        <p:nvSpPr>
          <p:cNvPr id="4" name="Rectangle 3"/>
          <p:cNvSpPr>
            <a:spLocks noGrp="1"/>
          </p:cNvSpPr>
          <p:nvPr>
            <p:ph type="sldNum" sz="quarter" idx="10"/>
          </p:nvPr>
        </p:nvSpPr>
        <p:spPr/>
        <p:txBody>
          <a:bodyPr/>
          <a:lstStyle/>
          <a:p>
            <a:fld id="{36FAB628-A2F2-4FE2-997F-A00CE493F948}" type="slidenum">
              <a:rPr lang="da-DK" smtClean="0"/>
              <a:pPr/>
              <a:t>8</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0000807-41C2-BB44-B9E2-F76E0B90B837}" type="slidenum">
              <a:rPr lang="en-US"/>
              <a:pPr/>
              <a:t>10</a:t>
            </a:fld>
            <a:endParaRPr lang="en-US"/>
          </a:p>
        </p:txBody>
      </p:sp>
      <p:sp>
        <p:nvSpPr>
          <p:cNvPr id="194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993" tIns="0" rIns="18993" bIns="0" anchor="b"/>
          <a:lstStyle/>
          <a:p>
            <a:pPr algn="r" eaLnBrk="0" hangingPunct="0"/>
            <a:r>
              <a:rPr lang="en-US" sz="1000" i="1">
                <a:latin typeface="Book Antiqua" charset="0"/>
              </a:rPr>
              <a:t>7</a:t>
            </a:r>
          </a:p>
        </p:txBody>
      </p:sp>
      <p:sp>
        <p:nvSpPr>
          <p:cNvPr id="194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2" name="Rectangle 6"/>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19463"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0217" tIns="44317" rIns="90217" bIns="44317"/>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38D7B-A874-9642-999C-FB4CA7431CF2}" type="slidenum">
              <a:rPr lang="en-US"/>
              <a:pPr/>
              <a:t>11</a:t>
            </a:fld>
            <a:endParaRPr lang="en-US"/>
          </a:p>
        </p:txBody>
      </p:sp>
      <p:sp>
        <p:nvSpPr>
          <p:cNvPr id="21506" name="Rectangle 2"/>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0217" tIns="44317" rIns="90217" bIns="44317"/>
          <a:lstStyle/>
          <a:p>
            <a:endParaRPr lang="en-GB"/>
          </a:p>
        </p:txBody>
      </p:sp>
      <p:sp>
        <p:nvSpPr>
          <p:cNvPr id="21507"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2545BD-00BE-954F-B19B-75E146F861BF}" type="slidenum">
              <a:rPr lang="en-US"/>
              <a:pPr/>
              <a:t>36</a:t>
            </a:fld>
            <a:endParaRPr lang="en-US"/>
          </a:p>
        </p:txBody>
      </p:sp>
      <p:sp>
        <p:nvSpPr>
          <p:cNvPr id="1843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7FFF1AA8-A9AD-5142-8652-595CE366748A}" type="datetime1">
              <a:rPr lang="en-US" smtClean="0"/>
              <a:t>2/19/13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7107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B6EC74EE-64A7-1A48-80FD-C881E5525360}" type="datetime1">
              <a:rPr lang="en-US" smtClean="0"/>
              <a:t>2/19/13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88266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CD4A008A-95F5-1C47-B5CD-F68294B98B0A}" type="datetime1">
              <a:rPr lang="en-US" smtClean="0"/>
              <a:t>2/19/13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42252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8BA10C16-A33A-FD45-8A7C-C808D5C62863}" type="datetime1">
              <a:rPr lang="en-US" smtClean="0"/>
              <a:t>2/19/13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07372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D9089BE4-EC6A-D74C-A6CD-A3547C65E103}" type="datetime1">
              <a:rPr lang="en-US" smtClean="0"/>
              <a:t>2/19/13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6201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A553E6DC-763E-354C-8AB1-B20C725FE265}" type="datetime1">
              <a:rPr lang="en-US" smtClean="0"/>
              <a:t>2/19/13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0275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FA4AC3DB-976E-DB4A-9A4E-99DBB7B5B7D5}" type="datetime1">
              <a:rPr lang="en-US" smtClean="0"/>
              <a:t>2/19/13</a:t>
            </a:fld>
            <a:endParaRPr lang="en-US"/>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
        <p:nvSpPr>
          <p:cNvPr id="9" name="Slide Number Placeholder 8"/>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6229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1829906F-D344-654A-ABE1-BBF14635309C}" type="datetime1">
              <a:rPr lang="en-US" smtClean="0"/>
              <a:t>2/19/13</a:t>
            </a:fld>
            <a:endParaRPr lang="en-US"/>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Slide Number Placeholder 4"/>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46430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6F0A3-56D9-6E40-80A6-1290D12038C5}" type="datetime1">
              <a:rPr lang="en-US" smtClean="0"/>
              <a:t>2/19/13</a:t>
            </a:fld>
            <a:endParaRPr lang="en-US"/>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sp>
        <p:nvSpPr>
          <p:cNvPr id="4" name="Slide Number Placeholder 3"/>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61228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96808922-CE1B-9444-BD58-CB676C7B233A}" type="datetime1">
              <a:rPr lang="en-US" smtClean="0"/>
              <a:t>2/19/13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19054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5E1132CB-2D38-7447-AE66-0AB8218E4A1B}" type="datetime1">
              <a:rPr lang="en-US" smtClean="0"/>
              <a:t>2/19/13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42897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4D09A-7696-3945-BA7B-F29BDCFAD5CB}" type="datetime1">
              <a:rPr lang="en-US" smtClean="0"/>
              <a:t>2/19/13</a:t>
            </a:fld>
            <a:endParaRPr lang="en-US"/>
          </a:p>
        </p:txBody>
      </p:sp>
      <p:sp>
        <p:nvSpPr>
          <p:cNvPr id="5" name="Footer Placeholder 4"/>
          <p:cNvSpPr>
            <a:spLocks noGrp="1"/>
          </p:cNvSpPr>
          <p:nvPr>
            <p:ph type="ftr" sz="quarter" idx="3"/>
          </p:nvPr>
        </p:nvSpPr>
        <p:spPr>
          <a:xfrm>
            <a:off x="3124200" y="6356350"/>
            <a:ext cx="3429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 Dennis </a:t>
            </a:r>
            <a:r>
              <a:rPr lang="en-US" dirty="0" err="1" smtClean="0"/>
              <a:t>Shasha</a:t>
            </a:r>
            <a:r>
              <a:rPr lang="en-US" dirty="0" smtClean="0"/>
              <a:t> and Philippe Bonnet, 2013</a:t>
            </a:r>
          </a:p>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64BB-84B0-A246-A0F3-1C1FCF838408}" type="slidenum">
              <a:rPr lang="en-US" smtClean="0"/>
              <a:t>‹#›</a:t>
            </a:fld>
            <a:endParaRPr lang="en-US"/>
          </a:p>
        </p:txBody>
      </p:sp>
    </p:spTree>
    <p:extLst>
      <p:ext uri="{BB962C8B-B14F-4D97-AF65-F5344CB8AC3E}">
        <p14:creationId xmlns:p14="http://schemas.microsoft.com/office/powerpoint/2010/main" val="14466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almaden.ibm.com/cs/people/mohan/ARIES_Impac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pic.dhe.ibm.com/infocenter/db2luw/v10r1/index.jsp?topic=/com.ibm.db2.luw.sql.ref.doc/doc/r0000929.html" TargetMode="External"/><Relationship Id="rId4" Type="http://schemas.openxmlformats.org/officeDocument/2006/relationships/hyperlink" Target="http://msdn.microsoft.com/en-us/library/ms189563.aspx" TargetMode="External"/><Relationship Id="rId5" Type="http://schemas.openxmlformats.org/officeDocument/2006/relationships/hyperlink" Target="http://docs.oracle.com/cd/E17952_01/refman-5.6-en/innodb-configuration.html" TargetMode="External"/><Relationship Id="rId1" Type="http://schemas.openxmlformats.org/officeDocument/2006/relationships/slideLayout" Target="../slideLayouts/slideLayout2.xml"/><Relationship Id="rId2" Type="http://schemas.openxmlformats.org/officeDocument/2006/relationships/hyperlink" Target="http://docs.oracle.com/cd/B28359_01/server.111/b28310/tspaces002.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www.sqlserverinternals.c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www.sqlserverinternals.com" TargetMode="External"/><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hyperlink" Target="http://www.percona.com/docs/wiki/percona-xtradb:internals:star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xboe/fio"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uxcommand.org/man_pages/iostat1.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ic.dhe.ibm.com/infocenter/db2luw/v10r1/index.jsp?topic=/com.ibm.db2.luw.admin.ha.doc/doc/r0006082.html&amp;resultof=%22log%22%20%22file%22%20%22activity%22%20%22activ%2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09873" y="-610434"/>
            <a:ext cx="12584299" cy="7607828"/>
            <a:chOff x="-3354916" y="-749831"/>
            <a:chExt cx="12584299" cy="7607828"/>
          </a:xfrm>
        </p:grpSpPr>
        <p:pic>
          <p:nvPicPr>
            <p:cNvPr id="7" name="Picture 6" descr="Vio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663274" y="-3034660"/>
              <a:ext cx="7201015" cy="12584299"/>
            </a:xfrm>
            <a:prstGeom prst="rect">
              <a:avLst/>
            </a:prstGeom>
          </p:spPr>
        </p:pic>
        <p:pic>
          <p:nvPicPr>
            <p:cNvPr id="5" name="Picture 4" descr="cheetah.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3255666" y="-749831"/>
              <a:ext cx="6803406" cy="5102555"/>
            </a:xfrm>
            <a:prstGeom prst="rect">
              <a:avLst/>
            </a:prstGeom>
          </p:spPr>
        </p:pic>
        <p:pic>
          <p:nvPicPr>
            <p:cNvPr id="6" name="Picture 5"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994833" y="-749831"/>
              <a:ext cx="6544117" cy="4908088"/>
            </a:xfrm>
            <a:prstGeom prst="rect">
              <a:avLst/>
            </a:prstGeom>
          </p:spPr>
        </p:pic>
        <p:pic>
          <p:nvPicPr>
            <p:cNvPr id="4" name="Picture 3"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1283750" y="703193"/>
              <a:ext cx="6051027" cy="4538270"/>
            </a:xfrm>
            <a:prstGeom prst="rect">
              <a:avLst/>
            </a:prstGeom>
          </p:spPr>
        </p:pic>
      </p:grpSp>
      <p:sp>
        <p:nvSpPr>
          <p:cNvPr id="2" name="TextBox 1"/>
          <p:cNvSpPr txBox="1"/>
          <p:nvPr/>
        </p:nvSpPr>
        <p:spPr>
          <a:xfrm>
            <a:off x="5012691" y="5226489"/>
            <a:ext cx="3911397" cy="707886"/>
          </a:xfrm>
          <a:prstGeom prst="rect">
            <a:avLst/>
          </a:prstGeom>
          <a:noFill/>
        </p:spPr>
        <p:txBody>
          <a:bodyPr wrap="none" rtlCol="0">
            <a:spAutoFit/>
          </a:bodyPr>
          <a:lstStyle/>
          <a:p>
            <a:pPr algn="ctr"/>
            <a:r>
              <a:rPr lang="en-US" sz="4000" dirty="0" smtClean="0">
                <a:solidFill>
                  <a:srgbClr val="FFFF00"/>
                </a:solidFill>
              </a:rPr>
              <a:t>Tuning the Writes</a:t>
            </a:r>
            <a:endParaRPr lang="en-US" sz="4000" dirty="0">
              <a:solidFill>
                <a:srgbClr val="FFFF00"/>
              </a:solidFill>
            </a:endParaRPr>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72297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 Dennis Shasha, Philippe Bonnet 2001</a:t>
            </a:r>
          </a:p>
        </p:txBody>
      </p:sp>
      <p:sp>
        <p:nvSpPr>
          <p:cNvPr id="1843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43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436" name="Rectangle 4"/>
          <p:cNvSpPr>
            <a:spLocks noGrp="1" noChangeArrowheads="1"/>
          </p:cNvSpPr>
          <p:nvPr>
            <p:ph type="title"/>
          </p:nvPr>
        </p:nvSpPr>
        <p:spPr>
          <a:noFill/>
          <a:ln/>
        </p:spPr>
        <p:txBody>
          <a:bodyPr lIns="90488" tIns="44450" rIns="90488" bIns="44450"/>
          <a:lstStyle/>
          <a:p>
            <a:r>
              <a:rPr lang="en-US"/>
              <a:t>Logging</a:t>
            </a:r>
          </a:p>
        </p:txBody>
      </p:sp>
      <p:sp>
        <p:nvSpPr>
          <p:cNvPr id="18437" name="Rectangle 5"/>
          <p:cNvSpPr>
            <a:spLocks noGrp="1" noChangeArrowheads="1"/>
          </p:cNvSpPr>
          <p:nvPr>
            <p:ph type="body" idx="1"/>
          </p:nvPr>
        </p:nvSpPr>
        <p:spPr>
          <a:xfrm>
            <a:off x="685800" y="1548459"/>
            <a:ext cx="8077200" cy="4368800"/>
          </a:xfrm>
          <a:noFill/>
          <a:ln/>
        </p:spPr>
        <p:txBody>
          <a:bodyPr lIns="90488" tIns="44450" rIns="90488" bIns="44450">
            <a:normAutofit fontScale="85000" lnSpcReduction="10000"/>
          </a:bodyPr>
          <a:lstStyle/>
          <a:p>
            <a:r>
              <a:rPr lang="en-US" sz="2800" dirty="0"/>
              <a:t>REDO and UNDO information </a:t>
            </a:r>
            <a:r>
              <a:rPr lang="en-US" sz="2800" dirty="0" smtClean="0"/>
              <a:t>stored in </a:t>
            </a:r>
            <a:r>
              <a:rPr lang="en-US" sz="2800" dirty="0"/>
              <a:t>a </a:t>
            </a:r>
            <a:r>
              <a:rPr lang="en-US" sz="2800" i="1" dirty="0"/>
              <a:t>log.</a:t>
            </a:r>
            <a:endParaRPr lang="en-US" sz="2800" dirty="0"/>
          </a:p>
          <a:p>
            <a:pPr lvl="1"/>
            <a:r>
              <a:rPr lang="en-US" sz="2400" dirty="0" smtClean="0"/>
              <a:t>Sequence of log records</a:t>
            </a:r>
            <a:endParaRPr lang="en-US" sz="2000" dirty="0"/>
          </a:p>
          <a:p>
            <a:pPr lvl="1"/>
            <a:r>
              <a:rPr lang="en-US" sz="2400" dirty="0" smtClean="0"/>
              <a:t>Log records as compact as possible to minimize the amount of data written to disk (typically multiple records per log page)</a:t>
            </a:r>
            <a:endParaRPr lang="en-US" sz="2400" dirty="0"/>
          </a:p>
          <a:p>
            <a:r>
              <a:rPr lang="en-US" sz="2800" u="sng" dirty="0" smtClean="0"/>
              <a:t>Update records</a:t>
            </a:r>
            <a:r>
              <a:rPr lang="en-US" sz="2800" dirty="0" smtClean="0"/>
              <a:t> </a:t>
            </a:r>
            <a:r>
              <a:rPr lang="en-US" sz="2400" dirty="0" smtClean="0"/>
              <a:t>contains</a:t>
            </a:r>
            <a:r>
              <a:rPr lang="en-US" sz="2400" dirty="0"/>
              <a:t>: </a:t>
            </a:r>
          </a:p>
          <a:p>
            <a:pPr lvl="2">
              <a:buFontTx/>
              <a:buNone/>
            </a:pPr>
            <a:r>
              <a:rPr lang="en-US" dirty="0" smtClean="0"/>
              <a:t>LSN, XID, </a:t>
            </a:r>
            <a:r>
              <a:rPr lang="en-US" dirty="0" err="1" smtClean="0"/>
              <a:t>LastLSN</a:t>
            </a:r>
            <a:r>
              <a:rPr lang="en-US" dirty="0" smtClean="0"/>
              <a:t>, &lt;</a:t>
            </a:r>
            <a:r>
              <a:rPr lang="en-US" dirty="0" err="1" smtClean="0"/>
              <a:t>pageID</a:t>
            </a:r>
            <a:r>
              <a:rPr lang="en-US" dirty="0"/>
              <a:t>, offset, length, old data, new data&gt; </a:t>
            </a:r>
            <a:endParaRPr lang="en-US" dirty="0" smtClean="0"/>
          </a:p>
          <a:p>
            <a:r>
              <a:rPr lang="en-US" sz="2400" dirty="0" smtClean="0"/>
              <a:t>To each log record is associated </a:t>
            </a:r>
          </a:p>
          <a:p>
            <a:pPr lvl="1"/>
            <a:r>
              <a:rPr lang="en-US" sz="2000" dirty="0" smtClean="0"/>
              <a:t>LSN: a log sequence number, i.e., a logical time stamp for the log record</a:t>
            </a:r>
          </a:p>
          <a:p>
            <a:pPr lvl="1"/>
            <a:r>
              <a:rPr lang="en-US" sz="2000" dirty="0" smtClean="0"/>
              <a:t>XID: the transaction ID that owns the record</a:t>
            </a:r>
          </a:p>
          <a:p>
            <a:pPr lvl="1"/>
            <a:r>
              <a:rPr lang="en-US" sz="2000" dirty="0" err="1" smtClean="0"/>
              <a:t>LastLSN</a:t>
            </a:r>
            <a:r>
              <a:rPr lang="en-US" sz="2000" dirty="0" smtClean="0"/>
              <a:t>: the log sequence number of the previous log record for the given XID</a:t>
            </a:r>
          </a:p>
          <a:p>
            <a:r>
              <a:rPr lang="en-US" sz="2400" dirty="0" smtClean="0"/>
              <a:t>Log file implemented as circular buffer</a:t>
            </a:r>
          </a:p>
          <a:p>
            <a:pPr lvl="1"/>
            <a:r>
              <a:rPr lang="en-US" sz="2000" dirty="0" smtClean="0"/>
              <a:t>Unless media recovery is activated</a:t>
            </a:r>
          </a:p>
        </p:txBody>
      </p:sp>
      <p:sp>
        <p:nvSpPr>
          <p:cNvPr id="18438" name="Text Box 6"/>
          <p:cNvSpPr txBox="1">
            <a:spLocks noChangeArrowheads="1"/>
          </p:cNvSpPr>
          <p:nvPr/>
        </p:nvSpPr>
        <p:spPr bwMode="auto">
          <a:xfrm>
            <a:off x="1066800" y="5829770"/>
            <a:ext cx="7239000" cy="406400"/>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p>
            <a:r>
              <a:rPr lang="en-US" sz="2000" dirty="0"/>
              <a:t>     Current database state =  current state of data on disks + log</a:t>
            </a:r>
          </a:p>
        </p:txBody>
      </p:sp>
    </p:spTree>
    <p:extLst>
      <p:ext uri="{BB962C8B-B14F-4D97-AF65-F5344CB8AC3E}">
        <p14:creationId xmlns:p14="http://schemas.microsoft.com/office/powerpoint/2010/main" val="3249257677"/>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5800" y="1213557"/>
            <a:ext cx="7555089" cy="25682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buFontTx/>
              <a:buNone/>
            </a:pPr>
            <a:r>
              <a:rPr lang="en-US" sz="2000" dirty="0"/>
              <a:t>The Write-Ahead Logging Protocol:</a:t>
            </a:r>
          </a:p>
          <a:p>
            <a:pPr marL="914400" lvl="1" indent="-457200">
              <a:lnSpc>
                <a:spcPct val="90000"/>
              </a:lnSpc>
              <a:buFont typeface="+mj-lt"/>
              <a:buAutoNum type="arabicPeriod"/>
            </a:pPr>
            <a:r>
              <a:rPr lang="en-US" sz="2000" dirty="0"/>
              <a:t>Must force the log record for an update to disk </a:t>
            </a:r>
            <a:r>
              <a:rPr lang="en-US" sz="2000" i="1" dirty="0"/>
              <a:t>before</a:t>
            </a:r>
            <a:r>
              <a:rPr lang="en-US" sz="2000" dirty="0"/>
              <a:t> the corresponding data page is stolen.</a:t>
            </a:r>
          </a:p>
          <a:p>
            <a:pPr lvl="2">
              <a:lnSpc>
                <a:spcPct val="90000"/>
              </a:lnSpc>
              <a:buFont typeface="Wingdings" charset="0"/>
              <a:buNone/>
            </a:pPr>
            <a:r>
              <a:rPr lang="en-US" sz="2000" dirty="0"/>
              <a:t>				</a:t>
            </a:r>
            <a:r>
              <a:rPr lang="en-US" sz="2000" u="sng" dirty="0"/>
              <a:t>Guarantees Atomicity </a:t>
            </a:r>
            <a:r>
              <a:rPr lang="en-US" sz="2000" dirty="0"/>
              <a:t>(undo)</a:t>
            </a:r>
          </a:p>
          <a:p>
            <a:pPr marL="971550" lvl="1" indent="-457200">
              <a:lnSpc>
                <a:spcPct val="90000"/>
              </a:lnSpc>
              <a:buFont typeface="+mj-lt"/>
              <a:buAutoNum type="arabicPeriod"/>
            </a:pPr>
            <a:r>
              <a:rPr lang="en-US" sz="2000" dirty="0"/>
              <a:t>Must write to disk all log records for a transaction </a:t>
            </a:r>
            <a:r>
              <a:rPr lang="en-US" sz="2000" i="1" dirty="0"/>
              <a:t>before</a:t>
            </a:r>
            <a:r>
              <a:rPr lang="en-US" sz="2000" dirty="0"/>
              <a:t> </a:t>
            </a:r>
            <a:r>
              <a:rPr lang="en-US" sz="2000" i="1" dirty="0"/>
              <a:t>it</a:t>
            </a:r>
            <a:r>
              <a:rPr lang="en-US" sz="2000" dirty="0"/>
              <a:t> </a:t>
            </a:r>
            <a:r>
              <a:rPr lang="en-US" sz="2000" i="1" dirty="0"/>
              <a:t>commits</a:t>
            </a:r>
            <a:r>
              <a:rPr lang="en-US" sz="2000" dirty="0"/>
              <a:t>.</a:t>
            </a:r>
          </a:p>
          <a:p>
            <a:pPr>
              <a:lnSpc>
                <a:spcPct val="90000"/>
              </a:lnSpc>
              <a:buFontTx/>
              <a:buNone/>
            </a:pPr>
            <a:r>
              <a:rPr lang="en-US" sz="2000" dirty="0"/>
              <a:t>						</a:t>
            </a:r>
            <a:r>
              <a:rPr lang="en-US" sz="2000" u="sng" dirty="0"/>
              <a:t>Guarantees Durability </a:t>
            </a:r>
            <a:r>
              <a:rPr lang="en-US" sz="2000" dirty="0"/>
              <a:t>(undo &amp; redo)</a:t>
            </a:r>
          </a:p>
        </p:txBody>
      </p:sp>
      <p:sp>
        <p:nvSpPr>
          <p:cNvPr id="7" name="Footer Placeholder 4"/>
          <p:cNvSpPr>
            <a:spLocks noGrp="1"/>
          </p:cNvSpPr>
          <p:nvPr>
            <p:ph type="ftr" sz="quarter" idx="11"/>
          </p:nvPr>
        </p:nvSpPr>
        <p:spPr/>
        <p:txBody>
          <a:bodyPr/>
          <a:lstStyle/>
          <a:p>
            <a:r>
              <a:rPr lang="en-US"/>
              <a:t>© Dennis Shasha, Philippe Bonnet 2001</a:t>
            </a:r>
          </a:p>
        </p:txBody>
      </p:sp>
      <p:sp>
        <p:nvSpPr>
          <p:cNvPr id="20482" name="Rectangle 102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3" name="Rectangle 102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4" name="Rectangle 1028"/>
          <p:cNvSpPr>
            <a:spLocks noGrp="1" noChangeArrowheads="1"/>
          </p:cNvSpPr>
          <p:nvPr>
            <p:ph type="title"/>
          </p:nvPr>
        </p:nvSpPr>
        <p:spPr>
          <a:noFill/>
          <a:ln/>
        </p:spPr>
        <p:txBody>
          <a:bodyPr lIns="90488" tIns="44450" rIns="90488" bIns="44450"/>
          <a:lstStyle/>
          <a:p>
            <a:r>
              <a:rPr lang="en-US"/>
              <a:t>Write-Ahead Logging (WAL)</a:t>
            </a:r>
          </a:p>
        </p:txBody>
      </p:sp>
      <p:sp>
        <p:nvSpPr>
          <p:cNvPr id="20485" name="Rectangle 1029"/>
          <p:cNvSpPr>
            <a:spLocks noGrp="1" noChangeArrowheads="1"/>
          </p:cNvSpPr>
          <p:nvPr>
            <p:ph type="body" idx="1"/>
          </p:nvPr>
        </p:nvSpPr>
        <p:spPr>
          <a:xfrm>
            <a:off x="838200" y="3781778"/>
            <a:ext cx="7772400" cy="2281956"/>
          </a:xfrm>
          <a:noFill/>
          <a:ln/>
        </p:spPr>
        <p:txBody>
          <a:bodyPr lIns="90488" tIns="44450" rIns="90488" bIns="44450">
            <a:normAutofit fontScale="47500" lnSpcReduction="20000"/>
          </a:bodyPr>
          <a:lstStyle/>
          <a:p>
            <a:pPr>
              <a:lnSpc>
                <a:spcPct val="90000"/>
              </a:lnSpc>
              <a:buFontTx/>
              <a:buNone/>
            </a:pPr>
            <a:endParaRPr lang="en-US" sz="2900" dirty="0" smtClean="0"/>
          </a:p>
          <a:p>
            <a:pPr>
              <a:lnSpc>
                <a:spcPct val="90000"/>
              </a:lnSpc>
              <a:buFontTx/>
              <a:buNone/>
            </a:pPr>
            <a:r>
              <a:rPr lang="en-US" sz="2900" dirty="0" smtClean="0"/>
              <a:t>The log is used to (a) abort transactions and (b) perform crash recovery in case of crash or failure.</a:t>
            </a:r>
          </a:p>
          <a:p>
            <a:pPr>
              <a:lnSpc>
                <a:spcPct val="90000"/>
              </a:lnSpc>
              <a:buFontTx/>
              <a:buNone/>
            </a:pPr>
            <a:endParaRPr lang="en-US" sz="2900" dirty="0" smtClean="0"/>
          </a:p>
          <a:p>
            <a:pPr>
              <a:lnSpc>
                <a:spcPct val="90000"/>
              </a:lnSpc>
              <a:buFontTx/>
              <a:buNone/>
            </a:pPr>
            <a:r>
              <a:rPr lang="en-US" sz="2900" dirty="0" smtClean="0"/>
              <a:t>The assumption is that locking is in effect when log records are created – see lock tuning.</a:t>
            </a:r>
          </a:p>
          <a:p>
            <a:pPr>
              <a:lnSpc>
                <a:spcPct val="90000"/>
              </a:lnSpc>
              <a:buFontTx/>
              <a:buNone/>
            </a:pPr>
            <a:endParaRPr lang="en-US" sz="2900" dirty="0"/>
          </a:p>
          <a:p>
            <a:pPr>
              <a:lnSpc>
                <a:spcPct val="90000"/>
              </a:lnSpc>
              <a:buFontTx/>
              <a:buNone/>
            </a:pPr>
            <a:r>
              <a:rPr lang="en-US" sz="2900" dirty="0" smtClean="0"/>
              <a:t>In terms of performance, the goal is to minimize</a:t>
            </a:r>
          </a:p>
          <a:p>
            <a:pPr lvl="1">
              <a:lnSpc>
                <a:spcPct val="90000"/>
              </a:lnSpc>
            </a:pPr>
            <a:r>
              <a:rPr lang="en-US" sz="2900" dirty="0" smtClean="0"/>
              <a:t>The time spent writing to the log</a:t>
            </a:r>
          </a:p>
          <a:p>
            <a:pPr lvl="1">
              <a:lnSpc>
                <a:spcPct val="90000"/>
              </a:lnSpc>
            </a:pPr>
            <a:r>
              <a:rPr lang="en-US" sz="2900" dirty="0" smtClean="0"/>
              <a:t>The time spent aborting a transaction</a:t>
            </a:r>
          </a:p>
          <a:p>
            <a:pPr lvl="1">
              <a:lnSpc>
                <a:spcPct val="90000"/>
              </a:lnSpc>
            </a:pPr>
            <a:r>
              <a:rPr lang="en-US" sz="2900" dirty="0" smtClean="0"/>
              <a:t>The time spent performing crash recovery</a:t>
            </a:r>
          </a:p>
          <a:p>
            <a:pPr lvl="1">
              <a:lnSpc>
                <a:spcPct val="90000"/>
              </a:lnSpc>
            </a:pPr>
            <a:endParaRPr lang="en-US" sz="2400" dirty="0"/>
          </a:p>
          <a:p>
            <a:pPr marL="0" indent="0">
              <a:lnSpc>
                <a:spcPct val="90000"/>
              </a:lnSpc>
              <a:buNone/>
            </a:pPr>
            <a:r>
              <a:rPr lang="en-US" sz="2500" dirty="0" smtClean="0"/>
              <a:t>Note that there are limits on the size of individual log files and on the number of log files. These limits actually form the boundaries of how much load can be accepted by a DBMS instance.</a:t>
            </a:r>
            <a:endParaRPr lang="en-US" sz="2500" dirty="0"/>
          </a:p>
        </p:txBody>
      </p:sp>
      <p:sp>
        <p:nvSpPr>
          <p:cNvPr id="2" name="TextBox 1"/>
          <p:cNvSpPr txBox="1"/>
          <p:nvPr/>
        </p:nvSpPr>
        <p:spPr>
          <a:xfrm>
            <a:off x="457200" y="6063734"/>
            <a:ext cx="1749197" cy="369332"/>
          </a:xfrm>
          <a:prstGeom prst="rect">
            <a:avLst/>
          </a:prstGeom>
          <a:noFill/>
        </p:spPr>
        <p:txBody>
          <a:bodyPr wrap="none" rtlCol="0">
            <a:spAutoFit/>
          </a:bodyPr>
          <a:lstStyle/>
          <a:p>
            <a:r>
              <a:rPr lang="en-US" b="1" dirty="0" smtClean="0"/>
              <a:t>LOOK UP</a:t>
            </a:r>
            <a:r>
              <a:rPr lang="en-US" dirty="0" smtClean="0"/>
              <a:t>:  </a:t>
            </a:r>
            <a:r>
              <a:rPr lang="en-US" dirty="0" smtClean="0">
                <a:hlinkClick r:id="rId3"/>
              </a:rPr>
              <a:t>ARIES</a:t>
            </a:r>
            <a:endParaRPr lang="en-US" dirty="0"/>
          </a:p>
        </p:txBody>
      </p:sp>
    </p:spTree>
    <p:extLst>
      <p:ext uri="{BB962C8B-B14F-4D97-AF65-F5344CB8AC3E}">
        <p14:creationId xmlns:p14="http://schemas.microsoft.com/office/powerpoint/2010/main" val="4019506145"/>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Transaction Abort</a:t>
            </a:r>
            <a:endParaRPr lang="en-US" dirty="0"/>
          </a:p>
        </p:txBody>
      </p:sp>
      <p:sp>
        <p:nvSpPr>
          <p:cNvPr id="3" name="Content Placeholder 2"/>
          <p:cNvSpPr>
            <a:spLocks noGrp="1"/>
          </p:cNvSpPr>
          <p:nvPr>
            <p:ph idx="1"/>
          </p:nvPr>
        </p:nvSpPr>
        <p:spPr/>
        <p:txBody>
          <a:bodyPr>
            <a:normAutofit/>
          </a:bodyPr>
          <a:lstStyle/>
          <a:p>
            <a:r>
              <a:rPr lang="en-US" dirty="0" smtClean="0"/>
              <a:t>How can a log be used to abort transaction T</a:t>
            </a:r>
            <a:r>
              <a:rPr lang="en-US" baseline="-25000" dirty="0" smtClean="0"/>
              <a:t>i</a:t>
            </a:r>
            <a:r>
              <a:rPr lang="en-US" dirty="0" smtClean="0"/>
              <a:t>?</a:t>
            </a:r>
            <a:endParaRPr lang="en-US" baseline="-25000" dirty="0" smtClean="0"/>
          </a:p>
          <a:p>
            <a:pPr lvl="1"/>
            <a:r>
              <a:rPr lang="en-US" dirty="0" smtClean="0"/>
              <a:t>The effects of the stolen pages must be rolled back, using the before image [undo] in the update records associated to T</a:t>
            </a:r>
            <a:r>
              <a:rPr lang="en-US" baseline="-25000" dirty="0" smtClean="0"/>
              <a:t>i</a:t>
            </a:r>
          </a:p>
          <a:p>
            <a:pPr lvl="2"/>
            <a:r>
              <a:rPr lang="en-US" dirty="0" smtClean="0"/>
              <a:t>The log is scanned backwards</a:t>
            </a:r>
          </a:p>
          <a:p>
            <a:pPr lvl="2"/>
            <a:r>
              <a:rPr lang="en-US" dirty="0" smtClean="0"/>
              <a:t>Each update is undone in last-in first-out order</a:t>
            </a:r>
            <a:endParaRPr lang="en-US" baseline="-25000" dirty="0"/>
          </a:p>
          <a:p>
            <a:pPr lvl="1"/>
            <a:r>
              <a:rPr lang="en-US" dirty="0" smtClean="0"/>
              <a:t>Problem#1: When to stop scanning backwards?</a:t>
            </a:r>
          </a:p>
          <a:p>
            <a:pPr lvl="2"/>
            <a:r>
              <a:rPr lang="en-US" u="sng" dirty="0" smtClean="0"/>
              <a:t>Solution</a:t>
            </a:r>
            <a:r>
              <a:rPr lang="en-US" dirty="0" smtClean="0"/>
              <a:t>: Append a begin record for each transaction prior to its first update record</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54570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Abort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Problem#2: </a:t>
            </a:r>
            <a:r>
              <a:rPr lang="en-US" dirty="0"/>
              <a:t>Should the undo operation be logged?</a:t>
            </a:r>
          </a:p>
          <a:p>
            <a:pPr lvl="2"/>
            <a:r>
              <a:rPr lang="en-US" dirty="0"/>
              <a:t>YES. </a:t>
            </a:r>
            <a:r>
              <a:rPr lang="en-US" dirty="0" smtClean="0"/>
              <a:t>If three operations have to be rolled back and the system crashes, then it must be possible to find out from the log which updates have been rolled back</a:t>
            </a:r>
            <a:endParaRPr lang="en-US" dirty="0"/>
          </a:p>
          <a:p>
            <a:pPr lvl="2"/>
            <a:r>
              <a:rPr lang="en-US" dirty="0"/>
              <a:t>Solution: </a:t>
            </a:r>
          </a:p>
          <a:p>
            <a:pPr marL="1828800" lvl="3" indent="-457200">
              <a:buFont typeface="+mj-lt"/>
              <a:buAutoNum type="arabicPeriod"/>
            </a:pPr>
            <a:r>
              <a:rPr lang="en-US" dirty="0" smtClean="0"/>
              <a:t>Introduce an </a:t>
            </a:r>
            <a:r>
              <a:rPr lang="en-US" b="1" i="1" dirty="0" smtClean="0"/>
              <a:t>Abort record </a:t>
            </a:r>
            <a:r>
              <a:rPr lang="en-US" dirty="0" smtClean="0"/>
              <a:t>that marks the start of the abort procedure</a:t>
            </a:r>
          </a:p>
          <a:p>
            <a:pPr marL="1828800" lvl="3" indent="-457200">
              <a:buFont typeface="+mj-lt"/>
              <a:buAutoNum type="arabicPeriod"/>
            </a:pPr>
            <a:r>
              <a:rPr lang="en-US" dirty="0"/>
              <a:t>D</a:t>
            </a:r>
            <a:r>
              <a:rPr lang="en-US" dirty="0" smtClean="0"/>
              <a:t>istinguish rollbacks from updates. Introduce new </a:t>
            </a:r>
            <a:r>
              <a:rPr lang="en-US" dirty="0"/>
              <a:t>log record, called </a:t>
            </a:r>
            <a:r>
              <a:rPr lang="en-US" b="1" i="1" dirty="0"/>
              <a:t>C</a:t>
            </a:r>
            <a:r>
              <a:rPr lang="en-US" b="1" i="1" dirty="0" smtClean="0"/>
              <a:t>ompensation </a:t>
            </a:r>
            <a:r>
              <a:rPr lang="en-US" b="1" i="1" dirty="0"/>
              <a:t>log record (CLR</a:t>
            </a:r>
            <a:r>
              <a:rPr lang="en-US" b="1" i="1" dirty="0" smtClean="0"/>
              <a:t>) </a:t>
            </a:r>
            <a:r>
              <a:rPr lang="en-US" dirty="0" smtClean="0"/>
              <a:t>that contains the before image that has been restored and a pointer (LSN) to the next record to be undone in this transaction</a:t>
            </a:r>
          </a:p>
          <a:p>
            <a:pPr marL="1828800" lvl="3" indent="-457200">
              <a:buFont typeface="+mj-lt"/>
              <a:buAutoNum type="arabicPeriod"/>
            </a:pPr>
            <a:r>
              <a:rPr lang="en-US" dirty="0" smtClean="0"/>
              <a:t>Introduce an </a:t>
            </a:r>
            <a:r>
              <a:rPr lang="en-US" b="1" i="1" dirty="0" smtClean="0"/>
              <a:t>End record </a:t>
            </a:r>
            <a:r>
              <a:rPr lang="en-US" dirty="0" smtClean="0"/>
              <a:t>when the abort procedure completes</a:t>
            </a:r>
            <a:endParaRPr lang="en-US" dirty="0"/>
          </a:p>
          <a:p>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77949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71540560"/>
              </p:ext>
            </p:extLst>
          </p:nvPr>
        </p:nvGraphicFramePr>
        <p:xfrm>
          <a:off x="1307631" y="1397000"/>
          <a:ext cx="6312369" cy="4226559"/>
        </p:xfrm>
        <a:graphic>
          <a:graphicData uri="http://schemas.openxmlformats.org/drawingml/2006/table">
            <a:tbl>
              <a:tblPr firstRow="1" bandRow="1">
                <a:tableStyleId>{912C8C85-51F0-491E-9774-3900AFEF0FD7}</a:tableStyleId>
              </a:tblPr>
              <a:tblGrid>
                <a:gridCol w="460962"/>
                <a:gridCol w="432740"/>
                <a:gridCol w="479778"/>
                <a:gridCol w="902292"/>
                <a:gridCol w="4036597"/>
              </a:tblGrid>
              <a:tr h="370840">
                <a:tc>
                  <a:txBody>
                    <a:bodyPr/>
                    <a:lstStyle/>
                    <a:p>
                      <a:pPr algn="ctr"/>
                      <a:r>
                        <a:rPr lang="en-US" sz="1400" dirty="0" smtClean="0"/>
                        <a:t>LSN</a:t>
                      </a:r>
                      <a:endParaRPr lang="en-US" sz="1400" dirty="0"/>
                    </a:p>
                  </a:txBody>
                  <a:tcPr/>
                </a:tc>
                <a:tc>
                  <a:txBody>
                    <a:bodyPr/>
                    <a:lstStyle/>
                    <a:p>
                      <a:pPr algn="ctr"/>
                      <a:r>
                        <a:rPr lang="en-US" sz="1400" dirty="0" smtClean="0"/>
                        <a:t>XID</a:t>
                      </a:r>
                      <a:endParaRPr lang="en-US" sz="1400" dirty="0"/>
                    </a:p>
                  </a:txBody>
                  <a:tcPr/>
                </a:tc>
                <a:tc>
                  <a:txBody>
                    <a:bodyPr/>
                    <a:lstStyle/>
                    <a:p>
                      <a:pPr algn="ctr"/>
                      <a:r>
                        <a:rPr lang="en-US" sz="1400" dirty="0" err="1" smtClean="0"/>
                        <a:t>LastLSN</a:t>
                      </a:r>
                      <a:endParaRPr lang="en-US" sz="1400" dirty="0"/>
                    </a:p>
                  </a:txBody>
                  <a:tcPr/>
                </a:tc>
                <a:tc>
                  <a:txBody>
                    <a:bodyPr/>
                    <a:lstStyle/>
                    <a:p>
                      <a:pPr algn="ctr"/>
                      <a:r>
                        <a:rPr lang="en-US" sz="1400" dirty="0" smtClean="0"/>
                        <a:t>TYPE</a:t>
                      </a:r>
                      <a:endParaRPr lang="en-US" sz="1400" dirty="0"/>
                    </a:p>
                  </a:txBody>
                  <a:tcPr/>
                </a:tc>
                <a:tc>
                  <a:txBody>
                    <a:bodyPr/>
                    <a:lstStyle/>
                    <a:p>
                      <a:pPr algn="ctr"/>
                      <a:r>
                        <a:rPr lang="en-US" sz="1400" dirty="0" smtClean="0"/>
                        <a:t>RECORD</a:t>
                      </a:r>
                      <a:endParaRPr lang="en-US" sz="1400" dirty="0"/>
                    </a:p>
                  </a:txBody>
                  <a:tcPr/>
                </a:tc>
              </a:tr>
              <a:tr h="370840">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null</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 P3, old: 111,</a:t>
                      </a:r>
                      <a:r>
                        <a:rPr lang="en-US" sz="1400" baseline="0" dirty="0" smtClean="0"/>
                        <a:t> new: 222&gt;</a:t>
                      </a:r>
                      <a:endParaRPr lang="en-US" sz="1400" dirty="0"/>
                    </a:p>
                  </a:txBody>
                  <a:tcPr/>
                </a:tc>
              </a:tr>
              <a:tr h="370840">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null</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a:t>
                      </a:r>
                      <a:r>
                        <a:rPr lang="en-US" sz="1400" baseline="0" dirty="0" smtClean="0"/>
                        <a:t> P4, old:777, new: 111&gt;</a:t>
                      </a:r>
                      <a:endParaRPr lang="en-US" sz="1400" dirty="0"/>
                    </a:p>
                  </a:txBody>
                  <a:tcPr/>
                </a:tc>
              </a:tr>
              <a:tr h="370840">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null</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 P6,</a:t>
                      </a:r>
                      <a:r>
                        <a:rPr lang="en-US" sz="1400" baseline="0" dirty="0" smtClean="0"/>
                        <a:t> old:999, new: 222&gt;</a:t>
                      </a:r>
                      <a:endParaRPr lang="en-US" sz="1400" dirty="0"/>
                    </a:p>
                  </a:txBody>
                  <a:tcPr/>
                </a:tc>
              </a:tr>
              <a:tr h="370840">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a:t>
                      </a:r>
                      <a:r>
                        <a:rPr lang="en-US" sz="1400" baseline="0" dirty="0" smtClean="0"/>
                        <a:t> P2, old: 123, new: 321&gt;</a:t>
                      </a:r>
                      <a:endParaRPr lang="en-US" sz="1400" dirty="0"/>
                    </a:p>
                  </a:txBody>
                  <a:tcPr/>
                </a:tc>
              </a:tr>
              <a:tr h="370840">
                <a:tc>
                  <a:txBody>
                    <a:bodyPr/>
                    <a:lstStyle/>
                    <a:p>
                      <a:pPr algn="ctr"/>
                      <a:r>
                        <a:rPr lang="en-US" sz="1400" dirty="0" smtClean="0"/>
                        <a:t>4</a:t>
                      </a:r>
                      <a:endParaRPr lang="en-US" sz="1400" dirty="0"/>
                    </a:p>
                  </a:txBody>
                  <a:tcPr/>
                </a:tc>
                <a:tc>
                  <a:txBody>
                    <a:bodyPr/>
                    <a:lstStyle/>
                    <a:p>
                      <a:pPr algn="ctr"/>
                      <a:r>
                        <a:rPr lang="en-US" sz="1400" dirty="0" smtClean="0"/>
                        <a:t>2 </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&lt;pid:P0, old:000, new:111&gt;</a:t>
                      </a:r>
                      <a:endParaRPr lang="en-US" sz="1400" dirty="0"/>
                    </a:p>
                  </a:txBody>
                  <a:tcPr/>
                </a:tc>
              </a:tr>
              <a:tr h="370840">
                <a:tc>
                  <a:txBody>
                    <a:bodyPr/>
                    <a:lstStyle/>
                    <a:p>
                      <a:pPr algn="ctr"/>
                      <a:r>
                        <a:rPr lang="en-US" sz="1400" dirty="0" smtClean="0"/>
                        <a:t>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Abort</a:t>
                      </a:r>
                      <a:endParaRPr lang="en-US" sz="1400" dirty="0"/>
                    </a:p>
                  </a:txBody>
                  <a:tcPr/>
                </a:tc>
                <a:tc>
                  <a:txBody>
                    <a:bodyPr/>
                    <a:lstStyle/>
                    <a:p>
                      <a:pPr algn="ctr"/>
                      <a:endParaRPr lang="en-US" sz="1400"/>
                    </a:p>
                  </a:txBody>
                  <a:tcPr/>
                </a:tc>
              </a:tr>
              <a:tr h="370840">
                <a:tc>
                  <a:txBody>
                    <a:bodyPr/>
                    <a:lstStyle/>
                    <a:p>
                      <a:pPr algn="ctr"/>
                      <a:r>
                        <a:rPr lang="en-US" sz="1400" dirty="0" smtClean="0"/>
                        <a:t>6</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CLR</a:t>
                      </a:r>
                      <a:endParaRPr lang="en-US" sz="1400" dirty="0"/>
                    </a:p>
                  </a:txBody>
                  <a:tcPr/>
                </a:tc>
                <a:tc>
                  <a:txBody>
                    <a:bodyPr/>
                    <a:lstStyle/>
                    <a:p>
                      <a:pPr algn="ctr"/>
                      <a:r>
                        <a:rPr lang="en-US" sz="1400" dirty="0" smtClean="0"/>
                        <a:t>&lt;</a:t>
                      </a:r>
                      <a:r>
                        <a:rPr lang="en-US" sz="1400" dirty="0" err="1" smtClean="0"/>
                        <a:t>pid</a:t>
                      </a:r>
                      <a:r>
                        <a:rPr lang="en-US" sz="1400" dirty="0" smtClean="0"/>
                        <a:t>: P0, old:000,</a:t>
                      </a:r>
                      <a:r>
                        <a:rPr lang="en-US" sz="1400" baseline="0" dirty="0" smtClean="0"/>
                        <a:t> </a:t>
                      </a:r>
                      <a:r>
                        <a:rPr lang="en-US" sz="1400" baseline="0" dirty="0" err="1" smtClean="0"/>
                        <a:t>undoNextLSN</a:t>
                      </a:r>
                      <a:r>
                        <a:rPr lang="en-US" sz="1400" baseline="0" dirty="0" smtClean="0"/>
                        <a:t>: 1&gt;</a:t>
                      </a:r>
                      <a:endParaRPr lang="en-US" sz="1400" dirty="0"/>
                    </a:p>
                  </a:txBody>
                  <a:tcPr/>
                </a:tc>
              </a:tr>
              <a:tr h="370840">
                <a:tc>
                  <a:txBody>
                    <a:bodyPr/>
                    <a:lstStyle/>
                    <a:p>
                      <a:pPr algn="ctr"/>
                      <a:r>
                        <a:rPr lang="en-US" sz="1400" dirty="0" smtClean="0"/>
                        <a:t>7</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CLR</a:t>
                      </a:r>
                      <a:endParaRPr lang="en-US" sz="1400" dirty="0"/>
                    </a:p>
                  </a:txBody>
                  <a:tcPr/>
                </a:tc>
                <a:tc>
                  <a:txBody>
                    <a:bodyPr/>
                    <a:lstStyle/>
                    <a:p>
                      <a:pPr algn="ctr"/>
                      <a:r>
                        <a:rPr lang="en-US" sz="1400" dirty="0" smtClean="0"/>
                        <a:t>&lt;</a:t>
                      </a:r>
                      <a:r>
                        <a:rPr lang="en-US" sz="1400" dirty="0" err="1" smtClean="0"/>
                        <a:t>pid</a:t>
                      </a:r>
                      <a:r>
                        <a:rPr lang="en-US" sz="1400" dirty="0" smtClean="0"/>
                        <a:t>: P4, old:777, </a:t>
                      </a:r>
                      <a:r>
                        <a:rPr lang="en-US" sz="1400" dirty="0" err="1" smtClean="0"/>
                        <a:t>undoNextLSN</a:t>
                      </a:r>
                      <a:r>
                        <a:rPr lang="en-US" sz="1400" dirty="0" smtClean="0"/>
                        <a:t>:</a:t>
                      </a:r>
                      <a:r>
                        <a:rPr lang="en-US" sz="1400" baseline="0" dirty="0" smtClean="0"/>
                        <a:t> null&gt;</a:t>
                      </a:r>
                      <a:endParaRPr lang="en-US" sz="1400" dirty="0"/>
                    </a:p>
                  </a:txBody>
                  <a:tcPr/>
                </a:tc>
              </a:tr>
              <a:tr h="370840">
                <a:tc>
                  <a:txBody>
                    <a:bodyPr/>
                    <a:lstStyle/>
                    <a:p>
                      <a:pPr algn="ctr"/>
                      <a:r>
                        <a:rPr lang="en-US" sz="1400" dirty="0" smtClean="0"/>
                        <a:t>8</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 P5,</a:t>
                      </a:r>
                      <a:r>
                        <a:rPr lang="en-US" sz="1400" baseline="0" dirty="0" smtClean="0"/>
                        <a:t> old:444, new:098&gt;</a:t>
                      </a:r>
                      <a:endParaRPr lang="en-US" sz="1400" dirty="0"/>
                    </a:p>
                  </a:txBody>
                  <a:tcPr/>
                </a:tc>
              </a:tr>
              <a:tr h="370840">
                <a:tc>
                  <a:txBody>
                    <a:bodyPr/>
                    <a:lstStyle/>
                    <a:p>
                      <a:pPr algn="ctr"/>
                      <a:r>
                        <a:rPr lang="en-US" sz="1400" dirty="0" smtClean="0"/>
                        <a:t>9</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End</a:t>
                      </a:r>
                      <a:endParaRPr lang="en-US" sz="1400" dirty="0"/>
                    </a:p>
                  </a:txBody>
                  <a:tcPr/>
                </a:tc>
                <a:tc>
                  <a:txBody>
                    <a:bodyPr/>
                    <a:lstStyle/>
                    <a:p>
                      <a:pPr algn="ctr"/>
                      <a:endParaRPr lang="en-US" sz="1400" dirty="0"/>
                    </a:p>
                  </a:txBody>
                  <a:tcPr/>
                </a:tc>
              </a:tr>
            </a:tbl>
          </a:graphicData>
        </a:graphic>
      </p:graphicFrame>
    </p:spTree>
    <p:extLst>
      <p:ext uri="{BB962C8B-B14F-4D97-AF65-F5344CB8AC3E}">
        <p14:creationId xmlns:p14="http://schemas.microsoft.com/office/powerpoint/2010/main" val="296948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 Recovery</a:t>
            </a:r>
            <a:endParaRPr lang="en-US" dirty="0"/>
          </a:p>
        </p:txBody>
      </p:sp>
      <p:sp>
        <p:nvSpPr>
          <p:cNvPr id="3" name="Content Placeholder 2"/>
          <p:cNvSpPr>
            <a:spLocks noGrp="1"/>
          </p:cNvSpPr>
          <p:nvPr>
            <p:ph idx="1"/>
          </p:nvPr>
        </p:nvSpPr>
        <p:spPr/>
        <p:txBody>
          <a:bodyPr/>
          <a:lstStyle/>
          <a:p>
            <a:r>
              <a:rPr lang="en-US" dirty="0" smtClean="0"/>
              <a:t>Using the log, it must be efficient to answer the following questions:</a:t>
            </a:r>
          </a:p>
          <a:p>
            <a:pPr marL="971550" lvl="1" indent="-514350">
              <a:buFont typeface="+mj-lt"/>
              <a:buAutoNum type="arabicPeriod"/>
            </a:pPr>
            <a:r>
              <a:rPr lang="en-US" dirty="0" smtClean="0"/>
              <a:t>What were the transactions active at the time of the crash?</a:t>
            </a:r>
          </a:p>
          <a:p>
            <a:pPr lvl="2"/>
            <a:r>
              <a:rPr lang="en-US" dirty="0" smtClean="0"/>
              <a:t>Their effects must be undone (if necessary)</a:t>
            </a:r>
          </a:p>
          <a:p>
            <a:pPr marL="971550" lvl="1" indent="-514350">
              <a:buFont typeface="+mj-lt"/>
              <a:buAutoNum type="arabicPeriod"/>
            </a:pPr>
            <a:r>
              <a:rPr lang="en-US" dirty="0" smtClean="0"/>
              <a:t>What were the committed/aborted transactions at the time of the crash?	</a:t>
            </a:r>
          </a:p>
          <a:p>
            <a:pPr lvl="2"/>
            <a:r>
              <a:rPr lang="en-US" dirty="0" smtClean="0"/>
              <a:t>Their effects must be redone (if necessary)</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22000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records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Log records should allow to distinguish between active, committed and aborted transactions</a:t>
            </a:r>
          </a:p>
          <a:p>
            <a:pPr lvl="1"/>
            <a:r>
              <a:rPr lang="en-US" b="1" i="1" dirty="0" smtClean="0"/>
              <a:t>Commit record</a:t>
            </a:r>
            <a:r>
              <a:rPr lang="en-US" i="1" dirty="0" smtClean="0"/>
              <a:t> </a:t>
            </a:r>
            <a:r>
              <a:rPr lang="en-US" dirty="0" smtClean="0"/>
              <a:t>appended to the log when transaction commit procedure starts</a:t>
            </a:r>
          </a:p>
          <a:p>
            <a:pPr lvl="1"/>
            <a:r>
              <a:rPr lang="en-US" dirty="0" smtClean="0"/>
              <a:t>End record appended to the log when transaction has committed </a:t>
            </a:r>
          </a:p>
          <a:p>
            <a:r>
              <a:rPr lang="en-US" dirty="0" smtClean="0"/>
              <a:t>The recovery procedure should not have to scan the entire log whenever there is a crash</a:t>
            </a:r>
          </a:p>
          <a:p>
            <a:pPr lvl="1"/>
            <a:r>
              <a:rPr lang="en-US" b="1" i="1" dirty="0" smtClean="0"/>
              <a:t>Checkpoint Record (CK) </a:t>
            </a:r>
            <a:r>
              <a:rPr lang="en-US" dirty="0" smtClean="0"/>
              <a:t>contains XID of the active transactions at a given point in time (LSN)	</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26343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Sharp checkpoint</a:t>
            </a:r>
          </a:p>
          <a:p>
            <a:pPr lvl="1"/>
            <a:r>
              <a:rPr lang="en-US" dirty="0" smtClean="0"/>
              <a:t>Procedure:</a:t>
            </a:r>
          </a:p>
          <a:p>
            <a:pPr lvl="2"/>
            <a:r>
              <a:rPr lang="en-US" dirty="0" smtClean="0"/>
              <a:t>System stops at time </a:t>
            </a:r>
            <a:r>
              <a:rPr lang="en-US" i="1" dirty="0" smtClean="0"/>
              <a:t>t</a:t>
            </a:r>
          </a:p>
          <a:p>
            <a:pPr lvl="2"/>
            <a:r>
              <a:rPr lang="en-US" dirty="0" smtClean="0"/>
              <a:t>Dirty pages for all transactions active at time </a:t>
            </a:r>
            <a:r>
              <a:rPr lang="en-US" i="1" dirty="0" smtClean="0"/>
              <a:t>t</a:t>
            </a:r>
            <a:r>
              <a:rPr lang="en-US" dirty="0" smtClean="0"/>
              <a:t> are forced to disk</a:t>
            </a:r>
          </a:p>
          <a:p>
            <a:pPr lvl="2"/>
            <a:r>
              <a:rPr lang="en-US" dirty="0" smtClean="0"/>
              <a:t>CK record is written to the log</a:t>
            </a:r>
          </a:p>
          <a:p>
            <a:pPr lvl="2"/>
            <a:r>
              <a:rPr lang="en-US" dirty="0" smtClean="0"/>
              <a:t>System restarts</a:t>
            </a:r>
          </a:p>
          <a:p>
            <a:pPr lvl="1"/>
            <a:r>
              <a:rPr lang="en-US" dirty="0" smtClean="0"/>
              <a:t>This way:</a:t>
            </a:r>
          </a:p>
          <a:p>
            <a:pPr lvl="2"/>
            <a:r>
              <a:rPr lang="en-US" dirty="0" smtClean="0"/>
              <a:t>All of the effects of the transactions active at checkpoint time are reflected on disk</a:t>
            </a:r>
          </a:p>
          <a:p>
            <a:pPr lvl="2"/>
            <a:r>
              <a:rPr lang="en-US" dirty="0" smtClean="0"/>
              <a:t>No need to look up the log records prior to the checkpoint to roll database forward when performing recovery</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994791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with Sharp Checkpoint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Scan log backward until CK record to maintain a list of all transactions that were active at the time of the crash</a:t>
            </a:r>
          </a:p>
          <a:p>
            <a:pPr marL="857250" lvl="1" indent="-457200"/>
            <a:r>
              <a:rPr lang="en-US" dirty="0" smtClean="0"/>
              <a:t>The first record encountered for a given transaction (XID) is not an End record</a:t>
            </a:r>
          </a:p>
          <a:p>
            <a:pPr marL="857250" lvl="1" indent="-457200"/>
            <a:r>
              <a:rPr lang="en-US" dirty="0" smtClean="0"/>
              <a:t>XID is contained  in the checkpoint record</a:t>
            </a:r>
          </a:p>
          <a:p>
            <a:pPr marL="514350" indent="-514350">
              <a:buFont typeface="+mj-lt"/>
              <a:buAutoNum type="arabicPeriod"/>
            </a:pPr>
            <a:r>
              <a:rPr lang="en-US" dirty="0" smtClean="0"/>
              <a:t>Log is scanned forward until end of the log</a:t>
            </a:r>
          </a:p>
          <a:p>
            <a:pPr marL="914400" lvl="1" indent="-514350"/>
            <a:r>
              <a:rPr lang="en-US" dirty="0" smtClean="0"/>
              <a:t>The after images (new) in all update records are used to roll the database forward</a:t>
            </a:r>
          </a:p>
          <a:p>
            <a:pPr marL="514350" indent="-514350">
              <a:buFont typeface="+mj-lt"/>
              <a:buAutoNum type="arabicPeriod"/>
            </a:pPr>
            <a:r>
              <a:rPr lang="en-US" dirty="0" smtClean="0"/>
              <a:t>Log is scanned backward until </a:t>
            </a:r>
            <a:r>
              <a:rPr lang="en-US" dirty="0" err="1" smtClean="0"/>
              <a:t>lastLSN</a:t>
            </a:r>
            <a:r>
              <a:rPr lang="en-US" dirty="0" smtClean="0"/>
              <a:t> is null for all active transactions at the time of the crash. The </a:t>
            </a:r>
            <a:r>
              <a:rPr lang="en-US" dirty="0"/>
              <a:t>b</a:t>
            </a:r>
            <a:r>
              <a:rPr lang="en-US" dirty="0" smtClean="0"/>
              <a:t>efore images are used to roll the database backward</a:t>
            </a:r>
          </a:p>
          <a:p>
            <a:pPr marL="914400" lvl="1" indent="-514350"/>
            <a:r>
              <a:rPr lang="en-US" dirty="0" smtClean="0"/>
              <a:t>Each active transaction at the time of the crash is in effect aborted, abort/CLR/end records are appended to the log as the rollback proceeds</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81590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21440846"/>
              </p:ext>
            </p:extLst>
          </p:nvPr>
        </p:nvGraphicFramePr>
        <p:xfrm>
          <a:off x="874890" y="1397000"/>
          <a:ext cx="6312369" cy="4597399"/>
        </p:xfrm>
        <a:graphic>
          <a:graphicData uri="http://schemas.openxmlformats.org/drawingml/2006/table">
            <a:tbl>
              <a:tblPr firstRow="1" bandRow="1">
                <a:tableStyleId>{912C8C85-51F0-491E-9774-3900AFEF0FD7}</a:tableStyleId>
              </a:tblPr>
              <a:tblGrid>
                <a:gridCol w="460962"/>
                <a:gridCol w="432740"/>
                <a:gridCol w="479778"/>
                <a:gridCol w="902292"/>
                <a:gridCol w="4036597"/>
              </a:tblGrid>
              <a:tr h="370840">
                <a:tc>
                  <a:txBody>
                    <a:bodyPr/>
                    <a:lstStyle/>
                    <a:p>
                      <a:pPr algn="ctr"/>
                      <a:r>
                        <a:rPr lang="en-US" sz="1400" dirty="0" smtClean="0"/>
                        <a:t>LSN</a:t>
                      </a:r>
                      <a:endParaRPr lang="en-US" sz="1400" dirty="0"/>
                    </a:p>
                  </a:txBody>
                  <a:tcPr/>
                </a:tc>
                <a:tc>
                  <a:txBody>
                    <a:bodyPr/>
                    <a:lstStyle/>
                    <a:p>
                      <a:pPr algn="ctr"/>
                      <a:r>
                        <a:rPr lang="en-US" sz="1400" dirty="0" smtClean="0"/>
                        <a:t>XID</a:t>
                      </a:r>
                      <a:endParaRPr lang="en-US" sz="1400" dirty="0"/>
                    </a:p>
                  </a:txBody>
                  <a:tcPr/>
                </a:tc>
                <a:tc>
                  <a:txBody>
                    <a:bodyPr/>
                    <a:lstStyle/>
                    <a:p>
                      <a:pPr algn="ctr"/>
                      <a:r>
                        <a:rPr lang="en-US" sz="1400" dirty="0" err="1" smtClean="0"/>
                        <a:t>LastLSN</a:t>
                      </a:r>
                      <a:endParaRPr lang="en-US" sz="1400" dirty="0"/>
                    </a:p>
                  </a:txBody>
                  <a:tcPr/>
                </a:tc>
                <a:tc>
                  <a:txBody>
                    <a:bodyPr/>
                    <a:lstStyle/>
                    <a:p>
                      <a:pPr algn="ctr"/>
                      <a:r>
                        <a:rPr lang="en-US" sz="1400" dirty="0" smtClean="0"/>
                        <a:t>TYPE</a:t>
                      </a:r>
                      <a:endParaRPr lang="en-US" sz="1400" dirty="0"/>
                    </a:p>
                  </a:txBody>
                  <a:tcPr/>
                </a:tc>
                <a:tc>
                  <a:txBody>
                    <a:bodyPr/>
                    <a:lstStyle/>
                    <a:p>
                      <a:pPr algn="ctr"/>
                      <a:r>
                        <a:rPr lang="en-US" sz="1400" dirty="0" smtClean="0"/>
                        <a:t>RECORD</a:t>
                      </a:r>
                      <a:endParaRPr lang="en-US" sz="1400" dirty="0"/>
                    </a:p>
                  </a:txBody>
                  <a:tcPr/>
                </a:tc>
              </a:tr>
              <a:tr h="370840">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null</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 P3, old: 111,</a:t>
                      </a:r>
                      <a:r>
                        <a:rPr lang="en-US" sz="1400" baseline="0" dirty="0" smtClean="0"/>
                        <a:t> new: 222&gt;</a:t>
                      </a:r>
                      <a:endParaRPr lang="en-US" sz="1400" dirty="0"/>
                    </a:p>
                  </a:txBody>
                  <a:tcPr/>
                </a:tc>
              </a:tr>
              <a:tr h="370840">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null</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a:t>
                      </a:r>
                      <a:r>
                        <a:rPr lang="en-US" sz="1400" baseline="0" dirty="0" smtClean="0"/>
                        <a:t> P4, old:777, new: 111&gt;</a:t>
                      </a:r>
                      <a:endParaRPr lang="en-US" sz="1400" dirty="0"/>
                    </a:p>
                  </a:txBody>
                  <a:tcPr/>
                </a:tc>
              </a:tr>
              <a:tr h="370840">
                <a:tc>
                  <a:txBody>
                    <a:bodyPr/>
                    <a:lstStyle/>
                    <a:p>
                      <a:pPr algn="ctr"/>
                      <a:r>
                        <a:rPr lang="en-US" sz="1400" dirty="0" smtClean="0"/>
                        <a:t>2</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CK</a:t>
                      </a:r>
                      <a:endParaRPr lang="en-US" sz="1400" dirty="0"/>
                    </a:p>
                  </a:txBody>
                  <a:tcPr/>
                </a:tc>
                <a:tc>
                  <a:txBody>
                    <a:bodyPr/>
                    <a:lstStyle/>
                    <a:p>
                      <a:pPr algn="ctr"/>
                      <a:r>
                        <a:rPr lang="en-US" sz="1400" dirty="0" smtClean="0"/>
                        <a:t>&lt;XIDs:</a:t>
                      </a:r>
                      <a:r>
                        <a:rPr lang="en-US" sz="1400" baseline="0" dirty="0" smtClean="0"/>
                        <a:t> [&lt;XID:1, LSN:0&gt;,&lt;XID:2,LSN:1&gt;]&gt;</a:t>
                      </a:r>
                      <a:endParaRPr lang="en-US" sz="1400" dirty="0"/>
                    </a:p>
                  </a:txBody>
                  <a:tcPr/>
                </a:tc>
              </a:tr>
              <a:tr h="370840">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null</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 P6,</a:t>
                      </a:r>
                      <a:r>
                        <a:rPr lang="en-US" sz="1400" baseline="0" dirty="0" smtClean="0"/>
                        <a:t> old:999, new: 222&gt;</a:t>
                      </a:r>
                      <a:endParaRPr lang="en-US" sz="1400" dirty="0"/>
                    </a:p>
                  </a:txBody>
                  <a:tcPr/>
                </a:tc>
              </a:tr>
              <a:tr h="370840">
                <a:tc>
                  <a:txBody>
                    <a:bodyPr/>
                    <a:lstStyle/>
                    <a:p>
                      <a:pPr algn="ctr"/>
                      <a:r>
                        <a:rPr lang="en-US" sz="1400" dirty="0" smtClean="0"/>
                        <a:t>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a:t>
                      </a:r>
                      <a:r>
                        <a:rPr lang="en-US" sz="1400" baseline="0" dirty="0" smtClean="0"/>
                        <a:t> P2, old: 123, new: 321&gt;</a:t>
                      </a:r>
                      <a:endParaRPr lang="en-US" sz="1400" dirty="0"/>
                    </a:p>
                  </a:txBody>
                  <a:tcPr/>
                </a:tc>
              </a:tr>
              <a:tr h="370840">
                <a:tc>
                  <a:txBody>
                    <a:bodyPr/>
                    <a:lstStyle/>
                    <a:p>
                      <a:pPr algn="ctr"/>
                      <a:r>
                        <a:rPr lang="en-US" sz="1400" dirty="0" smtClean="0"/>
                        <a:t>5</a:t>
                      </a:r>
                      <a:endParaRPr lang="en-US" sz="1400" dirty="0"/>
                    </a:p>
                  </a:txBody>
                  <a:tcPr/>
                </a:tc>
                <a:tc>
                  <a:txBody>
                    <a:bodyPr/>
                    <a:lstStyle/>
                    <a:p>
                      <a:pPr algn="ctr"/>
                      <a:r>
                        <a:rPr lang="en-US" sz="1400" dirty="0" smtClean="0"/>
                        <a:t>2 </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&lt;pid:P0, old:000, new:111&gt;</a:t>
                      </a:r>
                      <a:endParaRPr lang="en-US" sz="1400" dirty="0"/>
                    </a:p>
                  </a:txBody>
                  <a:tcPr/>
                </a:tc>
              </a:tr>
              <a:tr h="370840">
                <a:tc>
                  <a:txBody>
                    <a:bodyPr/>
                    <a:lstStyle/>
                    <a:p>
                      <a:pPr algn="ctr"/>
                      <a:r>
                        <a:rPr lang="en-US" sz="1400" dirty="0" smtClean="0"/>
                        <a:t>6</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Abort</a:t>
                      </a:r>
                      <a:endParaRPr lang="en-US" sz="1400" dirty="0"/>
                    </a:p>
                  </a:txBody>
                  <a:tcPr/>
                </a:tc>
                <a:tc>
                  <a:txBody>
                    <a:bodyPr/>
                    <a:lstStyle/>
                    <a:p>
                      <a:pPr algn="ctr"/>
                      <a:endParaRPr lang="en-US" sz="1400"/>
                    </a:p>
                  </a:txBody>
                  <a:tcPr/>
                </a:tc>
              </a:tr>
              <a:tr h="370840">
                <a:tc>
                  <a:txBody>
                    <a:bodyPr/>
                    <a:lstStyle/>
                    <a:p>
                      <a:pPr algn="ctr"/>
                      <a:r>
                        <a:rPr lang="en-US" sz="1400" dirty="0" smtClean="0"/>
                        <a:t>7</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CLR</a:t>
                      </a:r>
                      <a:endParaRPr lang="en-US" sz="1400" dirty="0"/>
                    </a:p>
                  </a:txBody>
                  <a:tcPr/>
                </a:tc>
                <a:tc>
                  <a:txBody>
                    <a:bodyPr/>
                    <a:lstStyle/>
                    <a:p>
                      <a:pPr algn="ctr"/>
                      <a:r>
                        <a:rPr lang="en-US" sz="1400" dirty="0" smtClean="0"/>
                        <a:t>&lt;</a:t>
                      </a:r>
                      <a:r>
                        <a:rPr lang="en-US" sz="1400" dirty="0" err="1" smtClean="0"/>
                        <a:t>pid</a:t>
                      </a:r>
                      <a:r>
                        <a:rPr lang="en-US" sz="1400" dirty="0" smtClean="0"/>
                        <a:t>: P0, old:000,</a:t>
                      </a:r>
                      <a:r>
                        <a:rPr lang="en-US" sz="1400" baseline="0" dirty="0" smtClean="0"/>
                        <a:t> </a:t>
                      </a:r>
                      <a:r>
                        <a:rPr lang="en-US" sz="1400" baseline="0" dirty="0" err="1" smtClean="0"/>
                        <a:t>undoNextLSN</a:t>
                      </a:r>
                      <a:r>
                        <a:rPr lang="en-US" sz="1400" baseline="0" dirty="0" smtClean="0"/>
                        <a:t>: 1&gt;</a:t>
                      </a:r>
                      <a:endParaRPr lang="en-US" sz="1400" dirty="0"/>
                    </a:p>
                  </a:txBody>
                  <a:tcPr/>
                </a:tc>
              </a:tr>
              <a:tr h="370840">
                <a:tc>
                  <a:txBody>
                    <a:bodyPr/>
                    <a:lstStyle/>
                    <a:p>
                      <a:pPr algn="ctr"/>
                      <a:r>
                        <a:rPr lang="en-US" sz="1400" dirty="0" smtClean="0"/>
                        <a:t>8</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CLR</a:t>
                      </a:r>
                      <a:endParaRPr lang="en-US" sz="1400" dirty="0"/>
                    </a:p>
                  </a:txBody>
                  <a:tcPr/>
                </a:tc>
                <a:tc>
                  <a:txBody>
                    <a:bodyPr/>
                    <a:lstStyle/>
                    <a:p>
                      <a:pPr algn="ctr"/>
                      <a:r>
                        <a:rPr lang="en-US" sz="1400" dirty="0" smtClean="0"/>
                        <a:t>&lt;</a:t>
                      </a:r>
                      <a:r>
                        <a:rPr lang="en-US" sz="1400" dirty="0" err="1" smtClean="0"/>
                        <a:t>pid</a:t>
                      </a:r>
                      <a:r>
                        <a:rPr lang="en-US" sz="1400" dirty="0" smtClean="0"/>
                        <a:t>: P4, old:777, </a:t>
                      </a:r>
                      <a:r>
                        <a:rPr lang="en-US" sz="1400" dirty="0" err="1" smtClean="0"/>
                        <a:t>undoNextLSN</a:t>
                      </a:r>
                      <a:r>
                        <a:rPr lang="en-US" sz="1400" dirty="0" smtClean="0"/>
                        <a:t>:</a:t>
                      </a:r>
                      <a:r>
                        <a:rPr lang="en-US" sz="1400" baseline="0" dirty="0" smtClean="0"/>
                        <a:t> null&gt;</a:t>
                      </a:r>
                      <a:endParaRPr lang="en-US" sz="1400" dirty="0"/>
                    </a:p>
                  </a:txBody>
                  <a:tcPr/>
                </a:tc>
              </a:tr>
              <a:tr h="370840">
                <a:tc>
                  <a:txBody>
                    <a:bodyPr/>
                    <a:lstStyle/>
                    <a:p>
                      <a:pPr algn="ctr"/>
                      <a:r>
                        <a:rPr lang="en-US" sz="1400" dirty="0" smtClean="0"/>
                        <a:t>9</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Update</a:t>
                      </a:r>
                      <a:endParaRPr lang="en-US" sz="1400" dirty="0"/>
                    </a:p>
                  </a:txBody>
                  <a:tcPr/>
                </a:tc>
                <a:tc>
                  <a:txBody>
                    <a:bodyPr/>
                    <a:lstStyle/>
                    <a:p>
                      <a:pPr algn="ctr"/>
                      <a:r>
                        <a:rPr lang="en-US" sz="1400" dirty="0" smtClean="0"/>
                        <a:t>&lt;</a:t>
                      </a:r>
                      <a:r>
                        <a:rPr lang="en-US" sz="1400" dirty="0" err="1" smtClean="0"/>
                        <a:t>pid</a:t>
                      </a:r>
                      <a:r>
                        <a:rPr lang="en-US" sz="1400" dirty="0" smtClean="0"/>
                        <a:t>: P5,</a:t>
                      </a:r>
                      <a:r>
                        <a:rPr lang="en-US" sz="1400" baseline="0" dirty="0" smtClean="0"/>
                        <a:t> old:444, new:098&gt;</a:t>
                      </a:r>
                      <a:endParaRPr lang="en-US" sz="1400" dirty="0"/>
                    </a:p>
                  </a:txBody>
                  <a:tcPr/>
                </a:tc>
              </a:tr>
              <a:tr h="370840">
                <a:tc>
                  <a:txBody>
                    <a:bodyPr/>
                    <a:lstStyle/>
                    <a:p>
                      <a:pPr algn="ctr"/>
                      <a:r>
                        <a:rPr lang="en-US" sz="1400" dirty="0" smtClean="0"/>
                        <a:t>10</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End</a:t>
                      </a:r>
                      <a:endParaRPr lang="en-US" sz="1400" dirty="0"/>
                    </a:p>
                  </a:txBody>
                  <a:tcPr/>
                </a:tc>
                <a:tc>
                  <a:txBody>
                    <a:bodyPr/>
                    <a:lstStyle/>
                    <a:p>
                      <a:pPr algn="ctr"/>
                      <a:endParaRPr lang="en-US" sz="1400" dirty="0"/>
                    </a:p>
                  </a:txBody>
                  <a:tcPr/>
                </a:tc>
              </a:tr>
            </a:tbl>
          </a:graphicData>
        </a:graphic>
      </p:graphicFrame>
      <p:cxnSp>
        <p:nvCxnSpPr>
          <p:cNvPr id="6" name="Straight Arrow Connector 5"/>
          <p:cNvCxnSpPr/>
          <p:nvPr/>
        </p:nvCxnSpPr>
        <p:spPr>
          <a:xfrm flipV="1">
            <a:off x="7384815" y="2859852"/>
            <a:ext cx="9407" cy="3134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243392" y="2509335"/>
            <a:ext cx="301660" cy="369332"/>
          </a:xfrm>
          <a:prstGeom prst="rect">
            <a:avLst/>
          </a:prstGeom>
          <a:noFill/>
        </p:spPr>
        <p:txBody>
          <a:bodyPr wrap="none" rtlCol="0">
            <a:spAutoFit/>
          </a:bodyPr>
          <a:lstStyle/>
          <a:p>
            <a:r>
              <a:rPr lang="en-US" dirty="0" smtClean="0"/>
              <a:t>1</a:t>
            </a:r>
            <a:endParaRPr lang="en-US" dirty="0"/>
          </a:p>
        </p:txBody>
      </p:sp>
      <p:cxnSp>
        <p:nvCxnSpPr>
          <p:cNvPr id="9" name="Straight Arrow Connector 8"/>
          <p:cNvCxnSpPr/>
          <p:nvPr/>
        </p:nvCxnSpPr>
        <p:spPr>
          <a:xfrm>
            <a:off x="7864593" y="2878667"/>
            <a:ext cx="18814" cy="3115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713763" y="2509335"/>
            <a:ext cx="301660" cy="369332"/>
          </a:xfrm>
          <a:prstGeom prst="rect">
            <a:avLst/>
          </a:prstGeom>
          <a:noFill/>
        </p:spPr>
        <p:txBody>
          <a:bodyPr wrap="none" rtlCol="0">
            <a:spAutoFit/>
          </a:bodyPr>
          <a:lstStyle/>
          <a:p>
            <a:r>
              <a:rPr lang="en-US" dirty="0"/>
              <a:t>2</a:t>
            </a:r>
          </a:p>
        </p:txBody>
      </p:sp>
      <p:cxnSp>
        <p:nvCxnSpPr>
          <p:cNvPr id="11" name="Straight Arrow Connector 10"/>
          <p:cNvCxnSpPr/>
          <p:nvPr/>
        </p:nvCxnSpPr>
        <p:spPr>
          <a:xfrm flipV="1">
            <a:off x="8383881" y="1862665"/>
            <a:ext cx="9407" cy="4131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233051" y="1483924"/>
            <a:ext cx="301660" cy="369332"/>
          </a:xfrm>
          <a:prstGeom prst="rect">
            <a:avLst/>
          </a:prstGeom>
          <a:noFill/>
        </p:spPr>
        <p:txBody>
          <a:bodyPr wrap="none" rtlCol="0">
            <a:spAutoFit/>
          </a:bodyPr>
          <a:lstStyle/>
          <a:p>
            <a:r>
              <a:rPr lang="en-US" dirty="0" smtClean="0"/>
              <a:t>3</a:t>
            </a:r>
            <a:endParaRPr lang="en-US" dirty="0"/>
          </a:p>
        </p:txBody>
      </p:sp>
    </p:spTree>
    <p:extLst>
      <p:ext uri="{BB962C8B-B14F-4D97-AF65-F5344CB8AC3E}">
        <p14:creationId xmlns:p14="http://schemas.microsoft.com/office/powerpoint/2010/main" val="256554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Characteristics of the DBMS writes</a:t>
            </a:r>
          </a:p>
          <a:p>
            <a:pPr lvl="1"/>
            <a:r>
              <a:rPr lang="en-US" dirty="0" smtClean="0"/>
              <a:t>Transactional context</a:t>
            </a:r>
          </a:p>
          <a:p>
            <a:pPr lvl="2"/>
            <a:r>
              <a:rPr lang="en-US" dirty="0" smtClean="0"/>
              <a:t>Write ahead logging and Lazy writers</a:t>
            </a:r>
          </a:p>
          <a:p>
            <a:pPr lvl="1"/>
            <a:r>
              <a:rPr lang="en-US" dirty="0" smtClean="0"/>
              <a:t>External algorithms</a:t>
            </a:r>
          </a:p>
          <a:p>
            <a:r>
              <a:rPr lang="en-US" dirty="0" err="1"/>
              <a:t>Tablespaces</a:t>
            </a:r>
            <a:endParaRPr lang="en-US" dirty="0"/>
          </a:p>
          <a:p>
            <a:pPr lvl="1"/>
            <a:r>
              <a:rPr lang="en-US" dirty="0"/>
              <a:t>DBMS data containers</a:t>
            </a:r>
          </a:p>
          <a:p>
            <a:r>
              <a:rPr lang="en-US" dirty="0" smtClean="0"/>
              <a:t>Tuning the writes</a:t>
            </a:r>
          </a:p>
          <a:p>
            <a:pPr lvl="1"/>
            <a:r>
              <a:rPr lang="en-US" dirty="0" smtClean="0"/>
              <a:t>Objectives</a:t>
            </a:r>
          </a:p>
          <a:p>
            <a:pPr lvl="1"/>
            <a:r>
              <a:rPr lang="en-US" dirty="0" smtClean="0"/>
              <a:t>Tablespace tuning</a:t>
            </a:r>
          </a:p>
          <a:p>
            <a:pPr lvl="1"/>
            <a:r>
              <a:rPr lang="en-US" dirty="0" smtClean="0"/>
              <a:t>Log tuning</a:t>
            </a:r>
          </a:p>
          <a:p>
            <a:pPr lvl="1"/>
            <a:endParaRPr lang="en-US" dirty="0" smtClean="0"/>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8850022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Checkpoint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Problem with sharp checkpoint:</a:t>
            </a:r>
          </a:p>
          <a:p>
            <a:pPr lvl="1"/>
            <a:r>
              <a:rPr lang="en-US" dirty="0" smtClean="0"/>
              <a:t>The DBMS stops while all dirty pages are flushed</a:t>
            </a:r>
          </a:p>
          <a:p>
            <a:r>
              <a:rPr lang="en-US" u="sng" dirty="0" smtClean="0"/>
              <a:t>Solution</a:t>
            </a:r>
            <a:r>
              <a:rPr lang="en-US" dirty="0" smtClean="0"/>
              <a:t>: Fuzzy checkpoint</a:t>
            </a:r>
          </a:p>
          <a:p>
            <a:pPr lvl="1"/>
            <a:r>
              <a:rPr lang="en-US" dirty="0" smtClean="0"/>
              <a:t>The DBMS does not stop at checkpoint time</a:t>
            </a:r>
          </a:p>
          <a:p>
            <a:pPr lvl="1"/>
            <a:r>
              <a:rPr lang="en-US" dirty="0" smtClean="0"/>
              <a:t>The system records the list of dirty pages at the time of the checkpoint together with the list active transactions</a:t>
            </a:r>
          </a:p>
          <a:p>
            <a:pPr lvl="1"/>
            <a:r>
              <a:rPr lang="en-US" dirty="0" smtClean="0"/>
              <a:t>All recorded dirty pages have to be written to disk before the next fuzzy checkpoint</a:t>
            </a:r>
          </a:p>
          <a:p>
            <a:pPr lvl="1"/>
            <a:r>
              <a:rPr lang="en-US" dirty="0" smtClean="0"/>
              <a:t>CK record replaced by </a:t>
            </a:r>
            <a:r>
              <a:rPr lang="en-US" b="1" i="1" dirty="0" smtClean="0"/>
              <a:t>Begin Checkpoint </a:t>
            </a:r>
            <a:r>
              <a:rPr lang="en-US" dirty="0" smtClean="0"/>
              <a:t>and </a:t>
            </a:r>
            <a:r>
              <a:rPr lang="en-US" b="1" i="1" dirty="0" smtClean="0"/>
              <a:t>End Checkpoint</a:t>
            </a:r>
            <a:r>
              <a:rPr lang="en-US" dirty="0" smtClean="0"/>
              <a:t> log records</a:t>
            </a:r>
          </a:p>
          <a:p>
            <a:pPr lvl="1"/>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172185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with Fuzzy Checkpoint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Scan log backward until second End checkpoint record is encountered to maintain a list of all transactions that were active at the time of the crash</a:t>
            </a:r>
          </a:p>
          <a:p>
            <a:pPr marL="857250" lvl="1" indent="-457200"/>
            <a:r>
              <a:rPr lang="en-US" dirty="0" smtClean="0"/>
              <a:t>The first record encountered for a given transaction (XID) is not an End record</a:t>
            </a:r>
          </a:p>
          <a:p>
            <a:pPr marL="857250" lvl="1" indent="-457200"/>
            <a:r>
              <a:rPr lang="en-US" dirty="0" smtClean="0"/>
              <a:t>XID is contained in the second End checkpoint record</a:t>
            </a:r>
          </a:p>
          <a:p>
            <a:pPr marL="514350" indent="-514350">
              <a:buFont typeface="+mj-lt"/>
              <a:buAutoNum type="arabicPeriod"/>
            </a:pPr>
            <a:r>
              <a:rPr lang="en-US" dirty="0" smtClean="0"/>
              <a:t>Log is scanned forward until end of the log</a:t>
            </a:r>
          </a:p>
          <a:p>
            <a:pPr marL="914400" lvl="1" indent="-514350"/>
            <a:r>
              <a:rPr lang="en-US" dirty="0" smtClean="0"/>
              <a:t>The after images (new) in all update records are used to roll the database forward</a:t>
            </a:r>
          </a:p>
          <a:p>
            <a:pPr marL="514350" indent="-514350">
              <a:buFont typeface="+mj-lt"/>
              <a:buAutoNum type="arabicPeriod"/>
            </a:pPr>
            <a:r>
              <a:rPr lang="en-US" dirty="0" smtClean="0"/>
              <a:t>Log is scanned backward until </a:t>
            </a:r>
            <a:r>
              <a:rPr lang="en-US" dirty="0" err="1" smtClean="0"/>
              <a:t>lastLSN</a:t>
            </a:r>
            <a:r>
              <a:rPr lang="en-US" dirty="0" smtClean="0"/>
              <a:t> is null for all active transactions at the time of the crash. The </a:t>
            </a:r>
            <a:r>
              <a:rPr lang="en-US" dirty="0"/>
              <a:t>b</a:t>
            </a:r>
            <a:r>
              <a:rPr lang="en-US" dirty="0" smtClean="0"/>
              <a:t>efore images are used to roll the database backward</a:t>
            </a:r>
          </a:p>
          <a:p>
            <a:pPr marL="914400" lvl="1" indent="-514350"/>
            <a:r>
              <a:rPr lang="en-US" dirty="0" smtClean="0"/>
              <a:t>Each active transaction at the time of the crash is in effect aborted, abort/CLR/end records are appended to the log as the rollback proceeds</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7466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Logging</a:t>
            </a:r>
            <a:endParaRPr lang="en-US" dirty="0"/>
          </a:p>
        </p:txBody>
      </p:sp>
      <p:sp>
        <p:nvSpPr>
          <p:cNvPr id="3" name="Content Placeholder 2"/>
          <p:cNvSpPr>
            <a:spLocks noGrp="1"/>
          </p:cNvSpPr>
          <p:nvPr>
            <p:ph idx="1"/>
          </p:nvPr>
        </p:nvSpPr>
        <p:spPr>
          <a:xfrm>
            <a:off x="457199" y="1600200"/>
            <a:ext cx="8508059" cy="4525963"/>
          </a:xfrm>
        </p:spPr>
        <p:txBody>
          <a:bodyPr>
            <a:normAutofit fontScale="92500" lnSpcReduction="20000"/>
          </a:bodyPr>
          <a:lstStyle/>
          <a:p>
            <a:r>
              <a:rPr lang="en-US" dirty="0" smtClean="0"/>
              <a:t>Update records contain before and after images </a:t>
            </a:r>
          </a:p>
          <a:p>
            <a:pPr lvl="1"/>
            <a:r>
              <a:rPr lang="en-US" dirty="0" smtClean="0"/>
              <a:t>Roll-back: install before image</a:t>
            </a:r>
          </a:p>
          <a:p>
            <a:pPr lvl="1"/>
            <a:r>
              <a:rPr lang="en-US" dirty="0" smtClean="0"/>
              <a:t>Roll-forward: install after image</a:t>
            </a:r>
          </a:p>
          <a:p>
            <a:r>
              <a:rPr lang="en-US" dirty="0" smtClean="0"/>
              <a:t>Pros: </a:t>
            </a:r>
          </a:p>
          <a:p>
            <a:pPr lvl="1"/>
            <a:r>
              <a:rPr lang="en-US" dirty="0" smtClean="0"/>
              <a:t>Idempotent. If a crash occurs during recovery, then recovery simply restart as phase 2 (</a:t>
            </a:r>
            <a:r>
              <a:rPr lang="en-US" dirty="0" err="1" smtClean="0"/>
              <a:t>rollforward</a:t>
            </a:r>
            <a:r>
              <a:rPr lang="en-US" dirty="0" smtClean="0"/>
              <a:t>) and 3 (rollback) rely on operations that are </a:t>
            </a:r>
            <a:r>
              <a:rPr lang="en-US" dirty="0" err="1" smtClean="0"/>
              <a:t>indempotent</a:t>
            </a:r>
            <a:r>
              <a:rPr lang="en-US" dirty="0" smtClean="0"/>
              <a:t>.</a:t>
            </a:r>
          </a:p>
          <a:p>
            <a:r>
              <a:rPr lang="en-US" dirty="0" smtClean="0"/>
              <a:t>Cons: </a:t>
            </a:r>
          </a:p>
          <a:p>
            <a:pPr lvl="1"/>
            <a:r>
              <a:rPr lang="en-US" dirty="0"/>
              <a:t>A</a:t>
            </a:r>
            <a:r>
              <a:rPr lang="en-US" dirty="0" smtClean="0"/>
              <a:t> single SQL statement might touch many pages and thus generate many update records</a:t>
            </a:r>
          </a:p>
          <a:p>
            <a:pPr lvl="1"/>
            <a:r>
              <a:rPr lang="en-US" dirty="0" smtClean="0"/>
              <a:t>The before and after images are large</a:t>
            </a:r>
          </a:p>
          <a:p>
            <a:pPr lvl="1"/>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128489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Logging</a:t>
            </a:r>
            <a:endParaRPr lang="en-US" dirty="0"/>
          </a:p>
        </p:txBody>
      </p:sp>
      <p:sp>
        <p:nvSpPr>
          <p:cNvPr id="3" name="Content Placeholder 2"/>
          <p:cNvSpPr>
            <a:spLocks noGrp="1"/>
          </p:cNvSpPr>
          <p:nvPr>
            <p:ph idx="1"/>
          </p:nvPr>
        </p:nvSpPr>
        <p:spPr>
          <a:xfrm>
            <a:off x="457200" y="1600199"/>
            <a:ext cx="8229600" cy="4825059"/>
          </a:xfrm>
        </p:spPr>
        <p:txBody>
          <a:bodyPr>
            <a:normAutofit fontScale="85000" lnSpcReduction="10000"/>
          </a:bodyPr>
          <a:lstStyle/>
          <a:p>
            <a:r>
              <a:rPr lang="en-US" dirty="0" smtClean="0"/>
              <a:t>Update records contain logical operations and its inverse instead of before and after image</a:t>
            </a:r>
          </a:p>
          <a:p>
            <a:pPr lvl="1"/>
            <a:r>
              <a:rPr lang="en-US" dirty="0" smtClean="0"/>
              <a:t>E.g., &lt;op: insert t in T, </a:t>
            </a:r>
            <a:r>
              <a:rPr lang="en-US" dirty="0" err="1" smtClean="0"/>
              <a:t>inv</a:t>
            </a:r>
            <a:r>
              <a:rPr lang="en-US" dirty="0" smtClean="0"/>
              <a:t>: delete t from T&gt;</a:t>
            </a:r>
          </a:p>
          <a:p>
            <a:r>
              <a:rPr lang="en-US" dirty="0" smtClean="0"/>
              <a:t> Pro: compact</a:t>
            </a:r>
          </a:p>
          <a:p>
            <a:r>
              <a:rPr lang="en-US" dirty="0" smtClean="0"/>
              <a:t>Cons:</a:t>
            </a:r>
          </a:p>
          <a:p>
            <a:pPr lvl="1"/>
            <a:r>
              <a:rPr lang="en-US" dirty="0" smtClean="0"/>
              <a:t>Not idempotent.</a:t>
            </a:r>
          </a:p>
          <a:p>
            <a:pPr lvl="2"/>
            <a:r>
              <a:rPr lang="en-US" u="sng" dirty="0" smtClean="0"/>
              <a:t>Solution</a:t>
            </a:r>
            <a:r>
              <a:rPr lang="en-US" dirty="0" smtClean="0"/>
              <a:t>: Include a </a:t>
            </a:r>
            <a:r>
              <a:rPr lang="en-US" dirty="0" err="1" smtClean="0"/>
              <a:t>LastLSN</a:t>
            </a:r>
            <a:r>
              <a:rPr lang="en-US" dirty="0" smtClean="0"/>
              <a:t> in each database page. During phase 2 of recovery, an operation is rolled forward </a:t>
            </a:r>
            <a:r>
              <a:rPr lang="en-US" dirty="0" err="1" smtClean="0"/>
              <a:t>iff</a:t>
            </a:r>
            <a:r>
              <a:rPr lang="en-US" dirty="0" smtClean="0"/>
              <a:t> its LSN is higher than the </a:t>
            </a:r>
            <a:r>
              <a:rPr lang="en-US" dirty="0" err="1" smtClean="0"/>
              <a:t>LastLSN</a:t>
            </a:r>
            <a:r>
              <a:rPr lang="en-US" dirty="0" smtClean="0"/>
              <a:t> of the page.</a:t>
            </a:r>
          </a:p>
          <a:p>
            <a:pPr lvl="1"/>
            <a:r>
              <a:rPr lang="en-US" dirty="0" smtClean="0"/>
              <a:t>Not atomic</a:t>
            </a:r>
          </a:p>
          <a:p>
            <a:pPr lvl="2"/>
            <a:r>
              <a:rPr lang="en-US" dirty="0" smtClean="0"/>
              <a:t>What if a logical operation actually involves several pages, e.g., a data and index page? And possibly several index pages?</a:t>
            </a:r>
          </a:p>
          <a:p>
            <a:pPr lvl="2"/>
            <a:r>
              <a:rPr lang="en-US" dirty="0" smtClean="0"/>
              <a:t>Solution: Physiological logging</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92173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Physio</a:t>
            </a:r>
            <a:r>
              <a:rPr lang="en-US" dirty="0"/>
              <a:t>l</a:t>
            </a:r>
            <a:r>
              <a:rPr lang="en-US" dirty="0" smtClean="0"/>
              <a:t>ogical Logging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Physiological logging</a:t>
            </a:r>
          </a:p>
          <a:p>
            <a:pPr lvl="1"/>
            <a:r>
              <a:rPr lang="en-US" dirty="0" smtClean="0"/>
              <a:t>Physical across pages</a:t>
            </a:r>
          </a:p>
          <a:p>
            <a:pPr lvl="1"/>
            <a:r>
              <a:rPr lang="en-US" dirty="0"/>
              <a:t>L</a:t>
            </a:r>
            <a:r>
              <a:rPr lang="en-US" dirty="0" smtClean="0"/>
              <a:t>ogical within a page</a:t>
            </a:r>
          </a:p>
          <a:p>
            <a:r>
              <a:rPr lang="en-US" dirty="0" smtClean="0"/>
              <a:t>Combines the benefits of logical logging and avoids the problem of atomicity, as logical mini-operations are bound to a single page</a:t>
            </a:r>
          </a:p>
          <a:p>
            <a:pPr lvl="1"/>
            <a:r>
              <a:rPr lang="en-US" dirty="0" smtClean="0"/>
              <a:t>Logical operations split into mini-operations on each page</a:t>
            </a:r>
          </a:p>
          <a:p>
            <a:pPr lvl="1"/>
            <a:r>
              <a:rPr lang="en-US" dirty="0" smtClean="0"/>
              <a:t>A log record is created for each mini-operation</a:t>
            </a:r>
          </a:p>
          <a:p>
            <a:pPr lvl="1"/>
            <a:r>
              <a:rPr lang="en-US" dirty="0" smtClean="0"/>
              <a:t>Mini-operations are not idempotent, thus page LSN have to be used in phase 2 of recovery</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99388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Media Failures?</a:t>
            </a:r>
            <a:endParaRPr lang="en-US" dirty="0"/>
          </a:p>
        </p:txBody>
      </p:sp>
      <p:sp>
        <p:nvSpPr>
          <p:cNvPr id="3" name="Content Placeholder 2"/>
          <p:cNvSpPr>
            <a:spLocks noGrp="1"/>
          </p:cNvSpPr>
          <p:nvPr>
            <p:ph idx="1"/>
          </p:nvPr>
        </p:nvSpPr>
        <p:spPr>
          <a:xfrm>
            <a:off x="457200" y="1600200"/>
            <a:ext cx="5460059" cy="4525963"/>
          </a:xfrm>
        </p:spPr>
        <p:txBody>
          <a:bodyPr>
            <a:normAutofit fontScale="92500" lnSpcReduction="10000"/>
          </a:bodyPr>
          <a:lstStyle/>
          <a:p>
            <a:r>
              <a:rPr lang="en-US" dirty="0" smtClean="0"/>
              <a:t>Double-write buffer</a:t>
            </a:r>
          </a:p>
          <a:p>
            <a:pPr lvl="1"/>
            <a:r>
              <a:rPr lang="en-US" dirty="0" smtClean="0"/>
              <a:t>If problem when writing to the separate buffer, </a:t>
            </a:r>
            <a:r>
              <a:rPr lang="en-US" dirty="0" err="1" smtClean="0"/>
              <a:t>dataspace</a:t>
            </a:r>
            <a:r>
              <a:rPr lang="en-US" dirty="0" smtClean="0"/>
              <a:t> is not corrupted. Write can be repeated on buffer.</a:t>
            </a:r>
          </a:p>
          <a:p>
            <a:pPr lvl="1"/>
            <a:r>
              <a:rPr lang="en-US" dirty="0" smtClean="0"/>
              <a:t>If problem when copying the page from buffer to </a:t>
            </a:r>
            <a:r>
              <a:rPr lang="en-US" dirty="0" err="1" smtClean="0"/>
              <a:t>tablespace</a:t>
            </a:r>
            <a:r>
              <a:rPr lang="en-US" dirty="0" smtClean="0"/>
              <a:t>, then </a:t>
            </a:r>
            <a:r>
              <a:rPr lang="en-US" dirty="0" err="1" smtClean="0"/>
              <a:t>dataspace</a:t>
            </a:r>
            <a:r>
              <a:rPr lang="en-US" dirty="0" smtClean="0"/>
              <a:t> might get corrupted. But a valid copy of the page exists in the buffer and copy can be </a:t>
            </a:r>
            <a:r>
              <a:rPr lang="en-US" dirty="0" err="1" smtClean="0"/>
              <a:t>reexecuted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a:spLocks noChangeArrowheads="1"/>
          </p:cNvSpPr>
          <p:nvPr/>
        </p:nvSpPr>
        <p:spPr bwMode="auto">
          <a:xfrm>
            <a:off x="6274741" y="1823051"/>
            <a:ext cx="2504908" cy="2100503"/>
          </a:xfrm>
          <a:prstGeom prst="roundRect">
            <a:avLst>
              <a:gd name="adj" fmla="val 16667"/>
            </a:avLst>
          </a:prstGeom>
          <a:solidFill>
            <a:schemeClr val="bg1">
              <a:lumMod val="85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endParaRPr lang="da-DK" dirty="0"/>
          </a:p>
        </p:txBody>
      </p:sp>
      <p:sp>
        <p:nvSpPr>
          <p:cNvPr id="6" name="Can 5"/>
          <p:cNvSpPr>
            <a:spLocks noChangeArrowheads="1"/>
          </p:cNvSpPr>
          <p:nvPr/>
        </p:nvSpPr>
        <p:spPr bwMode="auto">
          <a:xfrm>
            <a:off x="7543800" y="4258630"/>
            <a:ext cx="1143000" cy="1447800"/>
          </a:xfrm>
          <a:prstGeom prst="can">
            <a:avLst>
              <a:gd name="adj" fmla="val 3388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7" name="Can 6"/>
          <p:cNvSpPr>
            <a:spLocks noChangeArrowheads="1"/>
          </p:cNvSpPr>
          <p:nvPr/>
        </p:nvSpPr>
        <p:spPr bwMode="auto">
          <a:xfrm>
            <a:off x="6274741" y="4258630"/>
            <a:ext cx="1143000" cy="1447800"/>
          </a:xfrm>
          <a:prstGeom prst="can">
            <a:avLst>
              <a:gd name="adj" fmla="val 3388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dirty="0" smtClean="0">
                <a:solidFill>
                  <a:schemeClr val="tx1">
                    <a:alpha val="100000"/>
                  </a:schemeClr>
                </a:solidFill>
                <a:latin typeface="Times New Roman"/>
              </a:rPr>
              <a:t>buffer</a:t>
            </a:r>
            <a:endParaRPr lang="en-US" sz="2400" dirty="0">
              <a:solidFill>
                <a:schemeClr val="tx1">
                  <a:alpha val="100000"/>
                </a:schemeClr>
              </a:solidFill>
              <a:latin typeface="Times New Roman"/>
            </a:endParaRPr>
          </a:p>
        </p:txBody>
      </p:sp>
      <p:sp>
        <p:nvSpPr>
          <p:cNvPr id="8" name="Rectangle 7"/>
          <p:cNvSpPr/>
          <p:nvPr/>
        </p:nvSpPr>
        <p:spPr>
          <a:xfrm>
            <a:off x="7140222" y="2615259"/>
            <a:ext cx="799630" cy="8184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
            </a:r>
            <a:r>
              <a:rPr lang="en-US" baseline="-25000" dirty="0" smtClean="0"/>
              <a:t>i</a:t>
            </a:r>
            <a:endParaRPr lang="en-US" baseline="-25000" dirty="0"/>
          </a:p>
        </p:txBody>
      </p:sp>
      <p:cxnSp>
        <p:nvCxnSpPr>
          <p:cNvPr id="10" name="Straight Arrow Connector 9"/>
          <p:cNvCxnSpPr/>
          <p:nvPr/>
        </p:nvCxnSpPr>
        <p:spPr>
          <a:xfrm flipH="1">
            <a:off x="6801556" y="3433704"/>
            <a:ext cx="616185" cy="1034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endCxn id="6" idx="1"/>
          </p:cNvCxnSpPr>
          <p:nvPr/>
        </p:nvCxnSpPr>
        <p:spPr>
          <a:xfrm flipV="1">
            <a:off x="6989704" y="4258630"/>
            <a:ext cx="1125596" cy="209890"/>
          </a:xfrm>
          <a:prstGeom prst="curvedConnector4">
            <a:avLst>
              <a:gd name="adj1" fmla="val 42164"/>
              <a:gd name="adj2" fmla="val 388197"/>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883376" y="3615777"/>
            <a:ext cx="275661" cy="307777"/>
          </a:xfrm>
          <a:prstGeom prst="rect">
            <a:avLst/>
          </a:prstGeom>
          <a:noFill/>
        </p:spPr>
        <p:txBody>
          <a:bodyPr wrap="none" rtlCol="0">
            <a:spAutoFit/>
          </a:bodyPr>
          <a:lstStyle/>
          <a:p>
            <a:r>
              <a:rPr lang="en-US" sz="1400" dirty="0" smtClean="0"/>
              <a:t>1</a:t>
            </a:r>
            <a:endParaRPr lang="en-US" sz="1400" dirty="0"/>
          </a:p>
        </p:txBody>
      </p:sp>
      <p:sp>
        <p:nvSpPr>
          <p:cNvPr id="26" name="TextBox 25"/>
          <p:cNvSpPr txBox="1"/>
          <p:nvPr/>
        </p:nvSpPr>
        <p:spPr>
          <a:xfrm>
            <a:off x="8033926" y="3614288"/>
            <a:ext cx="338667"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2344816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Media Failure?</a:t>
            </a:r>
            <a:endParaRPr lang="en-US" dirty="0"/>
          </a:p>
        </p:txBody>
      </p:sp>
      <p:sp>
        <p:nvSpPr>
          <p:cNvPr id="3" name="Content Placeholder 2"/>
          <p:cNvSpPr>
            <a:spLocks noGrp="1"/>
          </p:cNvSpPr>
          <p:nvPr>
            <p:ph idx="1"/>
          </p:nvPr>
        </p:nvSpPr>
        <p:spPr>
          <a:xfrm>
            <a:off x="457200" y="1600200"/>
            <a:ext cx="4857985" cy="4655726"/>
          </a:xfrm>
        </p:spPr>
        <p:txBody>
          <a:bodyPr>
            <a:normAutofit fontScale="92500" lnSpcReduction="20000"/>
          </a:bodyPr>
          <a:lstStyle/>
          <a:p>
            <a:r>
              <a:rPr lang="en-US" dirty="0" smtClean="0"/>
              <a:t>Regular backup + roll forward recovery</a:t>
            </a:r>
          </a:p>
          <a:p>
            <a:pPr lvl="1"/>
            <a:r>
              <a:rPr lang="en-US" dirty="0" smtClean="0"/>
              <a:t>Backup database/</a:t>
            </a:r>
            <a:r>
              <a:rPr lang="en-US" dirty="0" err="1" smtClean="0"/>
              <a:t>tablespace</a:t>
            </a:r>
            <a:endParaRPr lang="en-US" dirty="0" smtClean="0"/>
          </a:p>
          <a:p>
            <a:pPr lvl="1"/>
            <a:r>
              <a:rPr lang="en-US" dirty="0" smtClean="0"/>
              <a:t>Archived logs</a:t>
            </a:r>
          </a:p>
          <a:p>
            <a:pPr lvl="1"/>
            <a:r>
              <a:rPr lang="en-US" dirty="0" smtClean="0"/>
              <a:t>Apply records from archived and active log to bring</a:t>
            </a:r>
            <a:br>
              <a:rPr lang="en-US" dirty="0" smtClean="0"/>
            </a:br>
            <a:r>
              <a:rPr lang="en-US" dirty="0" smtClean="0"/>
              <a:t>current state of data on disk up to date </a:t>
            </a:r>
            <a:br>
              <a:rPr lang="en-US" dirty="0" smtClean="0"/>
            </a:br>
            <a:endParaRPr lang="en-US" dirty="0" smtClean="0"/>
          </a:p>
          <a:p>
            <a:pPr marL="457200" lvl="1" indent="0">
              <a:buNone/>
            </a:pPr>
            <a:r>
              <a:rPr lang="en-US" sz="2100" u="sng" dirty="0" smtClean="0"/>
              <a:t>Note</a:t>
            </a:r>
            <a:r>
              <a:rPr lang="en-US" sz="2100" dirty="0" smtClean="0"/>
              <a:t>: On Oracle, switching active log files when a log file is full triggers a media recovery checkpoint (i.e., a roll forward from the full log)</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a:spLocks noChangeArrowheads="1"/>
          </p:cNvSpPr>
          <p:nvPr/>
        </p:nvSpPr>
        <p:spPr bwMode="auto">
          <a:xfrm>
            <a:off x="6274741" y="1823051"/>
            <a:ext cx="2504908" cy="2100503"/>
          </a:xfrm>
          <a:prstGeom prst="roundRect">
            <a:avLst>
              <a:gd name="adj" fmla="val 16667"/>
            </a:avLst>
          </a:prstGeom>
          <a:solidFill>
            <a:schemeClr val="bg1">
              <a:lumMod val="85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endParaRPr lang="da-DK" dirty="0"/>
          </a:p>
        </p:txBody>
      </p:sp>
      <p:sp>
        <p:nvSpPr>
          <p:cNvPr id="6" name="Can 5"/>
          <p:cNvSpPr>
            <a:spLocks noChangeArrowheads="1"/>
          </p:cNvSpPr>
          <p:nvPr/>
        </p:nvSpPr>
        <p:spPr bwMode="auto">
          <a:xfrm>
            <a:off x="7543800" y="4258630"/>
            <a:ext cx="1143000" cy="1447800"/>
          </a:xfrm>
          <a:prstGeom prst="can">
            <a:avLst>
              <a:gd name="adj" fmla="val 3388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7" name="Can 6"/>
          <p:cNvSpPr>
            <a:spLocks noChangeArrowheads="1"/>
          </p:cNvSpPr>
          <p:nvPr/>
        </p:nvSpPr>
        <p:spPr bwMode="auto">
          <a:xfrm>
            <a:off x="6274741" y="4258630"/>
            <a:ext cx="1143000" cy="1447800"/>
          </a:xfrm>
          <a:prstGeom prst="can">
            <a:avLst>
              <a:gd name="adj" fmla="val 3388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dirty="0" smtClean="0">
                <a:solidFill>
                  <a:schemeClr val="tx1">
                    <a:alpha val="100000"/>
                  </a:schemeClr>
                </a:solidFill>
                <a:latin typeface="Times New Roman"/>
              </a:rPr>
              <a:t>LOG</a:t>
            </a:r>
            <a:endParaRPr lang="en-US" sz="2400" dirty="0">
              <a:solidFill>
                <a:schemeClr val="tx1">
                  <a:alpha val="100000"/>
                </a:schemeClr>
              </a:solidFill>
              <a:latin typeface="Times New Roman"/>
            </a:endParaRPr>
          </a:p>
        </p:txBody>
      </p:sp>
      <p:cxnSp>
        <p:nvCxnSpPr>
          <p:cNvPr id="10" name="Curved Connector 9"/>
          <p:cNvCxnSpPr>
            <a:endCxn id="6" idx="1"/>
          </p:cNvCxnSpPr>
          <p:nvPr/>
        </p:nvCxnSpPr>
        <p:spPr>
          <a:xfrm flipV="1">
            <a:off x="6989704" y="4258630"/>
            <a:ext cx="1125596" cy="209890"/>
          </a:xfrm>
          <a:prstGeom prst="curvedConnector4">
            <a:avLst>
              <a:gd name="adj1" fmla="val 5390"/>
              <a:gd name="adj2" fmla="val 491285"/>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4667" y="6488668"/>
            <a:ext cx="2596459" cy="276999"/>
          </a:xfrm>
          <a:prstGeom prst="rect">
            <a:avLst/>
          </a:prstGeom>
          <a:noFill/>
        </p:spPr>
        <p:txBody>
          <a:bodyPr wrap="none" rtlCol="0">
            <a:spAutoFit/>
          </a:bodyPr>
          <a:lstStyle/>
          <a:p>
            <a:r>
              <a:rPr lang="en-US" sz="1200" dirty="0" smtClean="0"/>
              <a:t>Source: Oracle Core by Jonathan Lewis </a:t>
            </a:r>
            <a:endParaRPr lang="en-US" sz="1200" dirty="0"/>
          </a:p>
        </p:txBody>
      </p:sp>
    </p:spTree>
    <p:extLst>
      <p:ext uri="{BB962C8B-B14F-4D97-AF65-F5344CB8AC3E}">
        <p14:creationId xmlns:p14="http://schemas.microsoft.com/office/powerpoint/2010/main" val="2896166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SQL Server, DB2</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a:spLocks noChangeArrowheads="1"/>
          </p:cNvSpPr>
          <p:nvPr/>
        </p:nvSpPr>
        <p:spPr bwMode="auto">
          <a:xfrm>
            <a:off x="533400" y="2514600"/>
            <a:ext cx="8153400" cy="2743200"/>
          </a:xfrm>
          <a:prstGeom prst="roundRect">
            <a:avLst>
              <a:gd name="adj" fmla="val 16667"/>
            </a:avLst>
          </a:prstGeom>
          <a:solidFill>
            <a:schemeClr val="accent1">
              <a:lumMod val="40000"/>
              <a:lumOff val="60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GB" sz="2400">
              <a:solidFill>
                <a:schemeClr val="tx1">
                  <a:alpha val="100000"/>
                </a:schemeClr>
              </a:solidFill>
              <a:latin typeface="Times New Roman"/>
            </a:endParaRPr>
          </a:p>
        </p:txBody>
      </p:sp>
      <p:sp>
        <p:nvSpPr>
          <p:cNvPr id="6" name="Rectangle 5"/>
          <p:cNvSpPr>
            <a:spLocks noChangeArrowheads="1"/>
          </p:cNvSpPr>
          <p:nvPr/>
        </p:nvSpPr>
        <p:spPr bwMode="auto">
          <a:xfrm>
            <a:off x="762000" y="2667000"/>
            <a:ext cx="1143000" cy="7620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a:solidFill>
                  <a:schemeClr val="tx1">
                    <a:alpha val="100000"/>
                  </a:schemeClr>
                </a:solidFill>
                <a:latin typeface="Times New Roman"/>
              </a:rPr>
              <a:t>Free</a:t>
            </a:r>
            <a:br>
              <a:rPr lang="en-US">
                <a:solidFill>
                  <a:schemeClr val="tx1">
                    <a:alpha val="100000"/>
                  </a:schemeClr>
                </a:solidFill>
                <a:latin typeface="Times New Roman"/>
              </a:rPr>
            </a:br>
            <a:r>
              <a:rPr lang="en-US">
                <a:solidFill>
                  <a:schemeClr val="tx1">
                    <a:alpha val="100000"/>
                  </a:schemeClr>
                </a:solidFill>
                <a:latin typeface="Times New Roman"/>
              </a:rPr>
              <a:t>Log caches</a:t>
            </a:r>
          </a:p>
        </p:txBody>
      </p:sp>
      <p:sp>
        <p:nvSpPr>
          <p:cNvPr id="7" name="Rectangle 6"/>
          <p:cNvSpPr>
            <a:spLocks noChangeArrowheads="1"/>
          </p:cNvSpPr>
          <p:nvPr/>
        </p:nvSpPr>
        <p:spPr bwMode="auto">
          <a:xfrm>
            <a:off x="3276600" y="2667000"/>
            <a:ext cx="1143000" cy="7620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a:solidFill>
                  <a:schemeClr val="tx1">
                    <a:alpha val="100000"/>
                  </a:schemeClr>
                </a:solidFill>
                <a:latin typeface="Times New Roman"/>
              </a:rPr>
              <a:t>Flush</a:t>
            </a:r>
            <a:br>
              <a:rPr lang="en-US">
                <a:solidFill>
                  <a:schemeClr val="tx1">
                    <a:alpha val="100000"/>
                  </a:schemeClr>
                </a:solidFill>
                <a:latin typeface="Times New Roman"/>
              </a:rPr>
            </a:br>
            <a:r>
              <a:rPr lang="en-US">
                <a:solidFill>
                  <a:schemeClr val="tx1">
                    <a:alpha val="100000"/>
                  </a:schemeClr>
                </a:solidFill>
                <a:latin typeface="Times New Roman"/>
              </a:rPr>
              <a:t>Log caches</a:t>
            </a:r>
          </a:p>
        </p:txBody>
      </p:sp>
      <p:sp>
        <p:nvSpPr>
          <p:cNvPr id="8" name="Rectangle 7"/>
          <p:cNvSpPr>
            <a:spLocks noChangeArrowheads="1"/>
          </p:cNvSpPr>
          <p:nvPr/>
        </p:nvSpPr>
        <p:spPr bwMode="auto">
          <a:xfrm>
            <a:off x="2057400" y="2667000"/>
            <a:ext cx="1143000" cy="7620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a:solidFill>
                  <a:schemeClr val="tx1">
                    <a:alpha val="100000"/>
                  </a:schemeClr>
                </a:solidFill>
                <a:latin typeface="Times New Roman"/>
              </a:rPr>
              <a:t>Current</a:t>
            </a:r>
            <a:br>
              <a:rPr lang="en-US">
                <a:solidFill>
                  <a:schemeClr val="tx1">
                    <a:alpha val="100000"/>
                  </a:schemeClr>
                </a:solidFill>
                <a:latin typeface="Times New Roman"/>
              </a:rPr>
            </a:br>
            <a:r>
              <a:rPr lang="en-US">
                <a:solidFill>
                  <a:schemeClr val="tx1">
                    <a:alpha val="100000"/>
                  </a:schemeClr>
                </a:solidFill>
                <a:latin typeface="Times New Roman"/>
              </a:rPr>
              <a:t>Log caches</a:t>
            </a:r>
          </a:p>
        </p:txBody>
      </p:sp>
      <p:sp>
        <p:nvSpPr>
          <p:cNvPr id="9" name="Rectangle 8"/>
          <p:cNvSpPr>
            <a:spLocks noChangeArrowheads="1"/>
          </p:cNvSpPr>
          <p:nvPr/>
        </p:nvSpPr>
        <p:spPr bwMode="auto">
          <a:xfrm>
            <a:off x="3276600" y="3581400"/>
            <a:ext cx="1143000" cy="1371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endParaRPr lang="da-DK"/>
          </a:p>
        </p:txBody>
      </p:sp>
      <p:sp>
        <p:nvSpPr>
          <p:cNvPr id="10" name="Rectangle 9"/>
          <p:cNvSpPr>
            <a:spLocks noChangeArrowheads="1"/>
          </p:cNvSpPr>
          <p:nvPr/>
        </p:nvSpPr>
        <p:spPr bwMode="auto">
          <a:xfrm>
            <a:off x="3276600" y="4191000"/>
            <a:ext cx="1143000" cy="7620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a:solidFill>
                  <a:schemeClr val="tx1">
                    <a:alpha val="100000"/>
                  </a:schemeClr>
                </a:solidFill>
                <a:latin typeface="Times New Roman"/>
              </a:rPr>
              <a:t>Flush</a:t>
            </a:r>
            <a:br>
              <a:rPr lang="en-US">
                <a:solidFill>
                  <a:schemeClr val="tx1">
                    <a:alpha val="100000"/>
                  </a:schemeClr>
                </a:solidFill>
                <a:latin typeface="Times New Roman"/>
              </a:rPr>
            </a:br>
            <a:r>
              <a:rPr lang="en-US">
                <a:solidFill>
                  <a:schemeClr val="tx1">
                    <a:alpha val="100000"/>
                  </a:schemeClr>
                </a:solidFill>
                <a:latin typeface="Times New Roman"/>
              </a:rPr>
              <a:t>Log caches</a:t>
            </a:r>
          </a:p>
        </p:txBody>
      </p:sp>
      <p:sp>
        <p:nvSpPr>
          <p:cNvPr id="11" name="Oval 10"/>
          <p:cNvSpPr>
            <a:spLocks noChangeArrowheads="1"/>
          </p:cNvSpPr>
          <p:nvPr/>
        </p:nvSpPr>
        <p:spPr bwMode="auto">
          <a:xfrm>
            <a:off x="2133600" y="3810000"/>
            <a:ext cx="762000" cy="609600"/>
          </a:xfrm>
          <a:prstGeom prst="ellipse">
            <a:avLst/>
          </a:prstGeom>
          <a:solidFill>
            <a:schemeClr val="accent3">
              <a:lumMod val="40000"/>
              <a:lumOff val="6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dirty="0" err="1">
                <a:solidFill>
                  <a:schemeClr val="tx1">
                    <a:alpha val="100000"/>
                  </a:schemeClr>
                </a:solidFill>
                <a:latin typeface="Times New Roman"/>
              </a:rPr>
              <a:t>db</a:t>
            </a:r>
            <a:r>
              <a:rPr lang="en-US" dirty="0">
                <a:solidFill>
                  <a:schemeClr val="tx1">
                    <a:alpha val="100000"/>
                  </a:schemeClr>
                </a:solidFill>
                <a:latin typeface="Times New Roman"/>
              </a:rPr>
              <a:t/>
            </a:r>
            <a:br>
              <a:rPr lang="en-US" dirty="0">
                <a:solidFill>
                  <a:schemeClr val="tx1">
                    <a:alpha val="100000"/>
                  </a:schemeClr>
                </a:solidFill>
                <a:latin typeface="Times New Roman"/>
              </a:rPr>
            </a:br>
            <a:r>
              <a:rPr lang="en-US" dirty="0">
                <a:solidFill>
                  <a:schemeClr val="tx1">
                    <a:alpha val="100000"/>
                  </a:schemeClr>
                </a:solidFill>
                <a:latin typeface="Times New Roman"/>
              </a:rPr>
              <a:t>writer</a:t>
            </a:r>
          </a:p>
        </p:txBody>
      </p:sp>
      <p:sp>
        <p:nvSpPr>
          <p:cNvPr id="12" name="TextBox 11"/>
          <p:cNvSpPr txBox="1">
            <a:spLocks noChangeArrowheads="1"/>
          </p:cNvSpPr>
          <p:nvPr/>
        </p:nvSpPr>
        <p:spPr bwMode="auto">
          <a:xfrm>
            <a:off x="3429000" y="4953000"/>
            <a:ext cx="801688" cy="244475"/>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000">
                <a:solidFill>
                  <a:schemeClr val="tx1">
                    <a:alpha val="100000"/>
                  </a:schemeClr>
                </a:solidFill>
                <a:latin typeface="Times New Roman"/>
              </a:rPr>
              <a:t>Flush queue</a:t>
            </a:r>
          </a:p>
        </p:txBody>
      </p:sp>
      <p:sp>
        <p:nvSpPr>
          <p:cNvPr id="13" name="Rounded Rectangle 12"/>
          <p:cNvSpPr>
            <a:spLocks noChangeArrowheads="1"/>
          </p:cNvSpPr>
          <p:nvPr/>
        </p:nvSpPr>
        <p:spPr bwMode="auto">
          <a:xfrm>
            <a:off x="762000" y="3810000"/>
            <a:ext cx="990600" cy="685800"/>
          </a:xfrm>
          <a:prstGeom prst="roundRect">
            <a:avLst>
              <a:gd name="adj"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a:solidFill>
                  <a:schemeClr val="tx1">
                    <a:alpha val="100000"/>
                  </a:schemeClr>
                </a:solidFill>
                <a:latin typeface="Times New Roman"/>
              </a:rPr>
              <a:t>Waiting </a:t>
            </a:r>
          </a:p>
          <a:p>
            <a:pPr algn="ctr" fontAlgn="base">
              <a:spcBef>
                <a:spcPct val="0"/>
              </a:spcBef>
              <a:spcAft>
                <a:spcPct val="0"/>
              </a:spcAft>
            </a:pPr>
            <a:r>
              <a:rPr lang="en-US" sz="1600">
                <a:solidFill>
                  <a:schemeClr val="tx1">
                    <a:alpha val="100000"/>
                  </a:schemeClr>
                </a:solidFill>
                <a:latin typeface="Times New Roman"/>
              </a:rPr>
              <a:t>processes</a:t>
            </a:r>
          </a:p>
        </p:txBody>
      </p:sp>
      <p:sp>
        <p:nvSpPr>
          <p:cNvPr id="14" name="Can 13"/>
          <p:cNvSpPr>
            <a:spLocks noChangeArrowheads="1"/>
          </p:cNvSpPr>
          <p:nvPr/>
        </p:nvSpPr>
        <p:spPr bwMode="auto">
          <a:xfrm>
            <a:off x="914400" y="5562600"/>
            <a:ext cx="914400" cy="914400"/>
          </a:xfrm>
          <a:prstGeom prst="can">
            <a:avLst>
              <a:gd name="adj" fmla="val 25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LOG</a:t>
            </a:r>
          </a:p>
        </p:txBody>
      </p:sp>
      <p:sp>
        <p:nvSpPr>
          <p:cNvPr id="15" name="Can 14"/>
          <p:cNvSpPr>
            <a:spLocks noChangeArrowheads="1"/>
          </p:cNvSpPr>
          <p:nvPr/>
        </p:nvSpPr>
        <p:spPr bwMode="auto">
          <a:xfrm>
            <a:off x="7239000" y="5562600"/>
            <a:ext cx="990600" cy="838200"/>
          </a:xfrm>
          <a:prstGeom prst="can">
            <a:avLst>
              <a:gd name="adj" fmla="val 25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cxnSp>
        <p:nvCxnSpPr>
          <p:cNvPr id="16" name="Straight Arrow Connector 15"/>
          <p:cNvCxnSpPr>
            <a:cxnSpLocks noChangeShapeType="1"/>
            <a:stCxn id="11" idx="4"/>
            <a:endCxn id="14" idx="1"/>
          </p:cNvCxnSpPr>
          <p:nvPr/>
        </p:nvCxnSpPr>
        <p:spPr bwMode="auto">
          <a:xfrm flipH="1">
            <a:off x="1371600" y="4429125"/>
            <a:ext cx="1143000" cy="1133475"/>
          </a:xfrm>
          <a:prstGeom prst="straightConnector1">
            <a:avLst/>
          </a:prstGeom>
          <a:noFill/>
          <a:ln w="28575" cap="flat" cmpd="sng" algn="ctr">
            <a:solidFill>
              <a:schemeClr val="tx1"/>
            </a:solidFill>
            <a:prstDash val="solid"/>
            <a:round/>
            <a:headEnd type="none" w="med" len="med"/>
            <a:tailEnd type="triangle" w="med" len="med"/>
          </a:ln>
          <a:effectLst/>
        </p:spPr>
      </p:cxnSp>
      <p:graphicFrame>
        <p:nvGraphicFramePr>
          <p:cNvPr id="17" name="Table 16"/>
          <p:cNvGraphicFramePr>
            <a:graphicFrameLocks noGrp="1"/>
          </p:cNvGraphicFramePr>
          <p:nvPr/>
        </p:nvGraphicFramePr>
        <p:xfrm>
          <a:off x="4724400" y="2895600"/>
          <a:ext cx="3733800" cy="1600201"/>
        </p:xfrm>
        <a:graphic>
          <a:graphicData uri="http://schemas.openxmlformats.org/drawingml/2006/table">
            <a:tbl>
              <a:tblPr/>
              <a:tblGrid>
                <a:gridCol w="746125"/>
                <a:gridCol w="747713"/>
                <a:gridCol w="746125"/>
                <a:gridCol w="747712"/>
                <a:gridCol w="746125"/>
              </a:tblGrid>
              <a:tr h="5318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free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free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8" name="Rectangle 17"/>
          <p:cNvSpPr>
            <a:spLocks noChangeArrowheads="1"/>
          </p:cNvSpPr>
          <p:nvPr/>
        </p:nvSpPr>
        <p:spPr bwMode="auto">
          <a:xfrm>
            <a:off x="2057400" y="2667000"/>
            <a:ext cx="228600" cy="152400"/>
          </a:xfrm>
          <a:prstGeom prst="rect">
            <a:avLst/>
          </a:prstGeom>
          <a:solidFill>
            <a:schemeClr val="bg2"/>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endParaRPr lang="da-DK"/>
          </a:p>
        </p:txBody>
      </p:sp>
      <p:sp>
        <p:nvSpPr>
          <p:cNvPr id="19" name="Straight Connector 18"/>
          <p:cNvSpPr>
            <a:spLocks noChangeShapeType="1"/>
          </p:cNvSpPr>
          <p:nvPr/>
        </p:nvSpPr>
        <p:spPr bwMode="auto">
          <a:xfrm>
            <a:off x="381000" y="2590800"/>
            <a:ext cx="1676400" cy="2286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20" name="Straight Connector 19"/>
          <p:cNvSpPr>
            <a:spLocks noChangeShapeType="1"/>
          </p:cNvSpPr>
          <p:nvPr/>
        </p:nvSpPr>
        <p:spPr bwMode="auto">
          <a:xfrm flipV="1">
            <a:off x="2286000" y="1524000"/>
            <a:ext cx="304800" cy="1143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21" name="Straight Connector 20"/>
          <p:cNvSpPr>
            <a:spLocks noChangeShapeType="1"/>
          </p:cNvSpPr>
          <p:nvPr/>
        </p:nvSpPr>
        <p:spPr bwMode="auto">
          <a:xfrm flipH="1" flipV="1">
            <a:off x="381000" y="1524000"/>
            <a:ext cx="1676400" cy="1143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22" name="Straight Connector 21"/>
          <p:cNvSpPr>
            <a:spLocks noChangeShapeType="1"/>
          </p:cNvSpPr>
          <p:nvPr/>
        </p:nvSpPr>
        <p:spPr bwMode="auto">
          <a:xfrm flipV="1">
            <a:off x="2286000" y="2590800"/>
            <a:ext cx="609600" cy="2286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23" name="TextBox 22"/>
          <p:cNvSpPr txBox="1">
            <a:spLocks noChangeArrowheads="1"/>
          </p:cNvSpPr>
          <p:nvPr/>
        </p:nvSpPr>
        <p:spPr bwMode="auto">
          <a:xfrm>
            <a:off x="381000" y="1524000"/>
            <a:ext cx="2503488" cy="10795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a:solidFill>
                  <a:schemeClr val="tx1">
                    <a:alpha val="100000"/>
                  </a:schemeClr>
                </a:solidFill>
                <a:latin typeface="Times New Roman"/>
              </a:rPr>
              <a:t>Log entries:</a:t>
            </a:r>
          </a:p>
          <a:p>
            <a:pPr algn="l" fontAlgn="base">
              <a:spcBef>
                <a:spcPct val="0"/>
              </a:spcBef>
              <a:spcAft>
                <a:spcPct val="0"/>
              </a:spcAft>
            </a:pPr>
            <a:r>
              <a:rPr lang="en-US" sz="1600">
                <a:solidFill>
                  <a:schemeClr val="tx1">
                    <a:alpha val="100000"/>
                  </a:schemeClr>
                </a:solidFill>
                <a:latin typeface="Times New Roman"/>
              </a:rPr>
              <a:t>- LSN</a:t>
            </a:r>
            <a:br>
              <a:rPr lang="en-US" sz="1600">
                <a:solidFill>
                  <a:schemeClr val="tx1">
                    <a:alpha val="100000"/>
                  </a:schemeClr>
                </a:solidFill>
                <a:latin typeface="Times New Roman"/>
              </a:rPr>
            </a:br>
            <a:r>
              <a:rPr lang="en-US" sz="1600">
                <a:solidFill>
                  <a:schemeClr val="tx1">
                    <a:alpha val="100000"/>
                  </a:schemeClr>
                </a:solidFill>
                <a:latin typeface="Times New Roman"/>
              </a:rPr>
              <a:t>- before and after images or </a:t>
            </a:r>
            <a:br>
              <a:rPr lang="en-US" sz="1600">
                <a:solidFill>
                  <a:schemeClr val="tx1">
                    <a:alpha val="100000"/>
                  </a:schemeClr>
                </a:solidFill>
                <a:latin typeface="Times New Roman"/>
              </a:rPr>
            </a:br>
            <a:r>
              <a:rPr lang="en-US" sz="1600">
                <a:solidFill>
                  <a:schemeClr val="tx1">
                    <a:alpha val="100000"/>
                  </a:schemeClr>
                </a:solidFill>
                <a:latin typeface="Times New Roman"/>
              </a:rPr>
              <a:t>   logical log</a:t>
            </a:r>
          </a:p>
        </p:txBody>
      </p:sp>
      <p:sp>
        <p:nvSpPr>
          <p:cNvPr id="24" name="Oval 23"/>
          <p:cNvSpPr>
            <a:spLocks noChangeArrowheads="1"/>
          </p:cNvSpPr>
          <p:nvPr/>
        </p:nvSpPr>
        <p:spPr bwMode="auto">
          <a:xfrm>
            <a:off x="5638800" y="4572000"/>
            <a:ext cx="762000" cy="609600"/>
          </a:xfrm>
          <a:prstGeom prst="ellipse">
            <a:avLst/>
          </a:prstGeom>
          <a:solidFill>
            <a:schemeClr val="accent3">
              <a:lumMod val="40000"/>
              <a:lumOff val="6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a:solidFill>
                  <a:schemeClr val="tx1">
                    <a:alpha val="100000"/>
                  </a:schemeClr>
                </a:solidFill>
                <a:latin typeface="Times New Roman"/>
              </a:rPr>
              <a:t>Lazy-</a:t>
            </a:r>
            <a:br>
              <a:rPr lang="en-US">
                <a:solidFill>
                  <a:schemeClr val="tx1">
                    <a:alpha val="100000"/>
                  </a:schemeClr>
                </a:solidFill>
                <a:latin typeface="Times New Roman"/>
              </a:rPr>
            </a:br>
            <a:r>
              <a:rPr lang="en-US">
                <a:solidFill>
                  <a:schemeClr val="tx1">
                    <a:alpha val="100000"/>
                  </a:schemeClr>
                </a:solidFill>
                <a:latin typeface="Times New Roman"/>
              </a:rPr>
              <a:t>writer</a:t>
            </a:r>
          </a:p>
        </p:txBody>
      </p:sp>
      <p:cxnSp>
        <p:nvCxnSpPr>
          <p:cNvPr id="25" name="Straight Arrow Connector 24"/>
          <p:cNvCxnSpPr>
            <a:cxnSpLocks noChangeShapeType="1"/>
            <a:stCxn id="24" idx="5"/>
            <a:endCxn id="15" idx="1"/>
          </p:cNvCxnSpPr>
          <p:nvPr/>
        </p:nvCxnSpPr>
        <p:spPr bwMode="auto">
          <a:xfrm>
            <a:off x="6289675" y="5102225"/>
            <a:ext cx="1444625" cy="460375"/>
          </a:xfrm>
          <a:prstGeom prst="straightConnector1">
            <a:avLst/>
          </a:prstGeom>
          <a:noFill/>
          <a:ln w="28575" cap="flat" cmpd="sng" algn="ctr">
            <a:solidFill>
              <a:schemeClr val="tx1"/>
            </a:solidFill>
            <a:prstDash val="solid"/>
            <a:round/>
            <a:headEnd type="none" w="med" len="med"/>
            <a:tailEnd type="triangle" w="med" len="med"/>
          </a:ln>
          <a:effectLst/>
        </p:spPr>
      </p:cxnSp>
      <p:sp>
        <p:nvSpPr>
          <p:cNvPr id="26" name="TextBox 25"/>
          <p:cNvSpPr txBox="1">
            <a:spLocks noChangeArrowheads="1"/>
          </p:cNvSpPr>
          <p:nvPr/>
        </p:nvSpPr>
        <p:spPr bwMode="auto">
          <a:xfrm>
            <a:off x="1676400" y="5257800"/>
            <a:ext cx="1220788" cy="274638"/>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a:solidFill>
                  <a:schemeClr val="tx1">
                    <a:alpha val="100000"/>
                  </a:schemeClr>
                </a:solidFill>
                <a:latin typeface="Times New Roman"/>
              </a:rPr>
              <a:t>Synchronous I/O</a:t>
            </a:r>
          </a:p>
        </p:txBody>
      </p:sp>
      <p:sp>
        <p:nvSpPr>
          <p:cNvPr id="27" name="TextBox 26"/>
          <p:cNvSpPr txBox="1">
            <a:spLocks noChangeArrowheads="1"/>
          </p:cNvSpPr>
          <p:nvPr/>
        </p:nvSpPr>
        <p:spPr bwMode="auto">
          <a:xfrm>
            <a:off x="5486400" y="5257800"/>
            <a:ext cx="1304925" cy="274638"/>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a:solidFill>
                  <a:schemeClr val="tx1">
                    <a:alpha val="100000"/>
                  </a:schemeClr>
                </a:solidFill>
                <a:latin typeface="Times New Roman"/>
              </a:rPr>
              <a:t>Asynchronous I/O</a:t>
            </a:r>
          </a:p>
        </p:txBody>
      </p:sp>
      <p:sp>
        <p:nvSpPr>
          <p:cNvPr id="29" name="TextBox 28"/>
          <p:cNvSpPr txBox="1">
            <a:spLocks noChangeArrowheads="1"/>
          </p:cNvSpPr>
          <p:nvPr/>
        </p:nvSpPr>
        <p:spPr bwMode="auto">
          <a:xfrm>
            <a:off x="5105400" y="3429000"/>
            <a:ext cx="3040063" cy="45720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2400">
                <a:solidFill>
                  <a:schemeClr val="tx1">
                    <a:alpha val="100000"/>
                  </a:schemeClr>
                </a:solidFill>
                <a:latin typeface="Times New Roman"/>
              </a:rPr>
              <a:t>DATABASE BUFFER</a:t>
            </a:r>
          </a:p>
        </p:txBody>
      </p:sp>
      <p:sp>
        <p:nvSpPr>
          <p:cNvPr id="30" name="TextBox 29"/>
          <p:cNvSpPr txBox="1"/>
          <p:nvPr/>
        </p:nvSpPr>
        <p:spPr>
          <a:xfrm>
            <a:off x="6114815" y="1721556"/>
            <a:ext cx="2119240" cy="369332"/>
          </a:xfrm>
          <a:prstGeom prst="rect">
            <a:avLst/>
          </a:prstGeom>
          <a:noFill/>
        </p:spPr>
        <p:txBody>
          <a:bodyPr wrap="none" rtlCol="0">
            <a:spAutoFit/>
          </a:bodyPr>
          <a:lstStyle/>
          <a:p>
            <a:r>
              <a:rPr lang="en-US" dirty="0" smtClean="0"/>
              <a:t>Physiological logging</a:t>
            </a:r>
            <a:endParaRPr lang="en-US" dirty="0"/>
          </a:p>
        </p:txBody>
      </p:sp>
    </p:spTree>
    <p:extLst>
      <p:ext uri="{BB962C8B-B14F-4D97-AF65-F5344CB8AC3E}">
        <p14:creationId xmlns:p14="http://schemas.microsoft.com/office/powerpoint/2010/main" val="146556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a:t>
            </a:r>
            <a:r>
              <a:rPr lang="en-US" smtClean="0"/>
              <a:t>Oracle prior to 10g</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a:spLocks noChangeArrowheads="1"/>
          </p:cNvSpPr>
          <p:nvPr/>
        </p:nvSpPr>
        <p:spPr bwMode="auto">
          <a:xfrm>
            <a:off x="533400" y="1905000"/>
            <a:ext cx="8153400" cy="3200400"/>
          </a:xfrm>
          <a:prstGeom prst="roundRect">
            <a:avLst>
              <a:gd name="adj" fmla="val 16667"/>
            </a:avLst>
          </a:prstGeom>
          <a:solidFill>
            <a:schemeClr val="accent1">
              <a:lumMod val="20000"/>
              <a:lumOff val="80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a:solidFill>
                <a:schemeClr val="tx1">
                  <a:alpha val="100000"/>
                </a:schemeClr>
              </a:solidFill>
              <a:latin typeface="Times New Roman"/>
            </a:endParaRPr>
          </a:p>
          <a:p>
            <a:pPr algn="ctr" fontAlgn="base">
              <a:spcBef>
                <a:spcPct val="0"/>
              </a:spcBef>
              <a:spcAft>
                <a:spcPct val="0"/>
              </a:spcAft>
            </a:pPr>
            <a:endParaRPr lang="en-US" sz="2400">
              <a:solidFill>
                <a:schemeClr val="tx1">
                  <a:alpha val="100000"/>
                </a:schemeClr>
              </a:solidFill>
              <a:latin typeface="Times New Roman"/>
            </a:endParaRPr>
          </a:p>
        </p:txBody>
      </p:sp>
      <p:sp>
        <p:nvSpPr>
          <p:cNvPr id="6" name="TextBox 5"/>
          <p:cNvSpPr txBox="1">
            <a:spLocks noChangeArrowheads="1"/>
          </p:cNvSpPr>
          <p:nvPr/>
        </p:nvSpPr>
        <p:spPr bwMode="auto">
          <a:xfrm>
            <a:off x="2971800" y="2438400"/>
            <a:ext cx="1343025" cy="45720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a:solidFill>
                  <a:schemeClr val="tx1">
                    <a:alpha val="100000"/>
                  </a:schemeClr>
                </a:solidFill>
                <a:latin typeface="Times New Roman"/>
              </a:rPr>
              <a:t>Rollback segments</a:t>
            </a:r>
            <a:br>
              <a:rPr lang="en-US" sz="1200">
                <a:solidFill>
                  <a:schemeClr val="tx1">
                    <a:alpha val="100000"/>
                  </a:schemeClr>
                </a:solidFill>
                <a:latin typeface="Times New Roman"/>
              </a:rPr>
            </a:br>
            <a:r>
              <a:rPr lang="en-US" sz="1200">
                <a:solidFill>
                  <a:schemeClr val="tx1">
                    <a:alpha val="100000"/>
                  </a:schemeClr>
                </a:solidFill>
                <a:latin typeface="Times New Roman"/>
              </a:rPr>
              <a:t>(fixed size)</a:t>
            </a:r>
          </a:p>
        </p:txBody>
      </p:sp>
      <p:sp>
        <p:nvSpPr>
          <p:cNvPr id="7" name="Rectangle 6"/>
          <p:cNvSpPr>
            <a:spLocks noChangeArrowheads="1"/>
          </p:cNvSpPr>
          <p:nvPr/>
        </p:nvSpPr>
        <p:spPr bwMode="auto">
          <a:xfrm>
            <a:off x="838200" y="3205525"/>
            <a:ext cx="1143000" cy="1371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dirty="0">
                <a:solidFill>
                  <a:schemeClr val="tx1">
                    <a:alpha val="100000"/>
                  </a:schemeClr>
                </a:solidFill>
                <a:latin typeface="Times New Roman"/>
              </a:rPr>
              <a:t>After images</a:t>
            </a:r>
            <a:br>
              <a:rPr lang="en-US" sz="1600" dirty="0">
                <a:solidFill>
                  <a:schemeClr val="tx1">
                    <a:alpha val="100000"/>
                  </a:schemeClr>
                </a:solidFill>
                <a:latin typeface="Times New Roman"/>
              </a:rPr>
            </a:br>
            <a:r>
              <a:rPr lang="en-US" sz="1600" dirty="0">
                <a:solidFill>
                  <a:schemeClr val="tx1">
                    <a:alpha val="100000"/>
                  </a:schemeClr>
                </a:solidFill>
                <a:latin typeface="Times New Roman"/>
              </a:rPr>
              <a:t>(redo entries)</a:t>
            </a:r>
          </a:p>
        </p:txBody>
      </p:sp>
      <p:sp>
        <p:nvSpPr>
          <p:cNvPr id="8" name="TextBox 7"/>
          <p:cNvSpPr txBox="1">
            <a:spLocks noChangeArrowheads="1"/>
          </p:cNvSpPr>
          <p:nvPr/>
        </p:nvSpPr>
        <p:spPr bwMode="auto">
          <a:xfrm>
            <a:off x="685800" y="2900725"/>
            <a:ext cx="1159292" cy="276999"/>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dirty="0" smtClean="0">
                <a:solidFill>
                  <a:schemeClr val="tx1">
                    <a:alpha val="100000"/>
                  </a:schemeClr>
                </a:solidFill>
                <a:latin typeface="Times New Roman"/>
              </a:rPr>
              <a:t>Redo log buffer</a:t>
            </a:r>
            <a:endParaRPr lang="en-US" sz="1200" dirty="0">
              <a:solidFill>
                <a:schemeClr val="tx1">
                  <a:alpha val="100000"/>
                </a:schemeClr>
              </a:solidFill>
              <a:latin typeface="Times New Roman"/>
            </a:endParaRPr>
          </a:p>
        </p:txBody>
      </p:sp>
      <p:graphicFrame>
        <p:nvGraphicFramePr>
          <p:cNvPr id="9" name="Table 8"/>
          <p:cNvGraphicFramePr>
            <a:graphicFrameLocks noGrp="1"/>
          </p:cNvGraphicFramePr>
          <p:nvPr/>
        </p:nvGraphicFramePr>
        <p:xfrm>
          <a:off x="4800600" y="2667000"/>
          <a:ext cx="3733800" cy="1586547"/>
        </p:xfrm>
        <a:graphic>
          <a:graphicData uri="http://schemas.openxmlformats.org/drawingml/2006/table">
            <a:tbl>
              <a:tblPr/>
              <a:tblGrid>
                <a:gridCol w="746125"/>
                <a:gridCol w="747713"/>
                <a:gridCol w="746125"/>
                <a:gridCol w="747712"/>
                <a:gridCol w="746125"/>
              </a:tblGrid>
              <a:tr h="4556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9"/>
          <p:cNvSpPr>
            <a:spLocks noChangeArrowheads="1"/>
          </p:cNvSpPr>
          <p:nvPr/>
        </p:nvSpPr>
        <p:spPr bwMode="auto">
          <a:xfrm>
            <a:off x="6172200" y="2057400"/>
            <a:ext cx="2057400" cy="5334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endParaRPr lang="da-DK"/>
          </a:p>
        </p:txBody>
      </p:sp>
      <p:sp>
        <p:nvSpPr>
          <p:cNvPr id="11" name="Straight Connector 10"/>
          <p:cNvSpPr>
            <a:spLocks noChangeShapeType="1"/>
          </p:cNvSpPr>
          <p:nvPr/>
        </p:nvSpPr>
        <p:spPr bwMode="auto">
          <a:xfrm>
            <a:off x="6705600" y="2057400"/>
            <a:ext cx="0" cy="5334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12" name="Straight Connector 11"/>
          <p:cNvSpPr>
            <a:spLocks noChangeShapeType="1"/>
          </p:cNvSpPr>
          <p:nvPr/>
        </p:nvSpPr>
        <p:spPr bwMode="auto">
          <a:xfrm>
            <a:off x="7162800" y="2057400"/>
            <a:ext cx="0" cy="5334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13" name="Straight Connector 12"/>
          <p:cNvSpPr>
            <a:spLocks noChangeShapeType="1"/>
          </p:cNvSpPr>
          <p:nvPr/>
        </p:nvSpPr>
        <p:spPr bwMode="auto">
          <a:xfrm>
            <a:off x="7696200" y="2057400"/>
            <a:ext cx="0" cy="5334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14" name="TextBox 13"/>
          <p:cNvSpPr txBox="1">
            <a:spLocks noChangeArrowheads="1"/>
          </p:cNvSpPr>
          <p:nvPr/>
        </p:nvSpPr>
        <p:spPr bwMode="auto">
          <a:xfrm>
            <a:off x="5486400" y="2057400"/>
            <a:ext cx="681038" cy="274638"/>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a:solidFill>
                  <a:schemeClr val="tx1">
                    <a:alpha val="100000"/>
                  </a:schemeClr>
                </a:solidFill>
                <a:latin typeface="Times New Roman"/>
              </a:rPr>
              <a:t>Free list</a:t>
            </a:r>
          </a:p>
        </p:txBody>
      </p:sp>
      <p:sp>
        <p:nvSpPr>
          <p:cNvPr id="15" name="TextBox 14"/>
          <p:cNvSpPr txBox="1">
            <a:spLocks noChangeArrowheads="1"/>
          </p:cNvSpPr>
          <p:nvPr/>
        </p:nvSpPr>
        <p:spPr bwMode="auto">
          <a:xfrm>
            <a:off x="5105400" y="3200400"/>
            <a:ext cx="3040063" cy="45720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2400">
                <a:solidFill>
                  <a:schemeClr val="tx1">
                    <a:alpha val="100000"/>
                  </a:schemeClr>
                </a:solidFill>
                <a:latin typeface="Times New Roman"/>
              </a:rPr>
              <a:t>DATABASE BUFFER</a:t>
            </a:r>
          </a:p>
        </p:txBody>
      </p:sp>
      <p:sp>
        <p:nvSpPr>
          <p:cNvPr id="16" name="Can 15"/>
          <p:cNvSpPr>
            <a:spLocks noChangeArrowheads="1"/>
          </p:cNvSpPr>
          <p:nvPr/>
        </p:nvSpPr>
        <p:spPr bwMode="auto">
          <a:xfrm>
            <a:off x="914400" y="5257800"/>
            <a:ext cx="2362200" cy="1219200"/>
          </a:xfrm>
          <a:prstGeom prst="can">
            <a:avLst>
              <a:gd name="adj" fmla="val 125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
            </a:r>
            <a:br>
              <a:rPr lang="en-US" sz="2400">
                <a:solidFill>
                  <a:schemeClr val="tx1">
                    <a:alpha val="100000"/>
                  </a:schemeClr>
                </a:solidFill>
                <a:latin typeface="Times New Roman"/>
              </a:rPr>
            </a:br>
            <a:r>
              <a:rPr lang="en-US" sz="2400">
                <a:solidFill>
                  <a:schemeClr val="tx1">
                    <a:alpha val="100000"/>
                  </a:schemeClr>
                </a:solidFill>
                <a:latin typeface="Times New Roman"/>
              </a:rPr>
              <a:t/>
            </a:r>
            <a:br>
              <a:rPr lang="en-US" sz="2400">
                <a:solidFill>
                  <a:schemeClr val="tx1">
                    <a:alpha val="100000"/>
                  </a:schemeClr>
                </a:solidFill>
                <a:latin typeface="Times New Roman"/>
              </a:rPr>
            </a:br>
            <a:r>
              <a:rPr lang="en-US" sz="2400">
                <a:solidFill>
                  <a:schemeClr val="tx1">
                    <a:alpha val="100000"/>
                  </a:schemeClr>
                </a:solidFill>
                <a:latin typeface="Times New Roman"/>
              </a:rPr>
              <a:t>LOG</a:t>
            </a:r>
          </a:p>
        </p:txBody>
      </p:sp>
      <p:sp>
        <p:nvSpPr>
          <p:cNvPr id="17" name="Can 16"/>
          <p:cNvSpPr>
            <a:spLocks noChangeArrowheads="1"/>
          </p:cNvSpPr>
          <p:nvPr/>
        </p:nvSpPr>
        <p:spPr bwMode="auto">
          <a:xfrm>
            <a:off x="7239000" y="5562600"/>
            <a:ext cx="990600" cy="838200"/>
          </a:xfrm>
          <a:prstGeom prst="can">
            <a:avLst>
              <a:gd name="adj" fmla="val 25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18" name="Can 17"/>
          <p:cNvSpPr>
            <a:spLocks noChangeArrowheads="1"/>
          </p:cNvSpPr>
          <p:nvPr/>
        </p:nvSpPr>
        <p:spPr bwMode="auto">
          <a:xfrm>
            <a:off x="4724400" y="5181600"/>
            <a:ext cx="1752600" cy="1219200"/>
          </a:xfrm>
          <a:prstGeom prst="can">
            <a:avLst>
              <a:gd name="adj" fmla="val 25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Rollback</a:t>
            </a:r>
            <a:br>
              <a:rPr lang="en-US" sz="2400">
                <a:solidFill>
                  <a:schemeClr val="tx1">
                    <a:alpha val="100000"/>
                  </a:schemeClr>
                </a:solidFill>
                <a:latin typeface="Times New Roman"/>
              </a:rPr>
            </a:br>
            <a:r>
              <a:rPr lang="en-US" sz="2400">
                <a:solidFill>
                  <a:schemeClr val="tx1">
                    <a:alpha val="100000"/>
                  </a:schemeClr>
                </a:solidFill>
                <a:latin typeface="Times New Roman"/>
              </a:rPr>
              <a:t>Segments</a:t>
            </a:r>
          </a:p>
        </p:txBody>
      </p:sp>
      <p:sp>
        <p:nvSpPr>
          <p:cNvPr id="19" name="Shape 10281"/>
          <p:cNvSpPr>
            <a:spLocks noChangeArrowheads="1"/>
          </p:cNvSpPr>
          <p:nvPr/>
        </p:nvSpPr>
        <p:spPr bwMode="auto">
          <a:xfrm>
            <a:off x="3048000" y="2971800"/>
            <a:ext cx="1143000" cy="990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endParaRPr lang="da-DK"/>
          </a:p>
        </p:txBody>
      </p:sp>
      <p:sp>
        <p:nvSpPr>
          <p:cNvPr id="20" name="Shape 10282"/>
          <p:cNvSpPr>
            <a:spLocks noChangeArrowheads="1"/>
          </p:cNvSpPr>
          <p:nvPr/>
        </p:nvSpPr>
        <p:spPr bwMode="auto">
          <a:xfrm>
            <a:off x="990600" y="5638800"/>
            <a:ext cx="609600" cy="609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a:solidFill>
                  <a:schemeClr val="tx1">
                    <a:alpha val="100000"/>
                  </a:schemeClr>
                </a:solidFill>
                <a:latin typeface="Times New Roman"/>
              </a:rPr>
              <a:t>Log File</a:t>
            </a:r>
            <a:br>
              <a:rPr lang="en-US" sz="1600">
                <a:solidFill>
                  <a:schemeClr val="tx1">
                    <a:alpha val="100000"/>
                  </a:schemeClr>
                </a:solidFill>
                <a:latin typeface="Times New Roman"/>
              </a:rPr>
            </a:br>
            <a:r>
              <a:rPr lang="en-US" sz="1600">
                <a:solidFill>
                  <a:schemeClr val="tx1">
                    <a:alpha val="100000"/>
                  </a:schemeClr>
                </a:solidFill>
                <a:latin typeface="Times New Roman"/>
              </a:rPr>
              <a:t>#1</a:t>
            </a:r>
          </a:p>
        </p:txBody>
      </p:sp>
      <p:sp>
        <p:nvSpPr>
          <p:cNvPr id="21" name="Shape 10283"/>
          <p:cNvSpPr>
            <a:spLocks noChangeArrowheads="1"/>
          </p:cNvSpPr>
          <p:nvPr/>
        </p:nvSpPr>
        <p:spPr bwMode="auto">
          <a:xfrm>
            <a:off x="2514600" y="5638800"/>
            <a:ext cx="609600" cy="685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a:solidFill>
                  <a:schemeClr val="tx1">
                    <a:alpha val="100000"/>
                  </a:schemeClr>
                </a:solidFill>
                <a:latin typeface="Times New Roman"/>
              </a:rPr>
              <a:t>Log File</a:t>
            </a:r>
            <a:br>
              <a:rPr lang="en-US" sz="1600">
                <a:solidFill>
                  <a:schemeClr val="tx1">
                    <a:alpha val="100000"/>
                  </a:schemeClr>
                </a:solidFill>
                <a:latin typeface="Times New Roman"/>
              </a:rPr>
            </a:br>
            <a:r>
              <a:rPr lang="en-US" sz="1600">
                <a:solidFill>
                  <a:schemeClr val="tx1">
                    <a:alpha val="100000"/>
                  </a:schemeClr>
                </a:solidFill>
                <a:latin typeface="Times New Roman"/>
              </a:rPr>
              <a:t>#2</a:t>
            </a:r>
          </a:p>
        </p:txBody>
      </p:sp>
      <p:sp>
        <p:nvSpPr>
          <p:cNvPr id="22" name="Shape 10284"/>
          <p:cNvSpPr>
            <a:spLocks noChangeArrowheads="1"/>
          </p:cNvSpPr>
          <p:nvPr/>
        </p:nvSpPr>
        <p:spPr bwMode="auto">
          <a:xfrm>
            <a:off x="3200400" y="3124200"/>
            <a:ext cx="1143000" cy="990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endParaRPr lang="da-DK"/>
          </a:p>
        </p:txBody>
      </p:sp>
      <p:sp>
        <p:nvSpPr>
          <p:cNvPr id="23" name="Shape 10285"/>
          <p:cNvSpPr>
            <a:spLocks noChangeArrowheads="1"/>
          </p:cNvSpPr>
          <p:nvPr/>
        </p:nvSpPr>
        <p:spPr bwMode="auto">
          <a:xfrm>
            <a:off x="3352800" y="3276600"/>
            <a:ext cx="1143000" cy="990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endParaRPr lang="da-DK"/>
          </a:p>
        </p:txBody>
      </p:sp>
      <p:sp>
        <p:nvSpPr>
          <p:cNvPr id="24" name="Shape 10286"/>
          <p:cNvSpPr>
            <a:spLocks noChangeArrowheads="1"/>
          </p:cNvSpPr>
          <p:nvPr/>
        </p:nvSpPr>
        <p:spPr bwMode="auto">
          <a:xfrm>
            <a:off x="3505200" y="3429000"/>
            <a:ext cx="1143000" cy="990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GB" sz="1600">
              <a:solidFill>
                <a:schemeClr val="tx1">
                  <a:alpha val="100000"/>
                </a:schemeClr>
              </a:solidFill>
              <a:latin typeface="Times New Roman"/>
            </a:endParaRPr>
          </a:p>
        </p:txBody>
      </p:sp>
      <p:sp>
        <p:nvSpPr>
          <p:cNvPr id="25" name="Oval 24"/>
          <p:cNvSpPr>
            <a:spLocks noChangeArrowheads="1"/>
          </p:cNvSpPr>
          <p:nvPr/>
        </p:nvSpPr>
        <p:spPr bwMode="auto">
          <a:xfrm>
            <a:off x="2133600" y="3962400"/>
            <a:ext cx="762000" cy="685800"/>
          </a:xfrm>
          <a:prstGeom prst="ellipse">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000">
                <a:solidFill>
                  <a:schemeClr val="tx1">
                    <a:alpha val="100000"/>
                  </a:schemeClr>
                </a:solidFill>
                <a:latin typeface="Times New Roman"/>
              </a:rPr>
              <a:t>LGWR</a:t>
            </a:r>
            <a:br>
              <a:rPr lang="en-US" sz="1000">
                <a:solidFill>
                  <a:schemeClr val="tx1">
                    <a:alpha val="100000"/>
                  </a:schemeClr>
                </a:solidFill>
                <a:latin typeface="Times New Roman"/>
              </a:rPr>
            </a:br>
            <a:r>
              <a:rPr lang="en-US" sz="1000">
                <a:solidFill>
                  <a:schemeClr val="tx1">
                    <a:alpha val="100000"/>
                  </a:schemeClr>
                </a:solidFill>
                <a:latin typeface="Times New Roman"/>
              </a:rPr>
              <a:t>(log writer)</a:t>
            </a:r>
          </a:p>
        </p:txBody>
      </p:sp>
      <p:cxnSp>
        <p:nvCxnSpPr>
          <p:cNvPr id="26" name="Straight Arrow Connector 25"/>
          <p:cNvCxnSpPr>
            <a:cxnSpLocks noChangeShapeType="1"/>
            <a:stCxn id="25" idx="4"/>
            <a:endCxn id="20" idx="0"/>
          </p:cNvCxnSpPr>
          <p:nvPr/>
        </p:nvCxnSpPr>
        <p:spPr bwMode="auto">
          <a:xfrm flipH="1">
            <a:off x="1295400" y="4657725"/>
            <a:ext cx="1219200" cy="981075"/>
          </a:xfrm>
          <a:prstGeom prst="straightConnector1">
            <a:avLst/>
          </a:prstGeom>
          <a:noFill/>
          <a:ln w="28575" cap="flat" cmpd="sng" algn="ctr">
            <a:solidFill>
              <a:schemeClr val="tx1"/>
            </a:solidFill>
            <a:prstDash val="solid"/>
            <a:round/>
            <a:headEnd type="none" w="med" len="med"/>
            <a:tailEnd type="triangle" w="med" len="med"/>
          </a:ln>
          <a:effectLst/>
        </p:spPr>
      </p:cxnSp>
      <p:sp>
        <p:nvSpPr>
          <p:cNvPr id="27" name="Oval 26"/>
          <p:cNvSpPr>
            <a:spLocks noChangeArrowheads="1"/>
          </p:cNvSpPr>
          <p:nvPr/>
        </p:nvSpPr>
        <p:spPr bwMode="auto">
          <a:xfrm>
            <a:off x="6096000" y="4343400"/>
            <a:ext cx="838200" cy="685800"/>
          </a:xfrm>
          <a:prstGeom prst="ellipse">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000">
                <a:solidFill>
                  <a:schemeClr val="tx1">
                    <a:alpha val="100000"/>
                  </a:schemeClr>
                </a:solidFill>
                <a:latin typeface="Times New Roman"/>
              </a:rPr>
              <a:t>DBWR</a:t>
            </a:r>
            <a:r>
              <a:rPr lang="en-US" sz="900">
                <a:solidFill>
                  <a:schemeClr val="tx1">
                    <a:alpha val="100000"/>
                  </a:schemeClr>
                </a:solidFill>
                <a:latin typeface="Times New Roman"/>
              </a:rPr>
              <a:t/>
            </a:r>
            <a:br>
              <a:rPr lang="en-US" sz="900">
                <a:solidFill>
                  <a:schemeClr val="tx1">
                    <a:alpha val="100000"/>
                  </a:schemeClr>
                </a:solidFill>
                <a:latin typeface="Times New Roman"/>
              </a:rPr>
            </a:br>
            <a:r>
              <a:rPr lang="en-US" sz="900">
                <a:solidFill>
                  <a:schemeClr val="tx1">
                    <a:alpha val="100000"/>
                  </a:schemeClr>
                </a:solidFill>
                <a:latin typeface="Times New Roman"/>
              </a:rPr>
              <a:t>(database  writer)</a:t>
            </a:r>
          </a:p>
        </p:txBody>
      </p:sp>
      <p:sp>
        <p:nvSpPr>
          <p:cNvPr id="28" name="TextBox 27"/>
          <p:cNvSpPr txBox="1">
            <a:spLocks noChangeArrowheads="1"/>
          </p:cNvSpPr>
          <p:nvPr/>
        </p:nvSpPr>
        <p:spPr bwMode="auto">
          <a:xfrm>
            <a:off x="3200400" y="2133600"/>
            <a:ext cx="1366838" cy="33655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a:solidFill>
                  <a:schemeClr val="tx1">
                    <a:alpha val="100000"/>
                  </a:schemeClr>
                </a:solidFill>
                <a:latin typeface="Times New Roman"/>
              </a:rPr>
              <a:t>Before images</a:t>
            </a:r>
          </a:p>
        </p:txBody>
      </p:sp>
      <p:cxnSp>
        <p:nvCxnSpPr>
          <p:cNvPr id="29" name="Straight Arrow Connector 28"/>
          <p:cNvCxnSpPr>
            <a:cxnSpLocks noChangeShapeType="1"/>
            <a:stCxn id="27" idx="3"/>
            <a:endCxn id="18" idx="1"/>
          </p:cNvCxnSpPr>
          <p:nvPr/>
        </p:nvCxnSpPr>
        <p:spPr bwMode="auto">
          <a:xfrm flipH="1">
            <a:off x="5600700" y="4938713"/>
            <a:ext cx="617538" cy="242887"/>
          </a:xfrm>
          <a:prstGeom prst="straightConnector1">
            <a:avLst/>
          </a:prstGeom>
          <a:noFill/>
          <a:ln w="28575" cap="flat" cmpd="sng" algn="ctr">
            <a:solidFill>
              <a:schemeClr val="tx1"/>
            </a:solidFill>
            <a:prstDash val="solid"/>
            <a:round/>
            <a:headEnd type="none" w="med" len="med"/>
            <a:tailEnd type="triangle" w="med" len="med"/>
          </a:ln>
          <a:effectLst/>
        </p:spPr>
      </p:cxnSp>
      <p:cxnSp>
        <p:nvCxnSpPr>
          <p:cNvPr id="30" name="Straight Arrow Connector 29"/>
          <p:cNvCxnSpPr>
            <a:cxnSpLocks noChangeShapeType="1"/>
            <a:stCxn id="27" idx="5"/>
            <a:endCxn id="17" idx="1"/>
          </p:cNvCxnSpPr>
          <p:nvPr/>
        </p:nvCxnSpPr>
        <p:spPr bwMode="auto">
          <a:xfrm>
            <a:off x="6811963" y="4938713"/>
            <a:ext cx="922337" cy="623887"/>
          </a:xfrm>
          <a:prstGeom prst="straightConnector1">
            <a:avLst/>
          </a:prstGeom>
          <a:noFill/>
          <a:ln w="28575" cap="flat" cmpd="sng" algn="ctr">
            <a:solidFill>
              <a:schemeClr val="tx1"/>
            </a:solidFill>
            <a:prstDash val="solid"/>
            <a:round/>
            <a:headEnd type="none" w="med" len="med"/>
            <a:tailEnd type="triangle" w="med" len="med"/>
          </a:ln>
          <a:effectLst/>
        </p:spPr>
      </p:cxnSp>
      <p:sp>
        <p:nvSpPr>
          <p:cNvPr id="31" name="TextBox 30"/>
          <p:cNvSpPr txBox="1"/>
          <p:nvPr/>
        </p:nvSpPr>
        <p:spPr>
          <a:xfrm>
            <a:off x="6477000" y="1361632"/>
            <a:ext cx="2119240" cy="369332"/>
          </a:xfrm>
          <a:prstGeom prst="rect">
            <a:avLst/>
          </a:prstGeom>
          <a:noFill/>
        </p:spPr>
        <p:txBody>
          <a:bodyPr wrap="none" rtlCol="0">
            <a:spAutoFit/>
          </a:bodyPr>
          <a:lstStyle/>
          <a:p>
            <a:r>
              <a:rPr lang="en-US" dirty="0" smtClean="0"/>
              <a:t>Physiological logging</a:t>
            </a:r>
            <a:endParaRPr lang="en-US" dirty="0"/>
          </a:p>
        </p:txBody>
      </p:sp>
      <p:sp>
        <p:nvSpPr>
          <p:cNvPr id="3" name="Rectangle 2"/>
          <p:cNvSpPr/>
          <p:nvPr/>
        </p:nvSpPr>
        <p:spPr>
          <a:xfrm>
            <a:off x="2376311" y="2233965"/>
            <a:ext cx="276578"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968963" y="2239483"/>
            <a:ext cx="1447800" cy="246221"/>
          </a:xfrm>
          <a:prstGeom prst="rect">
            <a:avLst/>
          </a:prstGeom>
          <a:noFill/>
        </p:spPr>
        <p:txBody>
          <a:bodyPr wrap="square" rtlCol="0">
            <a:spAutoFit/>
          </a:bodyPr>
          <a:lstStyle/>
          <a:p>
            <a:pPr algn="ctr"/>
            <a:r>
              <a:rPr lang="en-US" sz="1000" dirty="0" smtClean="0"/>
              <a:t>Redo allocation latch</a:t>
            </a:r>
          </a:p>
        </p:txBody>
      </p:sp>
      <p:sp>
        <p:nvSpPr>
          <p:cNvPr id="33" name="Rectangle 32"/>
          <p:cNvSpPr/>
          <p:nvPr/>
        </p:nvSpPr>
        <p:spPr>
          <a:xfrm>
            <a:off x="2376311" y="2563636"/>
            <a:ext cx="276578"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1053630" y="2543889"/>
            <a:ext cx="1447800" cy="246221"/>
          </a:xfrm>
          <a:prstGeom prst="rect">
            <a:avLst/>
          </a:prstGeom>
          <a:noFill/>
        </p:spPr>
        <p:txBody>
          <a:bodyPr wrap="square" rtlCol="0">
            <a:spAutoFit/>
          </a:bodyPr>
          <a:lstStyle/>
          <a:p>
            <a:pPr algn="ctr"/>
            <a:r>
              <a:rPr lang="en-US" sz="1000" dirty="0" smtClean="0"/>
              <a:t>Redo </a:t>
            </a:r>
            <a:r>
              <a:rPr lang="en-US" sz="1000" dirty="0" smtClean="0"/>
              <a:t>copy latch</a:t>
            </a:r>
            <a:endParaRPr lang="en-US" sz="1000" dirty="0" smtClean="0"/>
          </a:p>
        </p:txBody>
      </p:sp>
    </p:spTree>
    <p:extLst>
      <p:ext uri="{BB962C8B-B14F-4D97-AF65-F5344CB8AC3E}">
        <p14:creationId xmlns:p14="http://schemas.microsoft.com/office/powerpoint/2010/main" val="3042397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Oracle </a:t>
            </a:r>
            <a:r>
              <a:rPr lang="en-US" dirty="0" smtClean="0"/>
              <a:t>after 10g</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a:spLocks noChangeArrowheads="1"/>
          </p:cNvSpPr>
          <p:nvPr/>
        </p:nvSpPr>
        <p:spPr bwMode="auto">
          <a:xfrm>
            <a:off x="533400" y="1905000"/>
            <a:ext cx="8153400" cy="3200400"/>
          </a:xfrm>
          <a:prstGeom prst="roundRect">
            <a:avLst>
              <a:gd name="adj" fmla="val 16667"/>
            </a:avLst>
          </a:prstGeom>
          <a:solidFill>
            <a:schemeClr val="accent1">
              <a:lumMod val="20000"/>
              <a:lumOff val="80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a:solidFill>
                <a:schemeClr val="tx1">
                  <a:alpha val="100000"/>
                </a:schemeClr>
              </a:solidFill>
              <a:latin typeface="Times New Roman"/>
            </a:endParaRPr>
          </a:p>
          <a:p>
            <a:pPr algn="ctr" fontAlgn="base">
              <a:spcBef>
                <a:spcPct val="0"/>
              </a:spcBef>
              <a:spcAft>
                <a:spcPct val="0"/>
              </a:spcAft>
            </a:pPr>
            <a:endParaRPr lang="en-US" sz="2400">
              <a:solidFill>
                <a:schemeClr val="tx1">
                  <a:alpha val="100000"/>
                </a:schemeClr>
              </a:solidFill>
              <a:latin typeface="Times New Roman"/>
            </a:endParaRPr>
          </a:p>
        </p:txBody>
      </p:sp>
      <p:sp>
        <p:nvSpPr>
          <p:cNvPr id="7" name="Rectangle 6"/>
          <p:cNvSpPr>
            <a:spLocks noChangeArrowheads="1"/>
          </p:cNvSpPr>
          <p:nvPr/>
        </p:nvSpPr>
        <p:spPr bwMode="auto">
          <a:xfrm>
            <a:off x="838200" y="3205525"/>
            <a:ext cx="1143000" cy="1371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dirty="0" smtClean="0">
                <a:solidFill>
                  <a:schemeClr val="tx1">
                    <a:alpha val="100000"/>
                  </a:schemeClr>
                </a:solidFill>
                <a:latin typeface="Times New Roman"/>
              </a:rPr>
              <a:t>Redo log</a:t>
            </a:r>
          </a:p>
          <a:p>
            <a:pPr algn="ctr" fontAlgn="base">
              <a:spcBef>
                <a:spcPct val="0"/>
              </a:spcBef>
              <a:spcAft>
                <a:spcPct val="0"/>
              </a:spcAft>
            </a:pPr>
            <a:r>
              <a:rPr lang="en-US" sz="1600" dirty="0">
                <a:solidFill>
                  <a:schemeClr val="tx1">
                    <a:alpha val="100000"/>
                  </a:schemeClr>
                </a:solidFill>
                <a:latin typeface="Times New Roman"/>
              </a:rPr>
              <a:t>r</a:t>
            </a:r>
            <a:r>
              <a:rPr lang="en-US" sz="1600" dirty="0" smtClean="0">
                <a:solidFill>
                  <a:schemeClr val="tx1">
                    <a:alpha val="100000"/>
                  </a:schemeClr>
                </a:solidFill>
                <a:latin typeface="Times New Roman"/>
              </a:rPr>
              <a:t>ecords</a:t>
            </a:r>
          </a:p>
          <a:p>
            <a:pPr algn="ctr" fontAlgn="base">
              <a:spcBef>
                <a:spcPct val="0"/>
              </a:spcBef>
              <a:spcAft>
                <a:spcPct val="0"/>
              </a:spcAft>
            </a:pPr>
            <a:r>
              <a:rPr lang="en-US" sz="1600" dirty="0" smtClean="0">
                <a:solidFill>
                  <a:schemeClr val="tx1">
                    <a:alpha val="100000"/>
                  </a:schemeClr>
                </a:solidFill>
                <a:latin typeface="Times New Roman"/>
              </a:rPr>
              <a:t>(</a:t>
            </a:r>
            <a:r>
              <a:rPr lang="en-US" sz="1600" dirty="0" err="1" smtClean="0">
                <a:solidFill>
                  <a:schemeClr val="tx1">
                    <a:alpha val="100000"/>
                  </a:schemeClr>
                </a:solidFill>
                <a:latin typeface="Times New Roman"/>
              </a:rPr>
              <a:t>redo+undo</a:t>
            </a:r>
            <a:r>
              <a:rPr lang="en-US" sz="1600" dirty="0" smtClean="0">
                <a:solidFill>
                  <a:schemeClr val="tx1">
                    <a:alpha val="100000"/>
                  </a:schemeClr>
                </a:solidFill>
                <a:latin typeface="Times New Roman"/>
              </a:rPr>
              <a:t>)</a:t>
            </a:r>
            <a:endParaRPr lang="en-US" sz="1600" dirty="0">
              <a:solidFill>
                <a:schemeClr val="tx1">
                  <a:alpha val="100000"/>
                </a:schemeClr>
              </a:solidFill>
              <a:latin typeface="Times New Roman"/>
            </a:endParaRPr>
          </a:p>
        </p:txBody>
      </p:sp>
      <p:sp>
        <p:nvSpPr>
          <p:cNvPr id="8" name="TextBox 7"/>
          <p:cNvSpPr txBox="1">
            <a:spLocks noChangeArrowheads="1"/>
          </p:cNvSpPr>
          <p:nvPr/>
        </p:nvSpPr>
        <p:spPr bwMode="auto">
          <a:xfrm>
            <a:off x="685800" y="2684418"/>
            <a:ext cx="1159292" cy="276999"/>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dirty="0" smtClean="0">
                <a:solidFill>
                  <a:schemeClr val="tx1">
                    <a:alpha val="100000"/>
                  </a:schemeClr>
                </a:solidFill>
                <a:latin typeface="Times New Roman"/>
              </a:rPr>
              <a:t>Redo log buffer</a:t>
            </a:r>
            <a:endParaRPr lang="en-US" sz="1200" dirty="0">
              <a:solidFill>
                <a:schemeClr val="tx1">
                  <a:alpha val="100000"/>
                </a:schemeClr>
              </a:solidFill>
              <a:latin typeface="Times New Roman"/>
            </a:endParaRPr>
          </a:p>
        </p:txBody>
      </p:sp>
      <p:graphicFrame>
        <p:nvGraphicFramePr>
          <p:cNvPr id="9" name="Table 8"/>
          <p:cNvGraphicFramePr>
            <a:graphicFrameLocks noGrp="1"/>
          </p:cNvGraphicFramePr>
          <p:nvPr/>
        </p:nvGraphicFramePr>
        <p:xfrm>
          <a:off x="4800600" y="2667000"/>
          <a:ext cx="3733800" cy="1586547"/>
        </p:xfrm>
        <a:graphic>
          <a:graphicData uri="http://schemas.openxmlformats.org/drawingml/2006/table">
            <a:tbl>
              <a:tblPr/>
              <a:tblGrid>
                <a:gridCol w="746125"/>
                <a:gridCol w="747713"/>
                <a:gridCol w="746125"/>
                <a:gridCol w="747712"/>
                <a:gridCol w="746125"/>
              </a:tblGrid>
              <a:tr h="4556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9"/>
          <p:cNvSpPr>
            <a:spLocks noChangeArrowheads="1"/>
          </p:cNvSpPr>
          <p:nvPr/>
        </p:nvSpPr>
        <p:spPr bwMode="auto">
          <a:xfrm>
            <a:off x="6172200" y="2057400"/>
            <a:ext cx="2057400" cy="5334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endParaRPr lang="da-DK"/>
          </a:p>
        </p:txBody>
      </p:sp>
      <p:sp>
        <p:nvSpPr>
          <p:cNvPr id="11" name="Straight Connector 10"/>
          <p:cNvSpPr>
            <a:spLocks noChangeShapeType="1"/>
          </p:cNvSpPr>
          <p:nvPr/>
        </p:nvSpPr>
        <p:spPr bwMode="auto">
          <a:xfrm>
            <a:off x="6705600" y="2057400"/>
            <a:ext cx="0" cy="5334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12" name="Straight Connector 11"/>
          <p:cNvSpPr>
            <a:spLocks noChangeShapeType="1"/>
          </p:cNvSpPr>
          <p:nvPr/>
        </p:nvSpPr>
        <p:spPr bwMode="auto">
          <a:xfrm>
            <a:off x="7162800" y="2057400"/>
            <a:ext cx="0" cy="5334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13" name="Straight Connector 12"/>
          <p:cNvSpPr>
            <a:spLocks noChangeShapeType="1"/>
          </p:cNvSpPr>
          <p:nvPr/>
        </p:nvSpPr>
        <p:spPr bwMode="auto">
          <a:xfrm>
            <a:off x="7696200" y="2057400"/>
            <a:ext cx="0" cy="5334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da-DK"/>
          </a:p>
        </p:txBody>
      </p:sp>
      <p:sp>
        <p:nvSpPr>
          <p:cNvPr id="14" name="TextBox 13"/>
          <p:cNvSpPr txBox="1">
            <a:spLocks noChangeArrowheads="1"/>
          </p:cNvSpPr>
          <p:nvPr/>
        </p:nvSpPr>
        <p:spPr bwMode="auto">
          <a:xfrm>
            <a:off x="5486400" y="2057400"/>
            <a:ext cx="681038" cy="274638"/>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200">
                <a:solidFill>
                  <a:schemeClr val="tx1">
                    <a:alpha val="100000"/>
                  </a:schemeClr>
                </a:solidFill>
                <a:latin typeface="Times New Roman"/>
              </a:rPr>
              <a:t>Free list</a:t>
            </a:r>
          </a:p>
        </p:txBody>
      </p:sp>
      <p:sp>
        <p:nvSpPr>
          <p:cNvPr id="15" name="TextBox 14"/>
          <p:cNvSpPr txBox="1">
            <a:spLocks noChangeArrowheads="1"/>
          </p:cNvSpPr>
          <p:nvPr/>
        </p:nvSpPr>
        <p:spPr bwMode="auto">
          <a:xfrm>
            <a:off x="5105400" y="3200400"/>
            <a:ext cx="3040063" cy="45720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2400">
                <a:solidFill>
                  <a:schemeClr val="tx1">
                    <a:alpha val="100000"/>
                  </a:schemeClr>
                </a:solidFill>
                <a:latin typeface="Times New Roman"/>
              </a:rPr>
              <a:t>DATABASE BUFFER</a:t>
            </a:r>
          </a:p>
        </p:txBody>
      </p:sp>
      <p:sp>
        <p:nvSpPr>
          <p:cNvPr id="16" name="Can 15"/>
          <p:cNvSpPr>
            <a:spLocks noChangeArrowheads="1"/>
          </p:cNvSpPr>
          <p:nvPr/>
        </p:nvSpPr>
        <p:spPr bwMode="auto">
          <a:xfrm>
            <a:off x="914400" y="5257800"/>
            <a:ext cx="2362200" cy="1219200"/>
          </a:xfrm>
          <a:prstGeom prst="can">
            <a:avLst>
              <a:gd name="adj" fmla="val 125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
            </a:r>
            <a:br>
              <a:rPr lang="en-US" sz="2400">
                <a:solidFill>
                  <a:schemeClr val="tx1">
                    <a:alpha val="100000"/>
                  </a:schemeClr>
                </a:solidFill>
                <a:latin typeface="Times New Roman"/>
              </a:rPr>
            </a:br>
            <a:r>
              <a:rPr lang="en-US" sz="2400">
                <a:solidFill>
                  <a:schemeClr val="tx1">
                    <a:alpha val="100000"/>
                  </a:schemeClr>
                </a:solidFill>
                <a:latin typeface="Times New Roman"/>
              </a:rPr>
              <a:t/>
            </a:r>
            <a:br>
              <a:rPr lang="en-US" sz="2400">
                <a:solidFill>
                  <a:schemeClr val="tx1">
                    <a:alpha val="100000"/>
                  </a:schemeClr>
                </a:solidFill>
                <a:latin typeface="Times New Roman"/>
              </a:rPr>
            </a:br>
            <a:r>
              <a:rPr lang="en-US" sz="2400">
                <a:solidFill>
                  <a:schemeClr val="tx1">
                    <a:alpha val="100000"/>
                  </a:schemeClr>
                </a:solidFill>
                <a:latin typeface="Times New Roman"/>
              </a:rPr>
              <a:t>LOG</a:t>
            </a:r>
          </a:p>
        </p:txBody>
      </p:sp>
      <p:sp>
        <p:nvSpPr>
          <p:cNvPr id="17" name="Can 16"/>
          <p:cNvSpPr>
            <a:spLocks noChangeArrowheads="1"/>
          </p:cNvSpPr>
          <p:nvPr/>
        </p:nvSpPr>
        <p:spPr bwMode="auto">
          <a:xfrm>
            <a:off x="7239000" y="5562600"/>
            <a:ext cx="990600" cy="838200"/>
          </a:xfrm>
          <a:prstGeom prst="can">
            <a:avLst>
              <a:gd name="adj" fmla="val 25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18" name="Can 17"/>
          <p:cNvSpPr>
            <a:spLocks noChangeArrowheads="1"/>
          </p:cNvSpPr>
          <p:nvPr/>
        </p:nvSpPr>
        <p:spPr bwMode="auto">
          <a:xfrm>
            <a:off x="4724400" y="5181600"/>
            <a:ext cx="1752600" cy="1219200"/>
          </a:xfrm>
          <a:prstGeom prst="can">
            <a:avLst>
              <a:gd name="adj" fmla="val 25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dirty="0" smtClean="0">
                <a:solidFill>
                  <a:schemeClr val="tx1">
                    <a:alpha val="100000"/>
                  </a:schemeClr>
                </a:solidFill>
                <a:latin typeface="Times New Roman"/>
              </a:rPr>
              <a:t>UNDO</a:t>
            </a:r>
            <a:endParaRPr lang="en-US" sz="2400" dirty="0">
              <a:solidFill>
                <a:schemeClr val="tx1">
                  <a:alpha val="100000"/>
                </a:schemeClr>
              </a:solidFill>
              <a:latin typeface="Times New Roman"/>
            </a:endParaRPr>
          </a:p>
        </p:txBody>
      </p:sp>
      <p:sp>
        <p:nvSpPr>
          <p:cNvPr id="20" name="Shape 10282"/>
          <p:cNvSpPr>
            <a:spLocks noChangeArrowheads="1"/>
          </p:cNvSpPr>
          <p:nvPr/>
        </p:nvSpPr>
        <p:spPr bwMode="auto">
          <a:xfrm>
            <a:off x="990600" y="5638800"/>
            <a:ext cx="609600" cy="609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a:solidFill>
                  <a:schemeClr val="tx1">
                    <a:alpha val="100000"/>
                  </a:schemeClr>
                </a:solidFill>
                <a:latin typeface="Times New Roman"/>
              </a:rPr>
              <a:t>Log File</a:t>
            </a:r>
            <a:br>
              <a:rPr lang="en-US" sz="1600">
                <a:solidFill>
                  <a:schemeClr val="tx1">
                    <a:alpha val="100000"/>
                  </a:schemeClr>
                </a:solidFill>
                <a:latin typeface="Times New Roman"/>
              </a:rPr>
            </a:br>
            <a:r>
              <a:rPr lang="en-US" sz="1600">
                <a:solidFill>
                  <a:schemeClr val="tx1">
                    <a:alpha val="100000"/>
                  </a:schemeClr>
                </a:solidFill>
                <a:latin typeface="Times New Roman"/>
              </a:rPr>
              <a:t>#1</a:t>
            </a:r>
          </a:p>
        </p:txBody>
      </p:sp>
      <p:sp>
        <p:nvSpPr>
          <p:cNvPr id="21" name="Shape 10283"/>
          <p:cNvSpPr>
            <a:spLocks noChangeArrowheads="1"/>
          </p:cNvSpPr>
          <p:nvPr/>
        </p:nvSpPr>
        <p:spPr bwMode="auto">
          <a:xfrm>
            <a:off x="2514600" y="5638800"/>
            <a:ext cx="609600" cy="685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a:solidFill>
                  <a:schemeClr val="tx1">
                    <a:alpha val="100000"/>
                  </a:schemeClr>
                </a:solidFill>
                <a:latin typeface="Times New Roman"/>
              </a:rPr>
              <a:t>Log File</a:t>
            </a:r>
            <a:br>
              <a:rPr lang="en-US" sz="1600">
                <a:solidFill>
                  <a:schemeClr val="tx1">
                    <a:alpha val="100000"/>
                  </a:schemeClr>
                </a:solidFill>
                <a:latin typeface="Times New Roman"/>
              </a:rPr>
            </a:br>
            <a:r>
              <a:rPr lang="en-US" sz="1600">
                <a:solidFill>
                  <a:schemeClr val="tx1">
                    <a:alpha val="100000"/>
                  </a:schemeClr>
                </a:solidFill>
                <a:latin typeface="Times New Roman"/>
              </a:rPr>
              <a:t>#2</a:t>
            </a:r>
          </a:p>
        </p:txBody>
      </p:sp>
      <p:sp>
        <p:nvSpPr>
          <p:cNvPr id="25" name="Oval 24"/>
          <p:cNvSpPr>
            <a:spLocks noChangeArrowheads="1"/>
          </p:cNvSpPr>
          <p:nvPr/>
        </p:nvSpPr>
        <p:spPr bwMode="auto">
          <a:xfrm>
            <a:off x="2325340" y="4388061"/>
            <a:ext cx="762000" cy="685800"/>
          </a:xfrm>
          <a:prstGeom prst="ellipse">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000">
                <a:solidFill>
                  <a:schemeClr val="tx1">
                    <a:alpha val="100000"/>
                  </a:schemeClr>
                </a:solidFill>
                <a:latin typeface="Times New Roman"/>
              </a:rPr>
              <a:t>LGWR</a:t>
            </a:r>
            <a:br>
              <a:rPr lang="en-US" sz="1000">
                <a:solidFill>
                  <a:schemeClr val="tx1">
                    <a:alpha val="100000"/>
                  </a:schemeClr>
                </a:solidFill>
                <a:latin typeface="Times New Roman"/>
              </a:rPr>
            </a:br>
            <a:r>
              <a:rPr lang="en-US" sz="1000">
                <a:solidFill>
                  <a:schemeClr val="tx1">
                    <a:alpha val="100000"/>
                  </a:schemeClr>
                </a:solidFill>
                <a:latin typeface="Times New Roman"/>
              </a:rPr>
              <a:t>(log writer)</a:t>
            </a:r>
          </a:p>
        </p:txBody>
      </p:sp>
      <p:cxnSp>
        <p:nvCxnSpPr>
          <p:cNvPr id="26" name="Straight Arrow Connector 25"/>
          <p:cNvCxnSpPr>
            <a:cxnSpLocks noChangeShapeType="1"/>
            <a:stCxn id="25" idx="4"/>
            <a:endCxn id="20" idx="0"/>
          </p:cNvCxnSpPr>
          <p:nvPr/>
        </p:nvCxnSpPr>
        <p:spPr bwMode="auto">
          <a:xfrm flipH="1">
            <a:off x="1295400" y="5073861"/>
            <a:ext cx="1410940" cy="564939"/>
          </a:xfrm>
          <a:prstGeom prst="straightConnector1">
            <a:avLst/>
          </a:prstGeom>
          <a:noFill/>
          <a:ln w="28575" cap="flat" cmpd="sng" algn="ctr">
            <a:solidFill>
              <a:schemeClr val="tx1"/>
            </a:solidFill>
            <a:prstDash val="solid"/>
            <a:round/>
            <a:headEnd type="none" w="med" len="med"/>
            <a:tailEnd type="triangle" w="med" len="med"/>
          </a:ln>
          <a:effectLst/>
        </p:spPr>
      </p:cxnSp>
      <p:sp>
        <p:nvSpPr>
          <p:cNvPr id="27" name="Oval 26"/>
          <p:cNvSpPr>
            <a:spLocks noChangeArrowheads="1"/>
          </p:cNvSpPr>
          <p:nvPr/>
        </p:nvSpPr>
        <p:spPr bwMode="auto">
          <a:xfrm>
            <a:off x="6096000" y="4343400"/>
            <a:ext cx="838200" cy="685800"/>
          </a:xfrm>
          <a:prstGeom prst="ellipse">
            <a:avLst/>
          </a:prstGeom>
          <a:solidFill>
            <a:schemeClr val="accent3">
              <a:lumMod val="20000"/>
              <a:lumOff val="8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000">
                <a:solidFill>
                  <a:schemeClr val="tx1">
                    <a:alpha val="100000"/>
                  </a:schemeClr>
                </a:solidFill>
                <a:latin typeface="Times New Roman"/>
              </a:rPr>
              <a:t>DBWR</a:t>
            </a:r>
            <a:r>
              <a:rPr lang="en-US" sz="900">
                <a:solidFill>
                  <a:schemeClr val="tx1">
                    <a:alpha val="100000"/>
                  </a:schemeClr>
                </a:solidFill>
                <a:latin typeface="Times New Roman"/>
              </a:rPr>
              <a:t/>
            </a:r>
            <a:br>
              <a:rPr lang="en-US" sz="900">
                <a:solidFill>
                  <a:schemeClr val="tx1">
                    <a:alpha val="100000"/>
                  </a:schemeClr>
                </a:solidFill>
                <a:latin typeface="Times New Roman"/>
              </a:rPr>
            </a:br>
            <a:r>
              <a:rPr lang="en-US" sz="900">
                <a:solidFill>
                  <a:schemeClr val="tx1">
                    <a:alpha val="100000"/>
                  </a:schemeClr>
                </a:solidFill>
                <a:latin typeface="Times New Roman"/>
              </a:rPr>
              <a:t>(database  writer)</a:t>
            </a:r>
          </a:p>
        </p:txBody>
      </p:sp>
      <p:cxnSp>
        <p:nvCxnSpPr>
          <p:cNvPr id="29" name="Straight Arrow Connector 28"/>
          <p:cNvCxnSpPr>
            <a:cxnSpLocks noChangeShapeType="1"/>
            <a:stCxn id="27" idx="3"/>
            <a:endCxn id="18" idx="1"/>
          </p:cNvCxnSpPr>
          <p:nvPr/>
        </p:nvCxnSpPr>
        <p:spPr bwMode="auto">
          <a:xfrm flipH="1">
            <a:off x="5600700" y="4938713"/>
            <a:ext cx="617538" cy="242887"/>
          </a:xfrm>
          <a:prstGeom prst="straightConnector1">
            <a:avLst/>
          </a:prstGeom>
          <a:noFill/>
          <a:ln w="28575" cap="flat" cmpd="sng" algn="ctr">
            <a:solidFill>
              <a:schemeClr val="tx1"/>
            </a:solidFill>
            <a:prstDash val="solid"/>
            <a:round/>
            <a:headEnd type="none" w="med" len="med"/>
            <a:tailEnd type="triangle" w="med" len="med"/>
          </a:ln>
          <a:effectLst/>
        </p:spPr>
      </p:cxnSp>
      <p:cxnSp>
        <p:nvCxnSpPr>
          <p:cNvPr id="30" name="Straight Arrow Connector 29"/>
          <p:cNvCxnSpPr>
            <a:cxnSpLocks noChangeShapeType="1"/>
            <a:stCxn id="27" idx="5"/>
            <a:endCxn id="17" idx="1"/>
          </p:cNvCxnSpPr>
          <p:nvPr/>
        </p:nvCxnSpPr>
        <p:spPr bwMode="auto">
          <a:xfrm>
            <a:off x="6811963" y="4938713"/>
            <a:ext cx="922337" cy="623887"/>
          </a:xfrm>
          <a:prstGeom prst="straightConnector1">
            <a:avLst/>
          </a:prstGeom>
          <a:noFill/>
          <a:ln w="28575" cap="flat" cmpd="sng" algn="ctr">
            <a:solidFill>
              <a:schemeClr val="tx1"/>
            </a:solidFill>
            <a:prstDash val="solid"/>
            <a:round/>
            <a:headEnd type="none" w="med" len="med"/>
            <a:tailEnd type="triangle" w="med" len="med"/>
          </a:ln>
          <a:effectLst/>
        </p:spPr>
      </p:cxnSp>
      <p:sp>
        <p:nvSpPr>
          <p:cNvPr id="31" name="TextBox 30"/>
          <p:cNvSpPr txBox="1"/>
          <p:nvPr/>
        </p:nvSpPr>
        <p:spPr>
          <a:xfrm>
            <a:off x="6477000" y="1361632"/>
            <a:ext cx="2119240" cy="369332"/>
          </a:xfrm>
          <a:prstGeom prst="rect">
            <a:avLst/>
          </a:prstGeom>
          <a:noFill/>
        </p:spPr>
        <p:txBody>
          <a:bodyPr wrap="none" rtlCol="0">
            <a:spAutoFit/>
          </a:bodyPr>
          <a:lstStyle/>
          <a:p>
            <a:r>
              <a:rPr lang="en-US" dirty="0" smtClean="0"/>
              <a:t>Physiological logging</a:t>
            </a:r>
            <a:endParaRPr lang="en-US" dirty="0"/>
          </a:p>
        </p:txBody>
      </p:sp>
      <p:sp>
        <p:nvSpPr>
          <p:cNvPr id="3" name="Rectangle 2"/>
          <p:cNvSpPr/>
          <p:nvPr/>
        </p:nvSpPr>
        <p:spPr>
          <a:xfrm>
            <a:off x="2287881" y="2548172"/>
            <a:ext cx="124178" cy="121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533400" y="2460526"/>
            <a:ext cx="1752600" cy="246221"/>
          </a:xfrm>
          <a:prstGeom prst="rect">
            <a:avLst/>
          </a:prstGeom>
          <a:noFill/>
        </p:spPr>
        <p:txBody>
          <a:bodyPr wrap="square" rtlCol="0">
            <a:spAutoFit/>
          </a:bodyPr>
          <a:lstStyle/>
          <a:p>
            <a:pPr algn="ctr"/>
            <a:r>
              <a:rPr lang="en-US" sz="1000" dirty="0" smtClean="0"/>
              <a:t>(public) Redo </a:t>
            </a:r>
            <a:r>
              <a:rPr lang="en-US" sz="1000" dirty="0" smtClean="0"/>
              <a:t>allocation latch</a:t>
            </a:r>
          </a:p>
        </p:txBody>
      </p:sp>
      <p:sp>
        <p:nvSpPr>
          <p:cNvPr id="34" name="TextBox 33"/>
          <p:cNvSpPr txBox="1"/>
          <p:nvPr/>
        </p:nvSpPr>
        <p:spPr>
          <a:xfrm>
            <a:off x="1143000" y="2932389"/>
            <a:ext cx="1447800" cy="246221"/>
          </a:xfrm>
          <a:prstGeom prst="rect">
            <a:avLst/>
          </a:prstGeom>
          <a:noFill/>
        </p:spPr>
        <p:txBody>
          <a:bodyPr wrap="square" rtlCol="0">
            <a:spAutoFit/>
          </a:bodyPr>
          <a:lstStyle/>
          <a:p>
            <a:pPr algn="ctr"/>
            <a:r>
              <a:rPr lang="en-US" sz="1000" dirty="0" smtClean="0"/>
              <a:t>Redo </a:t>
            </a:r>
            <a:r>
              <a:rPr lang="en-US" sz="1000" dirty="0" smtClean="0"/>
              <a:t>copy latches</a:t>
            </a:r>
            <a:endParaRPr lang="en-US" sz="1000" dirty="0" smtClean="0"/>
          </a:p>
        </p:txBody>
      </p:sp>
      <p:sp>
        <p:nvSpPr>
          <p:cNvPr id="37" name="Rectangle 36"/>
          <p:cNvSpPr/>
          <p:nvPr/>
        </p:nvSpPr>
        <p:spPr>
          <a:xfrm>
            <a:off x="2020540" y="3137180"/>
            <a:ext cx="124178" cy="137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a:spLocks noChangeArrowheads="1"/>
          </p:cNvSpPr>
          <p:nvPr/>
        </p:nvSpPr>
        <p:spPr bwMode="auto">
          <a:xfrm>
            <a:off x="990600" y="3357925"/>
            <a:ext cx="1143000" cy="1371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dirty="0" smtClean="0">
                <a:solidFill>
                  <a:schemeClr val="tx1">
                    <a:alpha val="100000"/>
                  </a:schemeClr>
                </a:solidFill>
                <a:latin typeface="Times New Roman"/>
              </a:rPr>
              <a:t>Redo log</a:t>
            </a:r>
          </a:p>
          <a:p>
            <a:pPr algn="ctr" fontAlgn="base">
              <a:spcBef>
                <a:spcPct val="0"/>
              </a:spcBef>
              <a:spcAft>
                <a:spcPct val="0"/>
              </a:spcAft>
            </a:pPr>
            <a:r>
              <a:rPr lang="en-US" sz="1600" dirty="0">
                <a:solidFill>
                  <a:schemeClr val="tx1">
                    <a:alpha val="100000"/>
                  </a:schemeClr>
                </a:solidFill>
                <a:latin typeface="Times New Roman"/>
              </a:rPr>
              <a:t>r</a:t>
            </a:r>
            <a:r>
              <a:rPr lang="en-US" sz="1600" dirty="0" smtClean="0">
                <a:solidFill>
                  <a:schemeClr val="tx1">
                    <a:alpha val="100000"/>
                  </a:schemeClr>
                </a:solidFill>
                <a:latin typeface="Times New Roman"/>
              </a:rPr>
              <a:t>ecords</a:t>
            </a:r>
          </a:p>
          <a:p>
            <a:pPr algn="ctr" fontAlgn="base">
              <a:spcBef>
                <a:spcPct val="0"/>
              </a:spcBef>
              <a:spcAft>
                <a:spcPct val="0"/>
              </a:spcAft>
            </a:pPr>
            <a:r>
              <a:rPr lang="en-US" sz="1600" dirty="0" smtClean="0">
                <a:solidFill>
                  <a:schemeClr val="tx1">
                    <a:alpha val="100000"/>
                  </a:schemeClr>
                </a:solidFill>
                <a:latin typeface="Times New Roman"/>
              </a:rPr>
              <a:t>(</a:t>
            </a:r>
            <a:r>
              <a:rPr lang="en-US" sz="1600" dirty="0" err="1" smtClean="0">
                <a:solidFill>
                  <a:schemeClr val="tx1">
                    <a:alpha val="100000"/>
                  </a:schemeClr>
                </a:solidFill>
                <a:latin typeface="Times New Roman"/>
              </a:rPr>
              <a:t>redo+undo</a:t>
            </a:r>
            <a:r>
              <a:rPr lang="en-US" sz="1600" dirty="0" smtClean="0">
                <a:solidFill>
                  <a:schemeClr val="tx1">
                    <a:alpha val="100000"/>
                  </a:schemeClr>
                </a:solidFill>
                <a:latin typeface="Times New Roman"/>
              </a:rPr>
              <a:t>)</a:t>
            </a:r>
            <a:endParaRPr lang="en-US" sz="1600" dirty="0">
              <a:solidFill>
                <a:schemeClr val="tx1">
                  <a:alpha val="100000"/>
                </a:schemeClr>
              </a:solidFill>
              <a:latin typeface="Times New Roman"/>
            </a:endParaRPr>
          </a:p>
        </p:txBody>
      </p:sp>
      <p:sp>
        <p:nvSpPr>
          <p:cNvPr id="53" name="Rectangle 52"/>
          <p:cNvSpPr>
            <a:spLocks noChangeArrowheads="1"/>
          </p:cNvSpPr>
          <p:nvPr/>
        </p:nvSpPr>
        <p:spPr bwMode="auto">
          <a:xfrm>
            <a:off x="1143000" y="3510325"/>
            <a:ext cx="1143000" cy="1371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600" dirty="0" smtClean="0">
                <a:solidFill>
                  <a:schemeClr val="tx1">
                    <a:alpha val="100000"/>
                  </a:schemeClr>
                </a:solidFill>
                <a:latin typeface="Times New Roman"/>
              </a:rPr>
              <a:t>Redo log</a:t>
            </a:r>
          </a:p>
          <a:p>
            <a:pPr algn="ctr" fontAlgn="base">
              <a:spcBef>
                <a:spcPct val="0"/>
              </a:spcBef>
              <a:spcAft>
                <a:spcPct val="0"/>
              </a:spcAft>
            </a:pPr>
            <a:r>
              <a:rPr lang="en-US" sz="1600" dirty="0">
                <a:solidFill>
                  <a:schemeClr val="tx1">
                    <a:alpha val="100000"/>
                  </a:schemeClr>
                </a:solidFill>
                <a:latin typeface="Times New Roman"/>
              </a:rPr>
              <a:t>r</a:t>
            </a:r>
            <a:r>
              <a:rPr lang="en-US" sz="1600" dirty="0" smtClean="0">
                <a:solidFill>
                  <a:schemeClr val="tx1">
                    <a:alpha val="100000"/>
                  </a:schemeClr>
                </a:solidFill>
                <a:latin typeface="Times New Roman"/>
              </a:rPr>
              <a:t>ecords</a:t>
            </a:r>
          </a:p>
          <a:p>
            <a:pPr algn="ctr" fontAlgn="base">
              <a:spcBef>
                <a:spcPct val="0"/>
              </a:spcBef>
              <a:spcAft>
                <a:spcPct val="0"/>
              </a:spcAft>
            </a:pPr>
            <a:r>
              <a:rPr lang="en-US" sz="1600" dirty="0" smtClean="0">
                <a:solidFill>
                  <a:schemeClr val="tx1">
                    <a:alpha val="100000"/>
                  </a:schemeClr>
                </a:solidFill>
                <a:latin typeface="Times New Roman"/>
              </a:rPr>
              <a:t>(</a:t>
            </a:r>
            <a:r>
              <a:rPr lang="en-US" sz="1600" dirty="0" err="1" smtClean="0">
                <a:solidFill>
                  <a:schemeClr val="tx1">
                    <a:alpha val="100000"/>
                  </a:schemeClr>
                </a:solidFill>
                <a:latin typeface="Times New Roman"/>
              </a:rPr>
              <a:t>redo+undo</a:t>
            </a:r>
            <a:r>
              <a:rPr lang="en-US" sz="1600" dirty="0" smtClean="0">
                <a:solidFill>
                  <a:schemeClr val="tx1">
                    <a:alpha val="100000"/>
                  </a:schemeClr>
                </a:solidFill>
                <a:latin typeface="Times New Roman"/>
              </a:rPr>
              <a:t>)</a:t>
            </a:r>
            <a:endParaRPr lang="en-US" sz="1600" dirty="0">
              <a:solidFill>
                <a:schemeClr val="tx1">
                  <a:alpha val="100000"/>
                </a:schemeClr>
              </a:solidFill>
              <a:latin typeface="Times New Roman"/>
            </a:endParaRPr>
          </a:p>
        </p:txBody>
      </p:sp>
      <p:sp>
        <p:nvSpPr>
          <p:cNvPr id="54" name="Rectangle 53"/>
          <p:cNvSpPr/>
          <p:nvPr/>
        </p:nvSpPr>
        <p:spPr>
          <a:xfrm>
            <a:off x="2172940" y="3289580"/>
            <a:ext cx="124178" cy="137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2325340" y="3441980"/>
            <a:ext cx="124178" cy="137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2740950" y="2011515"/>
            <a:ext cx="1676400" cy="2286000"/>
            <a:chOff x="3498574" y="3514725"/>
            <a:chExt cx="1676400" cy="2286000"/>
          </a:xfrm>
        </p:grpSpPr>
        <p:sp>
          <p:nvSpPr>
            <p:cNvPr id="41" name="Rounded Rectangle 40"/>
            <p:cNvSpPr/>
            <p:nvPr/>
          </p:nvSpPr>
          <p:spPr>
            <a:xfrm>
              <a:off x="3498574" y="3514725"/>
              <a:ext cx="1676400" cy="2286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3536040" y="4454014"/>
              <a:ext cx="1447800" cy="246221"/>
            </a:xfrm>
            <a:prstGeom prst="rect">
              <a:avLst/>
            </a:prstGeom>
            <a:noFill/>
          </p:spPr>
          <p:txBody>
            <a:bodyPr wrap="square" rtlCol="0">
              <a:spAutoFit/>
            </a:bodyPr>
            <a:lstStyle/>
            <a:p>
              <a:pPr algn="ctr"/>
              <a:r>
                <a:rPr lang="en-US" sz="1000" dirty="0" smtClean="0"/>
                <a:t>In memory undo </a:t>
              </a:r>
              <a:r>
                <a:rPr lang="en-US" sz="1000" dirty="0" smtClean="0"/>
                <a:t>latch</a:t>
              </a:r>
            </a:p>
          </p:txBody>
        </p:sp>
        <p:sp>
          <p:nvSpPr>
            <p:cNvPr id="46" name="TextBox 45"/>
            <p:cNvSpPr txBox="1">
              <a:spLocks noChangeArrowheads="1"/>
            </p:cNvSpPr>
            <p:nvPr/>
          </p:nvSpPr>
          <p:spPr bwMode="auto">
            <a:xfrm>
              <a:off x="3536040" y="3758036"/>
              <a:ext cx="1569360" cy="338554"/>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dirty="0" smtClean="0">
                  <a:solidFill>
                    <a:schemeClr val="tx1">
                      <a:alpha val="100000"/>
                    </a:schemeClr>
                  </a:solidFill>
                  <a:latin typeface="Times New Roman"/>
                </a:rPr>
                <a:t>In-memory undo</a:t>
              </a:r>
              <a:endParaRPr lang="en-US" sz="1600" dirty="0">
                <a:solidFill>
                  <a:schemeClr val="tx1">
                    <a:alpha val="100000"/>
                  </a:schemeClr>
                </a:solidFill>
                <a:latin typeface="Times New Roman"/>
              </a:endParaRPr>
            </a:p>
          </p:txBody>
        </p:sp>
        <p:sp>
          <p:nvSpPr>
            <p:cNvPr id="47" name="TextBox 46"/>
            <p:cNvSpPr txBox="1">
              <a:spLocks noChangeArrowheads="1"/>
            </p:cNvSpPr>
            <p:nvPr/>
          </p:nvSpPr>
          <p:spPr bwMode="auto">
            <a:xfrm>
              <a:off x="3566880" y="4745069"/>
              <a:ext cx="1181734" cy="338554"/>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dirty="0" smtClean="0">
                  <a:solidFill>
                    <a:schemeClr val="tx1">
                      <a:alpha val="100000"/>
                    </a:schemeClr>
                  </a:solidFill>
                  <a:latin typeface="Times New Roman"/>
                </a:rPr>
                <a:t>Private redo</a:t>
              </a:r>
              <a:endParaRPr lang="en-US" sz="1600" dirty="0">
                <a:solidFill>
                  <a:schemeClr val="tx1">
                    <a:alpha val="100000"/>
                  </a:schemeClr>
                </a:solidFill>
                <a:latin typeface="Times New Roman"/>
              </a:endParaRPr>
            </a:p>
          </p:txBody>
        </p:sp>
        <p:sp>
          <p:nvSpPr>
            <p:cNvPr id="48" name="Rectangle 47"/>
            <p:cNvSpPr>
              <a:spLocks noChangeArrowheads="1"/>
            </p:cNvSpPr>
            <p:nvPr/>
          </p:nvSpPr>
          <p:spPr bwMode="auto">
            <a:xfrm>
              <a:off x="3605614" y="4103709"/>
              <a:ext cx="1143000" cy="299675"/>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dirty="0">
                <a:solidFill>
                  <a:schemeClr val="tx1">
                    <a:alpha val="100000"/>
                  </a:schemeClr>
                </a:solidFill>
                <a:latin typeface="Times New Roman"/>
              </a:endParaRPr>
            </a:p>
          </p:txBody>
        </p:sp>
        <p:sp>
          <p:nvSpPr>
            <p:cNvPr id="49" name="Rectangle 48"/>
            <p:cNvSpPr>
              <a:spLocks noChangeArrowheads="1"/>
            </p:cNvSpPr>
            <p:nvPr/>
          </p:nvSpPr>
          <p:spPr bwMode="auto">
            <a:xfrm>
              <a:off x="3605614" y="5151731"/>
              <a:ext cx="1143000" cy="299675"/>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dirty="0">
                <a:solidFill>
                  <a:schemeClr val="tx1">
                    <a:alpha val="100000"/>
                  </a:schemeClr>
                </a:solidFill>
                <a:latin typeface="Times New Roman"/>
              </a:endParaRPr>
            </a:p>
          </p:txBody>
        </p:sp>
        <p:sp>
          <p:nvSpPr>
            <p:cNvPr id="50" name="Rectangle 49"/>
            <p:cNvSpPr/>
            <p:nvPr/>
          </p:nvSpPr>
          <p:spPr>
            <a:xfrm>
              <a:off x="4886943" y="4508204"/>
              <a:ext cx="124178" cy="137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943387" y="5527135"/>
              <a:ext cx="124178" cy="121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3566880" y="5439489"/>
              <a:ext cx="1374626" cy="246221"/>
            </a:xfrm>
            <a:prstGeom prst="rect">
              <a:avLst/>
            </a:prstGeom>
            <a:noFill/>
          </p:spPr>
          <p:txBody>
            <a:bodyPr wrap="square" rtlCol="0">
              <a:spAutoFit/>
            </a:bodyPr>
            <a:lstStyle/>
            <a:p>
              <a:pPr algn="ctr"/>
              <a:r>
                <a:rPr lang="en-US" sz="1000" dirty="0"/>
                <a:t> </a:t>
              </a:r>
              <a:r>
                <a:rPr lang="en-US" sz="1000" dirty="0" smtClean="0"/>
                <a:t>r</a:t>
              </a:r>
              <a:r>
                <a:rPr lang="en-US" sz="1000" dirty="0" smtClean="0"/>
                <a:t>edo </a:t>
              </a:r>
              <a:r>
                <a:rPr lang="en-US" sz="1000" dirty="0" smtClean="0"/>
                <a:t>allocation latch</a:t>
              </a:r>
            </a:p>
          </p:txBody>
        </p:sp>
      </p:grpSp>
      <p:grpSp>
        <p:nvGrpSpPr>
          <p:cNvPr id="59" name="Group 58"/>
          <p:cNvGrpSpPr/>
          <p:nvPr/>
        </p:nvGrpSpPr>
        <p:grpSpPr>
          <a:xfrm>
            <a:off x="2893350" y="2163915"/>
            <a:ext cx="1676400" cy="2286000"/>
            <a:chOff x="3498574" y="3514725"/>
            <a:chExt cx="1676400" cy="2286000"/>
          </a:xfrm>
        </p:grpSpPr>
        <p:sp>
          <p:nvSpPr>
            <p:cNvPr id="60" name="Rounded Rectangle 59"/>
            <p:cNvSpPr/>
            <p:nvPr/>
          </p:nvSpPr>
          <p:spPr>
            <a:xfrm>
              <a:off x="3498574" y="3514725"/>
              <a:ext cx="1676400" cy="2286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536040" y="4454014"/>
              <a:ext cx="1447800" cy="246221"/>
            </a:xfrm>
            <a:prstGeom prst="rect">
              <a:avLst/>
            </a:prstGeom>
            <a:noFill/>
          </p:spPr>
          <p:txBody>
            <a:bodyPr wrap="square" rtlCol="0">
              <a:spAutoFit/>
            </a:bodyPr>
            <a:lstStyle/>
            <a:p>
              <a:pPr algn="ctr"/>
              <a:r>
                <a:rPr lang="en-US" sz="1000" dirty="0" smtClean="0"/>
                <a:t>In memory undo </a:t>
              </a:r>
              <a:r>
                <a:rPr lang="en-US" sz="1000" dirty="0" smtClean="0"/>
                <a:t>latch</a:t>
              </a:r>
            </a:p>
          </p:txBody>
        </p:sp>
        <p:sp>
          <p:nvSpPr>
            <p:cNvPr id="62" name="TextBox 61"/>
            <p:cNvSpPr txBox="1">
              <a:spLocks noChangeArrowheads="1"/>
            </p:cNvSpPr>
            <p:nvPr/>
          </p:nvSpPr>
          <p:spPr bwMode="auto">
            <a:xfrm>
              <a:off x="3536040" y="3758036"/>
              <a:ext cx="1569360" cy="338554"/>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dirty="0" smtClean="0">
                  <a:solidFill>
                    <a:schemeClr val="tx1">
                      <a:alpha val="100000"/>
                    </a:schemeClr>
                  </a:solidFill>
                  <a:latin typeface="Times New Roman"/>
                </a:rPr>
                <a:t>In-memory undo</a:t>
              </a:r>
              <a:endParaRPr lang="en-US" sz="1600" dirty="0">
                <a:solidFill>
                  <a:schemeClr val="tx1">
                    <a:alpha val="100000"/>
                  </a:schemeClr>
                </a:solidFill>
                <a:latin typeface="Times New Roman"/>
              </a:endParaRPr>
            </a:p>
          </p:txBody>
        </p:sp>
        <p:sp>
          <p:nvSpPr>
            <p:cNvPr id="63" name="TextBox 62"/>
            <p:cNvSpPr txBox="1">
              <a:spLocks noChangeArrowheads="1"/>
            </p:cNvSpPr>
            <p:nvPr/>
          </p:nvSpPr>
          <p:spPr bwMode="auto">
            <a:xfrm>
              <a:off x="3566880" y="4745069"/>
              <a:ext cx="1181734" cy="338554"/>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dirty="0" smtClean="0">
                  <a:solidFill>
                    <a:schemeClr val="tx1">
                      <a:alpha val="100000"/>
                    </a:schemeClr>
                  </a:solidFill>
                  <a:latin typeface="Times New Roman"/>
                </a:rPr>
                <a:t>Private redo</a:t>
              </a:r>
              <a:endParaRPr lang="en-US" sz="1600" dirty="0">
                <a:solidFill>
                  <a:schemeClr val="tx1">
                    <a:alpha val="100000"/>
                  </a:schemeClr>
                </a:solidFill>
                <a:latin typeface="Times New Roman"/>
              </a:endParaRPr>
            </a:p>
          </p:txBody>
        </p:sp>
        <p:sp>
          <p:nvSpPr>
            <p:cNvPr id="64" name="Rectangle 63"/>
            <p:cNvSpPr>
              <a:spLocks noChangeArrowheads="1"/>
            </p:cNvSpPr>
            <p:nvPr/>
          </p:nvSpPr>
          <p:spPr bwMode="auto">
            <a:xfrm>
              <a:off x="3605614" y="4103709"/>
              <a:ext cx="1143000" cy="299675"/>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dirty="0">
                <a:solidFill>
                  <a:schemeClr val="tx1">
                    <a:alpha val="100000"/>
                  </a:schemeClr>
                </a:solidFill>
                <a:latin typeface="Times New Roman"/>
              </a:endParaRPr>
            </a:p>
          </p:txBody>
        </p:sp>
        <p:sp>
          <p:nvSpPr>
            <p:cNvPr id="65" name="Rectangle 64"/>
            <p:cNvSpPr>
              <a:spLocks noChangeArrowheads="1"/>
            </p:cNvSpPr>
            <p:nvPr/>
          </p:nvSpPr>
          <p:spPr bwMode="auto">
            <a:xfrm>
              <a:off x="3605614" y="5151731"/>
              <a:ext cx="1143000" cy="299675"/>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dirty="0">
                <a:solidFill>
                  <a:schemeClr val="tx1">
                    <a:alpha val="100000"/>
                  </a:schemeClr>
                </a:solidFill>
                <a:latin typeface="Times New Roman"/>
              </a:endParaRPr>
            </a:p>
          </p:txBody>
        </p:sp>
        <p:sp>
          <p:nvSpPr>
            <p:cNvPr id="66" name="Rectangle 65"/>
            <p:cNvSpPr/>
            <p:nvPr/>
          </p:nvSpPr>
          <p:spPr>
            <a:xfrm>
              <a:off x="4886943" y="4508204"/>
              <a:ext cx="124178" cy="137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4943387" y="5527135"/>
              <a:ext cx="124178" cy="121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566880" y="5439489"/>
              <a:ext cx="1374626" cy="246221"/>
            </a:xfrm>
            <a:prstGeom prst="rect">
              <a:avLst/>
            </a:prstGeom>
            <a:noFill/>
          </p:spPr>
          <p:txBody>
            <a:bodyPr wrap="square" rtlCol="0">
              <a:spAutoFit/>
            </a:bodyPr>
            <a:lstStyle/>
            <a:p>
              <a:pPr algn="ctr"/>
              <a:r>
                <a:rPr lang="en-US" sz="1000" dirty="0"/>
                <a:t> </a:t>
              </a:r>
              <a:r>
                <a:rPr lang="en-US" sz="1000" dirty="0" smtClean="0"/>
                <a:t>r</a:t>
              </a:r>
              <a:r>
                <a:rPr lang="en-US" sz="1000" dirty="0" smtClean="0"/>
                <a:t>edo </a:t>
              </a:r>
              <a:r>
                <a:rPr lang="en-US" sz="1000" dirty="0" smtClean="0"/>
                <a:t>allocation latch</a:t>
              </a:r>
            </a:p>
          </p:txBody>
        </p:sp>
      </p:grpSp>
      <p:grpSp>
        <p:nvGrpSpPr>
          <p:cNvPr id="69" name="Group 68"/>
          <p:cNvGrpSpPr/>
          <p:nvPr/>
        </p:nvGrpSpPr>
        <p:grpSpPr>
          <a:xfrm>
            <a:off x="3045750" y="2316315"/>
            <a:ext cx="1676400" cy="2286000"/>
            <a:chOff x="3498574" y="3514725"/>
            <a:chExt cx="1676400" cy="2286000"/>
          </a:xfrm>
        </p:grpSpPr>
        <p:sp>
          <p:nvSpPr>
            <p:cNvPr id="70" name="Rounded Rectangle 69"/>
            <p:cNvSpPr/>
            <p:nvPr/>
          </p:nvSpPr>
          <p:spPr>
            <a:xfrm>
              <a:off x="3498574" y="3514725"/>
              <a:ext cx="1676400" cy="2286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3536040" y="4454014"/>
              <a:ext cx="1447800" cy="246221"/>
            </a:xfrm>
            <a:prstGeom prst="rect">
              <a:avLst/>
            </a:prstGeom>
            <a:noFill/>
          </p:spPr>
          <p:txBody>
            <a:bodyPr wrap="square" rtlCol="0">
              <a:spAutoFit/>
            </a:bodyPr>
            <a:lstStyle/>
            <a:p>
              <a:pPr algn="ctr"/>
              <a:r>
                <a:rPr lang="en-US" sz="1000" dirty="0" smtClean="0"/>
                <a:t>In memory undo </a:t>
              </a:r>
              <a:r>
                <a:rPr lang="en-US" sz="1000" dirty="0" smtClean="0"/>
                <a:t>latch</a:t>
              </a:r>
            </a:p>
          </p:txBody>
        </p:sp>
        <p:sp>
          <p:nvSpPr>
            <p:cNvPr id="72" name="TextBox 71"/>
            <p:cNvSpPr txBox="1">
              <a:spLocks noChangeArrowheads="1"/>
            </p:cNvSpPr>
            <p:nvPr/>
          </p:nvSpPr>
          <p:spPr bwMode="auto">
            <a:xfrm>
              <a:off x="3536040" y="3758036"/>
              <a:ext cx="1569360" cy="338554"/>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dirty="0" smtClean="0">
                  <a:solidFill>
                    <a:schemeClr val="tx1">
                      <a:alpha val="100000"/>
                    </a:schemeClr>
                  </a:solidFill>
                  <a:latin typeface="Times New Roman"/>
                </a:rPr>
                <a:t>In-memory undo</a:t>
              </a:r>
              <a:endParaRPr lang="en-US" sz="1600" dirty="0">
                <a:solidFill>
                  <a:schemeClr val="tx1">
                    <a:alpha val="100000"/>
                  </a:schemeClr>
                </a:solidFill>
                <a:latin typeface="Times New Roman"/>
              </a:endParaRPr>
            </a:p>
          </p:txBody>
        </p:sp>
        <p:sp>
          <p:nvSpPr>
            <p:cNvPr id="73" name="TextBox 72"/>
            <p:cNvSpPr txBox="1">
              <a:spLocks noChangeArrowheads="1"/>
            </p:cNvSpPr>
            <p:nvPr/>
          </p:nvSpPr>
          <p:spPr bwMode="auto">
            <a:xfrm>
              <a:off x="3566880" y="4745069"/>
              <a:ext cx="1181734" cy="338554"/>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dirty="0" smtClean="0">
                  <a:solidFill>
                    <a:schemeClr val="tx1">
                      <a:alpha val="100000"/>
                    </a:schemeClr>
                  </a:solidFill>
                  <a:latin typeface="Times New Roman"/>
                </a:rPr>
                <a:t>Private redo</a:t>
              </a:r>
              <a:endParaRPr lang="en-US" sz="1600" dirty="0">
                <a:solidFill>
                  <a:schemeClr val="tx1">
                    <a:alpha val="100000"/>
                  </a:schemeClr>
                </a:solidFill>
                <a:latin typeface="Times New Roman"/>
              </a:endParaRPr>
            </a:p>
          </p:txBody>
        </p:sp>
        <p:sp>
          <p:nvSpPr>
            <p:cNvPr id="74" name="Rectangle 73"/>
            <p:cNvSpPr>
              <a:spLocks noChangeArrowheads="1"/>
            </p:cNvSpPr>
            <p:nvPr/>
          </p:nvSpPr>
          <p:spPr bwMode="auto">
            <a:xfrm>
              <a:off x="3605614" y="4103709"/>
              <a:ext cx="1143000" cy="299675"/>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dirty="0">
                <a:solidFill>
                  <a:schemeClr val="tx1">
                    <a:alpha val="100000"/>
                  </a:schemeClr>
                </a:solidFill>
                <a:latin typeface="Times New Roman"/>
              </a:endParaRPr>
            </a:p>
          </p:txBody>
        </p:sp>
        <p:sp>
          <p:nvSpPr>
            <p:cNvPr id="75" name="Rectangle 74"/>
            <p:cNvSpPr>
              <a:spLocks noChangeArrowheads="1"/>
            </p:cNvSpPr>
            <p:nvPr/>
          </p:nvSpPr>
          <p:spPr bwMode="auto">
            <a:xfrm>
              <a:off x="3605614" y="5151731"/>
              <a:ext cx="1143000" cy="299675"/>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endParaRPr lang="en-US" sz="1600" dirty="0">
                <a:solidFill>
                  <a:schemeClr val="tx1">
                    <a:alpha val="100000"/>
                  </a:schemeClr>
                </a:solidFill>
                <a:latin typeface="Times New Roman"/>
              </a:endParaRPr>
            </a:p>
          </p:txBody>
        </p:sp>
        <p:sp>
          <p:nvSpPr>
            <p:cNvPr id="76" name="Rectangle 75"/>
            <p:cNvSpPr/>
            <p:nvPr/>
          </p:nvSpPr>
          <p:spPr>
            <a:xfrm>
              <a:off x="4886943" y="4508204"/>
              <a:ext cx="124178" cy="137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4943387" y="5527135"/>
              <a:ext cx="124178" cy="121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3566880" y="5439489"/>
              <a:ext cx="1374626" cy="246221"/>
            </a:xfrm>
            <a:prstGeom prst="rect">
              <a:avLst/>
            </a:prstGeom>
            <a:noFill/>
          </p:spPr>
          <p:txBody>
            <a:bodyPr wrap="square" rtlCol="0">
              <a:spAutoFit/>
            </a:bodyPr>
            <a:lstStyle/>
            <a:p>
              <a:pPr algn="ctr"/>
              <a:r>
                <a:rPr lang="en-US" sz="1000" dirty="0"/>
                <a:t> </a:t>
              </a:r>
              <a:r>
                <a:rPr lang="en-US" sz="1000" dirty="0" smtClean="0"/>
                <a:t>r</a:t>
              </a:r>
              <a:r>
                <a:rPr lang="en-US" sz="1000" dirty="0" smtClean="0"/>
                <a:t>edo </a:t>
              </a:r>
              <a:r>
                <a:rPr lang="en-US" sz="1000" dirty="0" smtClean="0"/>
                <a:t>allocation latch</a:t>
              </a:r>
            </a:p>
          </p:txBody>
        </p:sp>
      </p:grpSp>
    </p:spTree>
    <p:extLst>
      <p:ext uri="{BB962C8B-B14F-4D97-AF65-F5344CB8AC3E}">
        <p14:creationId xmlns:p14="http://schemas.microsoft.com/office/powerpoint/2010/main" val="416471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Context#1</a:t>
            </a:r>
            <a:endParaRPr lang="en-US" dirty="0"/>
          </a:p>
        </p:txBody>
      </p:sp>
      <p:sp>
        <p:nvSpPr>
          <p:cNvPr id="6" name="Content Placeholder 5"/>
          <p:cNvSpPr>
            <a:spLocks noGrp="1"/>
          </p:cNvSpPr>
          <p:nvPr>
            <p:ph idx="1"/>
          </p:nvPr>
        </p:nvSpPr>
        <p:spPr/>
        <p:txBody>
          <a:bodyPr>
            <a:normAutofit/>
          </a:bodyPr>
          <a:lstStyle/>
          <a:p>
            <a:r>
              <a:rPr lang="en-US" dirty="0" smtClean="0"/>
              <a:t>Modification of the database state</a:t>
            </a:r>
          </a:p>
          <a:p>
            <a:pPr lvl="1"/>
            <a:r>
              <a:rPr lang="en-US" dirty="0" smtClean="0"/>
              <a:t>Transactions contain </a:t>
            </a:r>
            <a:r>
              <a:rPr lang="en-US" b="1" dirty="0" smtClean="0"/>
              <a:t>update</a:t>
            </a:r>
            <a:r>
              <a:rPr lang="en-US" dirty="0" smtClean="0"/>
              <a:t>, </a:t>
            </a:r>
            <a:r>
              <a:rPr lang="en-US" b="1" dirty="0" smtClean="0"/>
              <a:t>delete</a:t>
            </a:r>
            <a:r>
              <a:rPr lang="en-US" dirty="0" smtClean="0"/>
              <a:t>, </a:t>
            </a:r>
            <a:r>
              <a:rPr lang="en-US" b="1" dirty="0" smtClean="0"/>
              <a:t>insert</a:t>
            </a:r>
            <a:r>
              <a:rPr lang="en-US" dirty="0" smtClean="0"/>
              <a:t> statements</a:t>
            </a:r>
          </a:p>
          <a:p>
            <a:pPr lvl="2"/>
            <a:r>
              <a:rPr lang="en-US" dirty="0" smtClean="0"/>
              <a:t>The challenge for the DBA is to </a:t>
            </a:r>
          </a:p>
          <a:p>
            <a:pPr lvl="3"/>
            <a:r>
              <a:rPr lang="en-US" dirty="0" smtClean="0"/>
              <a:t>minimize performance performance overhead</a:t>
            </a:r>
          </a:p>
          <a:p>
            <a:pPr lvl="3"/>
            <a:r>
              <a:rPr lang="en-US" dirty="0" smtClean="0"/>
              <a:t>while the DBMS guarantees Atomicity and Durability</a:t>
            </a:r>
          </a:p>
          <a:p>
            <a:pPr lvl="2"/>
            <a:r>
              <a:rPr lang="en-US" dirty="0" smtClean="0"/>
              <a:t>We ignore</a:t>
            </a:r>
          </a:p>
          <a:p>
            <a:pPr lvl="3"/>
            <a:r>
              <a:rPr lang="en-US" dirty="0" smtClean="0"/>
              <a:t> Isolation issues – </a:t>
            </a:r>
            <a:r>
              <a:rPr lang="en-US" dirty="0"/>
              <a:t>see lock </a:t>
            </a:r>
            <a:r>
              <a:rPr lang="en-US" dirty="0" smtClean="0"/>
              <a:t>tuning</a:t>
            </a:r>
          </a:p>
          <a:p>
            <a:pPr lvl="3"/>
            <a:r>
              <a:rPr lang="en-US" dirty="0" smtClean="0"/>
              <a:t>Consistency issues – see query tuning</a:t>
            </a:r>
          </a:p>
          <a:p>
            <a:pPr lvl="3"/>
            <a:r>
              <a:rPr lang="en-US" dirty="0"/>
              <a:t>D</a:t>
            </a:r>
            <a:r>
              <a:rPr lang="en-US" dirty="0" smtClean="0"/>
              <a:t>atabase loading – see tuning the application interface</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1006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Context#1 Wrap-up</a:t>
            </a:r>
            <a:endParaRPr lang="en-US" dirty="0"/>
          </a:p>
        </p:txBody>
      </p:sp>
      <p:sp>
        <p:nvSpPr>
          <p:cNvPr id="3" name="Content Placeholder 2"/>
          <p:cNvSpPr>
            <a:spLocks noGrp="1"/>
          </p:cNvSpPr>
          <p:nvPr>
            <p:ph idx="1"/>
          </p:nvPr>
        </p:nvSpPr>
        <p:spPr>
          <a:xfrm>
            <a:off x="457200" y="1600200"/>
            <a:ext cx="8229600" cy="4674541"/>
          </a:xfrm>
        </p:spPr>
        <p:txBody>
          <a:bodyPr>
            <a:normAutofit fontScale="77500" lnSpcReduction="20000"/>
          </a:bodyPr>
          <a:lstStyle/>
          <a:p>
            <a:r>
              <a:rPr lang="en-US" dirty="0" smtClean="0"/>
              <a:t>The application submits transactions that insert/delete/update tables</a:t>
            </a:r>
          </a:p>
          <a:p>
            <a:r>
              <a:rPr lang="en-US" dirty="0" smtClean="0"/>
              <a:t>What write IOs are performed?</a:t>
            </a:r>
          </a:p>
          <a:p>
            <a:pPr lvl="1"/>
            <a:r>
              <a:rPr lang="en-US" dirty="0" smtClean="0"/>
              <a:t>Case#1: The buffer is not full</a:t>
            </a:r>
          </a:p>
          <a:p>
            <a:pPr lvl="2"/>
            <a:r>
              <a:rPr lang="en-US" dirty="0" smtClean="0"/>
              <a:t>Log records are written to the log at commit time</a:t>
            </a:r>
          </a:p>
          <a:p>
            <a:pPr lvl="2"/>
            <a:r>
              <a:rPr lang="en-US" dirty="0" smtClean="0"/>
              <a:t>Dirty data/index pages modified by these transactions are written to the data </a:t>
            </a:r>
            <a:r>
              <a:rPr lang="en-US" dirty="0" err="1" smtClean="0"/>
              <a:t>tablespaces</a:t>
            </a:r>
            <a:r>
              <a:rPr lang="en-US" dirty="0" smtClean="0"/>
              <a:t> at some point after the transaction commits, and before the next checkpoint</a:t>
            </a:r>
          </a:p>
          <a:p>
            <a:pPr lvl="1"/>
            <a:r>
              <a:rPr lang="en-US" dirty="0" smtClean="0"/>
              <a:t>Case#2: The buffer is full</a:t>
            </a:r>
          </a:p>
          <a:p>
            <a:pPr lvl="2"/>
            <a:r>
              <a:rPr lang="en-US" dirty="0" smtClean="0"/>
              <a:t>Dirty pages (possibly modified by other transactions) are stolen to make room for new pages as they are required</a:t>
            </a:r>
          </a:p>
          <a:p>
            <a:pPr lvl="2"/>
            <a:r>
              <a:rPr lang="en-US" dirty="0" smtClean="0"/>
              <a:t>Log records are written to the log at commit time, and when dirty pages are stolen</a:t>
            </a:r>
          </a:p>
          <a:p>
            <a:pPr lvl="2"/>
            <a:r>
              <a:rPr lang="en-US" dirty="0"/>
              <a:t>Dirty data/index pages modified by these transactions are written to the data </a:t>
            </a:r>
            <a:r>
              <a:rPr lang="en-US" dirty="0" err="1"/>
              <a:t>tablespaces</a:t>
            </a:r>
            <a:r>
              <a:rPr lang="en-US" dirty="0"/>
              <a:t> at some point after the transaction commits, and before the next </a:t>
            </a:r>
            <a:r>
              <a:rPr lang="en-US" dirty="0" smtClean="0"/>
              <a:t>checkpoint</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199625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#2</a:t>
            </a:r>
            <a:endParaRPr lang="en-US" dirty="0"/>
          </a:p>
        </p:txBody>
      </p:sp>
      <p:sp>
        <p:nvSpPr>
          <p:cNvPr id="3" name="Content Placeholder 2"/>
          <p:cNvSpPr>
            <a:spLocks noGrp="1"/>
          </p:cNvSpPr>
          <p:nvPr>
            <p:ph idx="1"/>
          </p:nvPr>
        </p:nvSpPr>
        <p:spPr/>
        <p:txBody>
          <a:bodyPr>
            <a:normAutofit lnSpcReduction="10000"/>
          </a:bodyPr>
          <a:lstStyle/>
          <a:p>
            <a:r>
              <a:rPr lang="en-US" dirty="0" smtClean="0"/>
              <a:t>External algorithms for sorting/hashing manipulate a working set which is larger than RAM (or larger than the buffer space allocated for sorting/hashing)</a:t>
            </a:r>
          </a:p>
          <a:p>
            <a:pPr lvl="1"/>
            <a:r>
              <a:rPr lang="en-US" dirty="0" smtClean="0"/>
              <a:t>Sort or hash is performed in multiple passes</a:t>
            </a:r>
          </a:p>
          <a:p>
            <a:pPr lvl="1"/>
            <a:r>
              <a:rPr lang="en-US" dirty="0" smtClean="0"/>
              <a:t>In each pass data is read from disk, hashed/sorted/merged in memory and then written to secondary</a:t>
            </a:r>
          </a:p>
          <a:p>
            <a:pPr lvl="1"/>
            <a:r>
              <a:rPr lang="en-US" dirty="0" smtClean="0"/>
              <a:t>Pass N+1 can only start when Pass </a:t>
            </a:r>
            <a:r>
              <a:rPr lang="en-US" dirty="0"/>
              <a:t>N</a:t>
            </a:r>
            <a:r>
              <a:rPr lang="en-US" dirty="0" smtClean="0"/>
              <a:t> is done writing data back to secondary storage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20716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occupation vs. Page size</a:t>
            </a:r>
            <a:endParaRPr lang="en-US" dirty="0"/>
          </a:p>
        </p:txBody>
      </p:sp>
      <p:sp>
        <p:nvSpPr>
          <p:cNvPr id="10" name="Content Placeholder 9"/>
          <p:cNvSpPr>
            <a:spLocks noGrp="1"/>
          </p:cNvSpPr>
          <p:nvPr>
            <p:ph idx="1"/>
          </p:nvPr>
        </p:nvSpPr>
        <p:spPr>
          <a:xfrm>
            <a:off x="457199" y="4687240"/>
            <a:ext cx="8508059" cy="1438923"/>
          </a:xfrm>
        </p:spPr>
        <p:txBody>
          <a:bodyPr>
            <a:normAutofit lnSpcReduction="10000"/>
          </a:bodyPr>
          <a:lstStyle/>
          <a:p>
            <a:pPr marL="342900" lvl="2" indent="-342900"/>
            <a:r>
              <a:rPr lang="en-US" sz="2000" dirty="0" smtClean="0"/>
              <a:t>For hashing: RAM </a:t>
            </a:r>
            <a:r>
              <a:rPr lang="en-US" sz="2000" dirty="0"/>
              <a:t>occupation = 2 * page size * </a:t>
            </a:r>
            <a:r>
              <a:rPr lang="en-US" sz="2000" dirty="0" err="1"/>
              <a:t>Nb</a:t>
            </a:r>
            <a:r>
              <a:rPr lang="en-US" sz="2000" dirty="0"/>
              <a:t> partitions</a:t>
            </a:r>
          </a:p>
          <a:p>
            <a:r>
              <a:rPr lang="en-US" sz="2000" dirty="0" smtClean="0"/>
              <a:t>How to set page size?</a:t>
            </a:r>
          </a:p>
          <a:p>
            <a:pPr lvl="1"/>
            <a:r>
              <a:rPr lang="en-US" sz="2000" dirty="0" smtClean="0"/>
              <a:t>Large page size (</a:t>
            </a:r>
            <a:r>
              <a:rPr lang="en-US" sz="2000" dirty="0"/>
              <a:t>up to 1MB</a:t>
            </a:r>
            <a:r>
              <a:rPr lang="en-US" sz="2000" dirty="0" smtClean="0"/>
              <a:t>) is good for IO throughput , …</a:t>
            </a:r>
          </a:p>
          <a:p>
            <a:pPr lvl="1"/>
            <a:r>
              <a:rPr lang="en-US" sz="2000" dirty="0" smtClean="0"/>
              <a:t>… but it might cause multiple passes</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8" name="Picture 7" descr="Screen Shot 2013-02-12 at 10.59.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 y="1524940"/>
            <a:ext cx="3441700" cy="3149600"/>
          </a:xfrm>
          <a:prstGeom prst="rect">
            <a:avLst/>
          </a:prstGeom>
        </p:spPr>
      </p:pic>
      <p:pic>
        <p:nvPicPr>
          <p:cNvPr id="9" name="Picture 8" descr="Screen Shot 2013-02-12 at 10.59.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982" y="1524940"/>
            <a:ext cx="4787900" cy="3162300"/>
          </a:xfrm>
          <a:prstGeom prst="rect">
            <a:avLst/>
          </a:prstGeom>
        </p:spPr>
      </p:pic>
    </p:spTree>
    <p:extLst>
      <p:ext uri="{BB962C8B-B14F-4D97-AF65-F5344CB8AC3E}">
        <p14:creationId xmlns:p14="http://schemas.microsoft.com/office/powerpoint/2010/main" val="3937888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 </a:t>
            </a:r>
            <a:endParaRPr lang="en-US" dirty="0"/>
          </a:p>
        </p:txBody>
      </p:sp>
      <p:sp>
        <p:nvSpPr>
          <p:cNvPr id="3" name="Content Placeholder 2"/>
          <p:cNvSpPr>
            <a:spLocks noGrp="1"/>
          </p:cNvSpPr>
          <p:nvPr>
            <p:ph idx="1"/>
          </p:nvPr>
        </p:nvSpPr>
        <p:spPr/>
        <p:txBody>
          <a:bodyPr>
            <a:normAutofit lnSpcReduction="10000"/>
          </a:bodyPr>
          <a:lstStyle/>
          <a:p>
            <a:r>
              <a:rPr lang="en-US" dirty="0" smtClean="0"/>
              <a:t>The buckets written/read during an external algorithm contain temporary data</a:t>
            </a:r>
          </a:p>
          <a:p>
            <a:pPr lvl="1"/>
            <a:r>
              <a:rPr lang="en-US" dirty="0" smtClean="0"/>
              <a:t>Buckets are not relations</a:t>
            </a:r>
          </a:p>
          <a:p>
            <a:pPr lvl="1"/>
            <a:r>
              <a:rPr lang="en-US" dirty="0" smtClean="0"/>
              <a:t>The data should not persist</a:t>
            </a:r>
          </a:p>
          <a:p>
            <a:r>
              <a:rPr lang="en-US" dirty="0" smtClean="0"/>
              <a:t>Most systems allow to define </a:t>
            </a:r>
            <a:r>
              <a:rPr lang="en-US" dirty="0" err="1" smtClean="0"/>
              <a:t>tablespaces</a:t>
            </a:r>
            <a:r>
              <a:rPr lang="en-US" dirty="0" smtClean="0"/>
              <a:t> for temporary data</a:t>
            </a:r>
          </a:p>
          <a:p>
            <a:r>
              <a:rPr lang="en-US" dirty="0" smtClean="0"/>
              <a:t>In MySQL external algorithms do not rely on the storage manager, they directly access the </a:t>
            </a:r>
            <a:r>
              <a:rPr lang="en-US" smtClean="0"/>
              <a:t>file system</a:t>
            </a: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579970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Tablespaces</a:t>
            </a:r>
            <a:endParaRPr lang="en-US" dirty="0"/>
          </a:p>
        </p:txBody>
      </p:sp>
      <p:sp>
        <p:nvSpPr>
          <p:cNvPr id="6" name="Content Placeholder 5"/>
          <p:cNvSpPr>
            <a:spLocks noGrp="1"/>
          </p:cNvSpPr>
          <p:nvPr>
            <p:ph idx="1"/>
          </p:nvPr>
        </p:nvSpPr>
        <p:spPr>
          <a:xfrm>
            <a:off x="272815" y="1600201"/>
            <a:ext cx="8720666" cy="4429948"/>
          </a:xfrm>
        </p:spPr>
        <p:txBody>
          <a:bodyPr>
            <a:normAutofit fontScale="92500"/>
          </a:bodyPr>
          <a:lstStyle/>
          <a:p>
            <a:r>
              <a:rPr lang="en-US" dirty="0" smtClean="0"/>
              <a:t>Layer of storage abstraction on top of the file system</a:t>
            </a:r>
          </a:p>
          <a:p>
            <a:pPr lvl="1"/>
            <a:r>
              <a:rPr lang="en-US" dirty="0" smtClean="0"/>
              <a:t>Database objects (tables, indexes, large objects, temporary data)</a:t>
            </a:r>
          </a:p>
          <a:p>
            <a:pPr lvl="2"/>
            <a:r>
              <a:rPr lang="en-US" dirty="0" smtClean="0"/>
              <a:t>The log is not stored on a </a:t>
            </a:r>
            <a:r>
              <a:rPr lang="en-US" dirty="0" err="1" smtClean="0"/>
              <a:t>tablespace</a:t>
            </a:r>
            <a:r>
              <a:rPr lang="en-US" dirty="0" smtClean="0"/>
              <a:t>, but on dedicated files</a:t>
            </a:r>
          </a:p>
          <a:p>
            <a:pPr lvl="2"/>
            <a:r>
              <a:rPr lang="en-US" dirty="0" smtClean="0"/>
              <a:t>Oracle and DB2 distinguish between </a:t>
            </a:r>
          </a:p>
          <a:p>
            <a:pPr lvl="3"/>
            <a:r>
              <a:rPr lang="en-US" dirty="0" smtClean="0"/>
              <a:t>System (catalog) vs. user </a:t>
            </a:r>
            <a:r>
              <a:rPr lang="en-US" dirty="0" err="1" smtClean="0"/>
              <a:t>tablespaces</a:t>
            </a:r>
            <a:endParaRPr lang="en-US" dirty="0" smtClean="0"/>
          </a:p>
          <a:p>
            <a:pPr lvl="3"/>
            <a:r>
              <a:rPr lang="en-US" dirty="0" smtClean="0"/>
              <a:t>Manually vs. automatically managed</a:t>
            </a:r>
          </a:p>
          <a:p>
            <a:pPr lvl="3"/>
            <a:r>
              <a:rPr lang="en-US" dirty="0" smtClean="0"/>
              <a:t>Whether logging is turned on for a given </a:t>
            </a:r>
            <a:r>
              <a:rPr lang="en-US" dirty="0" err="1" smtClean="0"/>
              <a:t>tablespace</a:t>
            </a:r>
            <a:endParaRPr lang="en-US" dirty="0" smtClean="0"/>
          </a:p>
          <a:p>
            <a:pPr lvl="2"/>
            <a:r>
              <a:rPr lang="en-US" dirty="0" smtClean="0"/>
              <a:t>DB2 associates buffer pools to </a:t>
            </a:r>
            <a:r>
              <a:rPr lang="en-US" dirty="0" err="1" smtClean="0"/>
              <a:t>tablespaces</a:t>
            </a:r>
            <a:endParaRPr lang="en-US" dirty="0" smtClean="0"/>
          </a:p>
          <a:p>
            <a:pPr lvl="1"/>
            <a:r>
              <a:rPr lang="en-US" dirty="0"/>
              <a:t>A</a:t>
            </a:r>
            <a:r>
              <a:rPr lang="en-US" dirty="0" smtClean="0"/>
              <a:t> </a:t>
            </a:r>
            <a:r>
              <a:rPr lang="en-US" dirty="0" err="1" smtClean="0"/>
              <a:t>tablespace</a:t>
            </a:r>
            <a:r>
              <a:rPr lang="en-US" dirty="0" smtClean="0"/>
              <a:t> is mapped onto one or more files</a:t>
            </a:r>
          </a:p>
          <a:p>
            <a:pPr lvl="1"/>
            <a:endParaRPr lang="en-US" dirty="0"/>
          </a:p>
        </p:txBody>
      </p:sp>
      <p:sp>
        <p:nvSpPr>
          <p:cNvPr id="4" name="Footer Placeholder 3"/>
          <p:cNvSpPr>
            <a:spLocks noGrp="1"/>
          </p:cNvSpPr>
          <p:nvPr>
            <p:ph type="ftr" sz="quarter" idx="11"/>
          </p:nvPr>
        </p:nvSpPr>
        <p:spPr/>
        <p:txBody>
          <a:bodyPr/>
          <a:lstStyle/>
          <a:p>
            <a:r>
              <a:rPr lang="en-US" dirty="0" smtClean="0"/>
              <a:t>@ Dennis </a:t>
            </a:r>
            <a:r>
              <a:rPr lang="en-US" dirty="0" err="1" smtClean="0"/>
              <a:t>Shasha</a:t>
            </a:r>
            <a:r>
              <a:rPr lang="en-US" dirty="0" smtClean="0"/>
              <a:t> and Philippe Bonnet, 2013 </a:t>
            </a:r>
            <a:endParaRPr lang="en-US" dirty="0"/>
          </a:p>
        </p:txBody>
      </p:sp>
      <p:sp>
        <p:nvSpPr>
          <p:cNvPr id="7" name="TextBox 6"/>
          <p:cNvSpPr txBox="1"/>
          <p:nvPr/>
        </p:nvSpPr>
        <p:spPr>
          <a:xfrm>
            <a:off x="206963" y="6126163"/>
            <a:ext cx="8507457"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Oracle tablespace</a:t>
            </a:r>
            <a:r>
              <a:rPr lang="en-US" dirty="0" smtClean="0"/>
              <a:t>, </a:t>
            </a:r>
            <a:r>
              <a:rPr lang="en-US" dirty="0" smtClean="0">
                <a:hlinkClick r:id="rId3"/>
              </a:rPr>
              <a:t>DB2 tablespace</a:t>
            </a:r>
            <a:r>
              <a:rPr lang="en-US" dirty="0" smtClean="0"/>
              <a:t>, </a:t>
            </a:r>
            <a:r>
              <a:rPr lang="en-US" dirty="0" smtClean="0">
                <a:hlinkClick r:id="rId4"/>
              </a:rPr>
              <a:t>SQL Server file groups</a:t>
            </a:r>
            <a:r>
              <a:rPr lang="en-US" dirty="0" smtClean="0"/>
              <a:t>, </a:t>
            </a:r>
            <a:r>
              <a:rPr lang="en-US" dirty="0" err="1" smtClean="0">
                <a:hlinkClick r:id="rId5"/>
              </a:rPr>
              <a:t>InnoDB</a:t>
            </a:r>
            <a:r>
              <a:rPr lang="en-US" dirty="0" smtClean="0">
                <a:hlinkClick r:id="rId5"/>
              </a:rPr>
              <a:t> </a:t>
            </a:r>
            <a:r>
              <a:rPr lang="en-US" dirty="0" err="1" smtClean="0">
                <a:hlinkClick r:id="rId5"/>
              </a:rPr>
              <a:t>tablespaces</a:t>
            </a:r>
            <a:endParaRPr lang="en-US" dirty="0"/>
          </a:p>
        </p:txBody>
      </p:sp>
    </p:spTree>
    <p:extLst>
      <p:ext uri="{BB962C8B-B14F-4D97-AF65-F5344CB8AC3E}">
        <p14:creationId xmlns:p14="http://schemas.microsoft.com/office/powerpoint/2010/main" val="429342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Tablespace</a:t>
            </a:r>
            <a:r>
              <a:rPr lang="en-US" dirty="0" smtClean="0"/>
              <a:t> Structure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18" y="1893945"/>
            <a:ext cx="7154863" cy="1157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244593" y="1417638"/>
            <a:ext cx="1197764" cy="369332"/>
          </a:xfrm>
          <a:prstGeom prst="rect">
            <a:avLst/>
          </a:prstGeom>
          <a:noFill/>
        </p:spPr>
        <p:txBody>
          <a:bodyPr wrap="none" rtlCol="0">
            <a:spAutoFit/>
          </a:bodyPr>
          <a:lstStyle/>
          <a:p>
            <a:r>
              <a:rPr lang="en-US" dirty="0" smtClean="0"/>
              <a:t>SQL Server</a:t>
            </a:r>
            <a:endParaRPr lang="en-US" dirty="0"/>
          </a:p>
        </p:txBody>
      </p:sp>
      <p:sp>
        <p:nvSpPr>
          <p:cNvPr id="7" name="Rectangle 3"/>
          <p:cNvSpPr txBox="1">
            <a:spLocks noChangeArrowheads="1"/>
          </p:cNvSpPr>
          <p:nvPr/>
        </p:nvSpPr>
        <p:spPr>
          <a:xfrm>
            <a:off x="799630" y="3217332"/>
            <a:ext cx="3452518" cy="3139017"/>
          </a:xfrm>
          <a:prstGeom prst="rect">
            <a:avLst/>
          </a:prstGeom>
          <a:ln/>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31800" indent="-323850">
              <a:buSzPct val="45000"/>
              <a:buFont typeface="Wingdings" charset="0"/>
              <a:buChar char=""/>
              <a:tabLst>
                <a:tab pos="723900" algn="l"/>
                <a:tab pos="1447800" algn="l"/>
                <a:tab pos="2171700" algn="l"/>
                <a:tab pos="2895600" algn="l"/>
                <a:tab pos="3619500" algn="l"/>
                <a:tab pos="4343400" algn="l"/>
              </a:tabLst>
            </a:pPr>
            <a:r>
              <a:rPr lang="en-US" dirty="0" smtClean="0"/>
              <a:t>Extent-based allocation</a:t>
            </a:r>
          </a:p>
          <a:p>
            <a:pPr marL="863600" lvl="1" indent="-323850">
              <a:buSzPct val="45000"/>
              <a:buFont typeface="Wingdings" charset="0"/>
              <a:buChar char=""/>
              <a:tabLst>
                <a:tab pos="723900" algn="l"/>
                <a:tab pos="1447800" algn="l"/>
                <a:tab pos="2171700" algn="l"/>
                <a:tab pos="2895600" algn="l"/>
                <a:tab pos="3619500" algn="l"/>
                <a:tab pos="4343400" algn="l"/>
              </a:tabLst>
            </a:pPr>
            <a:r>
              <a:rPr lang="en-US" dirty="0" smtClean="0"/>
              <a:t>1 Extent = 8 pages</a:t>
            </a:r>
          </a:p>
          <a:p>
            <a:pPr marL="863600" lvl="1" indent="-323850">
              <a:buSzPct val="45000"/>
              <a:buFont typeface="Wingdings" charset="0"/>
              <a:buChar char=""/>
              <a:tabLst>
                <a:tab pos="723900" algn="l"/>
                <a:tab pos="1447800" algn="l"/>
                <a:tab pos="2171700" algn="l"/>
                <a:tab pos="2895600" algn="l"/>
                <a:tab pos="3619500" algn="l"/>
                <a:tab pos="4343400" algn="l"/>
              </a:tabLst>
            </a:pPr>
            <a:r>
              <a:rPr lang="en-US" dirty="0" smtClean="0"/>
              <a:t>Mixed/Uniform extents</a:t>
            </a:r>
          </a:p>
          <a:p>
            <a:pPr marL="431800" indent="-323850">
              <a:buSzPct val="45000"/>
              <a:buFont typeface="Wingdings" charset="0"/>
              <a:buChar char=""/>
              <a:tabLst>
                <a:tab pos="723900" algn="l"/>
                <a:tab pos="1447800" algn="l"/>
                <a:tab pos="2171700" algn="l"/>
                <a:tab pos="2895600" algn="l"/>
                <a:tab pos="3619500" algn="l"/>
                <a:tab pos="4343400" algn="l"/>
              </a:tabLst>
            </a:pPr>
            <a:r>
              <a:rPr lang="en-US" dirty="0" smtClean="0"/>
              <a:t>GAM bitmap over 64000 extents</a:t>
            </a:r>
          </a:p>
          <a:p>
            <a:pPr marL="863600" lvl="1" indent="-323850">
              <a:buSzPct val="45000"/>
              <a:buFont typeface="Wingdings" charset="0"/>
              <a:buChar char=""/>
              <a:tabLst>
                <a:tab pos="723900" algn="l"/>
                <a:tab pos="1447800" algn="l"/>
                <a:tab pos="2171700" algn="l"/>
                <a:tab pos="2895600" algn="l"/>
                <a:tab pos="3619500" algn="l"/>
                <a:tab pos="4343400" algn="l"/>
              </a:tabLst>
            </a:pPr>
            <a:r>
              <a:rPr lang="en-US" dirty="0" smtClean="0"/>
              <a:t>Is extent allocated?</a:t>
            </a:r>
            <a:endParaRPr lang="en-US" dirty="0"/>
          </a:p>
        </p:txBody>
      </p:sp>
      <p:sp>
        <p:nvSpPr>
          <p:cNvPr id="8" name="Rectangle 4"/>
          <p:cNvSpPr txBox="1">
            <a:spLocks noChangeArrowheads="1"/>
          </p:cNvSpPr>
          <p:nvPr/>
        </p:nvSpPr>
        <p:spPr>
          <a:xfrm>
            <a:off x="4534370" y="3097856"/>
            <a:ext cx="4449704" cy="3045182"/>
          </a:xfrm>
          <a:prstGeom prst="rect">
            <a:avLst/>
          </a:prstGeom>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31800" indent="-323850">
              <a:buSzPct val="45000"/>
              <a:buFont typeface="Wingdings" charset="0"/>
              <a:buChar char=""/>
              <a:tabLst>
                <a:tab pos="723900" algn="l"/>
                <a:tab pos="1447800" algn="l"/>
                <a:tab pos="2171700" algn="l"/>
                <a:tab pos="2895600" algn="l"/>
                <a:tab pos="3619500" algn="l"/>
                <a:tab pos="4343400" algn="l"/>
              </a:tabLst>
            </a:pPr>
            <a:r>
              <a:rPr lang="en-US" sz="2700" dirty="0" smtClean="0"/>
              <a:t>SGAM bitmap over 64000 extents</a:t>
            </a:r>
          </a:p>
          <a:p>
            <a:pPr marL="863600" lvl="1" indent="-323850">
              <a:buSzPct val="45000"/>
              <a:buFont typeface="Wingdings" charset="0"/>
              <a:buChar char=""/>
              <a:tabLst>
                <a:tab pos="723900" algn="l"/>
                <a:tab pos="1447800" algn="l"/>
                <a:tab pos="2171700" algn="l"/>
                <a:tab pos="2895600" algn="l"/>
                <a:tab pos="3619500" algn="l"/>
                <a:tab pos="4343400" algn="l"/>
              </a:tabLst>
            </a:pPr>
            <a:r>
              <a:rPr lang="en-US" sz="2400" dirty="0" smtClean="0"/>
              <a:t>Is extent mixed and has at least 1 unused page?</a:t>
            </a:r>
          </a:p>
          <a:p>
            <a:pPr marL="431800" indent="-323850">
              <a:buSzPct val="45000"/>
              <a:buFont typeface="Wingdings" charset="0"/>
              <a:buChar char=""/>
              <a:tabLst>
                <a:tab pos="723900" algn="l"/>
                <a:tab pos="1447800" algn="l"/>
                <a:tab pos="2171700" algn="l"/>
                <a:tab pos="2895600" algn="l"/>
                <a:tab pos="3619500" algn="l"/>
                <a:tab pos="4343400" algn="l"/>
              </a:tabLst>
            </a:pPr>
            <a:r>
              <a:rPr lang="en-US" sz="2700" dirty="0" smtClean="0"/>
              <a:t>PFS page over 8000 pages</a:t>
            </a:r>
          </a:p>
          <a:p>
            <a:pPr marL="863600" lvl="1" indent="-323850">
              <a:buSzPct val="45000"/>
              <a:buFont typeface="Wingdings" charset="0"/>
              <a:buChar char=""/>
              <a:tabLst>
                <a:tab pos="723900" algn="l"/>
                <a:tab pos="1447800" algn="l"/>
                <a:tab pos="2171700" algn="l"/>
                <a:tab pos="2895600" algn="l"/>
                <a:tab pos="3619500" algn="l"/>
                <a:tab pos="4343400" algn="l"/>
              </a:tabLst>
            </a:pPr>
            <a:r>
              <a:rPr lang="en-US" sz="2400" dirty="0" smtClean="0"/>
              <a:t>1B per page: How much is page used?</a:t>
            </a:r>
            <a:endParaRPr lang="en-US" sz="2400" dirty="0"/>
          </a:p>
        </p:txBody>
      </p:sp>
      <p:sp>
        <p:nvSpPr>
          <p:cNvPr id="9" name="TextBox 8"/>
          <p:cNvSpPr txBox="1"/>
          <p:nvPr/>
        </p:nvSpPr>
        <p:spPr>
          <a:xfrm>
            <a:off x="0" y="6536809"/>
            <a:ext cx="1608133" cy="276999"/>
          </a:xfrm>
          <a:prstGeom prst="rect">
            <a:avLst/>
          </a:prstGeom>
          <a:noFill/>
        </p:spPr>
        <p:txBody>
          <a:bodyPr wrap="none" rtlCol="0">
            <a:spAutoFit/>
          </a:bodyPr>
          <a:lstStyle/>
          <a:p>
            <a:r>
              <a:rPr lang="en-US" sz="1200" dirty="0" smtClean="0"/>
              <a:t>Source: </a:t>
            </a:r>
            <a:r>
              <a:rPr lang="en-US" sz="1200" dirty="0" smtClean="0">
                <a:hlinkClick r:id="rId3"/>
              </a:rPr>
              <a:t>Karen Delaney</a:t>
            </a:r>
            <a:endParaRPr lang="en-US" sz="1200" dirty="0"/>
          </a:p>
        </p:txBody>
      </p:sp>
    </p:spTree>
    <p:extLst>
      <p:ext uri="{BB962C8B-B14F-4D97-AF65-F5344CB8AC3E}">
        <p14:creationId xmlns:p14="http://schemas.microsoft.com/office/powerpoint/2010/main" val="1818989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Finding Data Pages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04" y="1985968"/>
            <a:ext cx="5228640" cy="48720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827" y="1516298"/>
            <a:ext cx="4309814" cy="21996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5556" y="3573125"/>
            <a:ext cx="2899085" cy="28618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Footer Placeholder 3"/>
          <p:cNvSpPr>
            <a:spLocks noGrp="1"/>
          </p:cNvSpPr>
          <p:nvPr>
            <p:ph type="ftr" sz="quarter" idx="11"/>
          </p:nvPr>
        </p:nvSpPr>
        <p:spPr>
          <a:xfrm>
            <a:off x="3124200" y="6356350"/>
            <a:ext cx="3429000" cy="365125"/>
          </a:xfrm>
        </p:spPr>
        <p:txBody>
          <a:bodyPr/>
          <a:lstStyle/>
          <a:p>
            <a:r>
              <a:rPr lang="en-US" dirty="0" smtClean="0"/>
              <a:t>@ Dennis </a:t>
            </a:r>
            <a:r>
              <a:rPr lang="en-US" dirty="0" err="1" smtClean="0"/>
              <a:t>Shasha</a:t>
            </a:r>
            <a:r>
              <a:rPr lang="en-US" dirty="0" smtClean="0"/>
              <a:t> and Philippe Bonnet, 2013 </a:t>
            </a:r>
            <a:endParaRPr lang="en-US" dirty="0"/>
          </a:p>
        </p:txBody>
      </p:sp>
      <p:sp>
        <p:nvSpPr>
          <p:cNvPr id="2" name="TextBox 1"/>
          <p:cNvSpPr txBox="1"/>
          <p:nvPr/>
        </p:nvSpPr>
        <p:spPr>
          <a:xfrm>
            <a:off x="0" y="6536809"/>
            <a:ext cx="1608133" cy="276999"/>
          </a:xfrm>
          <a:prstGeom prst="rect">
            <a:avLst/>
          </a:prstGeom>
          <a:noFill/>
        </p:spPr>
        <p:txBody>
          <a:bodyPr wrap="none" rtlCol="0">
            <a:spAutoFit/>
          </a:bodyPr>
          <a:lstStyle/>
          <a:p>
            <a:r>
              <a:rPr lang="en-US" sz="1200" dirty="0" smtClean="0"/>
              <a:t>Source: </a:t>
            </a:r>
            <a:r>
              <a:rPr lang="en-US" sz="1200" dirty="0" smtClean="0">
                <a:hlinkClick r:id="rId6"/>
              </a:rPr>
              <a:t>Karen Delaney</a:t>
            </a:r>
            <a:endParaRPr lang="en-US" sz="1200" dirty="0"/>
          </a:p>
        </p:txBody>
      </p:sp>
    </p:spTree>
    <p:extLst>
      <p:ext uri="{BB962C8B-B14F-4D97-AF65-F5344CB8AC3E}">
        <p14:creationId xmlns:p14="http://schemas.microsoft.com/office/powerpoint/2010/main" val="31480447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InnoDB</a:t>
            </a:r>
            <a:r>
              <a:rPr lang="en-US" dirty="0" smtClean="0"/>
              <a:t>/</a:t>
            </a:r>
            <a:r>
              <a:rPr lang="en-US" dirty="0" err="1" smtClean="0"/>
              <a:t>XtraDB</a:t>
            </a:r>
            <a:r>
              <a:rPr lang="en-US" dirty="0" smtClean="0"/>
              <a:t> </a:t>
            </a:r>
            <a:r>
              <a:rPr lang="en-US" dirty="0"/>
              <a:t>S</a:t>
            </a:r>
            <a:r>
              <a:rPr lang="en-US" dirty="0" smtClean="0"/>
              <a:t>torage Model</a:t>
            </a:r>
            <a:endParaRPr lang="en-US" dirty="0"/>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605" y="1197563"/>
            <a:ext cx="6879276" cy="5158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0" y="6536809"/>
            <a:ext cx="1199141" cy="276999"/>
          </a:xfrm>
          <a:prstGeom prst="rect">
            <a:avLst/>
          </a:prstGeom>
          <a:noFill/>
        </p:spPr>
        <p:txBody>
          <a:bodyPr wrap="none" rtlCol="0">
            <a:spAutoFit/>
          </a:bodyPr>
          <a:lstStyle/>
          <a:p>
            <a:r>
              <a:rPr lang="en-US" sz="1200" dirty="0" smtClean="0"/>
              <a:t>Source: </a:t>
            </a:r>
            <a:r>
              <a:rPr lang="en-US" sz="1200" dirty="0" err="1" smtClean="0">
                <a:hlinkClick r:id="rId3"/>
              </a:rPr>
              <a:t>Percona</a:t>
            </a:r>
            <a:endParaRPr lang="en-US" sz="1200" dirty="0"/>
          </a:p>
        </p:txBody>
      </p:sp>
    </p:spTree>
    <p:extLst>
      <p:ext uri="{BB962C8B-B14F-4D97-AF65-F5344CB8AC3E}">
        <p14:creationId xmlns:p14="http://schemas.microsoft.com/office/powerpoint/2010/main" val="3177097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Tablespace</a:t>
            </a:r>
            <a:r>
              <a:rPr lang="en-US" dirty="0" smtClean="0"/>
              <a: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Tablespace</a:t>
            </a:r>
            <a:r>
              <a:rPr lang="en-US" dirty="0" smtClean="0"/>
              <a:t> size</a:t>
            </a:r>
          </a:p>
          <a:p>
            <a:pPr lvl="1"/>
            <a:r>
              <a:rPr lang="en-US" dirty="0" smtClean="0"/>
              <a:t>Costly resizing needed if </a:t>
            </a:r>
            <a:r>
              <a:rPr lang="en-US" dirty="0" err="1" smtClean="0"/>
              <a:t>tablespace</a:t>
            </a:r>
            <a:r>
              <a:rPr lang="en-US" dirty="0" smtClean="0"/>
              <a:t> too small</a:t>
            </a:r>
          </a:p>
          <a:p>
            <a:r>
              <a:rPr lang="en-US" dirty="0" smtClean="0"/>
              <a:t>Page size</a:t>
            </a:r>
          </a:p>
          <a:p>
            <a:pPr lvl="1"/>
            <a:r>
              <a:rPr lang="en-US" dirty="0" smtClean="0"/>
              <a:t>Default value (4K), set when creating a </a:t>
            </a:r>
            <a:r>
              <a:rPr lang="en-US" dirty="0" err="1" smtClean="0"/>
              <a:t>tablespace</a:t>
            </a:r>
            <a:endParaRPr lang="en-US" dirty="0" smtClean="0"/>
          </a:p>
          <a:p>
            <a:r>
              <a:rPr lang="en-US" dirty="0" smtClean="0"/>
              <a:t>Extent size</a:t>
            </a:r>
          </a:p>
          <a:p>
            <a:pPr lvl="1"/>
            <a:r>
              <a:rPr lang="en-US" dirty="0" smtClean="0"/>
              <a:t>Number of pages per extent</a:t>
            </a:r>
          </a:p>
          <a:p>
            <a:pPr lvl="1"/>
            <a:r>
              <a:rPr lang="en-US" dirty="0" smtClean="0"/>
              <a:t>Tradeoff: </a:t>
            </a:r>
          </a:p>
          <a:p>
            <a:pPr lvl="2"/>
            <a:r>
              <a:rPr lang="en-US" dirty="0"/>
              <a:t>M</a:t>
            </a:r>
            <a:r>
              <a:rPr lang="en-US" dirty="0" smtClean="0"/>
              <a:t>any pages </a:t>
            </a:r>
            <a:r>
              <a:rPr lang="en-US" dirty="0" err="1" smtClean="0"/>
              <a:t>favours</a:t>
            </a:r>
            <a:r>
              <a:rPr lang="en-US" dirty="0" smtClean="0"/>
              <a:t> contiguity in the logical space and thus </a:t>
            </a:r>
            <a:r>
              <a:rPr lang="en-US" dirty="0" err="1" smtClean="0"/>
              <a:t>favours</a:t>
            </a:r>
            <a:r>
              <a:rPr lang="en-US" dirty="0" smtClean="0"/>
              <a:t> sequential access</a:t>
            </a:r>
          </a:p>
          <a:p>
            <a:pPr lvl="2"/>
            <a:r>
              <a:rPr lang="en-US" dirty="0" smtClean="0"/>
              <a:t>Few pages reduces fragmentation</a:t>
            </a:r>
          </a:p>
          <a:p>
            <a:r>
              <a:rPr lang="en-US" dirty="0" err="1" smtClean="0"/>
              <a:t>Prefetch</a:t>
            </a:r>
            <a:r>
              <a:rPr lang="en-US" dirty="0" smtClean="0"/>
              <a:t> size</a:t>
            </a:r>
          </a:p>
          <a:p>
            <a:pPr lvl="1"/>
            <a:r>
              <a:rPr lang="en-US" dirty="0" smtClean="0"/>
              <a:t>Number of consecutive pages read by </a:t>
            </a:r>
            <a:r>
              <a:rPr lang="en-US" dirty="0" err="1" smtClean="0"/>
              <a:t>prefetcher</a:t>
            </a:r>
            <a:r>
              <a:rPr lang="en-US" dirty="0" smtClean="0"/>
              <a:t> </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25958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Writes</a:t>
            </a:r>
            <a:endParaRPr lang="en-US" dirty="0"/>
          </a:p>
        </p:txBody>
      </p:sp>
      <p:sp>
        <p:nvSpPr>
          <p:cNvPr id="3" name="Content Placeholder 2"/>
          <p:cNvSpPr>
            <a:spLocks noGrp="1"/>
          </p:cNvSpPr>
          <p:nvPr>
            <p:ph idx="1"/>
          </p:nvPr>
        </p:nvSpPr>
        <p:spPr>
          <a:xfrm>
            <a:off x="206963" y="1600200"/>
            <a:ext cx="8720667" cy="4655726"/>
          </a:xfrm>
        </p:spPr>
        <p:txBody>
          <a:bodyPr>
            <a:normAutofit fontScale="70000" lnSpcReduction="20000"/>
          </a:bodyPr>
          <a:lstStyle/>
          <a:p>
            <a:r>
              <a:rPr lang="en-US" dirty="0" smtClean="0"/>
              <a:t>The overall objective when modifying the database state is:</a:t>
            </a:r>
          </a:p>
          <a:p>
            <a:pPr lvl="1"/>
            <a:r>
              <a:rPr lang="en-US" dirty="0" smtClean="0"/>
              <a:t>Avoid full logs</a:t>
            </a:r>
          </a:p>
          <a:p>
            <a:pPr lvl="2"/>
            <a:r>
              <a:rPr lang="en-US" dirty="0" err="1" smtClean="0"/>
              <a:t>Worste</a:t>
            </a:r>
            <a:r>
              <a:rPr lang="en-US" dirty="0" smtClean="0"/>
              <a:t> case it stops all transactions. It might also cause media recovery checkpoint.</a:t>
            </a:r>
          </a:p>
          <a:p>
            <a:pPr lvl="1"/>
            <a:r>
              <a:rPr lang="en-US" dirty="0" smtClean="0"/>
              <a:t>Minimize performance overhead as writes are performed</a:t>
            </a:r>
          </a:p>
          <a:p>
            <a:pPr lvl="2"/>
            <a:r>
              <a:rPr lang="en-US" dirty="0" smtClean="0"/>
              <a:t>When the DBMS </a:t>
            </a:r>
            <a:r>
              <a:rPr lang="en-US" dirty="0" err="1" smtClean="0"/>
              <a:t>bufer</a:t>
            </a:r>
            <a:r>
              <a:rPr lang="en-US" dirty="0" smtClean="0"/>
              <a:t> is not full</a:t>
            </a:r>
          </a:p>
          <a:p>
            <a:pPr lvl="3"/>
            <a:r>
              <a:rPr lang="en-US" dirty="0" smtClean="0"/>
              <a:t>Only writes to the log are relevant</a:t>
            </a:r>
          </a:p>
          <a:p>
            <a:pPr lvl="2"/>
            <a:r>
              <a:rPr lang="en-US" dirty="0" smtClean="0"/>
              <a:t>When the DBMS buffer is full</a:t>
            </a:r>
          </a:p>
          <a:p>
            <a:pPr lvl="3"/>
            <a:r>
              <a:rPr lang="en-US" dirty="0" smtClean="0"/>
              <a:t>Both writes to the log and asynchronous writes to data </a:t>
            </a:r>
            <a:r>
              <a:rPr lang="en-US" dirty="0" err="1" smtClean="0"/>
              <a:t>tablespaces</a:t>
            </a:r>
            <a:r>
              <a:rPr lang="en-US" dirty="0" smtClean="0"/>
              <a:t> are relevant</a:t>
            </a:r>
          </a:p>
          <a:p>
            <a:pPr lvl="2"/>
            <a:r>
              <a:rPr lang="en-US" dirty="0" smtClean="0"/>
              <a:t>Ideally, writes to the log are as fast as sequential writes on the fastest disk in the system</a:t>
            </a:r>
          </a:p>
          <a:p>
            <a:pPr lvl="1"/>
            <a:r>
              <a:rPr lang="en-US" dirty="0" smtClean="0"/>
              <a:t>Minimize the time needed to abort a transaction or perform crash recovery</a:t>
            </a:r>
          </a:p>
          <a:p>
            <a:pPr lvl="2"/>
            <a:r>
              <a:rPr lang="en-US" dirty="0" smtClean="0"/>
              <a:t>Ideally, aborting a transaction does not require IOs</a:t>
            </a:r>
          </a:p>
          <a:p>
            <a:pPr lvl="2"/>
            <a:r>
              <a:rPr lang="en-US" dirty="0" smtClean="0"/>
              <a:t>Crash recovery based on three sequential passes on the log</a:t>
            </a:r>
          </a:p>
          <a:p>
            <a:r>
              <a:rPr lang="en-US" dirty="0" smtClean="0"/>
              <a:t>The overall objective for external algorithms is to</a:t>
            </a:r>
          </a:p>
          <a:p>
            <a:pPr lvl="1"/>
            <a:r>
              <a:rPr lang="en-US" dirty="0" smtClean="0"/>
              <a:t>Avoid multiple passes</a:t>
            </a:r>
          </a:p>
          <a:p>
            <a:pPr lvl="1"/>
            <a:r>
              <a:rPr lang="en-US" dirty="0" smtClean="0"/>
              <a:t>Minimize the time requires for sequentially writing/reading multiple buckets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8766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 and Durability</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Shape 4098"/>
          <p:cNvSpPr txBox="1">
            <a:spLocks noChangeArrowheads="1"/>
          </p:cNvSpPr>
          <p:nvPr/>
        </p:nvSpPr>
        <p:spPr>
          <a:xfrm>
            <a:off x="4953000" y="1905000"/>
            <a:ext cx="3810000" cy="4114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Every transaction either commits or aborts. It cannot change its mind</a:t>
            </a:r>
          </a:p>
          <a:p>
            <a:r>
              <a:rPr lang="en-US" sz="2400" dirty="0" smtClean="0"/>
              <a:t>Even in the face of (some) failures:</a:t>
            </a:r>
          </a:p>
          <a:p>
            <a:pPr lvl="1"/>
            <a:r>
              <a:rPr lang="en-US" sz="2000" dirty="0" smtClean="0"/>
              <a:t>Effects of committed transactions should be permanent;</a:t>
            </a:r>
          </a:p>
          <a:p>
            <a:pPr lvl="1"/>
            <a:r>
              <a:rPr lang="en-US" sz="2000" dirty="0" smtClean="0"/>
              <a:t>Effects of aborted transactions should leave no trace.</a:t>
            </a:r>
          </a:p>
          <a:p>
            <a:pPr lvl="1"/>
            <a:endParaRPr lang="en-US" sz="2000" dirty="0"/>
          </a:p>
        </p:txBody>
      </p:sp>
      <p:sp>
        <p:nvSpPr>
          <p:cNvPr id="6" name="Rounded Rectangle 5"/>
          <p:cNvSpPr>
            <a:spLocks noChangeArrowheads="1"/>
          </p:cNvSpPr>
          <p:nvPr/>
        </p:nvSpPr>
        <p:spPr bwMode="auto">
          <a:xfrm>
            <a:off x="1722496" y="2902481"/>
            <a:ext cx="1235075" cy="498475"/>
          </a:xfrm>
          <a:prstGeom prst="roundRect">
            <a:avLst>
              <a:gd name="adj" fmla="val 1666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200" dirty="0">
                <a:solidFill>
                  <a:schemeClr val="tx1">
                    <a:alpha val="100000"/>
                  </a:schemeClr>
                </a:solidFill>
                <a:latin typeface="Times New Roman"/>
              </a:rPr>
              <a:t>ACTIVE</a:t>
            </a:r>
          </a:p>
          <a:p>
            <a:pPr algn="ctr" fontAlgn="base">
              <a:spcBef>
                <a:spcPct val="0"/>
              </a:spcBef>
              <a:spcAft>
                <a:spcPct val="0"/>
              </a:spcAft>
            </a:pPr>
            <a:r>
              <a:rPr lang="en-US" sz="900" dirty="0">
                <a:solidFill>
                  <a:schemeClr val="tx1">
                    <a:alpha val="100000"/>
                  </a:schemeClr>
                </a:solidFill>
                <a:latin typeface="Times New Roman"/>
              </a:rPr>
              <a:t>(running, waiting)</a:t>
            </a:r>
          </a:p>
        </p:txBody>
      </p:sp>
      <p:sp>
        <p:nvSpPr>
          <p:cNvPr id="7" name="Rounded Rectangle 6"/>
          <p:cNvSpPr>
            <a:spLocks noChangeArrowheads="1"/>
          </p:cNvSpPr>
          <p:nvPr/>
        </p:nvSpPr>
        <p:spPr bwMode="auto">
          <a:xfrm>
            <a:off x="3575109" y="3446993"/>
            <a:ext cx="1233487" cy="498475"/>
          </a:xfrm>
          <a:prstGeom prst="roundRect">
            <a:avLst>
              <a:gd name="adj" fmla="val 1666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200" dirty="0">
                <a:solidFill>
                  <a:schemeClr val="tx1">
                    <a:alpha val="100000"/>
                  </a:schemeClr>
                </a:solidFill>
                <a:latin typeface="Times New Roman"/>
              </a:rPr>
              <a:t>ABORTED</a:t>
            </a:r>
          </a:p>
        </p:txBody>
      </p:sp>
      <p:sp>
        <p:nvSpPr>
          <p:cNvPr id="8" name="Rounded Rectangle 7"/>
          <p:cNvSpPr>
            <a:spLocks noChangeArrowheads="1"/>
          </p:cNvSpPr>
          <p:nvPr/>
        </p:nvSpPr>
        <p:spPr bwMode="auto">
          <a:xfrm>
            <a:off x="3575109" y="2357968"/>
            <a:ext cx="1233487" cy="500063"/>
          </a:xfrm>
          <a:prstGeom prst="roundRect">
            <a:avLst>
              <a:gd name="adj" fmla="val 1666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200">
                <a:solidFill>
                  <a:schemeClr val="tx1">
                    <a:alpha val="100000"/>
                  </a:schemeClr>
                </a:solidFill>
                <a:latin typeface="Times New Roman"/>
              </a:rPr>
              <a:t>COMMITTED</a:t>
            </a:r>
          </a:p>
        </p:txBody>
      </p:sp>
      <p:cxnSp>
        <p:nvCxnSpPr>
          <p:cNvPr id="9" name="Straight Arrow Connector 8"/>
          <p:cNvCxnSpPr>
            <a:cxnSpLocks noChangeShapeType="1"/>
            <a:stCxn id="6" idx="3"/>
            <a:endCxn id="8" idx="1"/>
          </p:cNvCxnSpPr>
          <p:nvPr/>
        </p:nvCxnSpPr>
        <p:spPr bwMode="auto">
          <a:xfrm flipV="1">
            <a:off x="2957571" y="2607206"/>
            <a:ext cx="617538" cy="544512"/>
          </a:xfrm>
          <a:prstGeom prst="straightConnector1">
            <a:avLst/>
          </a:prstGeom>
          <a:noFill/>
          <a:ln w="28575" cap="flat" cmpd="sng" algn="ctr">
            <a:solidFill>
              <a:schemeClr val="tx1"/>
            </a:solidFill>
            <a:prstDash val="solid"/>
            <a:round/>
            <a:headEnd type="none" w="med" len="med"/>
            <a:tailEnd type="triangle" w="med" len="med"/>
          </a:ln>
          <a:effectLst/>
        </p:spPr>
      </p:cxnSp>
      <p:sp>
        <p:nvSpPr>
          <p:cNvPr id="10" name="TextBox 9"/>
          <p:cNvSpPr txBox="1">
            <a:spLocks noChangeArrowheads="1"/>
          </p:cNvSpPr>
          <p:nvPr/>
        </p:nvSpPr>
        <p:spPr bwMode="auto">
          <a:xfrm>
            <a:off x="2751196" y="2662768"/>
            <a:ext cx="654050" cy="22860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900">
                <a:solidFill>
                  <a:schemeClr val="tx1">
                    <a:alpha val="100000"/>
                  </a:schemeClr>
                </a:solidFill>
                <a:latin typeface="Times New Roman"/>
              </a:rPr>
              <a:t>COMMIT</a:t>
            </a:r>
          </a:p>
        </p:txBody>
      </p:sp>
      <p:cxnSp>
        <p:nvCxnSpPr>
          <p:cNvPr id="11" name="Straight Arrow Connector 10"/>
          <p:cNvCxnSpPr>
            <a:cxnSpLocks noChangeShapeType="1"/>
            <a:stCxn id="6" idx="3"/>
            <a:endCxn id="7" idx="1"/>
          </p:cNvCxnSpPr>
          <p:nvPr/>
        </p:nvCxnSpPr>
        <p:spPr bwMode="auto">
          <a:xfrm>
            <a:off x="2957571" y="3151718"/>
            <a:ext cx="617538" cy="544513"/>
          </a:xfrm>
          <a:prstGeom prst="straightConnector1">
            <a:avLst/>
          </a:prstGeom>
          <a:noFill/>
          <a:ln w="28575" cap="flat" cmpd="sng" algn="ctr">
            <a:solidFill>
              <a:schemeClr val="tx1"/>
            </a:solidFill>
            <a:prstDash val="solid"/>
            <a:round/>
            <a:headEnd type="none" w="med" len="med"/>
            <a:tailEnd type="triangle" w="med" len="med"/>
          </a:ln>
          <a:effectLst/>
        </p:spPr>
      </p:cxnSp>
      <p:sp>
        <p:nvSpPr>
          <p:cNvPr id="12" name="TextBox 11"/>
          <p:cNvSpPr txBox="1">
            <a:spLocks noChangeArrowheads="1"/>
          </p:cNvSpPr>
          <p:nvPr/>
        </p:nvSpPr>
        <p:spPr bwMode="auto">
          <a:xfrm>
            <a:off x="2560696" y="3558118"/>
            <a:ext cx="800100" cy="22860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900">
                <a:solidFill>
                  <a:schemeClr val="tx1">
                    <a:alpha val="100000"/>
                  </a:schemeClr>
                </a:solidFill>
                <a:latin typeface="Times New Roman"/>
              </a:rPr>
              <a:t>ROLLBACK</a:t>
            </a:r>
          </a:p>
        </p:txBody>
      </p:sp>
      <p:sp>
        <p:nvSpPr>
          <p:cNvPr id="13" name="Rounded Rectangle 12"/>
          <p:cNvSpPr>
            <a:spLocks noChangeArrowheads="1"/>
          </p:cNvSpPr>
          <p:nvPr/>
        </p:nvSpPr>
        <p:spPr bwMode="auto">
          <a:xfrm>
            <a:off x="312796" y="2902481"/>
            <a:ext cx="660400" cy="498475"/>
          </a:xfrm>
          <a:prstGeom prst="roundRect">
            <a:avLst>
              <a:gd name="adj" fmla="val 16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1200">
                <a:solidFill>
                  <a:schemeClr val="tx1">
                    <a:alpha val="100000"/>
                  </a:schemeClr>
                </a:solidFill>
                <a:latin typeface="Times New Roman"/>
                <a:cs typeface="Times New Roman"/>
              </a:rPr>
              <a:t>Ø</a:t>
            </a:r>
            <a:endParaRPr lang="en-US" sz="1200">
              <a:solidFill>
                <a:schemeClr val="tx1">
                  <a:alpha val="100000"/>
                </a:schemeClr>
              </a:solidFill>
              <a:latin typeface="Times New Roman"/>
            </a:endParaRPr>
          </a:p>
        </p:txBody>
      </p:sp>
      <p:cxnSp>
        <p:nvCxnSpPr>
          <p:cNvPr id="14" name="Straight Arrow Connector 13"/>
          <p:cNvCxnSpPr>
            <a:cxnSpLocks noChangeShapeType="1"/>
            <a:stCxn id="13" idx="3"/>
            <a:endCxn id="6" idx="1"/>
          </p:cNvCxnSpPr>
          <p:nvPr/>
        </p:nvCxnSpPr>
        <p:spPr bwMode="auto">
          <a:xfrm>
            <a:off x="973196" y="3151718"/>
            <a:ext cx="749300" cy="0"/>
          </a:xfrm>
          <a:prstGeom prst="straightConnector1">
            <a:avLst/>
          </a:prstGeom>
          <a:noFill/>
          <a:ln w="28575" cap="flat" cmpd="sng" algn="ctr">
            <a:solidFill>
              <a:schemeClr val="tx1"/>
            </a:solidFill>
            <a:prstDash val="solid"/>
            <a:round/>
            <a:headEnd type="none" w="med" len="med"/>
            <a:tailEnd type="triangle" w="med" len="med"/>
          </a:ln>
          <a:effectLst/>
        </p:spPr>
      </p:cxnSp>
      <p:sp>
        <p:nvSpPr>
          <p:cNvPr id="15" name="TextBox 14"/>
          <p:cNvSpPr txBox="1">
            <a:spLocks noChangeArrowheads="1"/>
          </p:cNvSpPr>
          <p:nvPr/>
        </p:nvSpPr>
        <p:spPr bwMode="auto">
          <a:xfrm>
            <a:off x="998596" y="3119968"/>
            <a:ext cx="558800" cy="365125"/>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900">
                <a:solidFill>
                  <a:schemeClr val="tx1">
                    <a:alpha val="100000"/>
                  </a:schemeClr>
                </a:solidFill>
                <a:latin typeface="Times New Roman"/>
              </a:rPr>
              <a:t>BEGIN</a:t>
            </a:r>
            <a:br>
              <a:rPr lang="en-US" sz="900">
                <a:solidFill>
                  <a:schemeClr val="tx1">
                    <a:alpha val="100000"/>
                  </a:schemeClr>
                </a:solidFill>
                <a:latin typeface="Times New Roman"/>
              </a:rPr>
            </a:br>
            <a:r>
              <a:rPr lang="en-US" sz="900">
                <a:solidFill>
                  <a:schemeClr val="tx1">
                    <a:alpha val="100000"/>
                  </a:schemeClr>
                </a:solidFill>
                <a:latin typeface="Times New Roman"/>
              </a:rPr>
              <a:t>TRANS</a:t>
            </a:r>
          </a:p>
        </p:txBody>
      </p:sp>
      <p:sp>
        <p:nvSpPr>
          <p:cNvPr id="3" name="TextBox 2"/>
          <p:cNvSpPr txBox="1"/>
          <p:nvPr/>
        </p:nvSpPr>
        <p:spPr>
          <a:xfrm>
            <a:off x="383058" y="4428829"/>
            <a:ext cx="4425538" cy="2185214"/>
          </a:xfrm>
          <a:prstGeom prst="rect">
            <a:avLst/>
          </a:prstGeom>
          <a:noFill/>
        </p:spPr>
        <p:txBody>
          <a:bodyPr wrap="square" rtlCol="0">
            <a:spAutoFit/>
          </a:bodyPr>
          <a:lstStyle/>
          <a:p>
            <a:r>
              <a:rPr lang="en-US" sz="2400" dirty="0"/>
              <a:t>Transactions aborted by</a:t>
            </a:r>
            <a:r>
              <a:rPr lang="en-US" sz="2800" dirty="0"/>
              <a:t>:</a:t>
            </a:r>
          </a:p>
          <a:p>
            <a:pPr marL="742950" lvl="1" indent="-285750">
              <a:buFont typeface="Arial"/>
              <a:buChar char="•"/>
            </a:pPr>
            <a:r>
              <a:rPr lang="en-US" dirty="0"/>
              <a:t>User (</a:t>
            </a:r>
            <a:r>
              <a:rPr lang="en-US" i="1" dirty="0"/>
              <a:t>e.g.,</a:t>
            </a:r>
            <a:r>
              <a:rPr lang="en-US" dirty="0"/>
              <a:t> cancel button)</a:t>
            </a:r>
          </a:p>
          <a:p>
            <a:pPr marL="742950" lvl="1" indent="-285750">
              <a:buFont typeface="Arial"/>
              <a:buChar char="•"/>
            </a:pPr>
            <a:r>
              <a:rPr lang="en-US" dirty="0"/>
              <a:t>Transaction manager (</a:t>
            </a:r>
            <a:r>
              <a:rPr lang="en-US" i="1" dirty="0"/>
              <a:t>e.g., </a:t>
            </a:r>
            <a:r>
              <a:rPr lang="en-US" dirty="0"/>
              <a:t>deferred constraint check)</a:t>
            </a:r>
          </a:p>
          <a:p>
            <a:pPr marL="742950" lvl="1" indent="-285750">
              <a:buFont typeface="Arial"/>
              <a:buChar char="•"/>
            </a:pPr>
            <a:r>
              <a:rPr lang="en-US" dirty="0"/>
              <a:t>DBMS (</a:t>
            </a:r>
            <a:r>
              <a:rPr lang="en-US" i="1" dirty="0"/>
              <a:t>e.g.,</a:t>
            </a:r>
            <a:r>
              <a:rPr lang="en-US" dirty="0"/>
              <a:t> deadlock, lack of resources)</a:t>
            </a:r>
            <a:endParaRPr lang="en-US" sz="2400" dirty="0"/>
          </a:p>
          <a:p>
            <a:pPr marL="285750" indent="-285750">
              <a:buFont typeface="Arial"/>
              <a:buChar char="•"/>
            </a:pPr>
            <a:endParaRPr lang="en-US" dirty="0"/>
          </a:p>
        </p:txBody>
      </p:sp>
    </p:spTree>
    <p:extLst>
      <p:ext uri="{BB962C8B-B14F-4D97-AF65-F5344CB8AC3E}">
        <p14:creationId xmlns:p14="http://schemas.microsoft.com/office/powerpoint/2010/main" val="267080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Goals</a:t>
            </a:r>
            <a:endParaRPr lang="en-US" dirty="0"/>
          </a:p>
        </p:txBody>
      </p:sp>
      <p:sp>
        <p:nvSpPr>
          <p:cNvPr id="3" name="Content Placeholder 2"/>
          <p:cNvSpPr>
            <a:spLocks noGrp="1"/>
          </p:cNvSpPr>
          <p:nvPr>
            <p:ph idx="1"/>
          </p:nvPr>
        </p:nvSpPr>
        <p:spPr>
          <a:xfrm>
            <a:off x="457200" y="1600200"/>
            <a:ext cx="8310504" cy="4525963"/>
          </a:xfrm>
        </p:spPr>
        <p:txBody>
          <a:bodyPr>
            <a:normAutofit fontScale="77500" lnSpcReduction="20000"/>
          </a:bodyPr>
          <a:lstStyle/>
          <a:p>
            <a:r>
              <a:rPr lang="en-US" dirty="0" smtClean="0"/>
              <a:t>Choose and maintain appropriate size for log files</a:t>
            </a:r>
          </a:p>
          <a:p>
            <a:pPr lvl="2"/>
            <a:r>
              <a:rPr lang="en-US" i="1" dirty="0" smtClean="0"/>
              <a:t>Manage checkpoint frequency</a:t>
            </a:r>
          </a:p>
          <a:p>
            <a:pPr lvl="2"/>
            <a:r>
              <a:rPr lang="en-US" i="1" dirty="0" smtClean="0"/>
              <a:t>Avoid very long updates</a:t>
            </a:r>
          </a:p>
          <a:p>
            <a:r>
              <a:rPr lang="en-US" dirty="0" smtClean="0"/>
              <a:t>Bridge the gap between (</a:t>
            </a:r>
            <a:r>
              <a:rPr lang="en-US" dirty="0" err="1" smtClean="0"/>
              <a:t>i</a:t>
            </a:r>
            <a:r>
              <a:rPr lang="en-US" dirty="0" smtClean="0"/>
              <a:t>) sequential write performance on a file and writes to the log, and (ii) sequential read/write performance on a file and read/writes on temporary data</a:t>
            </a:r>
          </a:p>
          <a:p>
            <a:pPr lvl="1"/>
            <a:r>
              <a:rPr lang="en-US" dirty="0" smtClean="0"/>
              <a:t>Avoid IO interferences to the log file(s)</a:t>
            </a:r>
          </a:p>
          <a:p>
            <a:pPr lvl="2"/>
            <a:r>
              <a:rPr lang="en-US" i="1" dirty="0" smtClean="0"/>
              <a:t>Log on a separate disk/SAN? Temp </a:t>
            </a:r>
            <a:r>
              <a:rPr lang="en-US" i="1" dirty="0" err="1" smtClean="0"/>
              <a:t>tablespaces</a:t>
            </a:r>
            <a:r>
              <a:rPr lang="en-US" i="1" dirty="0" smtClean="0"/>
              <a:t> on a separate disk?</a:t>
            </a:r>
          </a:p>
          <a:p>
            <a:pPr lvl="1"/>
            <a:r>
              <a:rPr lang="en-US" dirty="0" err="1" smtClean="0"/>
              <a:t>Favour</a:t>
            </a:r>
            <a:r>
              <a:rPr lang="en-US" dirty="0" smtClean="0"/>
              <a:t> IO contiguity when writing to the log or temp data</a:t>
            </a:r>
          </a:p>
          <a:p>
            <a:pPr lvl="2"/>
            <a:r>
              <a:rPr lang="en-US" i="1" dirty="0" smtClean="0"/>
              <a:t>Adjust page and extent size</a:t>
            </a:r>
          </a:p>
          <a:p>
            <a:pPr lvl="1"/>
            <a:r>
              <a:rPr lang="en-US" dirty="0" smtClean="0"/>
              <a:t>Avoid any waits when writing the the log buffer, when flushing the log buffer</a:t>
            </a:r>
          </a:p>
          <a:p>
            <a:pPr lvl="2"/>
            <a:r>
              <a:rPr lang="en-US" i="1" smtClean="0"/>
              <a:t>Group commits</a:t>
            </a:r>
            <a:endParaRPr lang="en-US" i="1"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996372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The </a:t>
            </a:r>
            <a:r>
              <a:rPr lang="en-US" dirty="0"/>
              <a:t>G</a:t>
            </a:r>
            <a:r>
              <a:rPr lang="en-US" dirty="0" smtClean="0"/>
              <a:t>ap</a:t>
            </a:r>
            <a:endParaRPr lang="en-US" dirty="0"/>
          </a:p>
        </p:txBody>
      </p:sp>
      <p:sp>
        <p:nvSpPr>
          <p:cNvPr id="3" name="Content Placeholder 2"/>
          <p:cNvSpPr>
            <a:spLocks noGrp="1"/>
          </p:cNvSpPr>
          <p:nvPr>
            <p:ph idx="1"/>
          </p:nvPr>
        </p:nvSpPr>
        <p:spPr>
          <a:xfrm>
            <a:off x="244593" y="1600200"/>
            <a:ext cx="8626591" cy="4525963"/>
          </a:xfrm>
        </p:spPr>
        <p:txBody>
          <a:bodyPr>
            <a:normAutofit fontScale="92500" lnSpcReduction="20000"/>
          </a:bodyPr>
          <a:lstStyle/>
          <a:p>
            <a:r>
              <a:rPr lang="en-US" dirty="0" smtClean="0"/>
              <a:t>Need to establish a reference performance for sequential read/writes on log disk and temporary data, and for random writes on data disks</a:t>
            </a:r>
          </a:p>
          <a:p>
            <a:pPr lvl="1"/>
            <a:r>
              <a:rPr lang="en-US" dirty="0" smtClean="0"/>
              <a:t>Use flexible IO tester tool – </a:t>
            </a:r>
            <a:r>
              <a:rPr lang="en-US" dirty="0" smtClean="0">
                <a:hlinkClick r:id="rId2"/>
              </a:rPr>
              <a:t>fio</a:t>
            </a:r>
            <a:endParaRPr lang="en-US" dirty="0" smtClean="0"/>
          </a:p>
          <a:p>
            <a:pPr lvl="1"/>
            <a:r>
              <a:rPr lang="en-US" dirty="0" smtClean="0"/>
              <a:t>Simple job descriptions for sequential writes/reads and for random writes</a:t>
            </a:r>
          </a:p>
          <a:p>
            <a:pPr lvl="2"/>
            <a:r>
              <a:rPr lang="en-US" dirty="0" smtClean="0"/>
              <a:t>Asynchronous, direct IOs</a:t>
            </a:r>
          </a:p>
          <a:p>
            <a:pPr lvl="2"/>
            <a:r>
              <a:rPr lang="en-US" dirty="0" err="1"/>
              <a:t>n</a:t>
            </a:r>
            <a:r>
              <a:rPr lang="en-US" dirty="0" err="1" smtClean="0"/>
              <a:t>umjobs</a:t>
            </a:r>
            <a:endParaRPr lang="en-US" dirty="0"/>
          </a:p>
          <a:p>
            <a:pPr lvl="3"/>
            <a:r>
              <a:rPr lang="en-US" dirty="0" smtClean="0"/>
              <a:t>1 [1 log writer per instance]</a:t>
            </a:r>
          </a:p>
          <a:p>
            <a:pPr lvl="3"/>
            <a:r>
              <a:rPr lang="en-US" dirty="0" smtClean="0"/>
              <a:t>max(</a:t>
            </a:r>
            <a:r>
              <a:rPr lang="en-US" dirty="0" err="1" smtClean="0"/>
              <a:t>nb</a:t>
            </a:r>
            <a:r>
              <a:rPr lang="en-US" dirty="0" smtClean="0"/>
              <a:t> partitions, #cores) [number of lazy writers]</a:t>
            </a:r>
          </a:p>
          <a:p>
            <a:pPr lvl="2"/>
            <a:r>
              <a:rPr lang="en-US" dirty="0" err="1"/>
              <a:t>i</a:t>
            </a:r>
            <a:r>
              <a:rPr lang="en-US" dirty="0" err="1" smtClean="0"/>
              <a:t>odepth</a:t>
            </a:r>
            <a:r>
              <a:rPr lang="en-US" dirty="0" smtClean="0"/>
              <a:t>: 1..32 [depends on rate of writes], 1 for reads</a:t>
            </a:r>
          </a:p>
          <a:p>
            <a:pPr lvl="2"/>
            <a:r>
              <a:rPr lang="en-US" dirty="0" smtClean="0"/>
              <a:t>Page size: 4k,8k,16k,32k</a:t>
            </a:r>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601969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the Gap</a:t>
            </a:r>
            <a:endParaRPr lang="en-US" dirty="0"/>
          </a:p>
        </p:txBody>
      </p:sp>
      <p:sp>
        <p:nvSpPr>
          <p:cNvPr id="3" name="Content Placeholder 2"/>
          <p:cNvSpPr>
            <a:spLocks noGrp="1"/>
          </p:cNvSpPr>
          <p:nvPr>
            <p:ph idx="1"/>
          </p:nvPr>
        </p:nvSpPr>
        <p:spPr/>
        <p:txBody>
          <a:bodyPr/>
          <a:lstStyle/>
          <a:p>
            <a:r>
              <a:rPr lang="en-US" dirty="0" smtClean="0"/>
              <a:t>Tune DBMS (page size, extent size, log buffer size, number of lazy writers) to get write performance close to reference on file system</a:t>
            </a:r>
          </a:p>
          <a:p>
            <a:pPr lvl="1"/>
            <a:r>
              <a:rPr lang="en-US" dirty="0" smtClean="0"/>
              <a:t>Should be a constant overhead in terms of throughput for a given workload</a:t>
            </a:r>
          </a:p>
          <a:p>
            <a:pPr lvl="2"/>
            <a:r>
              <a:rPr lang="en-US" dirty="0" smtClean="0"/>
              <a:t>Measure disk throughput in GB/sec with OS tool (</a:t>
            </a:r>
            <a:r>
              <a:rPr lang="en-US" dirty="0" smtClean="0">
                <a:hlinkClick r:id="rId2"/>
              </a:rPr>
              <a:t>iostat</a:t>
            </a:r>
            <a:r>
              <a:rPr lang="en-US" dirty="0" smtClean="0"/>
              <a:t>) while transactions are executed</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783100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Rightsizing Log </a:t>
            </a:r>
            <a:r>
              <a:rPr lang="en-US" dirty="0"/>
              <a:t>F</a:t>
            </a:r>
            <a:r>
              <a:rPr lang="en-US" dirty="0" smtClean="0"/>
              <a:t>iles</a:t>
            </a:r>
            <a:endParaRPr lang="en-US" dirty="0"/>
          </a:p>
        </p:txBody>
      </p:sp>
      <p:sp>
        <p:nvSpPr>
          <p:cNvPr id="3" name="Content Placeholder 2"/>
          <p:cNvSpPr>
            <a:spLocks noGrp="1"/>
          </p:cNvSpPr>
          <p:nvPr>
            <p:ph idx="1"/>
          </p:nvPr>
        </p:nvSpPr>
        <p:spPr/>
        <p:txBody>
          <a:bodyPr>
            <a:normAutofit/>
          </a:bodyPr>
          <a:lstStyle/>
          <a:p>
            <a:r>
              <a:rPr lang="en-US" dirty="0" smtClean="0"/>
              <a:t>The active log is defined as the portion of the log which is required for crash recovery.</a:t>
            </a:r>
          </a:p>
          <a:p>
            <a:r>
              <a:rPr lang="en-US" dirty="0" smtClean="0"/>
              <a:t>The size of the active log is the maximum of:</a:t>
            </a:r>
          </a:p>
          <a:p>
            <a:pPr marL="971550" lvl="1" indent="-514350">
              <a:buFont typeface="+mj-lt"/>
              <a:buAutoNum type="arabicPeriod"/>
            </a:pPr>
            <a:r>
              <a:rPr lang="en-US" dirty="0" smtClean="0"/>
              <a:t>Checkpoint frequency</a:t>
            </a:r>
          </a:p>
          <a:p>
            <a:pPr marL="1371600" lvl="2" indent="-514350"/>
            <a:r>
              <a:rPr lang="en-US" dirty="0" smtClean="0"/>
              <a:t>Determines the start of roll forward phase</a:t>
            </a:r>
          </a:p>
          <a:p>
            <a:pPr marL="971550" lvl="1" indent="-514350">
              <a:buFont typeface="+mj-lt"/>
              <a:buAutoNum type="arabicPeriod"/>
            </a:pPr>
            <a:r>
              <a:rPr lang="en-US" dirty="0" smtClean="0"/>
              <a:t>Transaction duration</a:t>
            </a:r>
          </a:p>
          <a:p>
            <a:pPr marL="1371600" lvl="2" indent="-514350"/>
            <a:r>
              <a:rPr lang="en-US" dirty="0" smtClean="0"/>
              <a:t>Determines the end of roll back phase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09345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Dennis Shasha, Philippe Bonnet 2001</a:t>
            </a:r>
          </a:p>
        </p:txBody>
      </p:sp>
      <p:sp>
        <p:nvSpPr>
          <p:cNvPr id="27650" name="Rectangle 2"/>
          <p:cNvSpPr>
            <a:spLocks noGrp="1" noChangeArrowheads="1"/>
          </p:cNvSpPr>
          <p:nvPr>
            <p:ph type="title"/>
          </p:nvPr>
        </p:nvSpPr>
        <p:spPr/>
        <p:txBody>
          <a:bodyPr>
            <a:normAutofit fontScale="90000"/>
          </a:bodyPr>
          <a:lstStyle/>
          <a:p>
            <a:r>
              <a:rPr lang="en-US"/>
              <a:t>Reduce the Size of </a:t>
            </a:r>
            <a:br>
              <a:rPr lang="en-US"/>
            </a:br>
            <a:r>
              <a:rPr lang="en-US"/>
              <a:t>Large Update Transactions</a:t>
            </a:r>
          </a:p>
        </p:txBody>
      </p:sp>
      <p:sp>
        <p:nvSpPr>
          <p:cNvPr id="27651" name="Rectangle 3"/>
          <p:cNvSpPr>
            <a:spLocks noGrp="1" noChangeArrowheads="1"/>
          </p:cNvSpPr>
          <p:nvPr>
            <p:ph type="body" idx="1"/>
          </p:nvPr>
        </p:nvSpPr>
        <p:spPr>
          <a:xfrm>
            <a:off x="685800" y="1981200"/>
            <a:ext cx="8305800" cy="4114800"/>
          </a:xfrm>
        </p:spPr>
        <p:txBody>
          <a:bodyPr>
            <a:normAutofit fontScale="92500" lnSpcReduction="20000"/>
          </a:bodyPr>
          <a:lstStyle/>
          <a:p>
            <a:pPr>
              <a:lnSpc>
                <a:spcPct val="90000"/>
              </a:lnSpc>
            </a:pPr>
            <a:r>
              <a:rPr lang="en-US" dirty="0"/>
              <a:t>Consider an update-intensive batch transaction (concurrent access is not an issue):</a:t>
            </a:r>
          </a:p>
          <a:p>
            <a:pPr lvl="1">
              <a:lnSpc>
                <a:spcPct val="90000"/>
              </a:lnSpc>
              <a:buFontTx/>
              <a:buNone/>
            </a:pPr>
            <a:r>
              <a:rPr lang="en-US" dirty="0"/>
              <a:t>	It can be broken up in short transactions</a:t>
            </a:r>
            <a:br>
              <a:rPr lang="en-US" dirty="0"/>
            </a:br>
            <a:r>
              <a:rPr lang="en-US" dirty="0"/>
              <a:t>(mini-batch</a:t>
            </a:r>
            <a:r>
              <a:rPr lang="en-US" dirty="0" smtClean="0"/>
              <a:t>)</a:t>
            </a:r>
            <a:r>
              <a:rPr lang="en-US" dirty="0"/>
              <a:t>:</a:t>
            </a:r>
            <a:r>
              <a:rPr lang="en-US" dirty="0">
                <a:cs typeface="Times New Roman" charset="0"/>
              </a:rPr>
              <a:t/>
            </a:r>
            <a:br>
              <a:rPr lang="en-US" dirty="0">
                <a:cs typeface="Times New Roman" charset="0"/>
              </a:rPr>
            </a:br>
            <a:r>
              <a:rPr lang="en-US" dirty="0">
                <a:cs typeface="Times New Roman" charset="0"/>
              </a:rPr>
              <a:t>		+ Does not overfill the log </a:t>
            </a:r>
            <a:r>
              <a:rPr lang="en-US" dirty="0" smtClean="0">
                <a:cs typeface="Times New Roman" charset="0"/>
              </a:rPr>
              <a:t>buffers</a:t>
            </a:r>
          </a:p>
          <a:p>
            <a:pPr lvl="1">
              <a:lnSpc>
                <a:spcPct val="90000"/>
              </a:lnSpc>
              <a:buFontTx/>
              <a:buNone/>
            </a:pPr>
            <a:r>
              <a:rPr lang="en-US" dirty="0">
                <a:cs typeface="Times New Roman" charset="0"/>
              </a:rPr>
              <a:t>	</a:t>
            </a:r>
            <a:r>
              <a:rPr lang="en-US" dirty="0" smtClean="0">
                <a:cs typeface="Times New Roman" charset="0"/>
              </a:rPr>
              <a:t>		+ Does not overfill the log files</a:t>
            </a:r>
            <a:endParaRPr lang="en-US" dirty="0">
              <a:cs typeface="Times New Roman" charset="0"/>
            </a:endParaRPr>
          </a:p>
          <a:p>
            <a:pPr lvl="1">
              <a:lnSpc>
                <a:spcPct val="90000"/>
              </a:lnSpc>
              <a:buFontTx/>
              <a:buNone/>
            </a:pPr>
            <a:r>
              <a:rPr lang="en-US" sz="2000" dirty="0">
                <a:cs typeface="Times New Roman" charset="0"/>
              </a:rPr>
              <a:t/>
            </a:r>
            <a:br>
              <a:rPr lang="en-US" sz="2000" dirty="0">
                <a:cs typeface="Times New Roman" charset="0"/>
              </a:rPr>
            </a:br>
            <a:r>
              <a:rPr lang="en-US" sz="2000" u="sng" dirty="0">
                <a:cs typeface="Times New Roman" charset="0"/>
              </a:rPr>
              <a:t>Example</a:t>
            </a:r>
            <a:r>
              <a:rPr lang="en-US" sz="2000" dirty="0">
                <a:cs typeface="Times New Roman" charset="0"/>
              </a:rPr>
              <a:t>: Transaction that updates, in sorted order, all accounts that had activity on them, in a given day.</a:t>
            </a:r>
            <a:br>
              <a:rPr lang="en-US" sz="2000" dirty="0">
                <a:cs typeface="Times New Roman" charset="0"/>
              </a:rPr>
            </a:br>
            <a:r>
              <a:rPr lang="en-US" sz="2000" dirty="0" smtClean="0">
                <a:cs typeface="Times New Roman" charset="0"/>
              </a:rPr>
              <a:t>Break</a:t>
            </a:r>
            <a:r>
              <a:rPr lang="en-US" sz="2000" dirty="0">
                <a:cs typeface="Times New Roman" charset="0"/>
              </a:rPr>
              <a:t>-up to mini-batches each of which access 10,000 accounts and </a:t>
            </a:r>
            <a:r>
              <a:rPr lang="en-US" sz="2000" dirty="0" smtClean="0">
                <a:cs typeface="Times New Roman" charset="0"/>
              </a:rPr>
              <a:t>then </a:t>
            </a:r>
            <a:r>
              <a:rPr lang="en-US" sz="2000" dirty="0">
                <a:cs typeface="Times New Roman" charset="0"/>
              </a:rPr>
              <a:t>updates a global counter. </a:t>
            </a:r>
            <a:endParaRPr lang="en-US" sz="2000" dirty="0" smtClean="0">
              <a:cs typeface="Times New Roman" charset="0"/>
            </a:endParaRPr>
          </a:p>
          <a:p>
            <a:pPr lvl="1">
              <a:lnSpc>
                <a:spcPct val="90000"/>
              </a:lnSpc>
              <a:buFontTx/>
              <a:buNone/>
            </a:pPr>
            <a:endParaRPr lang="en-US" sz="2000" dirty="0">
              <a:cs typeface="Times New Roman" charset="0"/>
            </a:endParaRPr>
          </a:p>
          <a:p>
            <a:pPr lvl="1">
              <a:lnSpc>
                <a:spcPct val="90000"/>
              </a:lnSpc>
              <a:buNone/>
            </a:pPr>
            <a:r>
              <a:rPr lang="en-US" sz="2000" dirty="0" smtClean="0">
                <a:cs typeface="Times New Roman" charset="0"/>
              </a:rPr>
              <a:t>	</a:t>
            </a:r>
            <a:r>
              <a:rPr lang="en-US" sz="2000" u="sng" dirty="0" smtClean="0">
                <a:cs typeface="Times New Roman" charset="0"/>
              </a:rPr>
              <a:t>Note</a:t>
            </a:r>
            <a:r>
              <a:rPr lang="en-US" sz="2000" dirty="0" smtClean="0">
                <a:cs typeface="Times New Roman" charset="0"/>
              </a:rPr>
              <a:t>: DB2 has </a:t>
            </a:r>
            <a:r>
              <a:rPr lang="en-US" sz="2000" dirty="0" smtClean="0"/>
              <a:t>a parameter </a:t>
            </a:r>
            <a:r>
              <a:rPr lang="en-US" sz="2000" dirty="0"/>
              <a:t>limiting the portion of the log used by a single transaction (</a:t>
            </a:r>
            <a:r>
              <a:rPr lang="en-US" sz="2000" dirty="0" smtClean="0">
                <a:hlinkClick r:id="rId2"/>
              </a:rPr>
              <a:t>max_log</a:t>
            </a:r>
            <a:r>
              <a:rPr lang="en-US" sz="2000" dirty="0" smtClean="0"/>
              <a:t>)</a:t>
            </a:r>
            <a:endParaRPr lang="en-US" sz="2000" dirty="0"/>
          </a:p>
          <a:p>
            <a:pPr lvl="1">
              <a:lnSpc>
                <a:spcPct val="90000"/>
              </a:lnSpc>
              <a:buFontTx/>
              <a:buNone/>
            </a:pPr>
            <a:r>
              <a:rPr lang="en-US" sz="2000" dirty="0">
                <a:cs typeface="Times New Roman" charset="0"/>
              </a:rPr>
              <a:t>	</a:t>
            </a:r>
            <a:endParaRPr lang="en-US" sz="2000" dirty="0"/>
          </a:p>
          <a:p>
            <a:pPr lvl="1">
              <a:lnSpc>
                <a:spcPct val="90000"/>
              </a:lnSpc>
              <a:buFontTx/>
              <a:buNone/>
            </a:pPr>
            <a:endParaRPr lang="en-US" sz="2000" dirty="0"/>
          </a:p>
        </p:txBody>
      </p:sp>
    </p:spTree>
    <p:extLst>
      <p:ext uri="{BB962C8B-B14F-4D97-AF65-F5344CB8AC3E}">
        <p14:creationId xmlns:p14="http://schemas.microsoft.com/office/powerpoint/2010/main" val="1016904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Rightsizing Log Files</a:t>
            </a:r>
            <a:endParaRPr lang="en-US" dirty="0"/>
          </a:p>
        </p:txBody>
      </p:sp>
      <p:sp>
        <p:nvSpPr>
          <p:cNvPr id="3" name="Content Placeholder 2"/>
          <p:cNvSpPr>
            <a:spLocks noGrp="1"/>
          </p:cNvSpPr>
          <p:nvPr>
            <p:ph idx="1"/>
          </p:nvPr>
        </p:nvSpPr>
        <p:spPr>
          <a:xfrm>
            <a:off x="169333" y="1600200"/>
            <a:ext cx="8805334" cy="4525963"/>
          </a:xfrm>
        </p:spPr>
        <p:txBody>
          <a:bodyPr>
            <a:normAutofit fontScale="77500" lnSpcReduction="20000"/>
          </a:bodyPr>
          <a:lstStyle/>
          <a:p>
            <a:r>
              <a:rPr lang="en-US" dirty="0" smtClean="0"/>
              <a:t>Find out how much data is written to the log at peak load</a:t>
            </a:r>
          </a:p>
          <a:p>
            <a:r>
              <a:rPr lang="en-US" dirty="0" smtClean="0"/>
              <a:t>Pick checkpoint frequency so that active log is smaller than maximal log file size, i.e., </a:t>
            </a:r>
            <a:r>
              <a:rPr lang="en-US" b="1" dirty="0" smtClean="0"/>
              <a:t>use a single log file per DBMS instance</a:t>
            </a:r>
            <a:r>
              <a:rPr lang="en-US" dirty="0" smtClean="0"/>
              <a:t>!</a:t>
            </a:r>
          </a:p>
          <a:p>
            <a:pPr lvl="1"/>
            <a:r>
              <a:rPr lang="en-US" dirty="0" smtClean="0"/>
              <a:t>High frequency of checkpoints will lead to writes to the data </a:t>
            </a:r>
            <a:r>
              <a:rPr lang="en-US" dirty="0" err="1" smtClean="0"/>
              <a:t>tablespaces</a:t>
            </a:r>
            <a:r>
              <a:rPr lang="en-US" dirty="0" smtClean="0"/>
              <a:t>, but at least those writes are performed at a steady rather than in batches whenever roll forward recovery is needed.</a:t>
            </a:r>
          </a:p>
          <a:p>
            <a:pPr lvl="2"/>
            <a:r>
              <a:rPr lang="en-US" u="sng" dirty="0" smtClean="0"/>
              <a:t>This is a trade-off between write performance overhead and recovery performance</a:t>
            </a:r>
          </a:p>
          <a:p>
            <a:pPr lvl="2"/>
            <a:r>
              <a:rPr lang="en-US" dirty="0" smtClean="0"/>
              <a:t>Two log files only to tolerate media failure of a log file.</a:t>
            </a:r>
          </a:p>
          <a:p>
            <a:r>
              <a:rPr lang="en-US" dirty="0" smtClean="0"/>
              <a:t>As a result:</a:t>
            </a:r>
          </a:p>
          <a:p>
            <a:pPr lvl="1"/>
            <a:r>
              <a:rPr lang="en-US" dirty="0" smtClean="0"/>
              <a:t>Length of roll forward recovery (needed for media recovery or crash recovery) fixed by checkpoint frequency</a:t>
            </a:r>
          </a:p>
          <a:p>
            <a:pPr lvl="2"/>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90855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Log on a Separate Disk</a:t>
            </a:r>
            <a:endParaRPr lang="en-US" dirty="0"/>
          </a:p>
        </p:txBody>
      </p:sp>
      <p:sp>
        <p:nvSpPr>
          <p:cNvPr id="3" name="Content Placeholder 2"/>
          <p:cNvSpPr>
            <a:spLocks noGrp="1"/>
          </p:cNvSpPr>
          <p:nvPr>
            <p:ph idx="1"/>
          </p:nvPr>
        </p:nvSpPr>
        <p:spPr/>
        <p:txBody>
          <a:bodyPr/>
          <a:lstStyle/>
          <a:p>
            <a:r>
              <a:rPr lang="en-US" dirty="0" smtClean="0"/>
              <a:t>Improve log writer performance</a:t>
            </a:r>
          </a:p>
          <a:p>
            <a:pPr lvl="1"/>
            <a:r>
              <a:rPr lang="en-US" dirty="0" smtClean="0"/>
              <a:t>HDD: sequential IOs not disturbed by random IOs</a:t>
            </a:r>
          </a:p>
          <a:p>
            <a:pPr lvl="1"/>
            <a:r>
              <a:rPr lang="en-US" dirty="0" smtClean="0"/>
              <a:t>SSD: minimal garbage collection/wear leveling</a:t>
            </a:r>
          </a:p>
          <a:p>
            <a:r>
              <a:rPr lang="en-US" dirty="0" smtClean="0"/>
              <a:t>Isolate data and log failures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63439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Commits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small transactions, log records might have to be flushed to disk before a log page is filled up</a:t>
            </a:r>
          </a:p>
          <a:p>
            <a:r>
              <a:rPr lang="en-US" dirty="0" smtClean="0"/>
              <a:t>When many small transactions are committed, many IOs are executed to flush half empty pages</a:t>
            </a:r>
            <a:endParaRPr lang="en-US" dirty="0"/>
          </a:p>
          <a:p>
            <a:r>
              <a:rPr lang="en-US" dirty="0" smtClean="0"/>
              <a:t>Group commits allow to delay transaction commit until a log page is filled up</a:t>
            </a:r>
          </a:p>
          <a:p>
            <a:pPr lvl="1"/>
            <a:r>
              <a:rPr lang="en-US" dirty="0" smtClean="0"/>
              <a:t>Many transactions committed together</a:t>
            </a:r>
          </a:p>
          <a:p>
            <a:r>
              <a:rPr lang="en-US" dirty="0" smtClean="0"/>
              <a:t>Pros: Avoid too many round trips to disk, i.e., improves throughput</a:t>
            </a:r>
          </a:p>
          <a:p>
            <a:r>
              <a:rPr lang="en-US" dirty="0" smtClean="0"/>
              <a:t>Cons: Increase mean response time</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99328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Failures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Shape 5122"/>
          <p:cNvSpPr>
            <a:spLocks noGrp="1" noChangeArrowheads="1"/>
          </p:cNvSpPr>
          <p:nvPr>
            <p:ph idx="1"/>
          </p:nvPr>
        </p:nvSpPr>
        <p:spPr/>
        <p:txBody>
          <a:bodyPr>
            <a:normAutofit/>
          </a:bodyPr>
          <a:lstStyle/>
          <a:p>
            <a:r>
              <a:rPr lang="en-US" sz="2800" dirty="0" smtClean="0"/>
              <a:t>Processor </a:t>
            </a:r>
            <a:r>
              <a:rPr lang="en-US" sz="2800" dirty="0"/>
              <a:t>failure, </a:t>
            </a:r>
            <a:r>
              <a:rPr lang="en-US" sz="2800" dirty="0" smtClean="0"/>
              <a:t>system crash, power outage, software </a:t>
            </a:r>
            <a:r>
              <a:rPr lang="en-US" sz="2800" dirty="0"/>
              <a:t>bug</a:t>
            </a:r>
          </a:p>
          <a:p>
            <a:pPr lvl="1"/>
            <a:r>
              <a:rPr lang="en-US" sz="2400" dirty="0"/>
              <a:t>Program behaves unpredictably, </a:t>
            </a:r>
            <a:r>
              <a:rPr lang="en-US" sz="2400" dirty="0" smtClean="0"/>
              <a:t>possibly erasing or corrupting RAM contents (</a:t>
            </a:r>
            <a:r>
              <a:rPr lang="en-US" sz="2400" i="1" dirty="0" smtClean="0"/>
              <a:t>volatile</a:t>
            </a:r>
            <a:r>
              <a:rPr lang="en-US" sz="2400" dirty="0"/>
              <a:t> </a:t>
            </a:r>
            <a:r>
              <a:rPr lang="en-US" sz="2400" i="1" dirty="0" smtClean="0"/>
              <a:t>memory</a:t>
            </a:r>
            <a:r>
              <a:rPr lang="en-US" sz="2400" dirty="0" smtClean="0"/>
              <a:t>) </a:t>
            </a:r>
            <a:endParaRPr lang="en-US" sz="2400" dirty="0"/>
          </a:p>
          <a:p>
            <a:pPr lvl="1"/>
            <a:r>
              <a:rPr lang="en-US" sz="2400" dirty="0"/>
              <a:t>Contents of </a:t>
            </a:r>
            <a:r>
              <a:rPr lang="en-US" sz="2400" dirty="0" smtClean="0"/>
              <a:t>stable storage generally </a:t>
            </a:r>
            <a:r>
              <a:rPr lang="en-US" sz="2400" dirty="0"/>
              <a:t>unaffected </a:t>
            </a:r>
          </a:p>
          <a:p>
            <a:pPr lvl="1"/>
            <a:r>
              <a:rPr lang="en-US" sz="2400" dirty="0"/>
              <a:t>Active transactions interrupted, database left in inconsistent </a:t>
            </a:r>
            <a:r>
              <a:rPr lang="en-US" sz="2400" dirty="0" smtClean="0"/>
              <a:t>state</a:t>
            </a:r>
          </a:p>
          <a:p>
            <a:pPr marL="342900" lvl="1" indent="-342900">
              <a:buFont typeface="Arial"/>
              <a:buChar char="•"/>
            </a:pPr>
            <a:r>
              <a:rPr lang="en-US" dirty="0" smtClean="0"/>
              <a:t>Media failures</a:t>
            </a:r>
            <a:endParaRPr lang="en-US" dirty="0"/>
          </a:p>
          <a:p>
            <a:pPr lvl="1"/>
            <a:r>
              <a:rPr lang="en-US" dirty="0" smtClean="0"/>
              <a:t>Contents of stable storage is corrupted</a:t>
            </a:r>
            <a:endParaRPr lang="en-US" dirty="0"/>
          </a:p>
        </p:txBody>
      </p:sp>
    </p:spTree>
    <p:extLst>
      <p:ext uri="{BB962C8B-B14F-4D97-AF65-F5344CB8AC3E}">
        <p14:creationId xmlns:p14="http://schemas.microsoft.com/office/powerpoint/2010/main" val="174896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Failures</a:t>
            </a:r>
            <a:endParaRPr lang="en-US" dirty="0"/>
          </a:p>
        </p:txBody>
      </p:sp>
      <p:sp>
        <p:nvSpPr>
          <p:cNvPr id="5" name="Content Placeholder 4"/>
          <p:cNvSpPr>
            <a:spLocks noGrp="1"/>
          </p:cNvSpPr>
          <p:nvPr>
            <p:ph idx="1"/>
          </p:nvPr>
        </p:nvSpPr>
        <p:spPr/>
        <p:txBody>
          <a:bodyPr>
            <a:normAutofit lnSpcReduction="10000"/>
          </a:bodyPr>
          <a:lstStyle/>
          <a:p>
            <a:r>
              <a:rPr lang="en-US" dirty="0" smtClean="0"/>
              <a:t>The failures indicated in the previous slides do not include </a:t>
            </a:r>
          </a:p>
          <a:p>
            <a:pPr lvl="1"/>
            <a:r>
              <a:rPr lang="en-US" dirty="0" smtClean="0"/>
              <a:t>Multiple hardware failures (e.g., CPU and controller failure)</a:t>
            </a:r>
          </a:p>
          <a:p>
            <a:pPr lvl="1"/>
            <a:r>
              <a:rPr lang="en-US" dirty="0" smtClean="0"/>
              <a:t>Disaster (e.g., building on fire)</a:t>
            </a:r>
          </a:p>
          <a:p>
            <a:r>
              <a:rPr lang="en-US" dirty="0" smtClean="0"/>
              <a:t>Fault-tolerance ≠ durability</a:t>
            </a:r>
          </a:p>
          <a:p>
            <a:pPr lvl="1"/>
            <a:r>
              <a:rPr lang="en-US" dirty="0" smtClean="0"/>
              <a:t>Fault-tolerance requires solutions that are beyond the scope of atomicity and durability</a:t>
            </a:r>
          </a:p>
          <a:p>
            <a:pPr lvl="1"/>
            <a:r>
              <a:rPr lang="en-US" dirty="0" smtClean="0"/>
              <a:t>Replication, redundant hardware, Geo-</a:t>
            </a:r>
            <a:r>
              <a:rPr lang="en-US" dirty="0" err="1" smtClean="0"/>
              <a:t>plexing</a:t>
            </a:r>
            <a:endParaRPr lang="en-US" dirty="0" smtClean="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1595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Update/insert/delete Processing</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a:spLocks noChangeArrowheads="1"/>
          </p:cNvSpPr>
          <p:nvPr/>
        </p:nvSpPr>
        <p:spPr bwMode="auto">
          <a:xfrm>
            <a:off x="189745" y="1907718"/>
            <a:ext cx="6557904" cy="2100503"/>
          </a:xfrm>
          <a:prstGeom prst="roundRect">
            <a:avLst>
              <a:gd name="adj" fmla="val 16667"/>
            </a:avLst>
          </a:prstGeom>
          <a:solidFill>
            <a:schemeClr val="bg1">
              <a:lumMod val="85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endParaRPr lang="da-DK"/>
          </a:p>
        </p:txBody>
      </p:sp>
      <p:sp>
        <p:nvSpPr>
          <p:cNvPr id="6" name="Rounded Rectangle 5"/>
          <p:cNvSpPr>
            <a:spLocks noChangeArrowheads="1"/>
          </p:cNvSpPr>
          <p:nvPr/>
        </p:nvSpPr>
        <p:spPr bwMode="auto">
          <a:xfrm>
            <a:off x="189745" y="4212533"/>
            <a:ext cx="6557904" cy="2185341"/>
          </a:xfrm>
          <a:prstGeom prst="roundRect">
            <a:avLst>
              <a:gd name="adj" fmla="val 16667"/>
            </a:avLst>
          </a:prstGeom>
          <a:solidFill>
            <a:schemeClr val="bg1">
              <a:lumMod val="85000"/>
            </a:schemeClr>
          </a:solidFill>
          <a:ln w="9525" cap="flat" cmpd="sng" algn="ctr">
            <a:solidFill>
              <a:schemeClr val="tx1"/>
            </a:solidFill>
            <a:prstDash val="dash"/>
            <a:round/>
            <a:headEnd type="none" w="med" len="med"/>
            <a:tailEnd type="none" w="med" len="med"/>
          </a:ln>
          <a:effectLst/>
        </p:spPr>
        <p:txBody>
          <a:bodyPr vert="horz" wrap="none" lIns="91440" tIns="45720" rIns="91440" bIns="45720" anchor="ctr" compatLnSpc="1"/>
          <a:lstStyle/>
          <a:p>
            <a:endParaRPr lang="da-DK"/>
          </a:p>
        </p:txBody>
      </p:sp>
      <p:sp>
        <p:nvSpPr>
          <p:cNvPr id="7" name="Can 6"/>
          <p:cNvSpPr>
            <a:spLocks noChangeArrowheads="1"/>
          </p:cNvSpPr>
          <p:nvPr/>
        </p:nvSpPr>
        <p:spPr bwMode="auto">
          <a:xfrm>
            <a:off x="4976764" y="4427963"/>
            <a:ext cx="1143000" cy="1447800"/>
          </a:xfrm>
          <a:prstGeom prst="can">
            <a:avLst>
              <a:gd name="adj" fmla="val 31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8" name="Can 7"/>
          <p:cNvSpPr>
            <a:spLocks noChangeArrowheads="1"/>
          </p:cNvSpPr>
          <p:nvPr/>
        </p:nvSpPr>
        <p:spPr bwMode="auto">
          <a:xfrm>
            <a:off x="3557539" y="4427963"/>
            <a:ext cx="1143000" cy="1447800"/>
          </a:xfrm>
          <a:prstGeom prst="can">
            <a:avLst>
              <a:gd name="adj" fmla="val 316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9" name="Can 8"/>
          <p:cNvSpPr>
            <a:spLocks noChangeArrowheads="1"/>
          </p:cNvSpPr>
          <p:nvPr/>
        </p:nvSpPr>
        <p:spPr bwMode="auto">
          <a:xfrm>
            <a:off x="2244323" y="4427963"/>
            <a:ext cx="1143000" cy="1447800"/>
          </a:xfrm>
          <a:prstGeom prst="can">
            <a:avLst>
              <a:gd name="adj" fmla="val 3388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anchor="ctr" compatLnSpc="1"/>
          <a:lstStyle/>
          <a:p>
            <a:pPr algn="ctr" fontAlgn="base">
              <a:spcBef>
                <a:spcPct val="0"/>
              </a:spcBef>
              <a:spcAft>
                <a:spcPct val="0"/>
              </a:spcAft>
            </a:pPr>
            <a:r>
              <a:rPr lang="en-US" sz="2400">
                <a:solidFill>
                  <a:schemeClr val="tx1">
                    <a:alpha val="100000"/>
                  </a:schemeClr>
                </a:solidFill>
                <a:latin typeface="Times New Roman"/>
              </a:rPr>
              <a:t>DATA</a:t>
            </a:r>
          </a:p>
        </p:txBody>
      </p:sp>
      <p:sp>
        <p:nvSpPr>
          <p:cNvPr id="10" name="TextBox 9"/>
          <p:cNvSpPr txBox="1">
            <a:spLocks noChangeArrowheads="1"/>
          </p:cNvSpPr>
          <p:nvPr/>
        </p:nvSpPr>
        <p:spPr bwMode="auto">
          <a:xfrm>
            <a:off x="4474127" y="5957372"/>
            <a:ext cx="1937149" cy="338554"/>
          </a:xfrm>
          <a:prstGeom prst="rect">
            <a:avLst/>
          </a:prstGeom>
          <a:solidFill>
            <a:schemeClr val="bg1">
              <a:lumMod val="85000"/>
            </a:schemeClr>
          </a:solid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u="sng" dirty="0">
                <a:solidFill>
                  <a:schemeClr val="tx1">
                    <a:alpha val="100000"/>
                  </a:schemeClr>
                </a:solidFill>
                <a:latin typeface="Times New Roman"/>
              </a:rPr>
              <a:t>STABLE STORAGE</a:t>
            </a:r>
          </a:p>
        </p:txBody>
      </p:sp>
      <p:sp>
        <p:nvSpPr>
          <p:cNvPr id="11" name="TextBox 10"/>
          <p:cNvSpPr txBox="1">
            <a:spLocks noChangeArrowheads="1"/>
          </p:cNvSpPr>
          <p:nvPr/>
        </p:nvSpPr>
        <p:spPr bwMode="auto">
          <a:xfrm>
            <a:off x="352494" y="2002619"/>
            <a:ext cx="2146742" cy="338554"/>
          </a:xfrm>
          <a:prstGeom prst="rect">
            <a:avLst/>
          </a:prstGeom>
          <a:solidFill>
            <a:schemeClr val="bg1">
              <a:lumMod val="85000"/>
            </a:schemeClr>
          </a:solid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1600" u="sng" dirty="0" smtClean="0">
                <a:solidFill>
                  <a:schemeClr val="tx1">
                    <a:alpha val="100000"/>
                  </a:schemeClr>
                </a:solidFill>
                <a:latin typeface="Times New Roman"/>
              </a:rPr>
              <a:t>VOLATILE MEMORY</a:t>
            </a:r>
            <a:endParaRPr lang="en-US" sz="1600" u="sng" dirty="0">
              <a:solidFill>
                <a:schemeClr val="tx1">
                  <a:alpha val="100000"/>
                </a:schemeClr>
              </a:solidFill>
              <a:latin typeface="Times New Roman"/>
            </a:endParaRPr>
          </a:p>
        </p:txBody>
      </p:sp>
      <p:graphicFrame>
        <p:nvGraphicFramePr>
          <p:cNvPr id="12" name="Table 11"/>
          <p:cNvGraphicFramePr>
            <a:graphicFrameLocks noGrp="1"/>
          </p:cNvGraphicFramePr>
          <p:nvPr>
            <p:extLst>
              <p:ext uri="{D42A27DB-BD31-4B8C-83A1-F6EECF244321}">
                <p14:modId xmlns:p14="http://schemas.microsoft.com/office/powerpoint/2010/main" val="1938443353"/>
              </p:ext>
            </p:extLst>
          </p:nvPr>
        </p:nvGraphicFramePr>
        <p:xfrm>
          <a:off x="2677476" y="2095696"/>
          <a:ext cx="3733800" cy="1600201"/>
        </p:xfrm>
        <a:graphic>
          <a:graphicData uri="http://schemas.openxmlformats.org/drawingml/2006/table">
            <a:tbl>
              <a:tblPr/>
              <a:tblGrid>
                <a:gridCol w="746125"/>
                <a:gridCol w="747713"/>
                <a:gridCol w="746125"/>
                <a:gridCol w="747712"/>
                <a:gridCol w="746125"/>
              </a:tblGrid>
              <a:tr h="5318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13">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dirty="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r>
                        <a:rPr kumimoji="0" lang="en-US" sz="2800" b="0" i="0" u="none" strike="noStrike" baseline="0">
                          <a:solidFill>
                            <a:schemeClr val="tx1">
                              <a:alpha val="100000"/>
                            </a:schemeClr>
                          </a:solidFill>
                          <a:effectLst/>
                          <a:latin typeface="Times New Roman"/>
                        </a:rPr>
                        <a:t> Pj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None/>
                        <a:tabLst/>
                      </a:pPr>
                      <a:endParaRPr kumimoji="0" lang="en-GB" sz="2800" b="0" i="0" u="none" strike="noStrike" baseline="0" dirty="0">
                        <a:solidFill>
                          <a:schemeClr val="tx1">
                            <a:alpha val="100000"/>
                          </a:schemeClr>
                        </a:solidFill>
                        <a:effectLst/>
                        <a:latin typeface="Times New Roman"/>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TextBox 12"/>
          <p:cNvSpPr txBox="1">
            <a:spLocks noChangeArrowheads="1"/>
          </p:cNvSpPr>
          <p:nvPr/>
        </p:nvSpPr>
        <p:spPr bwMode="auto">
          <a:xfrm>
            <a:off x="3058476" y="2171896"/>
            <a:ext cx="3040063" cy="457200"/>
          </a:xfrm>
          <a:prstGeom prst="rect">
            <a:avLst/>
          </a:prstGeom>
          <a:solidFill>
            <a:schemeClr val="bg1">
              <a:lumMod val="85000"/>
            </a:schemeClr>
          </a:solidFill>
          <a:ln w="9525" cap="flat" cmpd="sng" algn="ctr">
            <a:noFill/>
            <a:prstDash val="solid"/>
            <a:miter lim="800000"/>
            <a:headEnd type="none" w="med" len="med"/>
            <a:tailEnd type="none" w="med" len="med"/>
          </a:ln>
          <a:effectLst/>
        </p:spPr>
        <p:txBody>
          <a:bodyPr vert="horz" wrap="none" lIns="91440" tIns="45720" rIns="91440" bIns="45720" anchor="t" compatLnSpc="1">
            <a:spAutoFit/>
          </a:bodyPr>
          <a:lstStyle/>
          <a:p>
            <a:pPr algn="l" fontAlgn="base">
              <a:spcBef>
                <a:spcPct val="0"/>
              </a:spcBef>
              <a:spcAft>
                <a:spcPct val="0"/>
              </a:spcAft>
            </a:pPr>
            <a:r>
              <a:rPr lang="en-US" sz="2400">
                <a:solidFill>
                  <a:schemeClr val="tx1">
                    <a:alpha val="100000"/>
                  </a:schemeClr>
                </a:solidFill>
                <a:latin typeface="Times New Roman"/>
              </a:rPr>
              <a:t>DATABASE BUFFER</a:t>
            </a:r>
          </a:p>
        </p:txBody>
      </p:sp>
      <p:sp>
        <p:nvSpPr>
          <p:cNvPr id="15" name="Oval 14"/>
          <p:cNvSpPr/>
          <p:nvPr/>
        </p:nvSpPr>
        <p:spPr>
          <a:xfrm>
            <a:off x="3072204" y="1236912"/>
            <a:ext cx="630238" cy="557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888263" y="1236912"/>
            <a:ext cx="630238" cy="557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602386" y="1236912"/>
            <a:ext cx="630238" cy="557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134689" y="1349801"/>
            <a:ext cx="505267" cy="400110"/>
          </a:xfrm>
          <a:prstGeom prst="rect">
            <a:avLst/>
          </a:prstGeom>
          <a:noFill/>
        </p:spPr>
        <p:txBody>
          <a:bodyPr wrap="none" rtlCol="0">
            <a:spAutoFit/>
          </a:bodyPr>
          <a:lstStyle/>
          <a:p>
            <a:r>
              <a:rPr lang="en-US" sz="1000" dirty="0" smtClean="0"/>
              <a:t>Query</a:t>
            </a:r>
            <a:br>
              <a:rPr lang="en-US" sz="1000" dirty="0" smtClean="0"/>
            </a:br>
            <a:r>
              <a:rPr lang="en-US" sz="1000" dirty="0" smtClean="0"/>
              <a:t>agent</a:t>
            </a:r>
            <a:endParaRPr lang="en-US" sz="1000" dirty="0"/>
          </a:p>
        </p:txBody>
      </p:sp>
      <p:sp>
        <p:nvSpPr>
          <p:cNvPr id="19" name="TextBox 18"/>
          <p:cNvSpPr txBox="1"/>
          <p:nvPr/>
        </p:nvSpPr>
        <p:spPr>
          <a:xfrm>
            <a:off x="3968860" y="1302146"/>
            <a:ext cx="505267" cy="400110"/>
          </a:xfrm>
          <a:prstGeom prst="rect">
            <a:avLst/>
          </a:prstGeom>
          <a:noFill/>
        </p:spPr>
        <p:txBody>
          <a:bodyPr wrap="none" rtlCol="0">
            <a:spAutoFit/>
          </a:bodyPr>
          <a:lstStyle/>
          <a:p>
            <a:r>
              <a:rPr lang="en-US" sz="1000" dirty="0" smtClean="0"/>
              <a:t>Query</a:t>
            </a:r>
            <a:br>
              <a:rPr lang="en-US" sz="1000" dirty="0" smtClean="0"/>
            </a:br>
            <a:r>
              <a:rPr lang="en-US" sz="1000" dirty="0" smtClean="0"/>
              <a:t>agent</a:t>
            </a:r>
            <a:endParaRPr lang="en-US" sz="1000" dirty="0"/>
          </a:p>
        </p:txBody>
      </p:sp>
      <p:sp>
        <p:nvSpPr>
          <p:cNvPr id="20" name="TextBox 19"/>
          <p:cNvSpPr txBox="1"/>
          <p:nvPr/>
        </p:nvSpPr>
        <p:spPr>
          <a:xfrm>
            <a:off x="5670501" y="1351919"/>
            <a:ext cx="505267" cy="400110"/>
          </a:xfrm>
          <a:prstGeom prst="rect">
            <a:avLst/>
          </a:prstGeom>
          <a:noFill/>
        </p:spPr>
        <p:txBody>
          <a:bodyPr wrap="none" rtlCol="0">
            <a:spAutoFit/>
          </a:bodyPr>
          <a:lstStyle/>
          <a:p>
            <a:r>
              <a:rPr lang="en-US" sz="1000" dirty="0" smtClean="0"/>
              <a:t>Query</a:t>
            </a:r>
            <a:br>
              <a:rPr lang="en-US" sz="1000" dirty="0" smtClean="0"/>
            </a:br>
            <a:r>
              <a:rPr lang="en-US" sz="1000" dirty="0" smtClean="0"/>
              <a:t>agent</a:t>
            </a:r>
            <a:endParaRPr lang="en-US" sz="1000" dirty="0"/>
          </a:p>
        </p:txBody>
      </p:sp>
      <p:cxnSp>
        <p:nvCxnSpPr>
          <p:cNvPr id="22" name="Straight Arrow Connector 21"/>
          <p:cNvCxnSpPr>
            <a:stCxn id="15" idx="4"/>
          </p:cNvCxnSpPr>
          <p:nvPr/>
        </p:nvCxnSpPr>
        <p:spPr>
          <a:xfrm>
            <a:off x="3387323" y="1794829"/>
            <a:ext cx="252633" cy="1495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5"/>
          </p:cNvCxnSpPr>
          <p:nvPr/>
        </p:nvCxnSpPr>
        <p:spPr>
          <a:xfrm>
            <a:off x="4426205" y="1713124"/>
            <a:ext cx="702429" cy="1577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Curved Left Arrow 24"/>
          <p:cNvSpPr/>
          <p:nvPr/>
        </p:nvSpPr>
        <p:spPr>
          <a:xfrm>
            <a:off x="6821968" y="3770385"/>
            <a:ext cx="479777" cy="1157111"/>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p:cNvSpPr txBox="1"/>
          <p:nvPr/>
        </p:nvSpPr>
        <p:spPr>
          <a:xfrm>
            <a:off x="6978308" y="3550799"/>
            <a:ext cx="2203322" cy="1754327"/>
          </a:xfrm>
          <a:prstGeom prst="rect">
            <a:avLst/>
          </a:prstGeom>
          <a:noFill/>
        </p:spPr>
        <p:txBody>
          <a:bodyPr wrap="none" rtlCol="0">
            <a:spAutoFit/>
          </a:bodyPr>
          <a:lstStyle/>
          <a:p>
            <a:pPr algn="ctr"/>
            <a:r>
              <a:rPr lang="en-US" dirty="0" smtClean="0"/>
              <a:t>How to handle</a:t>
            </a:r>
          </a:p>
          <a:p>
            <a:pPr algn="ctr"/>
            <a:r>
              <a:rPr lang="en-US" dirty="0"/>
              <a:t>w</a:t>
            </a:r>
            <a:r>
              <a:rPr lang="en-US" dirty="0" smtClean="0"/>
              <a:t>rites from memory</a:t>
            </a:r>
          </a:p>
          <a:p>
            <a:pPr algn="ctr"/>
            <a:r>
              <a:rPr lang="en-US" dirty="0"/>
              <a:t>t</a:t>
            </a:r>
            <a:r>
              <a:rPr lang="en-US" dirty="0" smtClean="0"/>
              <a:t>o secondary storage</a:t>
            </a:r>
          </a:p>
          <a:p>
            <a:pPr algn="ctr"/>
            <a:r>
              <a:rPr lang="en-US" dirty="0"/>
              <a:t>s</a:t>
            </a:r>
            <a:r>
              <a:rPr lang="en-US" dirty="0" smtClean="0"/>
              <a:t>o that the DBMS</a:t>
            </a:r>
          </a:p>
          <a:p>
            <a:pPr algn="ctr"/>
            <a:r>
              <a:rPr lang="en-US" dirty="0"/>
              <a:t>g</a:t>
            </a:r>
            <a:r>
              <a:rPr lang="en-US" dirty="0" smtClean="0"/>
              <a:t>uarantees atomicity</a:t>
            </a:r>
          </a:p>
          <a:p>
            <a:pPr algn="ctr"/>
            <a:r>
              <a:rPr lang="en-US" dirty="0"/>
              <a:t>a</a:t>
            </a:r>
            <a:r>
              <a:rPr lang="en-US" dirty="0" smtClean="0"/>
              <a:t>nd durability?</a:t>
            </a:r>
            <a:endParaRPr lang="en-US" dirty="0"/>
          </a:p>
        </p:txBody>
      </p:sp>
      <p:cxnSp>
        <p:nvCxnSpPr>
          <p:cNvPr id="28" name="Straight Arrow Connector 27"/>
          <p:cNvCxnSpPr>
            <a:stCxn id="17" idx="4"/>
          </p:cNvCxnSpPr>
          <p:nvPr/>
        </p:nvCxnSpPr>
        <p:spPr>
          <a:xfrm flipH="1">
            <a:off x="5286964" y="1794829"/>
            <a:ext cx="630541" cy="1495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4"/>
          </p:cNvCxnSpPr>
          <p:nvPr/>
        </p:nvCxnSpPr>
        <p:spPr>
          <a:xfrm>
            <a:off x="5917505" y="1794829"/>
            <a:ext cx="56199" cy="1177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97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da-DK" dirty="0" smtClean="0"/>
              <a:t>Buffer Management</a:t>
            </a:r>
            <a:endParaRPr lang="da-DK" dirty="0"/>
          </a:p>
        </p:txBody>
      </p:sp>
      <p:sp>
        <p:nvSpPr>
          <p:cNvPr id="3" name="Rectangle 2"/>
          <p:cNvSpPr>
            <a:spLocks noGrp="1"/>
          </p:cNvSpPr>
          <p:nvPr>
            <p:ph type="sldNum" sz="quarter" idx="12"/>
          </p:nvPr>
        </p:nvSpPr>
        <p:spPr/>
        <p:txBody>
          <a:bodyPr/>
          <a:lstStyle/>
          <a:p>
            <a:fld id="{56BAC0FC-25C0-40BA-8B7B-99F63083D332}" type="slidenum">
              <a:rPr lang="da-DK" smtClean="0"/>
              <a:pPr/>
              <a:t>8</a:t>
            </a:fld>
            <a:endParaRPr lang="da-DK"/>
          </a:p>
        </p:txBody>
      </p:sp>
      <p:sp>
        <p:nvSpPr>
          <p:cNvPr id="4" name="Rectangle 3"/>
          <p:cNvSpPr>
            <a:spLocks noGrp="1"/>
          </p:cNvSpPr>
          <p:nvPr>
            <p:ph idx="1"/>
          </p:nvPr>
        </p:nvSpPr>
        <p:spPr>
          <a:xfrm>
            <a:off x="685800" y="1589852"/>
            <a:ext cx="8029604" cy="4506148"/>
          </a:xfrm>
        </p:spPr>
        <p:txBody>
          <a:bodyPr>
            <a:normAutofit/>
          </a:bodyPr>
          <a:lstStyle/>
          <a:p>
            <a:r>
              <a:rPr lang="da-DK" sz="2400" dirty="0" err="1" smtClean="0"/>
              <a:t>When</a:t>
            </a:r>
            <a:r>
              <a:rPr lang="da-DK" sz="2400" dirty="0" smtClean="0"/>
              <a:t> </a:t>
            </a:r>
            <a:r>
              <a:rPr lang="da-DK" sz="2400" dirty="0" err="1" smtClean="0"/>
              <a:t>are</a:t>
            </a:r>
            <a:r>
              <a:rPr lang="da-DK" sz="2400" dirty="0" smtClean="0"/>
              <a:t> </a:t>
            </a:r>
            <a:r>
              <a:rPr lang="da-DK" sz="2400" dirty="0" err="1" smtClean="0"/>
              <a:t>dirty</a:t>
            </a:r>
            <a:r>
              <a:rPr lang="da-DK" sz="2400" dirty="0" smtClean="0"/>
              <a:t> pages </a:t>
            </a:r>
            <a:r>
              <a:rPr lang="da-DK" sz="2400" dirty="0" err="1" smtClean="0"/>
              <a:t>written</a:t>
            </a:r>
            <a:r>
              <a:rPr lang="da-DK" sz="2400" dirty="0" smtClean="0"/>
              <a:t> to disk?</a:t>
            </a:r>
          </a:p>
          <a:p>
            <a:pPr lvl="1"/>
            <a:r>
              <a:rPr lang="da-DK" sz="2000" dirty="0" err="1" smtClean="0"/>
              <a:t>Modified</a:t>
            </a:r>
            <a:r>
              <a:rPr lang="da-DK" sz="2000" dirty="0" smtClean="0"/>
              <a:t> pages are called </a:t>
            </a:r>
            <a:r>
              <a:rPr lang="da-DK" sz="2000" dirty="0" err="1" smtClean="0"/>
              <a:t>dirty</a:t>
            </a:r>
            <a:r>
              <a:rPr lang="da-DK" sz="2000" dirty="0" smtClean="0"/>
              <a:t> pages</a:t>
            </a:r>
          </a:p>
          <a:p>
            <a:pPr lvl="1"/>
            <a:r>
              <a:rPr lang="da-DK" sz="2000" dirty="0" err="1" smtClean="0"/>
              <a:t>Depends</a:t>
            </a:r>
            <a:r>
              <a:rPr lang="da-DK" sz="2000" dirty="0" smtClean="0"/>
              <a:t> on buffer management policy</a:t>
            </a:r>
          </a:p>
          <a:p>
            <a:r>
              <a:rPr lang="da-DK" sz="2400" dirty="0" err="1" smtClean="0"/>
              <a:t>Four</a:t>
            </a:r>
            <a:r>
              <a:rPr lang="da-DK" sz="2400" dirty="0" smtClean="0"/>
              <a:t> types of buffer management policy</a:t>
            </a:r>
          </a:p>
          <a:p>
            <a:pPr lvl="1"/>
            <a:r>
              <a:rPr lang="da-DK" sz="2000" dirty="0" err="1" smtClean="0"/>
              <a:t>Steal</a:t>
            </a:r>
            <a:r>
              <a:rPr lang="da-DK" sz="2000" dirty="0" smtClean="0"/>
              <a:t> vs. No Steal</a:t>
            </a:r>
          </a:p>
          <a:p>
            <a:pPr lvl="2"/>
            <a:r>
              <a:rPr lang="da-DK" sz="1600" b="1" dirty="0" smtClean="0"/>
              <a:t>Steal</a:t>
            </a:r>
            <a:r>
              <a:rPr lang="da-DK" sz="1600" dirty="0" smtClean="0"/>
              <a:t>: Dirty pages modified by non-committed transactions might be written to disk</a:t>
            </a:r>
          </a:p>
          <a:p>
            <a:pPr lvl="2"/>
            <a:r>
              <a:rPr lang="da-DK" sz="1600" b="1" dirty="0" smtClean="0"/>
              <a:t>No Steal</a:t>
            </a:r>
            <a:r>
              <a:rPr lang="da-DK" sz="1600" dirty="0" smtClean="0"/>
              <a:t>: Dirty pages modified by non-committed transactions might NOT be written to disk</a:t>
            </a:r>
          </a:p>
          <a:p>
            <a:pPr lvl="1"/>
            <a:r>
              <a:rPr lang="da-DK" sz="2000" dirty="0" smtClean="0"/>
              <a:t>Force vs. No Force</a:t>
            </a:r>
          </a:p>
          <a:p>
            <a:pPr lvl="2"/>
            <a:r>
              <a:rPr lang="da-DK" sz="1600" b="1" dirty="0" smtClean="0"/>
              <a:t>Force</a:t>
            </a:r>
            <a:r>
              <a:rPr lang="da-DK" sz="1600" dirty="0" smtClean="0"/>
              <a:t>: Dirty pages modified by transaction T are forced to disk when T commits</a:t>
            </a:r>
          </a:p>
          <a:p>
            <a:pPr lvl="2"/>
            <a:r>
              <a:rPr lang="da-DK" sz="1600" b="1" dirty="0" smtClean="0"/>
              <a:t>No Force</a:t>
            </a:r>
            <a:r>
              <a:rPr lang="da-DK" sz="1600" dirty="0" smtClean="0"/>
              <a:t>: Dirty pages modified by transaction T are NOT forced to disk when T </a:t>
            </a:r>
            <a:r>
              <a:rPr lang="da-DK" sz="1600" dirty="0" err="1" smtClean="0"/>
              <a:t>commits</a:t>
            </a:r>
            <a:endParaRPr lang="da-DK" sz="1600" dirty="0"/>
          </a:p>
        </p:txBody>
      </p:sp>
    </p:spTree>
    <p:extLst>
      <p:ext uri="{BB962C8B-B14F-4D97-AF65-F5344CB8AC3E}">
        <p14:creationId xmlns:p14="http://schemas.microsoft.com/office/powerpoint/2010/main" val="38452860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a:t>
            </a:r>
            <a:endParaRPr lang="en-US" dirty="0"/>
          </a:p>
        </p:txBody>
      </p:sp>
      <p:sp>
        <p:nvSpPr>
          <p:cNvPr id="18" name="Content Placeholder 17"/>
          <p:cNvSpPr>
            <a:spLocks noGrp="1"/>
          </p:cNvSpPr>
          <p:nvPr>
            <p:ph sz="half" idx="2"/>
          </p:nvPr>
        </p:nvSpPr>
        <p:spPr>
          <a:xfrm>
            <a:off x="4648200" y="1417638"/>
            <a:ext cx="4038600" cy="5303837"/>
          </a:xfrm>
        </p:spPr>
        <p:txBody>
          <a:bodyPr>
            <a:normAutofit/>
          </a:bodyPr>
          <a:lstStyle/>
          <a:p>
            <a:r>
              <a:rPr lang="en-US" sz="2200" dirty="0" smtClean="0"/>
              <a:t>When a dirty page is stolen, the effect of a non-committed transaction is reflected on stable storage</a:t>
            </a:r>
          </a:p>
          <a:p>
            <a:pPr lvl="1"/>
            <a:r>
              <a:rPr lang="en-US" sz="1900" dirty="0" smtClean="0"/>
              <a:t>Must be </a:t>
            </a:r>
            <a:r>
              <a:rPr lang="en-US" sz="1900" b="1" dirty="0" smtClean="0"/>
              <a:t>undone</a:t>
            </a:r>
            <a:r>
              <a:rPr lang="en-US" sz="1900" dirty="0" smtClean="0"/>
              <a:t> in case the transaction aborts, or the system crashes.</a:t>
            </a:r>
          </a:p>
          <a:p>
            <a:r>
              <a:rPr lang="en-US" sz="2200" dirty="0" smtClean="0"/>
              <a:t>When no-force is used, the effect of a committed transaction is NOT reflected on stable storage</a:t>
            </a:r>
          </a:p>
          <a:p>
            <a:pPr lvl="1"/>
            <a:r>
              <a:rPr lang="en-US" sz="1900" dirty="0" smtClean="0"/>
              <a:t>Must be redone in case the transaction aborts, or the system crashes</a:t>
            </a:r>
          </a:p>
          <a:p>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ectangle 5"/>
          <p:cNvSpPr>
            <a:spLocks noChangeArrowheads="1"/>
          </p:cNvSpPr>
          <p:nvPr/>
        </p:nvSpPr>
        <p:spPr bwMode="auto">
          <a:xfrm>
            <a:off x="1525588" y="2777831"/>
            <a:ext cx="2806700" cy="22733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6"/>
          <p:cNvSpPr>
            <a:spLocks noChangeArrowheads="1"/>
          </p:cNvSpPr>
          <p:nvPr/>
        </p:nvSpPr>
        <p:spPr bwMode="auto">
          <a:xfrm>
            <a:off x="547688" y="3131608"/>
            <a:ext cx="873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2000" b="1" dirty="0">
                <a:solidFill>
                  <a:srgbClr val="3365FB"/>
                </a:solidFill>
                <a:latin typeface="Arial" charset="0"/>
              </a:rPr>
              <a:t>Force</a:t>
            </a:r>
          </a:p>
        </p:txBody>
      </p:sp>
      <p:sp>
        <p:nvSpPr>
          <p:cNvPr id="7" name="Rectangle 8"/>
          <p:cNvSpPr>
            <a:spLocks noChangeArrowheads="1"/>
          </p:cNvSpPr>
          <p:nvPr/>
        </p:nvSpPr>
        <p:spPr bwMode="auto">
          <a:xfrm>
            <a:off x="1573213" y="2315574"/>
            <a:ext cx="1196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2000" b="1" dirty="0">
                <a:solidFill>
                  <a:schemeClr val="accent1"/>
                </a:solidFill>
                <a:latin typeface="Arial" charset="0"/>
              </a:rPr>
              <a:t>No Steal</a:t>
            </a:r>
          </a:p>
        </p:txBody>
      </p:sp>
      <p:sp>
        <p:nvSpPr>
          <p:cNvPr id="8" name="Rectangle 9"/>
          <p:cNvSpPr>
            <a:spLocks noChangeArrowheads="1"/>
          </p:cNvSpPr>
          <p:nvPr/>
        </p:nvSpPr>
        <p:spPr bwMode="auto">
          <a:xfrm>
            <a:off x="3249613" y="2315574"/>
            <a:ext cx="787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2000" b="1" dirty="0">
                <a:solidFill>
                  <a:schemeClr val="accent1"/>
                </a:solidFill>
                <a:latin typeface="Arial" charset="0"/>
              </a:rPr>
              <a:t>Steal</a:t>
            </a:r>
          </a:p>
        </p:txBody>
      </p:sp>
      <p:sp>
        <p:nvSpPr>
          <p:cNvPr id="9" name="Line 10"/>
          <p:cNvSpPr>
            <a:spLocks noChangeShapeType="1"/>
          </p:cNvSpPr>
          <p:nvPr/>
        </p:nvSpPr>
        <p:spPr bwMode="auto">
          <a:xfrm>
            <a:off x="1525588" y="3914481"/>
            <a:ext cx="28067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11"/>
          <p:cNvSpPr>
            <a:spLocks noChangeShapeType="1"/>
          </p:cNvSpPr>
          <p:nvPr/>
        </p:nvSpPr>
        <p:spPr bwMode="auto">
          <a:xfrm>
            <a:off x="2967038" y="2777831"/>
            <a:ext cx="0" cy="2273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16"/>
          <p:cNvSpPr txBox="1">
            <a:spLocks noChangeArrowheads="1"/>
          </p:cNvSpPr>
          <p:nvPr/>
        </p:nvSpPr>
        <p:spPr bwMode="auto">
          <a:xfrm>
            <a:off x="3081338" y="2944518"/>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a-DK"/>
              <a:t>Undo</a:t>
            </a:r>
            <a:endParaRPr lang="en-GB"/>
          </a:p>
        </p:txBody>
      </p:sp>
      <p:sp>
        <p:nvSpPr>
          <p:cNvPr id="12" name="Text Box 17"/>
          <p:cNvSpPr txBox="1">
            <a:spLocks noChangeArrowheads="1"/>
          </p:cNvSpPr>
          <p:nvPr/>
        </p:nvSpPr>
        <p:spPr bwMode="auto">
          <a:xfrm>
            <a:off x="3097213" y="3970043"/>
            <a:ext cx="862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a-DK"/>
              <a:t>Undo</a:t>
            </a:r>
            <a:br>
              <a:rPr lang="da-DK"/>
            </a:br>
            <a:r>
              <a:rPr lang="da-DK"/>
              <a:t>Redo</a:t>
            </a:r>
            <a:endParaRPr lang="en-GB"/>
          </a:p>
        </p:txBody>
      </p:sp>
      <p:sp>
        <p:nvSpPr>
          <p:cNvPr id="13" name="Text Box 18"/>
          <p:cNvSpPr txBox="1">
            <a:spLocks noChangeArrowheads="1"/>
          </p:cNvSpPr>
          <p:nvPr/>
        </p:nvSpPr>
        <p:spPr bwMode="auto">
          <a:xfrm>
            <a:off x="1801813" y="4198643"/>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a-DK"/>
              <a:t>Redo</a:t>
            </a:r>
            <a:endParaRPr lang="en-GB"/>
          </a:p>
        </p:txBody>
      </p:sp>
      <p:sp>
        <p:nvSpPr>
          <p:cNvPr id="14" name="Rectangle 6"/>
          <p:cNvSpPr>
            <a:spLocks noChangeArrowheads="1"/>
          </p:cNvSpPr>
          <p:nvPr/>
        </p:nvSpPr>
        <p:spPr bwMode="auto">
          <a:xfrm>
            <a:off x="126487" y="4245128"/>
            <a:ext cx="12943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2000" b="1" dirty="0" smtClean="0">
                <a:solidFill>
                  <a:srgbClr val="3365FB"/>
                </a:solidFill>
                <a:latin typeface="Arial" charset="0"/>
              </a:rPr>
              <a:t>No Force</a:t>
            </a:r>
            <a:endParaRPr lang="en-US" sz="2000" b="1" dirty="0">
              <a:solidFill>
                <a:srgbClr val="3365FB"/>
              </a:solidFill>
              <a:latin typeface="Arial" charset="0"/>
            </a:endParaRPr>
          </a:p>
        </p:txBody>
      </p:sp>
    </p:spTree>
    <p:extLst>
      <p:ext uri="{BB962C8B-B14F-4D97-AF65-F5344CB8AC3E}">
        <p14:creationId xmlns:p14="http://schemas.microsoft.com/office/powerpoint/2010/main" val="90147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2860</TotalTime>
  <Words>4031</Words>
  <Application>Microsoft Macintosh PowerPoint</Application>
  <PresentationFormat>On-screen Show (4:3)</PresentationFormat>
  <Paragraphs>615</Paragraphs>
  <Slides>47</Slides>
  <Notes>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Outline</vt:lpstr>
      <vt:lpstr>Context#1</vt:lpstr>
      <vt:lpstr>Atomicity and Durability</vt:lpstr>
      <vt:lpstr>(Some) Failures</vt:lpstr>
      <vt:lpstr>Other Failures</vt:lpstr>
      <vt:lpstr>Update/insert/delete Processing</vt:lpstr>
      <vt:lpstr>Buffer Management</vt:lpstr>
      <vt:lpstr>Buffer Management</vt:lpstr>
      <vt:lpstr>Logging</vt:lpstr>
      <vt:lpstr>Write-Ahead Logging (WAL)</vt:lpstr>
      <vt:lpstr> Transaction Abort</vt:lpstr>
      <vt:lpstr>Transaction Abort</vt:lpstr>
      <vt:lpstr>Example log</vt:lpstr>
      <vt:lpstr>Crash Recovery</vt:lpstr>
      <vt:lpstr>Log records</vt:lpstr>
      <vt:lpstr>Checkpoint</vt:lpstr>
      <vt:lpstr>Recovery with Sharp Checkpoint</vt:lpstr>
      <vt:lpstr>Example log</vt:lpstr>
      <vt:lpstr>Fuzzy Checkpoint</vt:lpstr>
      <vt:lpstr>Recovery with Fuzzy Checkpoint</vt:lpstr>
      <vt:lpstr>Physical Logging</vt:lpstr>
      <vt:lpstr>Logical Logging</vt:lpstr>
      <vt:lpstr>Physiological Logging</vt:lpstr>
      <vt:lpstr>How to deal with Media Failures?</vt:lpstr>
      <vt:lpstr>How to deal with Media Failure?</vt:lpstr>
      <vt:lpstr>Logging in SQL Server, DB2</vt:lpstr>
      <vt:lpstr>Logging in Oracle prior to 10g</vt:lpstr>
      <vt:lpstr>Logging in Oracle after 10g</vt:lpstr>
      <vt:lpstr>Context#1 Wrap-up</vt:lpstr>
      <vt:lpstr>Context #2</vt:lpstr>
      <vt:lpstr>RAM occupation vs. Page size</vt:lpstr>
      <vt:lpstr>External Storage </vt:lpstr>
      <vt:lpstr>Tablespaces</vt:lpstr>
      <vt:lpstr>Tablespace Structure</vt:lpstr>
      <vt:lpstr>Finding Data Pages</vt:lpstr>
      <vt:lpstr>InnoDB/XtraDB Storage Model</vt:lpstr>
      <vt:lpstr>Tablespace Parameters</vt:lpstr>
      <vt:lpstr>Tuning the Writes</vt:lpstr>
      <vt:lpstr>Tuning Goals</vt:lpstr>
      <vt:lpstr>Mind The Gap</vt:lpstr>
      <vt:lpstr>Mind the Gap</vt:lpstr>
      <vt:lpstr>Rightsizing Log Files</vt:lpstr>
      <vt:lpstr>Reduce the Size of  Large Update Transactions</vt:lpstr>
      <vt:lpstr>Rightsizing Log Files</vt:lpstr>
      <vt:lpstr>Put Log on a Separate Disk</vt:lpstr>
      <vt:lpstr>Group Commits</vt:lpstr>
    </vt:vector>
  </TitlesOfParts>
  <Company>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Bonnet</dc:creator>
  <cp:lastModifiedBy>Philippe Bonnet</cp:lastModifiedBy>
  <cp:revision>314</cp:revision>
  <dcterms:created xsi:type="dcterms:W3CDTF">2013-01-28T09:33:50Z</dcterms:created>
  <dcterms:modified xsi:type="dcterms:W3CDTF">2013-02-19T21:12:05Z</dcterms:modified>
</cp:coreProperties>
</file>