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6" r:id="rId3"/>
    <p:sldId id="258" r:id="rId4"/>
    <p:sldId id="265" r:id="rId5"/>
    <p:sldId id="259" r:id="rId6"/>
    <p:sldId id="261" r:id="rId7"/>
    <p:sldId id="262" r:id="rId8"/>
    <p:sldId id="260" r:id="rId9"/>
    <p:sldId id="266" r:id="rId10"/>
    <p:sldId id="267" r:id="rId11"/>
    <p:sldId id="268" r:id="rId12"/>
    <p:sldId id="280" r:id="rId13"/>
    <p:sldId id="273" r:id="rId14"/>
    <p:sldId id="269" r:id="rId15"/>
    <p:sldId id="270" r:id="rId16"/>
    <p:sldId id="271" r:id="rId17"/>
    <p:sldId id="272" r:id="rId18"/>
    <p:sldId id="278" r:id="rId19"/>
    <p:sldId id="274" r:id="rId20"/>
    <p:sldId id="276" r:id="rId21"/>
    <p:sldId id="279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A9C69D7-6360-C34D-A125-0A6C2C0B14AB}">
          <p14:sldIdLst>
            <p14:sldId id="257"/>
          </p14:sldIdLst>
        </p14:section>
        <p14:section name="Outline" id="{A300B0B5-8D3E-C94F-925A-73985B875DC4}">
          <p14:sldIdLst>
            <p14:sldId id="256"/>
          </p14:sldIdLst>
        </p14:section>
        <p14:section name="DBMS architecture" id="{2727DC6D-9575-3042-9EAF-A70720D5DEA0}">
          <p14:sldIdLst>
            <p14:sldId id="258"/>
            <p14:sldId id="265"/>
            <p14:sldId id="259"/>
            <p14:sldId id="261"/>
            <p14:sldId id="262"/>
            <p14:sldId id="260"/>
          </p14:sldIdLst>
        </p14:section>
        <p14:section name="Experimentation" id="{ACC9601E-8D5B-1B47-B56C-64B0E0C94BB3}">
          <p14:sldIdLst>
            <p14:sldId id="266"/>
            <p14:sldId id="267"/>
            <p14:sldId id="268"/>
            <p14:sldId id="280"/>
            <p14:sldId id="273"/>
          </p14:sldIdLst>
        </p14:section>
        <p14:section name="Methodologies" id="{349F7CFF-860C-D044-B474-FA2474AABCA5}">
          <p14:sldIdLst>
            <p14:sldId id="269"/>
            <p14:sldId id="270"/>
            <p14:sldId id="271"/>
            <p14:sldId id="272"/>
            <p14:sldId id="278"/>
            <p14:sldId id="274"/>
            <p14:sldId id="276"/>
            <p14:sldId id="279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CE8D6-8999-DA4F-B8D6-1BA6250E802C}" type="datetimeFigureOut">
              <a:rPr lang="en-US" smtClean="0"/>
              <a:t>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19C71-66D1-F242-BB91-3F981FCA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550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B9720-D45D-7243-8A10-0E0E458F9FA5}" type="datetimeFigureOut">
              <a:rPr lang="en-US" smtClean="0"/>
              <a:t>2/3/13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BE9DA-42DF-8746-864D-3CC93FFB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2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739A3F-72C9-7944-9C18-15A752280BE6}" type="slidenum">
              <a:rPr lang="en-US"/>
              <a:pPr/>
              <a:t>3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7549" cy="34267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86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79776" cy="41083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2DC536-4578-E242-A843-65F4DAA42299}" type="slidenum">
              <a:rPr lang="en-US"/>
              <a:pPr/>
              <a:t>5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7549" cy="34267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96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79776" cy="41083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E0D86B-63A4-044E-9A61-75D2E2626847}" type="slidenum">
              <a:rPr lang="en-US"/>
              <a:pPr/>
              <a:t>6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7549" cy="34267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16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79776" cy="41083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237DC3-193A-DC4C-9047-72560932B842}" type="slidenum">
              <a:rPr lang="en-US"/>
              <a:pPr/>
              <a:t>8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7549" cy="34267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06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79776" cy="41083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FFF3B6-9082-0046-8E45-C83C20061F29}" type="slidenum">
              <a:rPr lang="en-US"/>
              <a:pPr/>
              <a:t>13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D7AC4C-01CE-C04A-BB96-D83E26D26BDF}" type="slidenum">
              <a:rPr lang="en-US"/>
              <a:pPr/>
              <a:t>19</a:t>
            </a:fld>
            <a:endParaRPr lang="en-US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7613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AA8-A9AD-5142-8652-595CE366748A}" type="datetime1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74EE-64A7-1A48-80FD-C881E5525360}" type="datetime1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008A-95F5-1C47-B5CD-F68294B98B0A}" type="datetime1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0C16-A33A-FD45-8A7C-C808D5C62863}" type="datetime1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2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9BE4-EC6A-D74C-A6CD-A3547C65E103}" type="datetime1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E6DC-763E-354C-8AB1-B20C725FE265}" type="datetime1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8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C3DB-976E-DB4A-9A4E-99DBB7B5B7D5}" type="datetime1">
              <a:rPr lang="en-US" smtClean="0"/>
              <a:t>2/3/13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906F-D344-654A-ABE1-BBF14635309C}" type="datetime1">
              <a:rPr lang="en-US" smtClean="0"/>
              <a:t>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F0A3-56D9-6E40-80A6-1290D12038C5}" type="datetime1">
              <a:rPr lang="en-US" smtClean="0"/>
              <a:t>2/3/13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8922-CE1B-9444-BD58-CB676C7B233A}" type="datetime1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32CB-2D38-7447-AE66-0AB8218E4A1B}" type="datetime1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D09A-7696-3945-BA7B-F29BDCFAD5CB}" type="datetime1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db2luw/v10r1/index.jsp?topic=/com.ibm.db2.luw.admin.mon.doc/doc/c0059124.html" TargetMode="External"/><Relationship Id="rId4" Type="http://schemas.openxmlformats.org/officeDocument/2006/relationships/hyperlink" Target="http://docs.oracle.com/cd/E11882_01/server.112/e25513/dynviews_1001.htm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pic.dhe.ibm.com/infocenter/db2luw/v10r1/index.jsp?topic=/com.ibm.db2.luw.admin.mon.doc/doc/c0059125.html&amp;resultof=%22performance%22%20%22perform%22%20%22monitors%22%20%22monitor%22%20%22gauge%22%20%22gaug%2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ic.dhe.ibm.com/infocenter/db2luw/v10r1/index.jsp?topic=/com.ibm.db2.luw.admin.perf.doc/doc/c0055282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data/library/techarticle/dm-0812wan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data/library/techarticle/dm-1211indexanalysis/dm-1211indexanalysis-pdf.pdf" TargetMode="External"/><Relationship Id="rId3" Type="http://schemas.openxmlformats.org/officeDocument/2006/relationships/hyperlink" Target="http://www.ibm.com/developerworks/data/tutorials/db2-cert7314/section2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db2luw/v10r1/topic/com.ibm.db2.luw.sql.rtn.doc/doc/r0053979.html?resultof=%22mon_get_activity_details%22" TargetMode="External"/><Relationship Id="rId4" Type="http://schemas.openxmlformats.org/officeDocument/2006/relationships/hyperlink" Target="http://pic.dhe.ibm.com/infocenter/db2luw/v10r1/topic/com.ibm.db2.luw.admin.wlm.doc/doc/c0052597.html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pic.dhe.ibm.com/infocenter/db2luw/v10r1/topic/com.ibm.db2.luw.qb.dbconn.doc/doc/c0008312.html?resultof=%22get%22%20%22snapshot%2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orgs.ttu.edu/debs2013/index.php?goto=cfchallengedetai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709873" y="-610434"/>
            <a:ext cx="12584299" cy="7607828"/>
            <a:chOff x="-3354916" y="-749831"/>
            <a:chExt cx="12584299" cy="7607828"/>
          </a:xfrm>
        </p:grpSpPr>
        <p:pic>
          <p:nvPicPr>
            <p:cNvPr id="7" name="Picture 6" descr="Violi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663274" y="-3034660"/>
              <a:ext cx="7201015" cy="12584299"/>
            </a:xfrm>
            <a:prstGeom prst="rect">
              <a:avLst/>
            </a:prstGeom>
          </p:spPr>
        </p:pic>
        <p:pic>
          <p:nvPicPr>
            <p:cNvPr id="5" name="Picture 4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55666" y="-749831"/>
              <a:ext cx="6803406" cy="5102555"/>
            </a:xfrm>
            <a:prstGeom prst="rect">
              <a:avLst/>
            </a:prstGeom>
          </p:spPr>
        </p:pic>
        <p:pic>
          <p:nvPicPr>
            <p:cNvPr id="6" name="Picture 5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833" y="-749831"/>
              <a:ext cx="6544117" cy="4908088"/>
            </a:xfrm>
            <a:prstGeom prst="rect">
              <a:avLst/>
            </a:prstGeom>
          </p:spPr>
        </p:pic>
        <p:pic>
          <p:nvPicPr>
            <p:cNvPr id="4" name="Picture 3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3750" y="703193"/>
              <a:ext cx="6051027" cy="45382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828690" y="5189482"/>
            <a:ext cx="36038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Troubleshooting</a:t>
            </a:r>
            <a:br>
              <a:rPr lang="en-US" sz="4000" dirty="0" smtClean="0">
                <a:solidFill>
                  <a:srgbClr val="FFFF00"/>
                </a:solidFill>
              </a:rPr>
            </a:br>
            <a:r>
              <a:rPr lang="en-US" sz="4000" dirty="0" smtClean="0">
                <a:solidFill>
                  <a:srgbClr val="FFFF00"/>
                </a:solidFill>
              </a:rPr>
              <a:t>techniques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7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Troubleshooting: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1038" indent="-681038">
              <a:buFont typeface="Times New Roman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You MUST measure system performance (black box)</a:t>
            </a:r>
          </a:p>
          <a:p>
            <a:pPr marL="1482725" lvl="1" indent="-568325">
              <a:buFont typeface="Times New Roman" charset="0"/>
              <a:buChar char="–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Profiling tools</a:t>
            </a:r>
          </a:p>
          <a:p>
            <a:pPr marL="681038" indent="-681038">
              <a:buFont typeface="Times New Roman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You MUST instrument your system to get some insight about the internal processes (white box)</a:t>
            </a:r>
          </a:p>
          <a:p>
            <a:pPr marL="1482725" lvl="1" indent="-568325">
              <a:buFont typeface="Times New Roman" charset="0"/>
              <a:buChar char="–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System instrumentation</a:t>
            </a:r>
          </a:p>
          <a:p>
            <a:pPr marL="681038" indent="-681038">
              <a:buFont typeface="Times New Roman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You MUST follow a systematic approach for troubleshooting / experimentation</a:t>
            </a:r>
          </a:p>
          <a:p>
            <a:pPr marL="1482725" lvl="1" indent="-568325">
              <a:buFont typeface="Times New Roman" charset="0"/>
              <a:buChar char="–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Scientific Method</a:t>
            </a:r>
          </a:p>
          <a:p>
            <a:pPr marL="1482725" lvl="1" indent="-568325">
              <a:buFont typeface="Times New Roman" charset="0"/>
              <a:buChar char="–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Troubleshooting methodology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8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System</a:t>
            </a:r>
          </a:p>
          <a:p>
            <a:pPr marL="97472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Application + DBMS + OS + HW</a:t>
            </a:r>
          </a:p>
          <a:p>
            <a:pPr marL="97472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Parameters (fixed/factors)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Metrics</a:t>
            </a:r>
          </a:p>
          <a:p>
            <a:pPr marL="97472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Throughput / Response </a:t>
            </a:r>
            <a:r>
              <a:rPr lang="en-US" dirty="0" smtClean="0"/>
              <a:t>Time</a:t>
            </a:r>
          </a:p>
          <a:p>
            <a:pPr marL="97472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DBMS performance indicators</a:t>
            </a:r>
          </a:p>
          <a:p>
            <a:pPr marL="97472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OS performance indicators</a:t>
            </a:r>
            <a:endParaRPr lang="en-US" dirty="0" smtClean="0"/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Workload</a:t>
            </a:r>
          </a:p>
          <a:p>
            <a:pPr marL="91757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Actual users (production), </a:t>
            </a:r>
            <a:br>
              <a:rPr lang="en-US" dirty="0" smtClean="0"/>
            </a:br>
            <a:r>
              <a:rPr lang="en-US" dirty="0" smtClean="0"/>
              <a:t>replay trace or synthetic workload </a:t>
            </a:r>
            <a:br>
              <a:rPr lang="en-US" dirty="0" smtClean="0"/>
            </a:br>
            <a:r>
              <a:rPr lang="en-US" dirty="0" smtClean="0"/>
              <a:t>(e.g., TPC benchmark)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Experiments</a:t>
            </a:r>
          </a:p>
          <a:p>
            <a:pPr marL="91757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What factor to vary? </a:t>
            </a:r>
          </a:p>
          <a:p>
            <a:pPr marL="917575" lvl="1" indent="-514350"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53200" y="1600200"/>
            <a:ext cx="2326209" cy="16233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</a:t>
            </a:r>
            <a:r>
              <a:rPr lang="en-US" dirty="0" smtClean="0"/>
              <a:t>2.2:</a:t>
            </a:r>
            <a:endParaRPr lang="en-US" dirty="0" smtClean="0"/>
          </a:p>
          <a:p>
            <a:pPr algn="ctr"/>
            <a:r>
              <a:rPr lang="en-US" sz="1400" dirty="0" smtClean="0"/>
              <a:t>Is throughput always the inverse of response time?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553200" y="3365222"/>
            <a:ext cx="2326209" cy="198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</a:t>
            </a:r>
            <a:r>
              <a:rPr lang="en-US" dirty="0" smtClean="0"/>
              <a:t>2.3:</a:t>
            </a:r>
            <a:endParaRPr lang="en-US" dirty="0" smtClean="0"/>
          </a:p>
          <a:p>
            <a:r>
              <a:rPr lang="en-US" sz="1400" dirty="0" smtClean="0"/>
              <a:t>Define an experiment to measure the write throughput of the file system on your laptop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923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713945"/>
            <a:ext cx="4040188" cy="4412218"/>
          </a:xfrm>
        </p:spPr>
        <p:txBody>
          <a:bodyPr>
            <a:normAutofit/>
          </a:bodyPr>
          <a:lstStyle/>
          <a:p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Counter</a:t>
            </a:r>
          </a:p>
          <a:p>
            <a:pPr lvl="1"/>
            <a:r>
              <a:rPr lang="en-US" dirty="0" smtClean="0"/>
              <a:t>Watermark</a:t>
            </a:r>
          </a:p>
          <a:p>
            <a:pPr lvl="1"/>
            <a:r>
              <a:rPr lang="en-US" dirty="0" smtClean="0"/>
              <a:t>Gauge</a:t>
            </a:r>
          </a:p>
          <a:p>
            <a:pPr lvl="1"/>
            <a:r>
              <a:rPr lang="en-US" dirty="0" smtClean="0"/>
              <a:t>Timestamp</a:t>
            </a:r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System-wide (snapshot) vs. workload-specific (activity detail)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713945"/>
            <a:ext cx="4271402" cy="4412218"/>
          </a:xfrm>
        </p:spPr>
        <p:txBody>
          <a:bodyPr>
            <a:normAutofit/>
          </a:bodyPr>
          <a:lstStyle/>
          <a:p>
            <a:r>
              <a:rPr lang="en-US" dirty="0" smtClean="0"/>
              <a:t>Collection</a:t>
            </a:r>
          </a:p>
          <a:p>
            <a:pPr lvl="1"/>
            <a:r>
              <a:rPr lang="en-US" b="1" dirty="0" smtClean="0"/>
              <a:t>switched </a:t>
            </a:r>
            <a:r>
              <a:rPr lang="en-US" b="1" dirty="0"/>
              <a:t>on/</a:t>
            </a:r>
            <a:r>
              <a:rPr lang="en-US" b="1" dirty="0" smtClean="0"/>
              <a:t>off </a:t>
            </a:r>
            <a:r>
              <a:rPr lang="en-US" dirty="0" smtClean="0"/>
              <a:t>vs. triggered </a:t>
            </a:r>
            <a:r>
              <a:rPr lang="en-US" dirty="0"/>
              <a:t>by a specific </a:t>
            </a:r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File dump vs. materialized view</a:t>
            </a:r>
          </a:p>
          <a:p>
            <a:pPr lvl="2"/>
            <a:r>
              <a:rPr lang="en-US" dirty="0" smtClean="0"/>
              <a:t>Frequency of update of the materialized view</a:t>
            </a:r>
          </a:p>
          <a:p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Table functions, views, XML files</a:t>
            </a:r>
          </a:p>
          <a:p>
            <a:pPr lvl="1"/>
            <a:r>
              <a:rPr lang="en-US" dirty="0" smtClean="0"/>
              <a:t>Alert triggered by a specific event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2099" y="6141805"/>
            <a:ext cx="7390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LOOKUP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DB2 monitor elements</a:t>
            </a:r>
            <a:r>
              <a:rPr lang="en-US" sz="1400" dirty="0" smtClean="0"/>
              <a:t> and i</a:t>
            </a:r>
            <a:r>
              <a:rPr lang="en-US" sz="1400" dirty="0" smtClean="0">
                <a:hlinkClick r:id="rId3"/>
              </a:rPr>
              <a:t>nterfaces for monitoring</a:t>
            </a:r>
            <a:r>
              <a:rPr lang="en-US" sz="1400" dirty="0" smtClean="0"/>
              <a:t>, </a:t>
            </a:r>
            <a:r>
              <a:rPr lang="en-US" sz="1400" dirty="0" smtClean="0">
                <a:hlinkClick r:id="rId4"/>
              </a:rPr>
              <a:t>Oracle dynamic performance views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229997" y="5318034"/>
            <a:ext cx="4006194" cy="6038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</a:t>
            </a:r>
            <a:r>
              <a:rPr lang="en-US" dirty="0" smtClean="0"/>
              <a:t>2.4:</a:t>
            </a:r>
            <a:endParaRPr lang="en-US" dirty="0" smtClean="0"/>
          </a:p>
          <a:p>
            <a:pPr algn="ctr"/>
            <a:r>
              <a:rPr lang="en-US" sz="1400" dirty="0" smtClean="0"/>
              <a:t>What </a:t>
            </a:r>
            <a:r>
              <a:rPr lang="en-US" sz="1400" dirty="0" smtClean="0"/>
              <a:t>are</a:t>
            </a:r>
            <a:r>
              <a:rPr lang="en-US" sz="1400" dirty="0" smtClean="0"/>
              <a:t> system-wide indicators good for?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102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85788"/>
            <a:ext cx="7772400" cy="11906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/>
              <a:t>Example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1125" y="1900238"/>
            <a:ext cx="4213225" cy="42052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Statement number: 1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select C_NAME, N_NAME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from DBA.CUSTOMER join DBA.NATION on C_NATIONKEY = N_NATIONKEY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where C_ACCTBAL &gt;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endParaRPr lang="en-US" sz="900" dirty="0">
              <a:latin typeface="Arial" charset="0"/>
            </a:endParaRP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Number of rows retrieved is:   136308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Number of rows sent to output is:  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Elapsed Time is:           76.349     seconds  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endParaRPr lang="en-US" sz="900" dirty="0">
              <a:latin typeface="Arial" charset="0"/>
            </a:endParaRP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…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data logical reads               = 272618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data physical reads            = 131425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data writes                          =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index logical reads              = 273173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index physical reads           = 552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index writes                         =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Total buffer pool read time (</a:t>
            </a:r>
            <a:r>
              <a:rPr lang="en-US" sz="900" dirty="0" err="1">
                <a:latin typeface="Arial" charset="0"/>
              </a:rPr>
              <a:t>ms</a:t>
            </a:r>
            <a:r>
              <a:rPr lang="en-US" sz="900" dirty="0">
                <a:latin typeface="Arial" charset="0"/>
              </a:rPr>
              <a:t>)            = 71352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Total buffer pool write time (</a:t>
            </a:r>
            <a:r>
              <a:rPr lang="en-US" sz="900" dirty="0" err="1">
                <a:latin typeface="Arial" charset="0"/>
              </a:rPr>
              <a:t>ms</a:t>
            </a:r>
            <a:r>
              <a:rPr lang="en-US" sz="900" dirty="0">
                <a:latin typeface="Arial" charset="0"/>
              </a:rPr>
              <a:t>)           =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…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Summary of Results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==================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                      Elapsed             Agent CPU         Rows      Rows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Statement #     Time (s)            Time (s)          Fetched   Printed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1                      76.349                 6.670              136308         0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endParaRPr lang="en-US" sz="900" dirty="0">
              <a:latin typeface="Arial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57313" y="1403350"/>
            <a:ext cx="10445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u="sng"/>
              <a:t>DBMS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253163" y="1662113"/>
            <a:ext cx="5715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u="sng"/>
              <a:t>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7791" y="4689601"/>
            <a:ext cx="2326209" cy="198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</a:t>
            </a:r>
            <a:r>
              <a:rPr lang="en-US" dirty="0" smtClean="0"/>
              <a:t>2.7:</a:t>
            </a:r>
            <a:endParaRPr lang="en-US" dirty="0" smtClean="0"/>
          </a:p>
          <a:p>
            <a:r>
              <a:rPr lang="en-US" sz="1400" dirty="0" smtClean="0"/>
              <a:t>Which are the profiling tools on your laptop OS?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735394" y="4842001"/>
            <a:ext cx="2326209" cy="198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</a:t>
            </a:r>
            <a:r>
              <a:rPr lang="en-US" dirty="0" smtClean="0"/>
              <a:t>2.6:</a:t>
            </a:r>
            <a:endParaRPr lang="en-US" dirty="0" smtClean="0"/>
          </a:p>
          <a:p>
            <a:r>
              <a:rPr lang="en-US" sz="1400" dirty="0" smtClean="0"/>
              <a:t>What are the </a:t>
            </a:r>
            <a:r>
              <a:rPr lang="en-US" sz="1400" dirty="0" smtClean="0">
                <a:hlinkClick r:id="rId3"/>
              </a:rPr>
              <a:t>11 system wide indicators </a:t>
            </a:r>
            <a:r>
              <a:rPr lang="en-US" sz="1400" dirty="0" smtClean="0"/>
              <a:t>recommended for DB2 10.1?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106519" y="2744088"/>
            <a:ext cx="3604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Windows: Performance monitor</a:t>
            </a:r>
          </a:p>
          <a:p>
            <a:r>
              <a:rPr lang="en-US" dirty="0" smtClean="0"/>
              <a:t>Linux: </a:t>
            </a:r>
            <a:r>
              <a:rPr lang="en-US" dirty="0" err="1" smtClean="0"/>
              <a:t>iostat</a:t>
            </a:r>
            <a:r>
              <a:rPr lang="en-US" dirty="0" smtClean="0"/>
              <a:t>, </a:t>
            </a:r>
            <a:r>
              <a:rPr lang="en-US" dirty="0" err="1" smtClean="0"/>
              <a:t>vmstat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More on this in tuning the guts.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36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0346" cy="4525963"/>
          </a:xfrm>
        </p:spPr>
        <p:txBody>
          <a:bodyPr>
            <a:normAutofit lnSpcReduction="10000"/>
          </a:bodyPr>
          <a:lstStyle/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Resource Consumption Model (Chapter 7)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Primary, DBMS system resources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Applications as consumers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Instrumentation through </a:t>
            </a:r>
            <a:r>
              <a:rPr lang="en-US" dirty="0" smtClean="0"/>
              <a:t>counters/watermarks/gauge</a:t>
            </a:r>
            <a:endParaRPr lang="en-US" dirty="0"/>
          </a:p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 Time Spent Model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 response time = execution time + wait time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Instrumentation </a:t>
            </a:r>
            <a:r>
              <a:rPr lang="en-US" dirty="0" smtClean="0"/>
              <a:t>through timestamps</a:t>
            </a:r>
          </a:p>
          <a:p>
            <a:pPr marL="914400" lvl="1" indent="0">
              <a:buSzPct val="45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5644891"/>
            <a:ext cx="2326209" cy="11855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</a:t>
            </a:r>
            <a:r>
              <a:rPr lang="en-US" dirty="0" smtClean="0"/>
              <a:t>2.5:</a:t>
            </a:r>
            <a:endParaRPr lang="en-US" dirty="0" smtClean="0"/>
          </a:p>
          <a:p>
            <a:r>
              <a:rPr lang="en-US" sz="1400" dirty="0" smtClean="0"/>
              <a:t>Does </a:t>
            </a:r>
            <a:r>
              <a:rPr lang="en-US" sz="1400" dirty="0" smtClean="0">
                <a:hlinkClick r:id="rId2"/>
              </a:rPr>
              <a:t>DB2 top </a:t>
            </a:r>
            <a:r>
              <a:rPr lang="en-US" sz="1400" dirty="0" smtClean="0"/>
              <a:t>follow the resource consumption or time spent model?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930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Consumption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590800"/>
            <a:ext cx="3810000" cy="35052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An overloading high-level consumer</a:t>
            </a:r>
          </a:p>
          <a:p>
            <a:pPr marL="338138" indent="-338138"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A poorly parameterized subsystem</a:t>
            </a:r>
          </a:p>
          <a:p>
            <a:pPr marL="338138" indent="-338138"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An overloaded primary resource</a:t>
            </a:r>
            <a:endParaRPr 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030788" y="5299075"/>
            <a:ext cx="3422650" cy="495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621338" y="2438400"/>
            <a:ext cx="511175" cy="276225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446838" y="3208338"/>
            <a:ext cx="628650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446838" y="3868738"/>
            <a:ext cx="628650" cy="384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103813" y="4087813"/>
            <a:ext cx="628650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897563" y="4583113"/>
            <a:ext cx="628650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986588" y="4583113"/>
            <a:ext cx="630237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694613" y="4087813"/>
            <a:ext cx="630237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785100" y="5354638"/>
            <a:ext cx="628650" cy="3857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905625" y="5354638"/>
            <a:ext cx="628650" cy="3857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975350" y="5354638"/>
            <a:ext cx="630238" cy="385762"/>
          </a:xfrm>
          <a:prstGeom prst="rect">
            <a:avLst/>
          </a:prstGeom>
          <a:solidFill>
            <a:srgbClr val="FF33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070475" y="5354638"/>
            <a:ext cx="630238" cy="3857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5700713" y="2492375"/>
            <a:ext cx="511175" cy="276225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5778500" y="2549525"/>
            <a:ext cx="511175" cy="27305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 flipH="1">
            <a:off x="7351713" y="2438400"/>
            <a:ext cx="511175" cy="276225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 flipH="1">
            <a:off x="7273925" y="2492375"/>
            <a:ext cx="511175" cy="276225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 flipH="1">
            <a:off x="7194550" y="2549525"/>
            <a:ext cx="512763" cy="27305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6953250" y="2822575"/>
            <a:ext cx="482600" cy="3857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056313" y="2824163"/>
            <a:ext cx="508000" cy="382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62750" y="3594100"/>
            <a:ext cx="1588" cy="274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5734050" y="4144963"/>
            <a:ext cx="717550" cy="107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7075488" y="4144963"/>
            <a:ext cx="631825" cy="107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6245225" y="4252913"/>
            <a:ext cx="325438" cy="33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958013" y="4252913"/>
            <a:ext cx="236537" cy="33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386388" y="4473575"/>
            <a:ext cx="1587" cy="825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211888" y="4968875"/>
            <a:ext cx="1587" cy="33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7313613" y="4968875"/>
            <a:ext cx="1587" cy="33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8020050" y="4473575"/>
            <a:ext cx="1588" cy="825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4953000" y="2933700"/>
            <a:ext cx="3657600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4992688" y="5080000"/>
            <a:ext cx="3617912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1295400" y="1828800"/>
            <a:ext cx="63309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dirty="0"/>
              <a:t>Effects are not always felt first where the cause is!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8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C</a:t>
            </a:r>
            <a:r>
              <a:rPr lang="en-US" dirty="0" smtClean="0"/>
              <a:t>onsumption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2000" y="2438400"/>
            <a:ext cx="3810000" cy="36115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Question 1: Are critical queries being served in </a:t>
            </a:r>
            <a:br>
              <a:rPr lang="en-US" sz="2400" smtClean="0"/>
            </a:br>
            <a:r>
              <a:rPr lang="en-US" sz="2400" smtClean="0"/>
              <a:t>the most efficient manner?</a:t>
            </a: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Question 2: Are subsystems making optimal use of resources?</a:t>
            </a: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Question 3: Are there enough primary resources available?</a:t>
            </a: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en-US" sz="240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953000" y="2438400"/>
            <a:ext cx="3656013" cy="3354388"/>
            <a:chOff x="3120" y="1536"/>
            <a:chExt cx="2303" cy="2113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169" y="3338"/>
              <a:ext cx="2155" cy="31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541" y="1536"/>
              <a:ext cx="321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061" y="2021"/>
              <a:ext cx="395" cy="24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061" y="2437"/>
              <a:ext cx="395" cy="24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215" y="2575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715" y="2887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401" y="2887"/>
              <a:ext cx="396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847" y="2575"/>
              <a:ext cx="396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903" y="3372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50" y="3372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764" y="3372"/>
              <a:ext cx="396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194" y="3372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590" y="1570"/>
              <a:ext cx="322" cy="17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640" y="1605"/>
              <a:ext cx="321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 flipH="1">
              <a:off x="4630" y="1536"/>
              <a:ext cx="322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 flipH="1">
              <a:off x="4581" y="1570"/>
              <a:ext cx="321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 flipH="1">
              <a:off x="4530" y="1605"/>
              <a:ext cx="322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4380" y="1778"/>
              <a:ext cx="303" cy="2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14" y="1779"/>
              <a:ext cx="319" cy="2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259" y="2263"/>
              <a:ext cx="0" cy="1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3612" y="2611"/>
              <a:ext cx="451" cy="6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4457" y="2611"/>
              <a:ext cx="396" cy="6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3934" y="2679"/>
              <a:ext cx="203" cy="20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4383" y="2679"/>
              <a:ext cx="148" cy="20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393" y="2818"/>
              <a:ext cx="0" cy="51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913" y="3130"/>
              <a:ext cx="0" cy="20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607" y="3130"/>
              <a:ext cx="0" cy="20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052" y="2818"/>
              <a:ext cx="0" cy="51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120" y="1848"/>
              <a:ext cx="230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3145" y="3200"/>
              <a:ext cx="2278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1293813" y="1828800"/>
            <a:ext cx="653097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dirty="0"/>
              <a:t>Extract indicators to answer the following questions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2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 Which are the critical queries?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Ask users. 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Use query log to find queries that take longest.</a:t>
            </a:r>
          </a:p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 Resource Usage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Check out </a:t>
            </a:r>
            <a:r>
              <a:rPr lang="en-US" u="sng" dirty="0"/>
              <a:t>system-wide</a:t>
            </a:r>
            <a:r>
              <a:rPr lang="en-US" dirty="0"/>
              <a:t> performance indicators.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Use rules of thumbs to check whether they are ok.</a:t>
            </a:r>
          </a:p>
        </p:txBody>
      </p:sp>
    </p:spTree>
    <p:extLst>
      <p:ext uri="{BB962C8B-B14F-4D97-AF65-F5344CB8AC3E}">
        <p14:creationId xmlns:p14="http://schemas.microsoft.com/office/powerpoint/2010/main" val="3088166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Granularity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LOOK 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Index usage analysis </a:t>
            </a:r>
            <a:r>
              <a:rPr lang="en-US" dirty="0" smtClean="0"/>
              <a:t>in DB2 10.1</a:t>
            </a:r>
          </a:p>
          <a:p>
            <a:pPr lvl="1"/>
            <a:r>
              <a:rPr lang="en-US" dirty="0" smtClean="0">
                <a:hlinkClick r:id="rId3"/>
              </a:rPr>
              <a:t>Event and resource monitoring </a:t>
            </a:r>
            <a:r>
              <a:rPr lang="en-US" dirty="0" smtClean="0"/>
              <a:t>in DB2 10.1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3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61975"/>
            <a:ext cx="7770813" cy="12366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Time Spent Model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0813" cy="4117975"/>
          </a:xfrm>
          <a:ln/>
        </p:spPr>
        <p:txBody>
          <a:bodyPr/>
          <a:lstStyle/>
          <a:p>
            <a:pPr marL="460375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Given a critical query / </a:t>
            </a:r>
            <a:r>
              <a:rPr lang="en-US" dirty="0" smtClean="0"/>
              <a:t>session</a:t>
            </a:r>
            <a:endParaRPr lang="en-US" dirty="0"/>
          </a:p>
          <a:p>
            <a:pPr marL="460375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Where does the time go?</a:t>
            </a:r>
          </a:p>
          <a:p>
            <a:pPr marL="917575" lvl="1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Throughout DBMS/OS/HW components</a:t>
            </a:r>
          </a:p>
          <a:p>
            <a:pPr marL="917575" lvl="1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Waiting / Executing</a:t>
            </a:r>
          </a:p>
          <a:p>
            <a:pPr marL="917575" lvl="1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Find out which components cause a session to be slow. 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903" y="6099175"/>
            <a:ext cx="53358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LOOK UP</a:t>
            </a:r>
            <a:r>
              <a:rPr lang="en-US" sz="1400" dirty="0" smtClean="0"/>
              <a:t>: </a:t>
            </a:r>
            <a:r>
              <a:rPr lang="en-US" sz="1400" dirty="0"/>
              <a:t>Cary </a:t>
            </a:r>
            <a:r>
              <a:rPr lang="en-US" sz="1400" dirty="0" smtClean="0"/>
              <a:t>Millsap’s book: </a:t>
            </a:r>
            <a:r>
              <a:rPr lang="en-US" sz="1400" dirty="0"/>
              <a:t>Oracle Operational Timing Presentation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326796" y="5141835"/>
            <a:ext cx="6305441" cy="841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/>
              <a:t>Issues</a:t>
            </a:r>
            <a:r>
              <a:rPr lang="en-US" sz="1600" dirty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How to instrument ONLY a given critical query/</a:t>
            </a:r>
            <a:r>
              <a:rPr lang="en-US" sz="1600" dirty="0" err="1"/>
              <a:t>sesssion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What timestamps indicators are available?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87743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DBMS architecture overview</a:t>
            </a:r>
          </a:p>
          <a:p>
            <a:pPr lvl="1"/>
            <a:r>
              <a:rPr lang="en-US" dirty="0" smtClean="0"/>
              <a:t>Overview for now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details as we progress through lectures</a:t>
            </a:r>
          </a:p>
          <a:p>
            <a:r>
              <a:rPr lang="en-US" dirty="0" smtClean="0"/>
              <a:t>Troubleshooting and experimentation</a:t>
            </a:r>
          </a:p>
          <a:p>
            <a:r>
              <a:rPr lang="en-US" dirty="0" smtClean="0"/>
              <a:t>Troubleshooting methodologies</a:t>
            </a:r>
          </a:p>
          <a:p>
            <a:pPr lvl="1"/>
            <a:r>
              <a:rPr lang="en-US" dirty="0" smtClean="0"/>
              <a:t>Resource consumption model</a:t>
            </a:r>
          </a:p>
          <a:p>
            <a:pPr lvl="1"/>
            <a:r>
              <a:rPr lang="en-US" dirty="0" smtClean="0"/>
              <a:t>Time-spent model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0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IBM DB2 10.1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Time-spent monitors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Wait time</a:t>
            </a:r>
          </a:p>
          <a:p>
            <a:r>
              <a:rPr lang="en-US" dirty="0" smtClean="0"/>
              <a:t>Processing time</a:t>
            </a:r>
          </a:p>
          <a:p>
            <a:r>
              <a:rPr lang="en-US" dirty="0" smtClean="0"/>
              <a:t>Elapsed time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Application </a:t>
            </a:r>
            <a:r>
              <a:rPr lang="en-US" dirty="0" smtClean="0"/>
              <a:t>handle</a:t>
            </a:r>
          </a:p>
          <a:p>
            <a:r>
              <a:rPr lang="en-US" dirty="0" smtClean="0"/>
              <a:t>Workload</a:t>
            </a:r>
            <a:endParaRPr lang="en-US" dirty="0" smtClean="0"/>
          </a:p>
          <a:p>
            <a:r>
              <a:rPr lang="en-US" dirty="0" smtClean="0"/>
              <a:t>Resource (lock, buffer, …)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3011" y="4591902"/>
            <a:ext cx="7853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LOOK UP</a:t>
            </a:r>
            <a:r>
              <a:rPr lang="en-US" dirty="0" smtClean="0"/>
              <a:t>: </a:t>
            </a:r>
            <a:r>
              <a:rPr lang="en-US" dirty="0" smtClean="0"/>
              <a:t>DB2 10.1 </a:t>
            </a:r>
            <a:r>
              <a:rPr lang="en-US" dirty="0" smtClean="0">
                <a:hlinkClick r:id="rId2"/>
              </a:rPr>
              <a:t>GET SNAPSHOT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MON_GET_ACTIVITY_DETAILS </a:t>
            </a:r>
            <a:r>
              <a:rPr lang="en-US" dirty="0"/>
              <a:t>table </a:t>
            </a:r>
            <a:r>
              <a:rPr lang="en-US" dirty="0" smtClean="0"/>
              <a:t>function, 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work identification by origin with workloads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6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25952" y="350921"/>
            <a:ext cx="6078812" cy="60054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Exercise </a:t>
            </a:r>
            <a:r>
              <a:rPr lang="en-US" sz="2400" dirty="0" smtClean="0"/>
              <a:t>2.8:</a:t>
            </a:r>
            <a:endParaRPr lang="en-US" sz="2400" dirty="0" smtClean="0"/>
          </a:p>
          <a:p>
            <a:r>
              <a:rPr lang="en-US" dirty="0" smtClean="0"/>
              <a:t>Assume your DBMS is DB2 </a:t>
            </a:r>
            <a:r>
              <a:rPr lang="en-US" dirty="0" smtClean="0"/>
              <a:t>10.1 express C. </a:t>
            </a:r>
            <a:r>
              <a:rPr lang="en-US" dirty="0" smtClean="0"/>
              <a:t>How can you answer the following questions: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many IOs are performed </a:t>
            </a:r>
            <a:r>
              <a:rPr lang="en-US" dirty="0" smtClean="0"/>
              <a:t>from the command line for the execution of a </a:t>
            </a:r>
            <a:r>
              <a:rPr lang="en-US" dirty="0" smtClean="0"/>
              <a:t>given </a:t>
            </a:r>
            <a:r>
              <a:rPr lang="en-US" dirty="0" smtClean="0"/>
              <a:t>query?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many pages are actually read? How much space is used in the buffer pool?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much time is spent performing those IOs?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percentage of the total execution time does it take to perform those IOs?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portion of those IOs are sequential</a:t>
            </a:r>
            <a:r>
              <a:rPr lang="en-US" dirty="0" smtClean="0"/>
              <a:t>?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much overhead is there in obtaining the answer to those questions?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92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7043" y="11100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88090" y="350921"/>
            <a:ext cx="7273460" cy="60054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Exercise </a:t>
            </a:r>
            <a:r>
              <a:rPr lang="en-US" sz="2400" dirty="0" smtClean="0"/>
              <a:t>2.8: </a:t>
            </a:r>
            <a:r>
              <a:rPr lang="en-US" sz="2400" dirty="0" err="1" smtClean="0"/>
              <a:t>mon</a:t>
            </a:r>
            <a:r>
              <a:rPr lang="en-US" sz="2400" dirty="0" err="1" smtClean="0"/>
              <a:t>_IO.sql</a:t>
            </a:r>
            <a:endParaRPr lang="en-US" sz="2400" dirty="0" smtClean="0"/>
          </a:p>
          <a:p>
            <a:pPr algn="ctr"/>
            <a:endParaRPr lang="en-US" sz="2400" dirty="0"/>
          </a:p>
          <a:p>
            <a:r>
              <a:rPr lang="en-US" sz="1100" dirty="0"/>
              <a:t>SELECT 	A.AGENT_ID,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B.ROWS_RETURNED</a:t>
            </a:r>
            <a:r>
              <a:rPr lang="en-US" sz="1100" dirty="0"/>
              <a:t>,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B.ROWS_READ</a:t>
            </a:r>
            <a:r>
              <a:rPr lang="en-US" sz="1100" dirty="0"/>
              <a:t>,</a:t>
            </a:r>
          </a:p>
          <a:p>
            <a:r>
              <a:rPr lang="en-US" sz="1100" dirty="0" smtClean="0"/>
              <a:t>	(</a:t>
            </a:r>
            <a:r>
              <a:rPr lang="en-US" sz="1100" dirty="0"/>
              <a:t>B.POOL_TEMP_DATA_L_READS + B.POOL_INDEX_L_READS + </a:t>
            </a:r>
          </a:p>
          <a:p>
            <a:r>
              <a:rPr lang="en-US" sz="1100" dirty="0"/>
              <a:t>	   	</a:t>
            </a:r>
            <a:r>
              <a:rPr lang="en-US" sz="1100" dirty="0" smtClean="0"/>
              <a:t>B.POOL_TEMP_DATA_L_READS </a:t>
            </a:r>
            <a:r>
              <a:rPr lang="en-US" sz="1100" dirty="0"/>
              <a:t>+ B.POOL_TEMP_INDEX_L_READS) as BUFFER_POOL_READS,</a:t>
            </a:r>
          </a:p>
          <a:p>
            <a:r>
              <a:rPr lang="en-US" sz="1100" dirty="0" smtClean="0"/>
              <a:t>   </a:t>
            </a:r>
            <a:r>
              <a:rPr lang="en-US" sz="1100" dirty="0"/>
              <a:t>	(B.POOL_DATA_P_READS + B.POOL_DATA_P_READS + </a:t>
            </a:r>
          </a:p>
          <a:p>
            <a:r>
              <a:rPr lang="en-US" sz="1100" dirty="0"/>
              <a:t>	   	</a:t>
            </a:r>
            <a:r>
              <a:rPr lang="en-US" sz="1100" dirty="0" smtClean="0"/>
              <a:t>B.POOL_TEMP_DATA_P_READS </a:t>
            </a:r>
            <a:r>
              <a:rPr lang="en-US" sz="1100" dirty="0"/>
              <a:t>+ B.POOL_TEMP_INDEX_P_READS) as IO_TOTAL,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B.POOL_READ_TIME </a:t>
            </a:r>
            <a:r>
              <a:rPr lang="en-US" sz="1100" dirty="0"/>
              <a:t>as IO_TIME,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B.CLIENT_IDLE_WAIT_TIME </a:t>
            </a:r>
            <a:r>
              <a:rPr lang="en-US" sz="1100" dirty="0"/>
              <a:t>as CLIENT_WAIT_TIME,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B.TOTAL_RQST_TIME </a:t>
            </a:r>
            <a:r>
              <a:rPr lang="en-US" sz="1100" dirty="0"/>
              <a:t>as DB2_SPENT_TIME,</a:t>
            </a:r>
          </a:p>
          <a:p>
            <a:r>
              <a:rPr lang="en-US" sz="1100" dirty="0"/>
              <a:t>	   	</a:t>
            </a:r>
            <a:r>
              <a:rPr lang="en-US" sz="1100" dirty="0" smtClean="0"/>
              <a:t>	B.TOTAL_WAIT_TIME </a:t>
            </a:r>
            <a:r>
              <a:rPr lang="en-US" sz="1100" dirty="0"/>
              <a:t>as DB2_WAIT_TIME,</a:t>
            </a:r>
          </a:p>
          <a:p>
            <a:r>
              <a:rPr lang="en-US" sz="1100" dirty="0"/>
              <a:t>	   		B.TOTAL_COMPILE_TIME as DB2_COMPILE_TIME,</a:t>
            </a:r>
          </a:p>
          <a:p>
            <a:r>
              <a:rPr lang="en-US" sz="1100" dirty="0"/>
              <a:t>	   		B.TOTAL_SECTION_PROC_TIME as DB2_SECTION_TIME,</a:t>
            </a:r>
          </a:p>
          <a:p>
            <a:r>
              <a:rPr lang="en-US" sz="1100" dirty="0"/>
              <a:t>	   		B.TOTAL_COMMIT_PROC_TIME as DB2_COMMIT_TIME,</a:t>
            </a:r>
          </a:p>
          <a:p>
            <a:r>
              <a:rPr lang="en-US" sz="1100" dirty="0"/>
              <a:t>	   		B.TOTAL_ROLLBACK_PROC_TIME as DB2_ROLLBACK_TIME,</a:t>
            </a:r>
          </a:p>
          <a:p>
            <a:r>
              <a:rPr lang="en-US" sz="1100" dirty="0"/>
              <a:t>	   		B.TOTAL_RUNSTATS_PROC_TIME as DB2_RUNSTATS_TIME,</a:t>
            </a:r>
          </a:p>
          <a:p>
            <a:r>
              <a:rPr lang="en-US" sz="1100" dirty="0"/>
              <a:t>	   		B.TOTAL_REORG_PROC_TIME as DB2_REORG_TIME,</a:t>
            </a:r>
          </a:p>
          <a:p>
            <a:r>
              <a:rPr lang="en-US" sz="1100" dirty="0"/>
              <a:t>	   		B.TOTAL_LOAD_PROC_TIME as DB2_LOAD_TIME</a:t>
            </a:r>
          </a:p>
          <a:p>
            <a:r>
              <a:rPr lang="en-US" sz="1100" dirty="0"/>
              <a:t>FROM 	</a:t>
            </a:r>
            <a:r>
              <a:rPr lang="en-US" sz="1100" dirty="0" smtClean="0"/>
              <a:t> SYSIBMADM.APPLICATIONS </a:t>
            </a:r>
            <a:r>
              <a:rPr lang="en-US" sz="1100" dirty="0"/>
              <a:t>A,</a:t>
            </a:r>
          </a:p>
          <a:p>
            <a:r>
              <a:rPr lang="en-US" sz="1100" dirty="0"/>
              <a:t>	 </a:t>
            </a:r>
            <a:r>
              <a:rPr lang="en-US" sz="1100" dirty="0" smtClean="0"/>
              <a:t>TABLE</a:t>
            </a:r>
            <a:r>
              <a:rPr lang="en-US" sz="1100" dirty="0"/>
              <a:t>(MON_GET_CONNECTION(cast(NULL as </a:t>
            </a:r>
            <a:r>
              <a:rPr lang="en-US" sz="1100" dirty="0" err="1"/>
              <a:t>bigint</a:t>
            </a:r>
            <a:r>
              <a:rPr lang="en-US" sz="1100" dirty="0"/>
              <a:t>), -1)) B</a:t>
            </a:r>
          </a:p>
          <a:p>
            <a:r>
              <a:rPr lang="en-US" sz="1100" dirty="0"/>
              <a:t>WHERE 	A.DB_NAME = 'TUNING'</a:t>
            </a:r>
          </a:p>
          <a:p>
            <a:r>
              <a:rPr lang="en-US" sz="1100" dirty="0"/>
              <a:t>  </a:t>
            </a:r>
            <a:r>
              <a:rPr lang="en-US" sz="1100" dirty="0" smtClean="0"/>
              <a:t>   AND </a:t>
            </a:r>
            <a:r>
              <a:rPr lang="en-US" sz="1100" dirty="0"/>
              <a:t>	SUBSTR(A.APPL_NAME,1,5) = 'db2bp'</a:t>
            </a:r>
          </a:p>
          <a:p>
            <a:r>
              <a:rPr lang="en-US" sz="1100" dirty="0"/>
              <a:t>  </a:t>
            </a:r>
            <a:r>
              <a:rPr lang="en-US" sz="1100" dirty="0" smtClean="0"/>
              <a:t>   AND </a:t>
            </a:r>
            <a:r>
              <a:rPr lang="en-US" sz="1100" dirty="0"/>
              <a:t>	A.AGENT_ID = B.APPLICATION_HANDLE </a:t>
            </a:r>
          </a:p>
          <a:p>
            <a:r>
              <a:rPr lang="en-US" sz="1100" dirty="0"/>
              <a:t>;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43536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88090" y="350921"/>
            <a:ext cx="7273460" cy="60054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Exercise </a:t>
            </a:r>
            <a:r>
              <a:rPr lang="en-US" sz="2400" dirty="0" smtClean="0"/>
              <a:t>2.8:</a:t>
            </a:r>
          </a:p>
          <a:p>
            <a:pPr algn="ctr"/>
            <a:r>
              <a:rPr lang="en-US" sz="2400" dirty="0" smtClean="0"/>
              <a:t>Let us assume you are done with the </a:t>
            </a:r>
            <a:r>
              <a:rPr lang="en-US" sz="2400" dirty="0" err="1" smtClean="0"/>
              <a:t>GettingStarted</a:t>
            </a:r>
            <a:r>
              <a:rPr lang="en-US" sz="2400" dirty="0" smtClean="0"/>
              <a:t> exercise, then the aircraft table has been populated inside the tuning database on the db2inst1 instance</a:t>
            </a:r>
            <a:endParaRPr lang="en-US" sz="2400" dirty="0" smtClean="0"/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db2inst1@student-VirtualBox: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~$ </a:t>
            </a:r>
            <a:r>
              <a:rPr lang="en-US" sz="1100" dirty="0" smtClean="0"/>
              <a:t>db2 connect to tuning</a:t>
            </a:r>
          </a:p>
          <a:p>
            <a:r>
              <a:rPr lang="en-US" sz="1100" dirty="0">
                <a:solidFill>
                  <a:srgbClr val="A6A6A6"/>
                </a:solidFill>
              </a:rPr>
              <a:t>db2inst1@student-VirtualBox:~$ </a:t>
            </a:r>
            <a:r>
              <a:rPr lang="en-US" sz="1100" dirty="0" smtClean="0">
                <a:solidFill>
                  <a:schemeClr val="tx1"/>
                </a:solidFill>
              </a:rPr>
              <a:t>db2 –f </a:t>
            </a:r>
            <a:r>
              <a:rPr lang="en-US" sz="1100" dirty="0" err="1" smtClean="0">
                <a:solidFill>
                  <a:schemeClr val="tx1"/>
                </a:solidFill>
              </a:rPr>
              <a:t>mon_IO.sql</a:t>
            </a: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rgbClr val="A6A6A6"/>
                </a:solidFill>
              </a:rPr>
              <a:t>db2inst1@student-VirtualBox:~$ </a:t>
            </a:r>
            <a:r>
              <a:rPr lang="en-US" sz="1100" dirty="0">
                <a:solidFill>
                  <a:schemeClr val="tx1"/>
                </a:solidFill>
              </a:rPr>
              <a:t>db2 –f </a:t>
            </a:r>
            <a:r>
              <a:rPr lang="en-US" sz="1100" dirty="0" err="1">
                <a:solidFill>
                  <a:schemeClr val="tx1"/>
                </a:solidFill>
              </a:rPr>
              <a:t>mon_IO.sql</a:t>
            </a:r>
            <a:endParaRPr lang="en-US" sz="1100" dirty="0">
              <a:solidFill>
                <a:srgbClr val="A6A6A6"/>
              </a:solidFill>
            </a:endParaRPr>
          </a:p>
          <a:p>
            <a:r>
              <a:rPr lang="en-US" sz="1100" dirty="0">
                <a:solidFill>
                  <a:srgbClr val="A6A6A6"/>
                </a:solidFill>
              </a:rPr>
              <a:t>db2inst1@student-VirtualBox:~$ </a:t>
            </a:r>
            <a:r>
              <a:rPr lang="en-US" sz="1100" dirty="0" smtClean="0">
                <a:solidFill>
                  <a:srgbClr val="000000"/>
                </a:solidFill>
              </a:rPr>
              <a:t>db2 “select * from aircraft”</a:t>
            </a:r>
          </a:p>
          <a:p>
            <a:r>
              <a:rPr lang="en-US" sz="1100" dirty="0">
                <a:solidFill>
                  <a:srgbClr val="A6A6A6"/>
                </a:solidFill>
              </a:rPr>
              <a:t>db2inst1@student-VirtualBox:~$ </a:t>
            </a:r>
            <a:r>
              <a:rPr lang="en-US" sz="1100" dirty="0">
                <a:solidFill>
                  <a:schemeClr val="tx1"/>
                </a:solidFill>
              </a:rPr>
              <a:t>db2 –f </a:t>
            </a:r>
            <a:r>
              <a:rPr lang="en-US" sz="1100" dirty="0" err="1">
                <a:solidFill>
                  <a:schemeClr val="tx1"/>
                </a:solidFill>
              </a:rPr>
              <a:t>mon_IO.sql</a:t>
            </a:r>
            <a:endParaRPr lang="en-US" sz="1100" dirty="0">
              <a:solidFill>
                <a:srgbClr val="A6A6A6"/>
              </a:solidFill>
            </a:endParaRPr>
          </a:p>
          <a:p>
            <a:endParaRPr lang="en-US" sz="1100" dirty="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4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207360" y="2073818"/>
            <a:ext cx="3317760" cy="3940254"/>
          </a:xfrm>
          <a:prstGeom prst="roundRect">
            <a:avLst>
              <a:gd name="adj" fmla="val 42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3732480" y="3732872"/>
            <a:ext cx="1244160" cy="414764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6720" cy="114348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/>
              <a:t>Traditional Architecture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14720" y="3110727"/>
            <a:ext cx="2903040" cy="1451672"/>
          </a:xfrm>
          <a:prstGeom prst="roundRect">
            <a:avLst>
              <a:gd name="adj" fmla="val 9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DBMS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14720" y="2488581"/>
            <a:ext cx="2903040" cy="414764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414720" y="4769781"/>
            <a:ext cx="2903040" cy="414764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OS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14720" y="5391926"/>
            <a:ext cx="2903040" cy="414764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HW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3317760" y="2066618"/>
            <a:ext cx="5391360" cy="105131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414720" y="2066618"/>
            <a:ext cx="4769280" cy="105131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3317760" y="4562399"/>
            <a:ext cx="5391360" cy="82952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14720" y="4562399"/>
            <a:ext cx="4769280" cy="82952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5184000" y="2073818"/>
            <a:ext cx="3525120" cy="3318108"/>
          </a:xfrm>
          <a:prstGeom prst="roundRect">
            <a:avLst>
              <a:gd name="adj" fmla="val 42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546240" y="1036909"/>
            <a:ext cx="711360" cy="72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4000"/>
              <a:t>Q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842880" y="1866436"/>
            <a:ext cx="1440" cy="62214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3748320" y="3473644"/>
            <a:ext cx="1244160" cy="414764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3732480" y="3940253"/>
            <a:ext cx="1244160" cy="414764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939840" y="3940254"/>
            <a:ext cx="68688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DATA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V="1">
            <a:off x="4354560" y="3103527"/>
            <a:ext cx="1440" cy="42916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4347361" y="3110726"/>
            <a:ext cx="843840" cy="144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7050240" y="5184544"/>
            <a:ext cx="1440" cy="62214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6000481" y="5806690"/>
            <a:ext cx="2501280" cy="646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4000"/>
              <a:t>Result Set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6013441" y="3110726"/>
            <a:ext cx="1761120" cy="6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4400"/>
              <a:t>DBMS</a:t>
            </a:r>
          </a:p>
        </p:txBody>
      </p:sp>
      <p:sp>
        <p:nvSpPr>
          <p:cNvPr id="8215" name="AutoShape 23"/>
          <p:cNvSpPr>
            <a:spLocks noChangeArrowheads="1"/>
          </p:cNvSpPr>
          <p:nvPr/>
        </p:nvSpPr>
        <p:spPr bwMode="auto">
          <a:xfrm>
            <a:off x="207360" y="1244291"/>
            <a:ext cx="3317760" cy="622145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181440" y="2073818"/>
            <a:ext cx="85536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  server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829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Streaming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657600" y="3347571"/>
            <a:ext cx="1371600" cy="457200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257800" y="2540201"/>
            <a:ext cx="2916032" cy="2636170"/>
          </a:xfrm>
          <a:prstGeom prst="roundRect">
            <a:avLst>
              <a:gd name="adj" fmla="val 42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48553" y="1272139"/>
            <a:ext cx="2496655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800" dirty="0" smtClean="0"/>
              <a:t>Data (stream)</a:t>
            </a:r>
            <a:endParaRPr lang="en-US" sz="280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630689" y="1854401"/>
            <a:ext cx="1588" cy="6858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675063" y="3061821"/>
            <a:ext cx="1371600" cy="4572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657600" y="3576171"/>
            <a:ext cx="1371600" cy="4572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244975" y="3576171"/>
            <a:ext cx="35877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Q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343400" y="2653834"/>
            <a:ext cx="1588" cy="4730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335463" y="2661771"/>
            <a:ext cx="9302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629101" y="4947771"/>
            <a:ext cx="1588" cy="6858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767132" y="5633571"/>
            <a:ext cx="27574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800" dirty="0"/>
              <a:t>Result </a:t>
            </a:r>
            <a:r>
              <a:rPr lang="en-US" sz="2800" dirty="0" smtClean="0"/>
              <a:t>Set (stream)</a:t>
            </a:r>
            <a:endParaRPr lang="en-US" sz="2800" dirty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68791" y="3153945"/>
            <a:ext cx="1941513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4800" dirty="0"/>
              <a:t>DBMS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2751" y="5633571"/>
            <a:ext cx="369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LOOK UP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DEBS2013 Grand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2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6720" cy="1061392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/>
              <a:t>DBMS Components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98400" y="1418549"/>
            <a:ext cx="6912000" cy="231432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61121" y="1625931"/>
            <a:ext cx="1896679" cy="36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Query Processor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05921" y="4955561"/>
            <a:ext cx="2492640" cy="58758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Concurrency Control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648320" y="4955561"/>
            <a:ext cx="2540160" cy="58758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Recovery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60320" y="3940254"/>
            <a:ext cx="6912000" cy="248858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290560" y="4127474"/>
            <a:ext cx="2102400" cy="37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Storage Subsystem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143361" y="4147636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Indexes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1143360" y="3940253"/>
            <a:ext cx="2551680" cy="1441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143361" y="4147636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Indexes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032480" y="2397852"/>
            <a:ext cx="2492640" cy="50549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032480" y="1659054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036801" y="3110727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Execution Engine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903041" y="5806690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Buffer Manager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73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6720" cy="1061392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DB2 9.7 </a:t>
            </a:r>
            <a:r>
              <a:rPr lang="en-US" dirty="0"/>
              <a:t>Process Architecture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92" y="1244291"/>
            <a:ext cx="5618880" cy="532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35072" y="6454616"/>
            <a:ext cx="3429000" cy="365125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37179"/>
            <a:ext cx="5609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</a:t>
            </a:r>
            <a:r>
              <a:rPr lang="en-US" sz="900" dirty="0" smtClean="0"/>
              <a:t>: http://</a:t>
            </a:r>
            <a:r>
              <a:rPr lang="en-US" sz="900" dirty="0" err="1" smtClean="0"/>
              <a:t>pic.dhe.ibm.com</a:t>
            </a:r>
            <a:r>
              <a:rPr lang="en-US" sz="900" dirty="0" smtClean="0"/>
              <a:t>/</a:t>
            </a:r>
            <a:r>
              <a:rPr lang="en-US" sz="900" dirty="0" err="1" smtClean="0"/>
              <a:t>infocenter</a:t>
            </a:r>
            <a:r>
              <a:rPr lang="en-US" sz="900" dirty="0" smtClean="0"/>
              <a:t>/db2luw/v9r7/topic/com.ibm.db2.luw.admin.perf.doc/doc/00003525.gif </a:t>
            </a:r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6615367" y="3846978"/>
            <a:ext cx="2326209" cy="16233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2.1:</a:t>
            </a:r>
          </a:p>
          <a:p>
            <a:pPr algn="ctr"/>
            <a:r>
              <a:rPr lang="en-US" sz="1400" dirty="0" smtClean="0"/>
              <a:t>Is intra-query parallelism possible with this process model? In other words, c</a:t>
            </a:r>
            <a:r>
              <a:rPr lang="en-US" sz="1400" dirty="0" smtClean="0"/>
              <a:t>an a query be executed in</a:t>
            </a:r>
            <a:br>
              <a:rPr lang="en-US" sz="1400" dirty="0" smtClean="0"/>
            </a:br>
            <a:r>
              <a:rPr lang="en-US" sz="1400" dirty="0" smtClean="0"/>
              <a:t>parallel within a same instance (or partition)?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37480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DB2 10.1 Process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5" y="1417639"/>
            <a:ext cx="5624684" cy="45323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96390"/>
            <a:ext cx="67287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 smtClean="0"/>
              <a:t>http://</a:t>
            </a:r>
            <a:r>
              <a:rPr lang="en-US" sz="900" dirty="0" err="1" smtClean="0"/>
              <a:t>pic.dhe.ibm.com</a:t>
            </a:r>
            <a:r>
              <a:rPr lang="en-US" sz="900" dirty="0" smtClean="0"/>
              <a:t>/</a:t>
            </a:r>
            <a:r>
              <a:rPr lang="en-US" sz="900" dirty="0" err="1" smtClean="0"/>
              <a:t>infocenter</a:t>
            </a:r>
            <a:r>
              <a:rPr lang="en-US" sz="900" dirty="0" smtClean="0"/>
              <a:t>/db2luw/v10r1/</a:t>
            </a:r>
            <a:r>
              <a:rPr lang="en-US" sz="900" dirty="0" err="1" smtClean="0"/>
              <a:t>index.jsp?topic</a:t>
            </a:r>
            <a:r>
              <a:rPr lang="en-US" sz="900" dirty="0" smtClean="0"/>
              <a:t>=%2Fcom.ibm.db2.luw.admin.perf.doc%2Fdoc%2Fc0008930.html</a:t>
            </a:r>
            <a:endParaRPr lang="en-US" sz="9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431051" y="3281361"/>
            <a:ext cx="2175821" cy="27751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 need to know</a:t>
            </a:r>
            <a:br>
              <a:rPr lang="en-US" sz="1400" dirty="0" smtClean="0"/>
            </a:br>
            <a:r>
              <a:rPr lang="en-US" sz="1400" dirty="0" smtClean="0"/>
              <a:t>much more about</a:t>
            </a:r>
            <a:br>
              <a:rPr lang="en-US" sz="1400" dirty="0" smtClean="0"/>
            </a:br>
            <a:r>
              <a:rPr lang="en-US" sz="1400" dirty="0" smtClean="0"/>
              <a:t>the  process abstractions. We will cover much more on the memory abstractions (log tuning), and on the communication abstractions (tuning the application interface, tuning across instances).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730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6720" cy="1061392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/>
              <a:t>MySQL Architecture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01" y="1476155"/>
            <a:ext cx="6657120" cy="453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96390"/>
            <a:ext cx="4262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</a:t>
            </a:r>
            <a:r>
              <a:rPr lang="en-US" sz="900" dirty="0" smtClean="0"/>
              <a:t>: http://</a:t>
            </a:r>
            <a:r>
              <a:rPr lang="en-US" sz="900" dirty="0" err="1" smtClean="0"/>
              <a:t>docs.oracle.com</a:t>
            </a:r>
            <a:r>
              <a:rPr lang="en-US" sz="900" dirty="0" smtClean="0"/>
              <a:t>/cd/E19957-01/mysql-refman-5.5/storage-</a:t>
            </a:r>
            <a:r>
              <a:rPr lang="en-US" sz="900" dirty="0" err="1" smtClean="0"/>
              <a:t>engines.html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983969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Troubleshooting: Why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b="1" dirty="0" smtClean="0"/>
              <a:t>Production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Users/manager complaints.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Needs monitoring. What is going on NOW?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Once identified, a problem should be represented in a synthetic form (so that others can avoid the problem, or as a request for new features from DBMS/OS)</a:t>
            </a:r>
          </a:p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 </a:t>
            </a:r>
            <a:r>
              <a:rPr lang="en-US" b="1" dirty="0" smtClean="0"/>
              <a:t>Test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New application / New system / </a:t>
            </a:r>
            <a:br>
              <a:rPr lang="en-US" dirty="0" smtClean="0"/>
            </a:br>
            <a:r>
              <a:rPr lang="en-US" dirty="0" smtClean="0"/>
              <a:t>New functionalities / New scale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Can system keep performance up in new settings?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Needs Experiments.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3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1285</Words>
  <Application>Microsoft Macintosh PowerPoint</Application>
  <PresentationFormat>On-screen Show (4:3)</PresentationFormat>
  <Paragraphs>254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Outline</vt:lpstr>
      <vt:lpstr>Traditional Architecture</vt:lpstr>
      <vt:lpstr>Streaming Architecture</vt:lpstr>
      <vt:lpstr>DBMS Components</vt:lpstr>
      <vt:lpstr>DB2 9.7 Process Architecture</vt:lpstr>
      <vt:lpstr>DB2 10.1 Process Architecture</vt:lpstr>
      <vt:lpstr>MySQL Architecture</vt:lpstr>
      <vt:lpstr>Troubleshooting: Why</vt:lpstr>
      <vt:lpstr>Troubleshooting: How</vt:lpstr>
      <vt:lpstr>Experimental Framework</vt:lpstr>
      <vt:lpstr>Performance Indicators</vt:lpstr>
      <vt:lpstr>Example</vt:lpstr>
      <vt:lpstr>Troubleshooting Methodologies</vt:lpstr>
      <vt:lpstr>Resource Consumption Model</vt:lpstr>
      <vt:lpstr>Resource Consumption Model</vt:lpstr>
      <vt:lpstr>Methodology</vt:lpstr>
      <vt:lpstr>Fine Granularity Analysis</vt:lpstr>
      <vt:lpstr>Time Spent Model</vt:lpstr>
      <vt:lpstr>Example: IBM DB2 10.1</vt:lpstr>
      <vt:lpstr>PowerPoint Presentation</vt:lpstr>
      <vt:lpstr>PowerPoint Presentation</vt:lpstr>
      <vt:lpstr>PowerPoint Presentation</vt:lpstr>
    </vt:vector>
  </TitlesOfParts>
  <Company>IT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Bonnet</dc:creator>
  <cp:lastModifiedBy>Philippe Bonnet</cp:lastModifiedBy>
  <cp:revision>48</cp:revision>
  <dcterms:created xsi:type="dcterms:W3CDTF">2013-01-28T09:33:50Z</dcterms:created>
  <dcterms:modified xsi:type="dcterms:W3CDTF">2013-02-04T14:46:24Z</dcterms:modified>
</cp:coreProperties>
</file>