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3" r:id="rId22"/>
    <p:sldId id="280" r:id="rId23"/>
    <p:sldId id="276" r:id="rId24"/>
    <p:sldId id="277" r:id="rId25"/>
    <p:sldId id="278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8D2A5FB-1C3C-5B41-8307-067376A939B2}">
          <p14:sldIdLst>
            <p14:sldId id="279"/>
          </p14:sldIdLst>
        </p14:section>
        <p14:section name="Outline" id="{B0321561-FD84-9E4E-9867-19023078B23E}">
          <p14:sldIdLst>
            <p14:sldId id="257"/>
          </p14:sldIdLst>
        </p14:section>
        <p14:section name="What is database tuning" id="{5B93DE03-F012-1543-B081-AB8645477F6F}">
          <p14:sldIdLst>
            <p14:sldId id="258"/>
            <p14:sldId id="259"/>
            <p14:sldId id="260"/>
          </p14:sldIdLst>
        </p14:section>
        <p14:section name="Trends" id="{B142B900-E55F-4E41-9C00-7299C3FFC391}">
          <p14:sldIdLst>
            <p14:sldId id="261"/>
            <p14:sldId id="262"/>
            <p14:sldId id="263"/>
            <p14:sldId id="264"/>
            <p14:sldId id="28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3"/>
          </p14:sldIdLst>
        </p14:section>
        <p14:section name="Invariants" id="{C73A9AE9-240B-9A4D-9595-47648A3ADB0D}">
          <p14:sldIdLst>
            <p14:sldId id="280"/>
            <p14:sldId id="276"/>
          </p14:sldIdLst>
        </p14:section>
        <p14:section name="These lectures" id="{B2A73781-ECEB-A54F-ABC3-A7D6DF057F7F}">
          <p14:sldIdLst>
            <p14:sldId id="277"/>
            <p14:sldId id="278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815B5-6A02-D740-8971-8DEAF2292211}" type="datetimeFigureOut">
              <a:rPr lang="en-US" smtClean="0"/>
              <a:t>1/28/13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B8D85-DC5A-0D48-B15C-3082957F9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1D957-C44A-454E-9B4A-68A4203F4D74}" type="datetimeFigureOut">
              <a:rPr lang="en-US" smtClean="0"/>
              <a:t>1/28/13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DA361-94B6-D54D-A7CB-E29EB8F0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DD6A-B10B-4D4B-90DC-043D850DA01C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4CEA-57A6-1B49-93F0-E7C10FECCCE6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9F30-4F0E-3146-B27C-ACEE6C2163D6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0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05A-FA18-7A43-9F28-9763A482BF0C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6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3247-AA3B-634C-B009-11EF04DC8777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34A3-3429-9D41-ADBD-0C7649C0A4DB}" type="datetime1">
              <a:rPr lang="en-US" smtClean="0"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3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D962-513D-0E45-8BD5-04CF0CF73B58}" type="datetime1">
              <a:rPr lang="en-US" smtClean="0"/>
              <a:t>1/28/13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7703-F7CB-E041-BE0E-B1B1D2535959}" type="datetime1">
              <a:rPr lang="en-US" smtClean="0"/>
              <a:t>1/28/13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DF88-E881-FF4B-A30D-A2C153B6F80A}" type="datetime1">
              <a:rPr lang="en-US" smtClean="0"/>
              <a:t>1/28/13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1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EB8-139A-FE43-A6FA-84A1624D51D6}" type="datetime1">
              <a:rPr lang="en-US" smtClean="0"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906-B665-B44A-AB80-5D59368714AE}" type="datetime1">
              <a:rPr lang="en-US" smtClean="0"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1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9B27-6841-7846-92B0-669B215743DA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6572"/>
            <a:ext cx="2895600" cy="3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1470000/1465559/p477-slotnick.pdf?ip=130.226.133.50&amp;acc=ACTIVE%20SERVICE&amp;CFID=263037015&amp;CFTOKEN=79596176&amp;__acm__=1359029285_553ebd0653823da65a0dadf470dce6d1" TargetMode="External"/><Relationship Id="rId4" Type="http://schemas.openxmlformats.org/officeDocument/2006/relationships/hyperlink" Target="http://delivery.acm.org/10.1145/1470000/1465560/p483-amdahl.pdf?ip=130.226.133.50&amp;acc=ACTIVE%20SERVICE&amp;CFID=263037015&amp;CFTOKEN=79596176&amp;__acm__=1359029801_db42a36892c317f829fc99bf0aab2359" TargetMode="External"/><Relationship Id="rId5" Type="http://schemas.openxmlformats.org/officeDocument/2006/relationships/hyperlink" Target="http://www.youtube.com/watch?v=ybnOul9jNgE&amp;list=PLB25B1353438707F9&amp;index=10" TargetMode="External"/><Relationship Id="rId6" Type="http://schemas.openxmlformats.org/officeDocument/2006/relationships/hyperlink" Target="http://pandis.net/resources/cidr13bionic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hyperlink" Target="http://www.cidrdb.org/cidr2013/Papers/CIDR13_Paper89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queue.acm.org/detail.cfm?id=134859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hyperlink" Target="http://451research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timeline-scaling-up-to-hold-your-life-story/10150468255628920" TargetMode="External"/><Relationship Id="rId4" Type="http://schemas.openxmlformats.org/officeDocument/2006/relationships/hyperlink" Target="http://www.vldb.org/pvldb/2/vldb09-938.pdf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cap-twelve-years-later-how-the-rules-have-changed" TargetMode="External"/><Relationship Id="rId4" Type="http://schemas.openxmlformats.org/officeDocument/2006/relationships/hyperlink" Target="http://delivery.acm.org/10.1145/330000/320457/p97-astrahan.pdf?ip=130.226.133.50&amp;acc=ACTIVE%20SERVICE&amp;CFID=173886994&amp;CFTOKEN=70370996&amp;__acm__=1359101849_f073f5e211793c45249650d4c1995eac" TargetMode="External"/><Relationship Id="rId5" Type="http://schemas.openxmlformats.org/officeDocument/2006/relationships/hyperlink" Target="http://www.mcjones.org/System_R/SQL_Reunion_95/SRC-1997-018.pdf" TargetMode="External"/><Relationship Id="rId6" Type="http://schemas.openxmlformats.org/officeDocument/2006/relationships/hyperlink" Target="http://delivery.acm.org/10.1145/130000/129894/p85-dewitt.pdf?ip=130.226.133.50&amp;acc=ACTIVE%20SERVICE&amp;CFID=173886994&amp;CFTOKEN=70370996&amp;__acm__=1359101989_fa610b8da2067fd171c4ac54af39a4d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en-us/um/people/gray/papers/theTransactionConcept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709873" y="-610434"/>
            <a:ext cx="12584299" cy="7607828"/>
            <a:chOff x="-3354916" y="-749831"/>
            <a:chExt cx="12584299" cy="7607828"/>
          </a:xfrm>
        </p:grpSpPr>
        <p:pic>
          <p:nvPicPr>
            <p:cNvPr id="7" name="Picture 6" descr="Violi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663274" y="-3034660"/>
              <a:ext cx="7201015" cy="12584299"/>
            </a:xfrm>
            <a:prstGeom prst="rect">
              <a:avLst/>
            </a:prstGeom>
          </p:spPr>
        </p:pic>
        <p:pic>
          <p:nvPicPr>
            <p:cNvPr id="5" name="Picture 4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55666" y="-749831"/>
              <a:ext cx="6803406" cy="5102555"/>
            </a:xfrm>
            <a:prstGeom prst="rect">
              <a:avLst/>
            </a:prstGeom>
          </p:spPr>
        </p:pic>
        <p:pic>
          <p:nvPicPr>
            <p:cNvPr id="6" name="Picture 5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833" y="-749831"/>
              <a:ext cx="6544117" cy="4908088"/>
            </a:xfrm>
            <a:prstGeom prst="rect">
              <a:avLst/>
            </a:prstGeom>
          </p:spPr>
        </p:pic>
        <p:pic>
          <p:nvPicPr>
            <p:cNvPr id="4" name="Picture 3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3750" y="703193"/>
              <a:ext cx="6051027" cy="45382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218626" y="5312021"/>
            <a:ext cx="2786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Introduction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9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651" y="75323"/>
            <a:ext cx="8229600" cy="1143000"/>
          </a:xfrm>
        </p:spPr>
        <p:txBody>
          <a:bodyPr/>
          <a:lstStyle/>
          <a:p>
            <a:r>
              <a:rPr lang="en-US" dirty="0" smtClean="0"/>
              <a:t>Sense making #2: Paradigm shift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99185" y="6460455"/>
            <a:ext cx="3562962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61900"/>
            <a:ext cx="414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 – http://</a:t>
            </a:r>
            <a:r>
              <a:rPr lang="en-US" sz="900" dirty="0" err="1"/>
              <a:t>www.vldb.org</a:t>
            </a:r>
            <a:r>
              <a:rPr lang="en-US" sz="900" dirty="0"/>
              <a:t>/2011/files/slides/keynotes/</a:t>
            </a:r>
            <a:r>
              <a:rPr lang="en-US" sz="900" b="1" dirty="0" err="1"/>
              <a:t>campbell</a:t>
            </a:r>
            <a:r>
              <a:rPr lang="en-US" sz="900" dirty="0" err="1"/>
              <a:t>_keynote.pptx</a:t>
            </a:r>
            <a:r>
              <a:rPr lang="en-US" sz="900" dirty="0" smtClean="0"/>
              <a:t> 	 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3645567" y="1723399"/>
            <a:ext cx="2045368" cy="838200"/>
          </a:xfrm>
          <a:prstGeom prst="chevr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845967" y="1241132"/>
            <a:ext cx="2045368" cy="1850858"/>
          </a:xfrm>
          <a:prstGeom prst="chevron">
            <a:avLst>
              <a:gd name="adj" fmla="val 2483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Scope of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Analysis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90935" y="1623135"/>
            <a:ext cx="304800" cy="1066800"/>
            <a:chOff x="6705600" y="5029200"/>
            <a:chExt cx="304800" cy="1143000"/>
          </a:xfrm>
        </p:grpSpPr>
        <p:sp>
          <p:nvSpPr>
            <p:cNvPr id="10" name="Arc 9"/>
            <p:cNvSpPr/>
            <p:nvPr/>
          </p:nvSpPr>
          <p:spPr>
            <a:xfrm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2185736" y="717631"/>
            <a:ext cx="356935" cy="2885825"/>
            <a:chOff x="6705600" y="5029200"/>
            <a:chExt cx="304800" cy="1143000"/>
          </a:xfrm>
        </p:grpSpPr>
        <p:sp>
          <p:nvSpPr>
            <p:cNvPr id="13" name="Arc 12"/>
            <p:cNvSpPr/>
            <p:nvPr/>
          </p:nvSpPr>
          <p:spPr>
            <a:xfrm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05787" y="717633"/>
            <a:ext cx="304800" cy="2897857"/>
            <a:chOff x="6705600" y="5029200"/>
            <a:chExt cx="304800" cy="1143000"/>
          </a:xfrm>
        </p:grpSpPr>
        <p:sp>
          <p:nvSpPr>
            <p:cNvPr id="16" name="Arc 15"/>
            <p:cNvSpPr/>
            <p:nvPr/>
          </p:nvSpPr>
          <p:spPr>
            <a:xfrm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flipV="1"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61" y="708735"/>
            <a:ext cx="4892774" cy="28956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252535" y="1623135"/>
            <a:ext cx="304800" cy="1066800"/>
            <a:chOff x="6705600" y="5029200"/>
            <a:chExt cx="304800" cy="1143000"/>
          </a:xfrm>
        </p:grpSpPr>
        <p:sp>
          <p:nvSpPr>
            <p:cNvPr id="20" name="Arc 19"/>
            <p:cNvSpPr/>
            <p:nvPr/>
          </p:nvSpPr>
          <p:spPr>
            <a:xfrm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flipV="1"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41431" y="705602"/>
            <a:ext cx="429128" cy="2897857"/>
            <a:chOff x="6705600" y="5029200"/>
            <a:chExt cx="304800" cy="1143000"/>
          </a:xfrm>
        </p:grpSpPr>
        <p:sp>
          <p:nvSpPr>
            <p:cNvPr id="23" name="Arc 22"/>
            <p:cNvSpPr/>
            <p:nvPr/>
          </p:nvSpPr>
          <p:spPr>
            <a:xfrm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flipV="1"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hevron 24"/>
          <p:cNvSpPr/>
          <p:nvPr/>
        </p:nvSpPr>
        <p:spPr>
          <a:xfrm>
            <a:off x="318835" y="1135857"/>
            <a:ext cx="2045368" cy="2013284"/>
          </a:xfrm>
          <a:prstGeom prst="chevron">
            <a:avLst>
              <a:gd name="adj" fmla="val 2012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Available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6511080" y="4542102"/>
            <a:ext cx="2045368" cy="759870"/>
          </a:xfrm>
          <a:prstGeom prst="chevron">
            <a:avLst>
              <a:gd name="adj" fmla="val 2483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6511080" y="3656652"/>
            <a:ext cx="2045368" cy="748967"/>
          </a:xfrm>
          <a:prstGeom prst="chevron">
            <a:avLst>
              <a:gd name="adj" fmla="val 2483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6511080" y="5438454"/>
            <a:ext cx="2045368" cy="759870"/>
          </a:xfrm>
          <a:prstGeom prst="chevron">
            <a:avLst>
              <a:gd name="adj" fmla="val 2483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System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 rot="10800000">
            <a:off x="2498557" y="3515281"/>
            <a:ext cx="356935" cy="2885825"/>
            <a:chOff x="6705600" y="5029200"/>
            <a:chExt cx="304800" cy="1143000"/>
          </a:xfrm>
        </p:grpSpPr>
        <p:sp>
          <p:nvSpPr>
            <p:cNvPr id="30" name="Arc 29"/>
            <p:cNvSpPr/>
            <p:nvPr/>
          </p:nvSpPr>
          <p:spPr>
            <a:xfrm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flipV="1"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08584" y="3515283"/>
            <a:ext cx="304800" cy="2897857"/>
            <a:chOff x="6705600" y="5029200"/>
            <a:chExt cx="304800" cy="1143000"/>
          </a:xfrm>
        </p:grpSpPr>
        <p:sp>
          <p:nvSpPr>
            <p:cNvPr id="33" name="Arc 32"/>
            <p:cNvSpPr/>
            <p:nvPr/>
          </p:nvSpPr>
          <p:spPr>
            <a:xfrm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flipV="1"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00796" y="3515283"/>
            <a:ext cx="381000" cy="2873794"/>
            <a:chOff x="6705600" y="5029200"/>
            <a:chExt cx="304800" cy="1143000"/>
          </a:xfrm>
        </p:grpSpPr>
        <p:sp>
          <p:nvSpPr>
            <p:cNvPr id="36" name="Arc 35"/>
            <p:cNvSpPr/>
            <p:nvPr/>
          </p:nvSpPr>
          <p:spPr>
            <a:xfrm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flipV="1">
              <a:off x="6705600" y="5029200"/>
              <a:ext cx="304800" cy="1143000"/>
            </a:xfrm>
            <a:prstGeom prst="arc">
              <a:avLst/>
            </a:prstGeom>
            <a:ln w="28575">
              <a:solidFill>
                <a:schemeClr val="accent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Chevron 37"/>
          <p:cNvSpPr/>
          <p:nvPr/>
        </p:nvSpPr>
        <p:spPr>
          <a:xfrm>
            <a:off x="3850104" y="5287436"/>
            <a:ext cx="1556084" cy="435142"/>
          </a:xfrm>
          <a:prstGeom prst="chevr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3850104" y="5853420"/>
            <a:ext cx="1556084" cy="435142"/>
          </a:xfrm>
          <a:prstGeom prst="chevr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3804373" y="3656652"/>
            <a:ext cx="1556084" cy="435142"/>
          </a:xfrm>
          <a:prstGeom prst="chevr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3850104" y="4155464"/>
            <a:ext cx="1556084" cy="435142"/>
          </a:xfrm>
          <a:prstGeom prst="chevr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3850104" y="4721450"/>
            <a:ext cx="1556084" cy="435142"/>
          </a:xfrm>
          <a:prstGeom prst="chevr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87" y="3538218"/>
            <a:ext cx="4267201" cy="2862890"/>
          </a:xfrm>
          <a:prstGeom prst="rect">
            <a:avLst/>
          </a:prstGeom>
        </p:spPr>
      </p:pic>
      <p:sp>
        <p:nvSpPr>
          <p:cNvPr id="44" name="Chevron 43"/>
          <p:cNvSpPr/>
          <p:nvPr/>
        </p:nvSpPr>
        <p:spPr>
          <a:xfrm>
            <a:off x="693820" y="3710081"/>
            <a:ext cx="2045368" cy="2436073"/>
          </a:xfrm>
          <a:prstGeom prst="chevron">
            <a:avLst>
              <a:gd name="adj" fmla="val 2012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Available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3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Sense making #3: New Paradigm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195863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0600" y="5607114"/>
            <a:ext cx="7086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98483" y="1720914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354285" y="3367399"/>
            <a:ext cx="229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Structure / Value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4845114"/>
            <a:ext cx="92044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Signal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0800" y="4159314"/>
            <a:ext cx="764697" cy="4616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8095" y="3367398"/>
            <a:ext cx="1665905" cy="4616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Information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2586070"/>
            <a:ext cx="1564274" cy="4616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Knowledge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0929" y="1568514"/>
            <a:ext cx="1596271" cy="83099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Knowledge</a:t>
            </a:r>
          </a:p>
          <a:p>
            <a:r>
              <a:rPr lang="en-US" dirty="0"/>
              <a:t>Application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4159314"/>
            <a:ext cx="7646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Data</a:t>
            </a:r>
          </a:p>
        </p:txBody>
      </p:sp>
      <p:cxnSp>
        <p:nvCxnSpPr>
          <p:cNvPr id="14" name="Straight Arrow Connector 13"/>
          <p:cNvCxnSpPr>
            <a:stCxn id="9" idx="1"/>
            <a:endCxn id="13" idx="3"/>
          </p:cNvCxnSpPr>
          <p:nvPr/>
        </p:nvCxnSpPr>
        <p:spPr>
          <a:xfrm flipH="1">
            <a:off x="2441097" y="4390147"/>
            <a:ext cx="1497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2995" y="3367397"/>
            <a:ext cx="166590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Information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5845" y="2586070"/>
            <a:ext cx="156427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Knowledge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37629" y="1568514"/>
            <a:ext cx="159627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Knowledge</a:t>
            </a:r>
          </a:p>
          <a:p>
            <a:r>
              <a:rPr lang="en-US" dirty="0"/>
              <a:t>Application</a:t>
            </a:r>
          </a:p>
        </p:txBody>
      </p:sp>
      <p:cxnSp>
        <p:nvCxnSpPr>
          <p:cNvPr id="18" name="Straight Arrow Connector 17"/>
          <p:cNvCxnSpPr>
            <a:stCxn id="10" idx="1"/>
            <a:endCxn id="15" idx="3"/>
          </p:cNvCxnSpPr>
          <p:nvPr/>
        </p:nvCxnSpPr>
        <p:spPr>
          <a:xfrm flipH="1" flipV="1">
            <a:off x="3348900" y="3598230"/>
            <a:ext cx="319195" cy="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1"/>
            <a:endCxn id="16" idx="3"/>
          </p:cNvCxnSpPr>
          <p:nvPr/>
        </p:nvCxnSpPr>
        <p:spPr>
          <a:xfrm flipH="1">
            <a:off x="3780119" y="2816903"/>
            <a:ext cx="1325281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17" idx="3"/>
          </p:cNvCxnSpPr>
          <p:nvPr/>
        </p:nvCxnSpPr>
        <p:spPr>
          <a:xfrm flipH="1">
            <a:off x="4533900" y="1984013"/>
            <a:ext cx="194702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90878" y="5817589"/>
            <a:ext cx="57005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90878" y="5432140"/>
            <a:ext cx="0" cy="6727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0" y="5435085"/>
            <a:ext cx="0" cy="6727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19478" y="553091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sz="1400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962400" y="5432139"/>
            <a:ext cx="0" cy="6727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86910" y="5969989"/>
            <a:ext cx="22754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 rot="10800000">
            <a:off x="3962399" y="5768510"/>
            <a:ext cx="3429000" cy="46166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10956" y="5814694"/>
            <a:ext cx="16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to Insight</a:t>
            </a:r>
            <a:endParaRPr lang="en-US" dirty="0"/>
          </a:p>
        </p:txBody>
      </p:sp>
      <p:cxnSp>
        <p:nvCxnSpPr>
          <p:cNvPr id="29" name="Curved Connector 28"/>
          <p:cNvCxnSpPr>
            <a:stCxn id="8" idx="3"/>
          </p:cNvCxnSpPr>
          <p:nvPr/>
        </p:nvCxnSpPr>
        <p:spPr>
          <a:xfrm flipV="1">
            <a:off x="2215845" y="4620979"/>
            <a:ext cx="194473" cy="45496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Line Callout 2 (No Border) 29"/>
          <p:cNvSpPr/>
          <p:nvPr/>
        </p:nvSpPr>
        <p:spPr>
          <a:xfrm>
            <a:off x="3316816" y="4983200"/>
            <a:ext cx="1727295" cy="306324"/>
          </a:xfrm>
          <a:prstGeom prst="callout2">
            <a:avLst>
              <a:gd name="adj1" fmla="val 50172"/>
              <a:gd name="adj2" fmla="val 26"/>
              <a:gd name="adj3" fmla="val 50172"/>
              <a:gd name="adj4" fmla="val -24329"/>
              <a:gd name="adj5" fmla="val -21042"/>
              <a:gd name="adj6" fmla="val -52936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Digital Shoebox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>
            <a:stCxn id="13" idx="3"/>
          </p:cNvCxnSpPr>
          <p:nvPr/>
        </p:nvCxnSpPr>
        <p:spPr>
          <a:xfrm flipV="1">
            <a:off x="2441097" y="3829062"/>
            <a:ext cx="395581" cy="56108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Line Callout 2 (No Border) 31"/>
          <p:cNvSpPr/>
          <p:nvPr/>
        </p:nvSpPr>
        <p:spPr>
          <a:xfrm>
            <a:off x="3579111" y="4538790"/>
            <a:ext cx="2440689" cy="306324"/>
          </a:xfrm>
          <a:prstGeom prst="callout2">
            <a:avLst>
              <a:gd name="adj1" fmla="val 50172"/>
              <a:gd name="adj2" fmla="val 26"/>
              <a:gd name="adj3" fmla="val 50172"/>
              <a:gd name="adj4" fmla="val -24329"/>
              <a:gd name="adj5" fmla="val -60319"/>
              <a:gd name="adj6" fmla="val -38147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Information Production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stCxn id="13" idx="1"/>
            <a:endCxn id="17" idx="1"/>
          </p:cNvCxnSpPr>
          <p:nvPr/>
        </p:nvCxnSpPr>
        <p:spPr>
          <a:xfrm rot="10800000" flipH="1">
            <a:off x="1676399" y="1984013"/>
            <a:ext cx="1261229" cy="2406134"/>
          </a:xfrm>
          <a:prstGeom prst="curvedConnector3">
            <a:avLst>
              <a:gd name="adj1" fmla="val -3625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Line Callout 2 (No Border) 33"/>
          <p:cNvSpPr/>
          <p:nvPr/>
        </p:nvSpPr>
        <p:spPr>
          <a:xfrm>
            <a:off x="3916528" y="1262190"/>
            <a:ext cx="2440689" cy="306324"/>
          </a:xfrm>
          <a:prstGeom prst="callout2">
            <a:avLst>
              <a:gd name="adj1" fmla="val 50172"/>
              <a:gd name="adj2" fmla="val 26"/>
              <a:gd name="adj3" fmla="val 50172"/>
              <a:gd name="adj4" fmla="val -98766"/>
              <a:gd name="adj5" fmla="val 332454"/>
              <a:gd name="adj6" fmla="val -8596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Monitor, Mine, Manage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Line Callout 2 (No Border) 34"/>
          <p:cNvSpPr/>
          <p:nvPr/>
        </p:nvSpPr>
        <p:spPr>
          <a:xfrm>
            <a:off x="3682900" y="4137678"/>
            <a:ext cx="1835136" cy="306324"/>
          </a:xfrm>
          <a:prstGeom prst="callout2">
            <a:avLst>
              <a:gd name="adj1" fmla="val 50172"/>
              <a:gd name="adj2" fmla="val 26"/>
              <a:gd name="adj3" fmla="val 50172"/>
              <a:gd name="adj4" fmla="val -37137"/>
              <a:gd name="adj5" fmla="val 6453"/>
              <a:gd name="adj6" fmla="val -46188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Transform &amp; Load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Curved Connector 35"/>
          <p:cNvCxnSpPr>
            <a:stCxn id="13" idx="1"/>
            <a:endCxn id="16" idx="1"/>
          </p:cNvCxnSpPr>
          <p:nvPr/>
        </p:nvCxnSpPr>
        <p:spPr>
          <a:xfrm rot="10800000" flipH="1">
            <a:off x="1676399" y="2816903"/>
            <a:ext cx="539445" cy="1573244"/>
          </a:xfrm>
          <a:prstGeom prst="curvedConnector3">
            <a:avLst>
              <a:gd name="adj1" fmla="val -28995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Line Callout 2 (No Border) 36"/>
          <p:cNvSpPr/>
          <p:nvPr/>
        </p:nvSpPr>
        <p:spPr>
          <a:xfrm>
            <a:off x="3916528" y="3063501"/>
            <a:ext cx="2018650" cy="306324"/>
          </a:xfrm>
          <a:prstGeom prst="callout2">
            <a:avLst>
              <a:gd name="adj1" fmla="val 50172"/>
              <a:gd name="adj2" fmla="val 26"/>
              <a:gd name="adj3" fmla="val 50172"/>
              <a:gd name="adj4" fmla="val -95547"/>
              <a:gd name="adj5" fmla="val -5330"/>
              <a:gd name="adj6" fmla="val -1022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Model Generation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36717" y="6064907"/>
            <a:ext cx="209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Effort / Latency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6628017"/>
            <a:ext cx="373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http://</a:t>
            </a:r>
            <a:r>
              <a:rPr lang="en-US" sz="900" dirty="0" err="1"/>
              <a:t>www.vldb.org</a:t>
            </a:r>
            <a:r>
              <a:rPr lang="en-US" sz="900" dirty="0"/>
              <a:t>/</a:t>
            </a:r>
            <a:r>
              <a:rPr lang="en-US" sz="900" dirty="0" err="1"/>
              <a:t>pvldb</a:t>
            </a:r>
            <a:r>
              <a:rPr lang="en-US" sz="900" dirty="0"/>
              <a:t>/vol4/p694-campbell.pdf</a:t>
            </a:r>
            <a:r>
              <a:rPr lang="en-US" sz="900" dirty="0" smtClean="0"/>
              <a:t>	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3012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5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1-24 at 11.52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461"/>
            <a:ext cx="9144000" cy="5661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Towards Dark Silicon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394295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28017"/>
            <a:ext cx="373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http://</a:t>
            </a:r>
            <a:r>
              <a:rPr lang="en-US" sz="900" dirty="0" err="1"/>
              <a:t>darksilicon.org</a:t>
            </a:r>
            <a:r>
              <a:rPr lang="en-US" sz="900" dirty="0"/>
              <a:t>/horsemen/</a:t>
            </a:r>
            <a:r>
              <a:rPr lang="en-US" sz="900" dirty="0" err="1"/>
              <a:t>horsemen_slides.pdf</a:t>
            </a:r>
            <a:r>
              <a:rPr lang="en-US" sz="900" dirty="0" smtClean="0"/>
              <a:t>	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7786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End of Multicore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Utilization Wall: With each successive process generation, the percentage </a:t>
            </a:r>
            <a:r>
              <a:rPr lang="en-US" dirty="0" smtClean="0"/>
              <a:t>of a </a:t>
            </a:r>
            <a:r>
              <a:rPr lang="en-US" dirty="0"/>
              <a:t>chip that can actively switch drops exponentially due to power constraints.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334765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28017"/>
            <a:ext cx="373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http://</a:t>
            </a:r>
            <a:r>
              <a:rPr lang="en-US" sz="900" dirty="0" err="1"/>
              <a:t>darksilicon.org</a:t>
            </a:r>
            <a:r>
              <a:rPr lang="en-US" sz="900" dirty="0"/>
              <a:t>/horsemen/</a:t>
            </a:r>
            <a:r>
              <a:rPr lang="en-US" sz="900" dirty="0" err="1"/>
              <a:t>horsemen_slides.pdf</a:t>
            </a:r>
            <a:r>
              <a:rPr lang="en-US" sz="900" dirty="0" smtClean="0"/>
              <a:t>	 </a:t>
            </a:r>
            <a:endParaRPr lang="en-US" sz="9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2683"/>
              </p:ext>
            </p:extLst>
          </p:nvPr>
        </p:nvGraphicFramePr>
        <p:xfrm>
          <a:off x="2152988" y="4158839"/>
          <a:ext cx="12005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258"/>
                <a:gridCol w="600258"/>
              </a:tblGrid>
              <a:tr h="731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53925"/>
              </p:ext>
            </p:extLst>
          </p:nvPr>
        </p:nvGraphicFramePr>
        <p:xfrm>
          <a:off x="4712762" y="4158839"/>
          <a:ext cx="12005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129"/>
                <a:gridCol w="300129"/>
                <a:gridCol w="300129"/>
                <a:gridCol w="300129"/>
              </a:tblGrid>
              <a:tr h="2177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77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77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77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730524" y="4781998"/>
            <a:ext cx="664747" cy="2678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50637" y="5661564"/>
            <a:ext cx="77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 nm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64379" y="5663979"/>
            <a:ext cx="72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32nm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35917" y="3714349"/>
            <a:ext cx="189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cores @ 1.8 GHz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95271" y="3714349"/>
            <a:ext cx="356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cores @ 2x1.8 </a:t>
            </a:r>
            <a:r>
              <a:rPr lang="pt-BR" dirty="0" smtClean="0"/>
              <a:t>GHz (</a:t>
            </a:r>
            <a:r>
              <a:rPr lang="pt-BR" dirty="0"/>
              <a:t>12 cores </a:t>
            </a:r>
            <a:r>
              <a:rPr lang="pt-BR" dirty="0" err="1"/>
              <a:t>dark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2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Acceleration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185941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40" y="1724376"/>
            <a:ext cx="6350000" cy="4686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6628017"/>
            <a:ext cx="9276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 smtClean="0"/>
              <a:t>http</a:t>
            </a:r>
            <a:r>
              <a:rPr lang="en-US" sz="900" dirty="0"/>
              <a:t>://</a:t>
            </a:r>
            <a:r>
              <a:rPr lang="en-US" sz="900" dirty="0" err="1"/>
              <a:t>eecatalog.com</a:t>
            </a:r>
            <a:r>
              <a:rPr lang="en-US" sz="900" dirty="0"/>
              <a:t>/</a:t>
            </a:r>
            <a:r>
              <a:rPr lang="en-US" sz="900" dirty="0" err="1"/>
              <a:t>fpga</a:t>
            </a:r>
            <a:r>
              <a:rPr lang="en-US" sz="900" dirty="0"/>
              <a:t>/2012/11/13/xilinx-20nm-all-programmable-portfolio-builds-on-28nm-breakthroughs-to-stay-a-generation-ahead/</a:t>
            </a:r>
            <a:r>
              <a:rPr lang="en-US" sz="900" dirty="0" smtClean="0"/>
              <a:t>	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3623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Slotnik’s</a:t>
            </a:r>
            <a:r>
              <a:rPr lang="en-US" dirty="0" smtClean="0"/>
              <a:t> Law of Effort #1: Heterogeneous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146255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78" y="1506928"/>
            <a:ext cx="5961119" cy="3825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399267"/>
            <a:ext cx="809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LOOK UP: </a:t>
            </a:r>
            <a:r>
              <a:rPr lang="en-US" dirty="0" smtClean="0">
                <a:hlinkClick r:id="rId3"/>
              </a:rPr>
              <a:t>Slotnik</a:t>
            </a:r>
            <a:r>
              <a:rPr lang="en-US" dirty="0" smtClean="0"/>
              <a:t> vs. </a:t>
            </a:r>
            <a:r>
              <a:rPr lang="en-US" dirty="0" smtClean="0">
                <a:hlinkClick r:id="rId4"/>
              </a:rPr>
              <a:t>Amdahl </a:t>
            </a:r>
            <a:r>
              <a:rPr lang="en-US" dirty="0" smtClean="0"/>
              <a:t>(AFIPS’67), </a:t>
            </a:r>
            <a:r>
              <a:rPr lang="en-US" dirty="0" smtClean="0">
                <a:hlinkClick r:id="rId5"/>
              </a:rPr>
              <a:t>Michael Flynn’s talk</a:t>
            </a:r>
            <a:r>
              <a:rPr lang="en-US" dirty="0" smtClean="0"/>
              <a:t> on dataflow machines,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6"/>
              </a:rPr>
              <a:t>Ryan Johnson’s paper</a:t>
            </a:r>
            <a:r>
              <a:rPr lang="en-US" dirty="0" smtClean="0"/>
              <a:t> on </a:t>
            </a:r>
            <a:r>
              <a:rPr lang="en-US" dirty="0"/>
              <a:t>b</a:t>
            </a:r>
            <a:r>
              <a:rPr lang="en-US" dirty="0" smtClean="0"/>
              <a:t>ionic databases.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6628017"/>
            <a:ext cx="9276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http://</a:t>
            </a:r>
            <a:r>
              <a:rPr lang="en-US" sz="900" dirty="0" err="1"/>
              <a:t>www.anandtech.com</a:t>
            </a:r>
            <a:r>
              <a:rPr lang="en-US" sz="900" dirty="0"/>
              <a:t>/show/2933</a:t>
            </a:r>
          </a:p>
        </p:txBody>
      </p:sp>
    </p:spTree>
    <p:extLst>
      <p:ext uri="{BB962C8B-B14F-4D97-AF65-F5344CB8AC3E}">
        <p14:creationId xmlns:p14="http://schemas.microsoft.com/office/powerpoint/2010/main" val="195010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40567" y="4029207"/>
            <a:ext cx="7636164" cy="1953960"/>
            <a:chOff x="415809" y="900027"/>
            <a:chExt cx="8457360" cy="2535889"/>
          </a:xfrm>
        </p:grpSpPr>
        <p:sp>
          <p:nvSpPr>
            <p:cNvPr id="12" name="Rectangle 183"/>
            <p:cNvSpPr>
              <a:spLocks noChangeArrowheads="1"/>
            </p:cNvSpPr>
            <p:nvPr/>
          </p:nvSpPr>
          <p:spPr bwMode="auto">
            <a:xfrm flipH="1">
              <a:off x="566423" y="1157407"/>
              <a:ext cx="731934" cy="101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cs typeface="Arial" charset="0"/>
                </a:rPr>
                <a:t>Read</a:t>
              </a:r>
              <a:endParaRPr lang="en-US" sz="2800" dirty="0"/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cs typeface="Arial" charset="0"/>
                </a:rPr>
                <a:t>Write</a:t>
              </a: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  <a:p>
              <a:pPr algn="ctr"/>
              <a:endParaRPr lang="en-US" sz="1400" b="1" dirty="0">
                <a:solidFill>
                  <a:srgbClr val="000000"/>
                </a:solidFill>
                <a:cs typeface="Arial" charset="0"/>
              </a:endParaRPr>
            </a:p>
            <a:p>
              <a:pPr algn="ctr"/>
              <a:endParaRPr lang="en-US" sz="14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Rectangle 162"/>
            <p:cNvSpPr>
              <a:spLocks noChangeArrowheads="1"/>
            </p:cNvSpPr>
            <p:nvPr/>
          </p:nvSpPr>
          <p:spPr bwMode="auto">
            <a:xfrm rot="16200000">
              <a:off x="-647823" y="1963659"/>
              <a:ext cx="2342707" cy="2154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cs typeface="Arial" charset="0"/>
                </a:rPr>
                <a:t>Logical address space</a:t>
              </a:r>
              <a:endParaRPr lang="en-US" sz="2800" dirty="0"/>
            </a:p>
          </p:txBody>
        </p:sp>
        <p:sp>
          <p:nvSpPr>
            <p:cNvPr id="14" name="Rectangle à coins arrondis 183"/>
            <p:cNvSpPr/>
            <p:nvPr/>
          </p:nvSpPr>
          <p:spPr bwMode="auto">
            <a:xfrm>
              <a:off x="1343611" y="1219630"/>
              <a:ext cx="4041189" cy="19299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00"/>
            </a:p>
          </p:txBody>
        </p:sp>
        <p:sp>
          <p:nvSpPr>
            <p:cNvPr id="15" name="Rectangle 183"/>
            <p:cNvSpPr>
              <a:spLocks noChangeArrowheads="1"/>
            </p:cNvSpPr>
            <p:nvPr/>
          </p:nvSpPr>
          <p:spPr bwMode="auto">
            <a:xfrm flipH="1">
              <a:off x="2136697" y="1242730"/>
              <a:ext cx="979042" cy="471736"/>
            </a:xfrm>
            <a:prstGeom prst="roundRect">
              <a:avLst>
                <a:gd name="adj" fmla="val 46296"/>
              </a:avLst>
            </a:prstGeom>
            <a:solidFill>
              <a:srgbClr val="DCE6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200" b="0" dirty="0" smtClean="0">
                  <a:solidFill>
                    <a:srgbClr val="000000"/>
                  </a:solidFill>
                  <a:cs typeface="Arial" charset="0"/>
                </a:rPr>
                <a:t>Scheduling</a:t>
              </a:r>
              <a:br>
                <a:rPr lang="en-US" sz="1200" b="0" dirty="0" smtClean="0">
                  <a:solidFill>
                    <a:srgbClr val="000000"/>
                  </a:solidFill>
                  <a:cs typeface="Arial" charset="0"/>
                </a:rPr>
              </a:br>
              <a:r>
                <a:rPr lang="en-US" sz="1200" b="0" dirty="0" smtClean="0">
                  <a:solidFill>
                    <a:srgbClr val="000000"/>
                  </a:solidFill>
                  <a:cs typeface="Arial" charset="0"/>
                </a:rPr>
                <a:t>&amp; Mapping</a:t>
              </a:r>
              <a:endParaRPr lang="en-US" sz="2400" b="0" dirty="0"/>
            </a:p>
          </p:txBody>
        </p:sp>
        <p:sp>
          <p:nvSpPr>
            <p:cNvPr id="16" name="Rectangle 183"/>
            <p:cNvSpPr>
              <a:spLocks noChangeArrowheads="1"/>
            </p:cNvSpPr>
            <p:nvPr/>
          </p:nvSpPr>
          <p:spPr bwMode="auto">
            <a:xfrm flipH="1">
              <a:off x="2868210" y="2509854"/>
              <a:ext cx="979042" cy="471736"/>
            </a:xfrm>
            <a:prstGeom prst="roundRect">
              <a:avLst>
                <a:gd name="adj" fmla="val 46296"/>
              </a:avLst>
            </a:prstGeom>
            <a:solidFill>
              <a:srgbClr val="DCE6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  <a:cs typeface="Arial" charset="0"/>
                </a:rPr>
                <a:t>Wear Leveling</a:t>
              </a:r>
              <a:endParaRPr lang="en-US" sz="2400" b="0"/>
            </a:p>
          </p:txBody>
        </p:sp>
        <p:sp>
          <p:nvSpPr>
            <p:cNvPr id="17" name="Rectangle 183"/>
            <p:cNvSpPr>
              <a:spLocks noChangeArrowheads="1"/>
            </p:cNvSpPr>
            <p:nvPr/>
          </p:nvSpPr>
          <p:spPr bwMode="auto">
            <a:xfrm flipH="1">
              <a:off x="1427520" y="2509854"/>
              <a:ext cx="979042" cy="471736"/>
            </a:xfrm>
            <a:prstGeom prst="roundRect">
              <a:avLst>
                <a:gd name="adj" fmla="val 46296"/>
              </a:avLst>
            </a:prstGeom>
            <a:solidFill>
              <a:srgbClr val="DCE6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  <a:cs typeface="Arial" charset="0"/>
                </a:rPr>
                <a:t>Garbage collection</a:t>
              </a:r>
              <a:endParaRPr lang="en-US" sz="2400" b="0"/>
            </a:p>
          </p:txBody>
        </p:sp>
        <p:sp>
          <p:nvSpPr>
            <p:cNvPr id="18" name="Rectangle 183"/>
            <p:cNvSpPr>
              <a:spLocks noChangeArrowheads="1"/>
            </p:cNvSpPr>
            <p:nvPr/>
          </p:nvSpPr>
          <p:spPr bwMode="auto">
            <a:xfrm flipH="1">
              <a:off x="4546375" y="1187994"/>
              <a:ext cx="729677" cy="887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cs typeface="Arial" charset="0"/>
                </a:rPr>
                <a:t>Read</a:t>
              </a:r>
              <a:endParaRPr lang="en-US" sz="2800" dirty="0"/>
            </a:p>
            <a:p>
              <a:pPr algn="ctr"/>
              <a:r>
                <a:rPr lang="en-US" sz="1400" b="1" dirty="0">
                  <a:solidFill>
                    <a:srgbClr val="000000"/>
                  </a:solidFill>
                  <a:cs typeface="Arial" charset="0"/>
                </a:rPr>
                <a:t>Program</a:t>
              </a:r>
            </a:p>
            <a:p>
              <a:pPr algn="ctr"/>
              <a:r>
                <a:rPr lang="en-US" sz="1400" b="1" dirty="0">
                  <a:solidFill>
                    <a:srgbClr val="000000"/>
                  </a:solidFill>
                  <a:cs typeface="Arial" charset="0"/>
                </a:rPr>
                <a:t>Erase</a:t>
              </a:r>
            </a:p>
          </p:txBody>
        </p:sp>
        <p:cxnSp>
          <p:nvCxnSpPr>
            <p:cNvPr id="19" name="Connecteur droit avec flèche 186"/>
            <p:cNvCxnSpPr/>
            <p:nvPr/>
          </p:nvCxnSpPr>
          <p:spPr bwMode="auto">
            <a:xfrm>
              <a:off x="1224485" y="1325030"/>
              <a:ext cx="910201" cy="234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87"/>
            <p:cNvCxnSpPr/>
            <p:nvPr/>
          </p:nvCxnSpPr>
          <p:spPr bwMode="auto">
            <a:xfrm>
              <a:off x="1224485" y="1517089"/>
              <a:ext cx="910201" cy="234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orme libre 201"/>
            <p:cNvSpPr/>
            <p:nvPr/>
          </p:nvSpPr>
          <p:spPr bwMode="auto">
            <a:xfrm>
              <a:off x="1851760" y="1622487"/>
              <a:ext cx="325736" cy="880666"/>
            </a:xfrm>
            <a:custGeom>
              <a:avLst/>
              <a:gdLst>
                <a:gd name="connsiteX0" fmla="*/ 381000 w 381000"/>
                <a:gd name="connsiteY0" fmla="*/ 0 h 596900"/>
                <a:gd name="connsiteX1" fmla="*/ 31750 w 381000"/>
                <a:gd name="connsiteY1" fmla="*/ 184150 h 596900"/>
                <a:gd name="connsiteX2" fmla="*/ 190500 w 381000"/>
                <a:gd name="connsiteY2" fmla="*/ 596900 h 596900"/>
                <a:gd name="connsiteX0" fmla="*/ 277812 w 277812"/>
                <a:gd name="connsiteY0" fmla="*/ 0 h 596900"/>
                <a:gd name="connsiteX1" fmla="*/ 31750 w 277812"/>
                <a:gd name="connsiteY1" fmla="*/ 184150 h 596900"/>
                <a:gd name="connsiteX2" fmla="*/ 87312 w 277812"/>
                <a:gd name="connsiteY2" fmla="*/ 596900 h 596900"/>
                <a:gd name="connsiteX0" fmla="*/ 277812 w 277812"/>
                <a:gd name="connsiteY0" fmla="*/ 0 h 596900"/>
                <a:gd name="connsiteX1" fmla="*/ 31750 w 277812"/>
                <a:gd name="connsiteY1" fmla="*/ 249237 h 596900"/>
                <a:gd name="connsiteX2" fmla="*/ 87312 w 277812"/>
                <a:gd name="connsiteY2" fmla="*/ 59690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812" h="596900">
                  <a:moveTo>
                    <a:pt x="277812" y="0"/>
                  </a:moveTo>
                  <a:cubicBezTo>
                    <a:pt x="119062" y="42333"/>
                    <a:pt x="63500" y="149754"/>
                    <a:pt x="31750" y="249237"/>
                  </a:cubicBezTo>
                  <a:cubicBezTo>
                    <a:pt x="0" y="348720"/>
                    <a:pt x="87312" y="596900"/>
                    <a:pt x="87312" y="596900"/>
                  </a:cubicBezTo>
                </a:path>
              </a:pathLst>
            </a:custGeom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00"/>
            </a:p>
          </p:txBody>
        </p:sp>
        <p:sp>
          <p:nvSpPr>
            <p:cNvPr id="22" name="Forme libre 202"/>
            <p:cNvSpPr/>
            <p:nvPr/>
          </p:nvSpPr>
          <p:spPr bwMode="auto">
            <a:xfrm flipH="1">
              <a:off x="3089557" y="1629515"/>
              <a:ext cx="325737" cy="880666"/>
            </a:xfrm>
            <a:custGeom>
              <a:avLst/>
              <a:gdLst>
                <a:gd name="connsiteX0" fmla="*/ 381000 w 381000"/>
                <a:gd name="connsiteY0" fmla="*/ 0 h 596900"/>
                <a:gd name="connsiteX1" fmla="*/ 31750 w 381000"/>
                <a:gd name="connsiteY1" fmla="*/ 184150 h 596900"/>
                <a:gd name="connsiteX2" fmla="*/ 190500 w 381000"/>
                <a:gd name="connsiteY2" fmla="*/ 596900 h 596900"/>
                <a:gd name="connsiteX0" fmla="*/ 277812 w 277812"/>
                <a:gd name="connsiteY0" fmla="*/ 0 h 596900"/>
                <a:gd name="connsiteX1" fmla="*/ 31750 w 277812"/>
                <a:gd name="connsiteY1" fmla="*/ 184150 h 596900"/>
                <a:gd name="connsiteX2" fmla="*/ 87312 w 277812"/>
                <a:gd name="connsiteY2" fmla="*/ 596900 h 596900"/>
                <a:gd name="connsiteX0" fmla="*/ 277812 w 277812"/>
                <a:gd name="connsiteY0" fmla="*/ 0 h 596900"/>
                <a:gd name="connsiteX1" fmla="*/ 31750 w 277812"/>
                <a:gd name="connsiteY1" fmla="*/ 249237 h 596900"/>
                <a:gd name="connsiteX2" fmla="*/ 87312 w 277812"/>
                <a:gd name="connsiteY2" fmla="*/ 59690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812" h="596900">
                  <a:moveTo>
                    <a:pt x="277812" y="0"/>
                  </a:moveTo>
                  <a:cubicBezTo>
                    <a:pt x="119062" y="42333"/>
                    <a:pt x="63500" y="149754"/>
                    <a:pt x="31750" y="249237"/>
                  </a:cubicBezTo>
                  <a:cubicBezTo>
                    <a:pt x="0" y="348720"/>
                    <a:pt x="87312" y="596900"/>
                    <a:pt x="87312" y="596900"/>
                  </a:cubicBezTo>
                </a:path>
              </a:pathLst>
            </a:custGeom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00"/>
            </a:p>
          </p:txBody>
        </p:sp>
        <p:sp>
          <p:nvSpPr>
            <p:cNvPr id="23" name="Forme libre 205"/>
            <p:cNvSpPr/>
            <p:nvPr/>
          </p:nvSpPr>
          <p:spPr bwMode="auto">
            <a:xfrm flipV="1">
              <a:off x="2406443" y="2725662"/>
              <a:ext cx="461614" cy="0"/>
            </a:xfrm>
            <a:custGeom>
              <a:avLst/>
              <a:gdLst>
                <a:gd name="connsiteX0" fmla="*/ 381000 w 381000"/>
                <a:gd name="connsiteY0" fmla="*/ 0 h 596900"/>
                <a:gd name="connsiteX1" fmla="*/ 31750 w 381000"/>
                <a:gd name="connsiteY1" fmla="*/ 184150 h 596900"/>
                <a:gd name="connsiteX2" fmla="*/ 190500 w 381000"/>
                <a:gd name="connsiteY2" fmla="*/ 596900 h 596900"/>
                <a:gd name="connsiteX0" fmla="*/ 277812 w 277812"/>
                <a:gd name="connsiteY0" fmla="*/ 0 h 596900"/>
                <a:gd name="connsiteX1" fmla="*/ 31750 w 277812"/>
                <a:gd name="connsiteY1" fmla="*/ 184150 h 596900"/>
                <a:gd name="connsiteX2" fmla="*/ 87312 w 277812"/>
                <a:gd name="connsiteY2" fmla="*/ 596900 h 596900"/>
                <a:gd name="connsiteX0" fmla="*/ 277812 w 277812"/>
                <a:gd name="connsiteY0" fmla="*/ 0 h 596900"/>
                <a:gd name="connsiteX1" fmla="*/ 31750 w 277812"/>
                <a:gd name="connsiteY1" fmla="*/ 249237 h 596900"/>
                <a:gd name="connsiteX2" fmla="*/ 87312 w 277812"/>
                <a:gd name="connsiteY2" fmla="*/ 596900 h 596900"/>
                <a:gd name="connsiteX0" fmla="*/ 190499 w 190499"/>
                <a:gd name="connsiteY0" fmla="*/ 0 h 596900"/>
                <a:gd name="connsiteX1" fmla="*/ -1 w 190499"/>
                <a:gd name="connsiteY1" fmla="*/ 59690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499" h="596900">
                  <a:moveTo>
                    <a:pt x="190499" y="0"/>
                  </a:moveTo>
                  <a:lnTo>
                    <a:pt x="-1" y="596900"/>
                  </a:lnTo>
                </a:path>
              </a:pathLst>
            </a:custGeom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00"/>
            </a:p>
          </p:txBody>
        </p:sp>
        <p:cxnSp>
          <p:nvCxnSpPr>
            <p:cNvPr id="24" name="Connecteur droit avec flèche 207"/>
            <p:cNvCxnSpPr>
              <a:stCxn id="15" idx="1"/>
            </p:cNvCxnSpPr>
            <p:nvPr/>
          </p:nvCxnSpPr>
          <p:spPr bwMode="auto">
            <a:xfrm>
              <a:off x="3115616" y="1479614"/>
              <a:ext cx="1046079" cy="234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11"/>
            <p:cNvCxnSpPr/>
            <p:nvPr/>
          </p:nvCxnSpPr>
          <p:spPr bwMode="auto">
            <a:xfrm>
              <a:off x="3847128" y="2746742"/>
              <a:ext cx="78177" cy="234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en angle 218"/>
            <p:cNvCxnSpPr>
              <a:stCxn id="17" idx="2"/>
            </p:cNvCxnSpPr>
            <p:nvPr/>
          </p:nvCxnSpPr>
          <p:spPr bwMode="auto">
            <a:xfrm rot="5400000" flipH="1" flipV="1">
              <a:off x="2346011" y="1165276"/>
              <a:ext cx="1386581" cy="2244787"/>
            </a:xfrm>
            <a:prstGeom prst="bentConnector4">
              <a:avLst>
                <a:gd name="adj1" fmla="val -6750"/>
                <a:gd name="adj2" fmla="val 92081"/>
              </a:avLst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45"/>
            <p:cNvCxnSpPr/>
            <p:nvPr/>
          </p:nvCxnSpPr>
          <p:spPr bwMode="auto">
            <a:xfrm rot="16200000" flipH="1">
              <a:off x="3313059" y="2143868"/>
              <a:ext cx="1222626" cy="186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49"/>
            <p:cNvCxnSpPr/>
            <p:nvPr/>
          </p:nvCxnSpPr>
          <p:spPr bwMode="auto">
            <a:xfrm>
              <a:off x="3923442" y="1533484"/>
              <a:ext cx="238253" cy="234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er 6"/>
            <p:cNvGrpSpPr/>
            <p:nvPr/>
          </p:nvGrpSpPr>
          <p:grpSpPr>
            <a:xfrm>
              <a:off x="5384800" y="1184333"/>
              <a:ext cx="3488369" cy="2251583"/>
              <a:chOff x="6049014" y="1438333"/>
              <a:chExt cx="2849555" cy="2251583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6129575" y="2211807"/>
                <a:ext cx="2768994" cy="14781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800"/>
              </a:p>
            </p:txBody>
          </p:sp>
          <p:cxnSp>
            <p:nvCxnSpPr>
              <p:cNvPr id="32" name="Connecteur droit 177"/>
              <p:cNvCxnSpPr/>
              <p:nvPr/>
            </p:nvCxnSpPr>
            <p:spPr bwMode="auto">
              <a:xfrm rot="10800000">
                <a:off x="6635958" y="2404954"/>
                <a:ext cx="147312" cy="0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183"/>
              <p:cNvSpPr>
                <a:spLocks noChangeArrowheads="1"/>
              </p:cNvSpPr>
              <p:nvPr/>
            </p:nvSpPr>
            <p:spPr bwMode="auto">
              <a:xfrm flipH="1">
                <a:off x="6235658" y="2260717"/>
                <a:ext cx="400365" cy="2600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cs typeface="Arial" charset="0"/>
                  </a:rPr>
                  <a:t>Chip</a:t>
                </a:r>
                <a:endParaRPr lang="en-US" sz="2800" dirty="0"/>
              </a:p>
            </p:txBody>
          </p:sp>
          <p:sp>
            <p:nvSpPr>
              <p:cNvPr id="34" name="Rectangle 183"/>
              <p:cNvSpPr>
                <a:spLocks noChangeArrowheads="1"/>
              </p:cNvSpPr>
              <p:nvPr/>
            </p:nvSpPr>
            <p:spPr bwMode="auto">
              <a:xfrm flipH="1">
                <a:off x="6235658" y="2595885"/>
                <a:ext cx="400365" cy="2600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cs typeface="Arial" charset="0"/>
                  </a:rPr>
                  <a:t>Chip</a:t>
                </a:r>
                <a:endParaRPr lang="en-US" sz="2800" dirty="0"/>
              </a:p>
            </p:txBody>
          </p:sp>
          <p:sp>
            <p:nvSpPr>
              <p:cNvPr id="35" name="Rectangle 183"/>
              <p:cNvSpPr>
                <a:spLocks noChangeArrowheads="1"/>
              </p:cNvSpPr>
              <p:nvPr/>
            </p:nvSpPr>
            <p:spPr bwMode="auto">
              <a:xfrm flipH="1">
                <a:off x="6235658" y="3097298"/>
                <a:ext cx="400365" cy="2600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cs typeface="Arial" charset="0"/>
                  </a:rPr>
                  <a:t>Chip</a:t>
                </a:r>
                <a:endParaRPr lang="en-US" sz="2800" dirty="0"/>
              </a:p>
            </p:txBody>
          </p:sp>
          <p:sp>
            <p:nvSpPr>
              <p:cNvPr id="36" name="Rectangle 183"/>
              <p:cNvSpPr>
                <a:spLocks noChangeArrowheads="1"/>
              </p:cNvSpPr>
              <p:nvPr/>
            </p:nvSpPr>
            <p:spPr bwMode="auto">
              <a:xfrm flipH="1">
                <a:off x="6235658" y="2737996"/>
                <a:ext cx="400365" cy="2600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2800">
                    <a:solidFill>
                      <a:srgbClr val="000000"/>
                    </a:solidFill>
                    <a:cs typeface="Arial" charset="0"/>
                  </a:rPr>
                  <a:t>…</a:t>
                </a:r>
                <a:endParaRPr lang="en-US" sz="2800"/>
              </a:p>
            </p:txBody>
          </p:sp>
          <p:cxnSp>
            <p:nvCxnSpPr>
              <p:cNvPr id="37" name="Connecteur droit 124"/>
              <p:cNvCxnSpPr/>
              <p:nvPr/>
            </p:nvCxnSpPr>
            <p:spPr bwMode="auto">
              <a:xfrm rot="10800000">
                <a:off x="6635958" y="2737595"/>
                <a:ext cx="147312" cy="0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127"/>
              <p:cNvCxnSpPr/>
              <p:nvPr/>
            </p:nvCxnSpPr>
            <p:spPr bwMode="auto">
              <a:xfrm rot="10800000">
                <a:off x="7303463" y="2404954"/>
                <a:ext cx="147312" cy="0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183"/>
              <p:cNvSpPr>
                <a:spLocks noChangeArrowheads="1"/>
              </p:cNvSpPr>
              <p:nvPr/>
            </p:nvSpPr>
            <p:spPr bwMode="auto">
              <a:xfrm flipH="1">
                <a:off x="6903142" y="2260717"/>
                <a:ext cx="400365" cy="2600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cs typeface="Arial" charset="0"/>
                  </a:rPr>
                  <a:t>Chip</a:t>
                </a:r>
                <a:endParaRPr lang="en-US" sz="2800" dirty="0"/>
              </a:p>
            </p:txBody>
          </p:sp>
          <p:sp>
            <p:nvSpPr>
              <p:cNvPr id="40" name="Rectangle 183"/>
              <p:cNvSpPr>
                <a:spLocks noChangeArrowheads="1"/>
              </p:cNvSpPr>
              <p:nvPr/>
            </p:nvSpPr>
            <p:spPr bwMode="auto">
              <a:xfrm flipH="1">
                <a:off x="6903142" y="2595885"/>
                <a:ext cx="400365" cy="2600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cs typeface="Arial" charset="0"/>
                  </a:rPr>
                  <a:t>Chip</a:t>
                </a:r>
                <a:endParaRPr lang="en-US" sz="2800" dirty="0"/>
              </a:p>
            </p:txBody>
          </p:sp>
          <p:sp>
            <p:nvSpPr>
              <p:cNvPr id="41" name="Rectangle 183"/>
              <p:cNvSpPr>
                <a:spLocks noChangeArrowheads="1"/>
              </p:cNvSpPr>
              <p:nvPr/>
            </p:nvSpPr>
            <p:spPr bwMode="auto">
              <a:xfrm flipH="1">
                <a:off x="6903142" y="3097299"/>
                <a:ext cx="400365" cy="2600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cs typeface="Arial" charset="0"/>
                  </a:rPr>
                  <a:t>Chip</a:t>
                </a:r>
                <a:endParaRPr lang="en-US" sz="2800" dirty="0"/>
              </a:p>
            </p:txBody>
          </p:sp>
          <p:sp>
            <p:nvSpPr>
              <p:cNvPr id="42" name="Rectangle 183"/>
              <p:cNvSpPr>
                <a:spLocks noChangeArrowheads="1"/>
              </p:cNvSpPr>
              <p:nvPr/>
            </p:nvSpPr>
            <p:spPr bwMode="auto">
              <a:xfrm flipH="1">
                <a:off x="6903142" y="2737996"/>
                <a:ext cx="400365" cy="2600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2800">
                    <a:solidFill>
                      <a:srgbClr val="000000"/>
                    </a:solidFill>
                    <a:cs typeface="Arial" charset="0"/>
                  </a:rPr>
                  <a:t>…</a:t>
                </a:r>
                <a:endParaRPr lang="en-US" sz="2800"/>
              </a:p>
            </p:txBody>
          </p:sp>
          <p:cxnSp>
            <p:nvCxnSpPr>
              <p:cNvPr id="43" name="Connecteur droit 130"/>
              <p:cNvCxnSpPr/>
              <p:nvPr/>
            </p:nvCxnSpPr>
            <p:spPr bwMode="auto">
              <a:xfrm rot="10800000">
                <a:off x="7303463" y="2737595"/>
                <a:ext cx="147312" cy="0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136"/>
              <p:cNvCxnSpPr/>
              <p:nvPr/>
            </p:nvCxnSpPr>
            <p:spPr bwMode="auto">
              <a:xfrm rot="10800000">
                <a:off x="7947949" y="2404954"/>
                <a:ext cx="147312" cy="0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183"/>
              <p:cNvSpPr>
                <a:spLocks noChangeArrowheads="1"/>
              </p:cNvSpPr>
              <p:nvPr/>
            </p:nvSpPr>
            <p:spPr bwMode="auto">
              <a:xfrm flipH="1">
                <a:off x="7547610" y="2260717"/>
                <a:ext cx="400365" cy="2600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cs typeface="Arial" charset="0"/>
                  </a:rPr>
                  <a:t>Chip</a:t>
                </a:r>
                <a:endParaRPr lang="en-US" sz="2800" dirty="0"/>
              </a:p>
            </p:txBody>
          </p:sp>
          <p:sp>
            <p:nvSpPr>
              <p:cNvPr id="46" name="Rectangle 183"/>
              <p:cNvSpPr>
                <a:spLocks noChangeArrowheads="1"/>
              </p:cNvSpPr>
              <p:nvPr/>
            </p:nvSpPr>
            <p:spPr bwMode="auto">
              <a:xfrm flipH="1">
                <a:off x="7547610" y="2595885"/>
                <a:ext cx="400365" cy="2600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cs typeface="Arial" charset="0"/>
                  </a:rPr>
                  <a:t>Chip</a:t>
                </a:r>
                <a:endParaRPr lang="en-US" sz="2800" dirty="0"/>
              </a:p>
            </p:txBody>
          </p:sp>
          <p:sp>
            <p:nvSpPr>
              <p:cNvPr id="47" name="Rectangle 183"/>
              <p:cNvSpPr>
                <a:spLocks noChangeArrowheads="1"/>
              </p:cNvSpPr>
              <p:nvPr/>
            </p:nvSpPr>
            <p:spPr bwMode="auto">
              <a:xfrm flipH="1">
                <a:off x="7547610" y="3097299"/>
                <a:ext cx="400365" cy="2600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cs typeface="Arial" charset="0"/>
                  </a:rPr>
                  <a:t>Chip</a:t>
                </a:r>
                <a:endParaRPr lang="en-US" sz="2800" dirty="0"/>
              </a:p>
            </p:txBody>
          </p:sp>
          <p:sp>
            <p:nvSpPr>
              <p:cNvPr id="48" name="Rectangle 183"/>
              <p:cNvSpPr>
                <a:spLocks noChangeArrowheads="1"/>
              </p:cNvSpPr>
              <p:nvPr/>
            </p:nvSpPr>
            <p:spPr bwMode="auto">
              <a:xfrm flipH="1">
                <a:off x="7547610" y="2737996"/>
                <a:ext cx="400365" cy="2600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2800">
                    <a:solidFill>
                      <a:srgbClr val="000000"/>
                    </a:solidFill>
                    <a:cs typeface="Arial" charset="0"/>
                  </a:rPr>
                  <a:t>…</a:t>
                </a:r>
                <a:endParaRPr lang="en-US" sz="2800"/>
              </a:p>
            </p:txBody>
          </p:sp>
          <p:cxnSp>
            <p:nvCxnSpPr>
              <p:cNvPr id="49" name="Connecteur droit 141"/>
              <p:cNvCxnSpPr/>
              <p:nvPr/>
            </p:nvCxnSpPr>
            <p:spPr bwMode="auto">
              <a:xfrm rot="10800000">
                <a:off x="7947949" y="2737595"/>
                <a:ext cx="147312" cy="0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147"/>
              <p:cNvCxnSpPr/>
              <p:nvPr/>
            </p:nvCxnSpPr>
            <p:spPr bwMode="auto">
              <a:xfrm rot="10800000">
                <a:off x="8629265" y="2404954"/>
                <a:ext cx="147312" cy="0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er 5"/>
              <p:cNvGrpSpPr/>
              <p:nvPr/>
            </p:nvGrpSpPr>
            <p:grpSpPr>
              <a:xfrm>
                <a:off x="6049014" y="1838925"/>
                <a:ext cx="2580251" cy="1389584"/>
                <a:chOff x="6049014" y="1838925"/>
                <a:chExt cx="2580251" cy="1389584"/>
              </a:xfrm>
            </p:grpSpPr>
            <p:cxnSp>
              <p:nvCxnSpPr>
                <p:cNvPr id="59" name="Connecteur droit 33"/>
                <p:cNvCxnSpPr>
                  <a:endCxn id="35" idx="1"/>
                </p:cNvCxnSpPr>
                <p:nvPr/>
              </p:nvCxnSpPr>
              <p:spPr bwMode="auto">
                <a:xfrm rot="16200000" flipH="1">
                  <a:off x="5807309" y="2399860"/>
                  <a:ext cx="1070355" cy="586944"/>
                </a:xfrm>
                <a:prstGeom prst="bentConnector4">
                  <a:avLst>
                    <a:gd name="adj1" fmla="val -1254"/>
                    <a:gd name="adj2" fmla="val 123530"/>
                  </a:avLst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33"/>
                <p:cNvCxnSpPr>
                  <a:endCxn id="41" idx="1"/>
                </p:cNvCxnSpPr>
                <p:nvPr/>
              </p:nvCxnSpPr>
              <p:spPr bwMode="auto">
                <a:xfrm>
                  <a:off x="6049014" y="2048168"/>
                  <a:ext cx="1254448" cy="1180341"/>
                </a:xfrm>
                <a:prstGeom prst="bentConnector3">
                  <a:avLst>
                    <a:gd name="adj1" fmla="val 111743"/>
                  </a:avLst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33"/>
                <p:cNvCxnSpPr>
                  <a:endCxn id="47" idx="1"/>
                </p:cNvCxnSpPr>
                <p:nvPr/>
              </p:nvCxnSpPr>
              <p:spPr bwMode="auto">
                <a:xfrm>
                  <a:off x="6049014" y="1940863"/>
                  <a:ext cx="1898935" cy="1287644"/>
                </a:xfrm>
                <a:prstGeom prst="bentConnector3">
                  <a:avLst>
                    <a:gd name="adj1" fmla="val 107758"/>
                  </a:avLst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33"/>
                <p:cNvCxnSpPr>
                  <a:endCxn id="54" idx="1"/>
                </p:cNvCxnSpPr>
                <p:nvPr/>
              </p:nvCxnSpPr>
              <p:spPr bwMode="auto">
                <a:xfrm>
                  <a:off x="6049014" y="1838925"/>
                  <a:ext cx="2580251" cy="1389583"/>
                </a:xfrm>
                <a:prstGeom prst="bentConnector3">
                  <a:avLst>
                    <a:gd name="adj1" fmla="val 105711"/>
                  </a:avLst>
                </a:prstGeom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Rectangle 183"/>
              <p:cNvSpPr>
                <a:spLocks noChangeArrowheads="1"/>
              </p:cNvSpPr>
              <p:nvPr/>
            </p:nvSpPr>
            <p:spPr bwMode="auto">
              <a:xfrm flipH="1">
                <a:off x="8227756" y="2260717"/>
                <a:ext cx="400365" cy="2600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400" dirty="0" smtClean="0">
                    <a:cs typeface="Arial" charset="0"/>
                  </a:rPr>
                  <a:t>Chip</a:t>
                </a:r>
                <a:endParaRPr lang="en-US" sz="2800" dirty="0"/>
              </a:p>
            </p:txBody>
          </p:sp>
          <p:sp>
            <p:nvSpPr>
              <p:cNvPr id="53" name="Rectangle 183"/>
              <p:cNvSpPr>
                <a:spLocks noChangeArrowheads="1"/>
              </p:cNvSpPr>
              <p:nvPr/>
            </p:nvSpPr>
            <p:spPr bwMode="auto">
              <a:xfrm flipH="1">
                <a:off x="8227756" y="2595885"/>
                <a:ext cx="400365" cy="2600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cs typeface="Arial" charset="0"/>
                  </a:rPr>
                  <a:t>Chip</a:t>
                </a:r>
                <a:endParaRPr lang="en-US" sz="2800" dirty="0"/>
              </a:p>
            </p:txBody>
          </p:sp>
          <p:sp>
            <p:nvSpPr>
              <p:cNvPr id="54" name="Rectangle 183"/>
              <p:cNvSpPr>
                <a:spLocks noChangeArrowheads="1"/>
              </p:cNvSpPr>
              <p:nvPr/>
            </p:nvSpPr>
            <p:spPr bwMode="auto">
              <a:xfrm flipH="1">
                <a:off x="8227756" y="3097299"/>
                <a:ext cx="400365" cy="2600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  <a:cs typeface="Arial" charset="0"/>
                  </a:rPr>
                  <a:t>Chip</a:t>
                </a:r>
                <a:endParaRPr lang="en-US" sz="2800" dirty="0"/>
              </a:p>
            </p:txBody>
          </p:sp>
          <p:sp>
            <p:nvSpPr>
              <p:cNvPr id="55" name="Rectangle 183"/>
              <p:cNvSpPr>
                <a:spLocks noChangeArrowheads="1"/>
              </p:cNvSpPr>
              <p:nvPr/>
            </p:nvSpPr>
            <p:spPr bwMode="auto">
              <a:xfrm flipH="1">
                <a:off x="8227756" y="2737996"/>
                <a:ext cx="400365" cy="2600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2800">
                    <a:solidFill>
                      <a:srgbClr val="000000"/>
                    </a:solidFill>
                    <a:cs typeface="Arial" charset="0"/>
                  </a:rPr>
                  <a:t>…</a:t>
                </a:r>
                <a:endParaRPr lang="en-US" sz="2800"/>
              </a:p>
            </p:txBody>
          </p:sp>
          <p:cxnSp>
            <p:nvCxnSpPr>
              <p:cNvPr id="56" name="Connecteur droit 150"/>
              <p:cNvCxnSpPr/>
              <p:nvPr/>
            </p:nvCxnSpPr>
            <p:spPr bwMode="auto">
              <a:xfrm rot="10800000">
                <a:off x="8629265" y="2737595"/>
                <a:ext cx="147312" cy="0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183"/>
              <p:cNvSpPr>
                <a:spLocks noChangeArrowheads="1"/>
              </p:cNvSpPr>
              <p:nvPr/>
            </p:nvSpPr>
            <p:spPr bwMode="auto">
              <a:xfrm flipH="1">
                <a:off x="6435839" y="3429789"/>
                <a:ext cx="2339588" cy="260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cs typeface="Arial" charset="0"/>
                  </a:rPr>
                  <a:t>Flash memory array</a:t>
                </a:r>
                <a:endParaRPr lang="en-US" sz="28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760573" y="1438333"/>
                <a:ext cx="11081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cs typeface="Arial" charset="0"/>
                  </a:rPr>
                  <a:t>Channels </a:t>
                </a:r>
                <a:endParaRPr lang="en-US" dirty="0"/>
              </a:p>
            </p:txBody>
          </p:sp>
        </p:grpSp>
        <p:sp>
          <p:nvSpPr>
            <p:cNvPr id="30" name="Rectangle 163"/>
            <p:cNvSpPr>
              <a:spLocks noChangeArrowheads="1"/>
            </p:cNvSpPr>
            <p:nvPr/>
          </p:nvSpPr>
          <p:spPr bwMode="auto">
            <a:xfrm rot="16200000">
              <a:off x="3132385" y="1963658"/>
              <a:ext cx="2342705" cy="2154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cs typeface="Arial" charset="0"/>
                </a:rPr>
                <a:t>Physical address space</a:t>
              </a:r>
              <a:endParaRPr lang="en-US" sz="28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642335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Slotnik’s</a:t>
            </a:r>
            <a:r>
              <a:rPr lang="en-US" dirty="0" smtClean="0"/>
              <a:t> Law of Effort #2: </a:t>
            </a:r>
            <a:br>
              <a:rPr lang="en-US" dirty="0" smtClean="0"/>
            </a:br>
            <a:r>
              <a:rPr lang="en-US" dirty="0" smtClean="0"/>
              <a:t>The emergence of SSDs</a:t>
            </a:r>
            <a:endParaRPr lang="en-US" dirty="0"/>
          </a:p>
        </p:txBody>
      </p:sp>
      <p:pic>
        <p:nvPicPr>
          <p:cNvPr id="6" name="Picture 5" descr="hdd2ssd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3" y="1622500"/>
            <a:ext cx="3411565" cy="1915383"/>
          </a:xfrm>
          <a:prstGeom prst="rect">
            <a:avLst/>
          </a:prstGeom>
        </p:spPr>
      </p:pic>
      <p:pic>
        <p:nvPicPr>
          <p:cNvPr id="7" name="Picture 6" descr="latency-rw-intel7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56" y="1622500"/>
            <a:ext cx="2581316" cy="16680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152" y="3588579"/>
            <a:ext cx="4288353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Throughput for 4K read IOs from product specifications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23899" y="3290543"/>
            <a:ext cx="4121641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Latency of 5000 </a:t>
            </a:r>
            <a:r>
              <a:rPr lang="en-US" sz="1400" b="1" dirty="0" smtClean="0"/>
              <a:t>random </a:t>
            </a:r>
            <a:r>
              <a:rPr lang="en-US" sz="1400" b="1" dirty="0"/>
              <a:t>writes on an Intel</a:t>
            </a:r>
          </a:p>
          <a:p>
            <a:r>
              <a:rPr lang="en-US" sz="1400" b="1" dirty="0"/>
              <a:t>710 SSD (10 successive passes over 250 KB with 512B</a:t>
            </a:r>
          </a:p>
          <a:p>
            <a:r>
              <a:rPr lang="en-US" sz="1400" b="1" dirty="0"/>
              <a:t>random writes on a random formatted device).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510" y="6019163"/>
            <a:ext cx="579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LOOK UP: </a:t>
            </a:r>
            <a:r>
              <a:rPr lang="en-US" dirty="0" smtClean="0">
                <a:hlinkClick r:id="rId4"/>
              </a:rPr>
              <a:t>The necessary death of the block device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Warehouse-Scale Computer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185941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9" y="1487086"/>
            <a:ext cx="7110071" cy="451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6628017"/>
            <a:ext cx="9276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http://</a:t>
            </a:r>
            <a:r>
              <a:rPr lang="en-US" sz="900" dirty="0" err="1"/>
              <a:t>www.morganclaypool.com</a:t>
            </a:r>
            <a:r>
              <a:rPr lang="en-US" sz="900" dirty="0"/>
              <a:t>/</a:t>
            </a:r>
            <a:r>
              <a:rPr lang="en-US" sz="900" dirty="0" err="1"/>
              <a:t>doi</a:t>
            </a:r>
            <a:r>
              <a:rPr lang="en-US" sz="900" dirty="0"/>
              <a:t>/abs/10.2200/S00193ED1V01Y200905CAC006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035900"/>
            <a:ext cx="427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LOOK UP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Werner </a:t>
            </a:r>
            <a:r>
              <a:rPr lang="en-US" dirty="0" err="1" smtClean="0">
                <a:hlinkClick r:id="rId3"/>
              </a:rPr>
              <a:t>Voegels</a:t>
            </a:r>
            <a:r>
              <a:rPr lang="en-US" dirty="0" smtClean="0">
                <a:hlinkClick r:id="rId3"/>
              </a:rPr>
              <a:t> on virtualization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3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Appliances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482829"/>
            <a:ext cx="3305001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6648543"/>
            <a:ext cx="9276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http://</a:t>
            </a:r>
            <a:r>
              <a:rPr lang="en-US" sz="900" dirty="0" err="1"/>
              <a:t>www.oracle.com</a:t>
            </a:r>
            <a:r>
              <a:rPr lang="en-US" sz="900" dirty="0"/>
              <a:t>/us/products/database/</a:t>
            </a:r>
            <a:r>
              <a:rPr lang="en-US" sz="900" dirty="0" err="1"/>
              <a:t>exadata</a:t>
            </a:r>
            <a:r>
              <a:rPr lang="en-US" sz="900" dirty="0"/>
              <a:t>/overview/</a:t>
            </a:r>
            <a:r>
              <a:rPr lang="en-US" sz="900" dirty="0" err="1"/>
              <a:t>index.html</a:t>
            </a:r>
            <a:endParaRPr lang="en-US" sz="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2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7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-Shot-2013-01-15-at-9.10.40-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27" y="628842"/>
            <a:ext cx="7064182" cy="6039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3693"/>
          </a:xfrm>
        </p:spPr>
        <p:txBody>
          <a:bodyPr/>
          <a:lstStyle/>
          <a:p>
            <a:r>
              <a:rPr lang="en-US" dirty="0" smtClean="0"/>
              <a:t>Trends and Database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4416221" cy="331428"/>
          </a:xfrm>
        </p:spPr>
        <p:txBody>
          <a:bodyPr/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@ </a:t>
            </a:r>
            <a:r>
              <a:rPr lang="en-US" dirty="0"/>
              <a:t>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pPr algn="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48543"/>
            <a:ext cx="516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</a:t>
            </a:r>
            <a:r>
              <a:rPr lang="en-US" sz="900" dirty="0" smtClean="0">
                <a:hlinkClick r:id="rId3"/>
              </a:rPr>
              <a:t>/451research.com/</a:t>
            </a:r>
            <a:endParaRPr lang="en-US" sz="900" dirty="0" smtClean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3104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database tuning</a:t>
            </a:r>
          </a:p>
          <a:p>
            <a:r>
              <a:rPr lang="en-US" dirty="0" smtClean="0"/>
              <a:t>What is changing</a:t>
            </a:r>
          </a:p>
          <a:p>
            <a:pPr marL="457200" lvl="1" indent="0">
              <a:buNone/>
            </a:pPr>
            <a:r>
              <a:rPr lang="en-US" dirty="0" smtClean="0"/>
              <a:t>The trends that impact database systems and their applications</a:t>
            </a:r>
          </a:p>
          <a:p>
            <a:r>
              <a:rPr lang="en-US" dirty="0" smtClean="0"/>
              <a:t>What is NOT changing</a:t>
            </a:r>
          </a:p>
          <a:p>
            <a:pPr marL="457200" lvl="1" indent="0">
              <a:buNone/>
            </a:pPr>
            <a:r>
              <a:rPr lang="en-US" dirty="0" smtClean="0"/>
              <a:t>The principles that </a:t>
            </a:r>
            <a:r>
              <a:rPr lang="en-US" dirty="0" err="1" smtClean="0"/>
              <a:t>underly</a:t>
            </a:r>
            <a:r>
              <a:rPr lang="en-US" dirty="0" smtClean="0"/>
              <a:t> our approach </a:t>
            </a:r>
          </a:p>
          <a:p>
            <a:pPr marL="514350" indent="-457200"/>
            <a:r>
              <a:rPr lang="en-US" dirty="0" smtClean="0"/>
              <a:t>What these lectures are about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26572"/>
            <a:ext cx="3047078" cy="331428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6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and Database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086725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77" y="3089167"/>
            <a:ext cx="2692405" cy="3061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6648543"/>
            <a:ext cx="927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</a:t>
            </a:r>
            <a:r>
              <a:rPr lang="en-US" sz="900" dirty="0" smtClean="0">
                <a:hlinkClick r:id="rId3"/>
              </a:rPr>
              <a:t>https</a:t>
            </a:r>
            <a:r>
              <a:rPr lang="en-US" sz="900" dirty="0">
                <a:hlinkClick r:id="rId3"/>
              </a:rPr>
              <a:t>://www.facebook.com/notes/facebook-engineering/building-timeline-scaling-up-to-hold-your-life-story/</a:t>
            </a:r>
            <a:r>
              <a:rPr lang="en-US" sz="900" dirty="0" smtClean="0">
                <a:hlinkClick r:id="rId3"/>
              </a:rPr>
              <a:t>10150468255628920</a:t>
            </a:r>
            <a:r>
              <a:rPr lang="en-US" sz="900" dirty="0" smtClean="0"/>
              <a:t>; </a:t>
            </a:r>
            <a:r>
              <a:rPr lang="en-US" sz="900" dirty="0" smtClean="0">
                <a:hlinkClick r:id="rId4"/>
              </a:rPr>
              <a:t>http</a:t>
            </a:r>
            <a:r>
              <a:rPr lang="en-US" sz="900" dirty="0">
                <a:hlinkClick r:id="rId4"/>
              </a:rPr>
              <a:t>://www.vldb.org/pvldb/2/vldb09-938.</a:t>
            </a:r>
            <a:r>
              <a:rPr lang="en-US" sz="900" dirty="0" smtClean="0">
                <a:hlinkClick r:id="rId4"/>
              </a:rPr>
              <a:t>pdf</a:t>
            </a:r>
            <a:endParaRPr lang="en-US" sz="900" dirty="0" smtClean="0"/>
          </a:p>
          <a:p>
            <a:endParaRPr lang="en-US" sz="9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800" y="3339619"/>
            <a:ext cx="4064000" cy="2540000"/>
          </a:xfrm>
          <a:prstGeom prst="rect">
            <a:avLst/>
          </a:prstGeom>
        </p:spPr>
      </p:pic>
      <p:pic>
        <p:nvPicPr>
          <p:cNvPr id="8" name="Picture 7" descr="Screen Shot 2013-01-24 at 2.12.2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64" y="1417638"/>
            <a:ext cx="3311235" cy="14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4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&amp; Database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Compression is of the essence</a:t>
            </a:r>
          </a:p>
          <a:p>
            <a:r>
              <a:rPr lang="en-US" dirty="0" smtClean="0"/>
              <a:t>Different classes of systems adapted to different classes of applications</a:t>
            </a:r>
          </a:p>
          <a:p>
            <a:r>
              <a:rPr lang="en-US" dirty="0" smtClean="0"/>
              <a:t>Data </a:t>
            </a:r>
            <a:r>
              <a:rPr lang="en-US" dirty="0"/>
              <a:t>outgrows any well-defined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Time to insight is impacting all applications</a:t>
            </a:r>
          </a:p>
          <a:p>
            <a:r>
              <a:rPr lang="en-US" dirty="0" smtClean="0"/>
              <a:t>Energy is a key metric</a:t>
            </a:r>
          </a:p>
          <a:p>
            <a:r>
              <a:rPr lang="en-US" dirty="0" smtClean="0"/>
              <a:t>Dealing with parallelism requires efforts</a:t>
            </a:r>
          </a:p>
          <a:p>
            <a:pPr lvl="1"/>
            <a:r>
              <a:rPr lang="en-US" dirty="0"/>
              <a:t>RAM locality is </a:t>
            </a:r>
            <a:r>
              <a:rPr lang="en-US" dirty="0" smtClean="0"/>
              <a:t>king</a:t>
            </a:r>
          </a:p>
          <a:p>
            <a:pPr lvl="1"/>
            <a:r>
              <a:rPr lang="en-US" dirty="0" smtClean="0"/>
              <a:t>Incorporating </a:t>
            </a:r>
            <a:r>
              <a:rPr lang="en-US" dirty="0"/>
              <a:t>h</a:t>
            </a:r>
            <a:r>
              <a:rPr lang="en-US" dirty="0" smtClean="0"/>
              <a:t>ardware acceleration</a:t>
            </a:r>
            <a:endParaRPr lang="en-US" dirty="0"/>
          </a:p>
          <a:p>
            <a:pPr lvl="1"/>
            <a:r>
              <a:rPr lang="en-US" dirty="0"/>
              <a:t>Emergence of utility computing/storage</a:t>
            </a:r>
          </a:p>
          <a:p>
            <a:pPr lvl="1"/>
            <a:r>
              <a:rPr lang="en-US" dirty="0" smtClean="0"/>
              <a:t>Vertical integration removes abstraction layers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26572"/>
            <a:ext cx="3176020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3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Systems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power of transactions</a:t>
            </a:r>
          </a:p>
          <a:p>
            <a:pPr lvl="1"/>
            <a:r>
              <a:rPr lang="en-US" sz="2000" b="1" dirty="0" smtClean="0"/>
              <a:t>LOOK UP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Virtues and limitations </a:t>
            </a:r>
            <a:r>
              <a:rPr lang="en-US" sz="2000" dirty="0" smtClean="0"/>
              <a:t>by Jim Gray, </a:t>
            </a:r>
            <a:r>
              <a:rPr lang="en-US" sz="2000" dirty="0" smtClean="0">
                <a:hlinkClick r:id="rId3"/>
              </a:rPr>
              <a:t>reflections on the CAP theorem </a:t>
            </a:r>
            <a:r>
              <a:rPr lang="en-US" sz="2000" dirty="0" smtClean="0"/>
              <a:t>by Eric Brewer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 primacy of data independence</a:t>
            </a:r>
          </a:p>
          <a:p>
            <a:pPr lvl="1"/>
            <a:r>
              <a:rPr lang="en-US" sz="2000" b="1" dirty="0" smtClean="0"/>
              <a:t>LOOK UP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System R</a:t>
            </a:r>
            <a:endParaRPr lang="en-US" sz="2000" dirty="0" smtClean="0"/>
          </a:p>
          <a:p>
            <a:r>
              <a:rPr lang="en-US" dirty="0" smtClean="0"/>
              <a:t>The beauty of declarative queries</a:t>
            </a:r>
          </a:p>
          <a:p>
            <a:pPr lvl="1"/>
            <a:r>
              <a:rPr lang="en-US" sz="2000" b="1" dirty="0" smtClean="0"/>
              <a:t>LOOK UP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5"/>
              </a:rPr>
              <a:t>The birth of SQL</a:t>
            </a:r>
            <a:endParaRPr lang="en-US" sz="2000" dirty="0" smtClean="0"/>
          </a:p>
          <a:p>
            <a:r>
              <a:rPr lang="en-US" dirty="0" smtClean="0"/>
              <a:t>A success story for parallelism</a:t>
            </a:r>
          </a:p>
          <a:p>
            <a:pPr lvl="1"/>
            <a:r>
              <a:rPr lang="en-US" sz="2000" b="1" dirty="0" smtClean="0"/>
              <a:t>LOOK UP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6"/>
              </a:rPr>
              <a:t>Parallel Database Systems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245471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34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Think globally; fix locally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Partitioning breaks bottlenecks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Start-up costs are high; running costs are 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Render unto server what is due unto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prepared for trade-off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205785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44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Applications/Systems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OLAP + OLTP applications</a:t>
            </a:r>
          </a:p>
          <a:p>
            <a:r>
              <a:rPr lang="en-US" dirty="0" smtClean="0"/>
              <a:t>Relational systems:</a:t>
            </a:r>
          </a:p>
          <a:p>
            <a:pPr lvl="1"/>
            <a:r>
              <a:rPr lang="en-US" dirty="0" smtClean="0"/>
              <a:t>Oracle 12g</a:t>
            </a:r>
          </a:p>
          <a:p>
            <a:pPr lvl="1"/>
            <a:r>
              <a:rPr lang="en-US" dirty="0" smtClean="0"/>
              <a:t>IBM DB2 10.1</a:t>
            </a:r>
          </a:p>
          <a:p>
            <a:pPr lvl="1"/>
            <a:r>
              <a:rPr lang="en-US" dirty="0" smtClean="0"/>
              <a:t>SQL Server 2012</a:t>
            </a:r>
          </a:p>
          <a:p>
            <a:pPr lvl="1"/>
            <a:r>
              <a:rPr lang="en-US" dirty="0" smtClean="0"/>
              <a:t>MySQL 6 &amp; </a:t>
            </a:r>
            <a:r>
              <a:rPr lang="en-US" dirty="0" err="1" smtClean="0"/>
              <a:t>InnoDB</a:t>
            </a:r>
            <a:r>
              <a:rPr lang="en-US" dirty="0" smtClean="0"/>
              <a:t> 5</a:t>
            </a:r>
          </a:p>
          <a:p>
            <a:pPr lvl="1"/>
            <a:r>
              <a:rPr lang="en-US" dirty="0" err="1" smtClean="0"/>
              <a:t>Exadata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26572"/>
            <a:ext cx="3225628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25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8165481" y="4051415"/>
            <a:ext cx="952474" cy="1775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Storage Manager </a:t>
            </a:r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(r-store,</a:t>
            </a:r>
            <a:br>
              <a:rPr lang="en-US" sz="1400" dirty="0" smtClean="0"/>
            </a:br>
            <a:r>
              <a:rPr lang="en-US" sz="1400" dirty="0" smtClean="0"/>
              <a:t>SSD)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6260533" y="4051415"/>
            <a:ext cx="952474" cy="1775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Storage Manager 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/>
              <a:t>c</a:t>
            </a:r>
            <a:r>
              <a:rPr lang="en-US" sz="1400" dirty="0" smtClean="0"/>
              <a:t>-store,</a:t>
            </a:r>
          </a:p>
          <a:p>
            <a:pPr algn="ctr"/>
            <a:r>
              <a:rPr lang="en-US" sz="1400" dirty="0" smtClean="0"/>
              <a:t>SSD)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80575" y="3121582"/>
            <a:ext cx="3333660" cy="29206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3053" y="3349768"/>
            <a:ext cx="3333660" cy="29206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5375" y="3498310"/>
            <a:ext cx="3333660" cy="30282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0653" y="2125884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3053" y="2278284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75453" y="2430684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681" y="896488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33737" y="995989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03210" y="1078652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26572"/>
            <a:ext cx="3463746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885" y="5486400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3885" y="4537552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3885" y="3598624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55585" y="2152891"/>
            <a:ext cx="4762370" cy="1775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Processor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08059" y="4051415"/>
            <a:ext cx="952474" cy="1775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Storage Manager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(c-store,</a:t>
            </a:r>
          </a:p>
          <a:p>
            <a:pPr algn="ctr"/>
            <a:r>
              <a:rPr lang="en-US" sz="1400" dirty="0" smtClean="0"/>
              <a:t>HDD)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750367" y="2583084"/>
            <a:ext cx="605218" cy="10155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50367" y="4441922"/>
            <a:ext cx="605218" cy="12627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27853" y="2583084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75453" y="1201288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27853" y="1318137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4064" y="1434986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16386" y="1500301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85053" y="1622937"/>
            <a:ext cx="2976482" cy="843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1286" y="6329698"/>
            <a:ext cx="621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instance</a:t>
            </a:r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4355585" y="4051415"/>
            <a:ext cx="952474" cy="1775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Storage Manager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(RAM)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7213007" y="4051415"/>
            <a:ext cx="952474" cy="1775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Storage Manager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(r-store,</a:t>
            </a:r>
          </a:p>
          <a:p>
            <a:pPr algn="ctr"/>
            <a:r>
              <a:rPr lang="en-US" sz="1400" dirty="0" smtClean="0"/>
              <a:t>HDD)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7081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199" y="1547701"/>
            <a:ext cx="6319257" cy="45784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Troubleshooting techniques</a:t>
            </a:r>
          </a:p>
          <a:p>
            <a:r>
              <a:rPr lang="en-US" dirty="0" smtClean="0"/>
              <a:t>Tuning the guts</a:t>
            </a:r>
          </a:p>
          <a:p>
            <a:r>
              <a:rPr lang="en-US" dirty="0" smtClean="0"/>
              <a:t>Tuning transactions</a:t>
            </a:r>
          </a:p>
          <a:p>
            <a:r>
              <a:rPr lang="en-US" dirty="0" smtClean="0"/>
              <a:t>Tuning the writes</a:t>
            </a:r>
          </a:p>
          <a:p>
            <a:r>
              <a:rPr lang="en-US" dirty="0" smtClean="0"/>
              <a:t>Index tuning</a:t>
            </a:r>
          </a:p>
          <a:p>
            <a:r>
              <a:rPr lang="en-US" dirty="0" smtClean="0"/>
              <a:t>Schema tuning</a:t>
            </a:r>
          </a:p>
          <a:p>
            <a:r>
              <a:rPr lang="en-US" dirty="0" smtClean="0"/>
              <a:t>Query tuning</a:t>
            </a:r>
          </a:p>
          <a:p>
            <a:r>
              <a:rPr lang="en-US" dirty="0" smtClean="0"/>
              <a:t>Tuning the application interface</a:t>
            </a:r>
          </a:p>
          <a:p>
            <a:r>
              <a:rPr lang="en-US" dirty="0" smtClean="0"/>
              <a:t>Tuning across instances</a:t>
            </a:r>
          </a:p>
          <a:p>
            <a:r>
              <a:rPr lang="en-US" dirty="0" smtClean="0"/>
              <a:t>OLAP tuning</a:t>
            </a:r>
          </a:p>
          <a:p>
            <a:r>
              <a:rPr lang="en-US" dirty="0" smtClean="0"/>
              <a:t>OLTP tuning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185941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tuning is the activity of making database applications run faster</a:t>
            </a:r>
          </a:p>
          <a:p>
            <a:pPr lvl="1"/>
            <a:r>
              <a:rPr lang="en-US" dirty="0" smtClean="0"/>
              <a:t>Faster means </a:t>
            </a:r>
            <a:r>
              <a:rPr lang="da-DK" dirty="0" err="1" smtClean="0"/>
              <a:t>higher</a:t>
            </a:r>
            <a:r>
              <a:rPr lang="da-DK" dirty="0" smtClean="0"/>
              <a:t> </a:t>
            </a:r>
            <a:r>
              <a:rPr lang="da-DK" dirty="0" err="1" smtClean="0"/>
              <a:t>throughput</a:t>
            </a:r>
            <a:r>
              <a:rPr lang="da-DK" dirty="0" smtClean="0"/>
              <a:t> or/and </a:t>
            </a:r>
            <a:r>
              <a:rPr lang="da-DK" dirty="0" err="1" smtClean="0"/>
              <a:t>lower</a:t>
            </a:r>
            <a:r>
              <a:rPr lang="da-DK" dirty="0" smtClean="0"/>
              <a:t> </a:t>
            </a:r>
            <a:r>
              <a:rPr lang="da-DK" dirty="0" err="1" smtClean="0"/>
              <a:t>response</a:t>
            </a:r>
            <a:r>
              <a:rPr lang="da-DK" dirty="0" smtClean="0"/>
              <a:t> time</a:t>
            </a:r>
          </a:p>
          <a:p>
            <a:pPr lvl="1"/>
            <a:r>
              <a:rPr lang="en-GB" dirty="0" smtClean="0"/>
              <a:t>Avoiding </a:t>
            </a:r>
            <a:r>
              <a:rPr lang="en-GB" dirty="0"/>
              <a:t>transactions that create bottlenecks or</a:t>
            </a:r>
            <a:r>
              <a:rPr lang="da-DK" dirty="0"/>
              <a:t/>
            </a:r>
            <a:br>
              <a:rPr lang="da-DK" dirty="0"/>
            </a:br>
            <a:r>
              <a:rPr lang="en-GB" dirty="0"/>
              <a:t>avoiding queries that run for hours</a:t>
            </a:r>
            <a:r>
              <a:rPr lang="da-DK" dirty="0"/>
              <a:t> </a:t>
            </a:r>
            <a:r>
              <a:rPr lang="en-GB" dirty="0"/>
              <a:t>unnecessarily is a must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255393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database tuning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205785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lIns="90000" tIns="46800" rIns="90000" bIns="46800"/>
          <a:lstStyle/>
          <a:p>
            <a:pPr marL="338138" indent="-338138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Times New Roman" charset="0"/>
              <a:buChar char="•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dirty="0"/>
              <a:t>Troubleshooting:</a:t>
            </a:r>
          </a:p>
          <a:p>
            <a:pPr marL="738188" lvl="1" indent="-280988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Times New Roman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dirty="0"/>
              <a:t>Make managers and users happy given an</a:t>
            </a:r>
            <a:r>
              <a:rPr lang="da-DK" dirty="0"/>
              <a:t> </a:t>
            </a:r>
            <a:r>
              <a:rPr lang="en-GB" dirty="0"/>
              <a:t>application </a:t>
            </a:r>
            <a:r>
              <a:rPr lang="en-GB" dirty="0" smtClean="0"/>
              <a:t>as well as DBMS</a:t>
            </a:r>
            <a:r>
              <a:rPr lang="en-GB" dirty="0"/>
              <a:t>/OS/Hardware </a:t>
            </a:r>
          </a:p>
          <a:p>
            <a:pPr marL="338138" indent="-338138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dirty="0"/>
              <a:t>•</a:t>
            </a:r>
            <a:r>
              <a:rPr lang="da-DK" dirty="0"/>
              <a:t>	</a:t>
            </a:r>
            <a:r>
              <a:rPr lang="en-GB" dirty="0"/>
              <a:t>Capacity Sizing:</a:t>
            </a:r>
          </a:p>
          <a:p>
            <a:pPr marL="738188" lvl="1" indent="-280988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Times New Roman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dirty="0"/>
              <a:t>Buy the right </a:t>
            </a:r>
            <a:r>
              <a:rPr lang="en-GB" dirty="0" smtClean="0"/>
              <a:t>DBMS/OS/Hardware </a:t>
            </a:r>
            <a:r>
              <a:rPr lang="en-GB" dirty="0"/>
              <a:t>given application</a:t>
            </a:r>
            <a:r>
              <a:rPr lang="da-DK" dirty="0"/>
              <a:t> </a:t>
            </a:r>
            <a:r>
              <a:rPr lang="en-GB" dirty="0"/>
              <a:t>requirements</a:t>
            </a:r>
          </a:p>
          <a:p>
            <a:pPr marL="338138" indent="-338138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dirty="0"/>
              <a:t>• Application Programming:</a:t>
            </a:r>
          </a:p>
          <a:p>
            <a:pPr marL="738188" lvl="1" indent="-280988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Font typeface="Times New Roman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dirty="0" smtClean="0"/>
              <a:t>Code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application</a:t>
            </a:r>
            <a:r>
              <a:rPr lang="da-DK" dirty="0"/>
              <a:t> </a:t>
            </a:r>
            <a:r>
              <a:rPr lang="en-GB" dirty="0"/>
              <a:t>for </a:t>
            </a:r>
            <a:r>
              <a:rPr lang="en-GB" dirty="0" smtClean="0"/>
              <a:t>performance given DBMS/OS/Hardware</a:t>
            </a:r>
            <a:endParaRPr lang="en-GB" dirty="0"/>
          </a:p>
          <a:p>
            <a:pPr marL="338138" indent="-338138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Tx/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45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teach database tuning?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26572"/>
            <a:ext cx="3225628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23888" y="1716903"/>
            <a:ext cx="8062912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800"/>
              </a:spcBef>
              <a:buClrTx/>
              <a:buFontTx/>
              <a:buNone/>
            </a:pPr>
            <a:r>
              <a:rPr lang="da-DK" sz="3200" u="sng" dirty="0" smtClean="0"/>
              <a:t>Simple case </a:t>
            </a:r>
            <a:r>
              <a:rPr lang="da-DK" sz="3200" u="sng" dirty="0" err="1" smtClean="0"/>
              <a:t>study</a:t>
            </a:r>
            <a:r>
              <a:rPr lang="da-DK" sz="3200" u="sng" dirty="0" smtClean="0"/>
              <a:t>:</a:t>
            </a:r>
          </a:p>
          <a:p>
            <a:pPr lvl="2">
              <a:spcBef>
                <a:spcPts val="800"/>
              </a:spcBef>
            </a:pPr>
            <a:r>
              <a:rPr lang="da-DK" sz="3200" dirty="0" smtClean="0"/>
              <a:t>The </a:t>
            </a:r>
            <a:r>
              <a:rPr lang="da-DK" sz="3200" dirty="0" err="1"/>
              <a:t>following</a:t>
            </a:r>
            <a:r>
              <a:rPr lang="da-DK" sz="3200" dirty="0"/>
              <a:t> </a:t>
            </a:r>
            <a:r>
              <a:rPr lang="da-DK" sz="3200" dirty="0" err="1"/>
              <a:t>query</a:t>
            </a:r>
            <a:r>
              <a:rPr lang="da-DK" sz="3200" dirty="0"/>
              <a:t> runs </a:t>
            </a:r>
            <a:r>
              <a:rPr lang="da-DK" sz="3200" dirty="0" err="1"/>
              <a:t>too</a:t>
            </a:r>
            <a:r>
              <a:rPr lang="da-DK" sz="3200" dirty="0"/>
              <a:t> </a:t>
            </a:r>
            <a:r>
              <a:rPr lang="da-DK" sz="3200" dirty="0" err="1"/>
              <a:t>slowly</a:t>
            </a:r>
            <a:endParaRPr lang="da-DK" sz="3200" dirty="0"/>
          </a:p>
          <a:p>
            <a:pPr lvl="3">
              <a:spcBef>
                <a:spcPts val="800"/>
              </a:spcBef>
            </a:pPr>
            <a:r>
              <a:rPr lang="da-DK" sz="3200" dirty="0"/>
              <a:t>	</a:t>
            </a:r>
            <a:r>
              <a:rPr lang="da-DK" sz="3200" dirty="0" err="1" smtClean="0">
                <a:latin typeface="Menlo Regular"/>
                <a:cs typeface="Menlo Regular"/>
              </a:rPr>
              <a:t>select</a:t>
            </a:r>
            <a:r>
              <a:rPr lang="da-DK" sz="3200" dirty="0" smtClean="0">
                <a:latin typeface="Menlo Regular"/>
                <a:cs typeface="Menlo Regular"/>
              </a:rPr>
              <a:t> </a:t>
            </a:r>
            <a:r>
              <a:rPr lang="da-DK" sz="3200" dirty="0">
                <a:latin typeface="Menlo Regular"/>
                <a:cs typeface="Menlo Regular"/>
              </a:rPr>
              <a:t>* </a:t>
            </a:r>
            <a:br>
              <a:rPr lang="da-DK" sz="3200" dirty="0">
                <a:latin typeface="Menlo Regular"/>
                <a:cs typeface="Menlo Regular"/>
              </a:rPr>
            </a:br>
            <a:r>
              <a:rPr lang="da-DK" sz="3200" dirty="0">
                <a:latin typeface="Menlo Regular"/>
                <a:cs typeface="Menlo Regular"/>
              </a:rPr>
              <a:t>	from R</a:t>
            </a:r>
            <a:br>
              <a:rPr lang="da-DK" sz="3200" dirty="0">
                <a:latin typeface="Menlo Regular"/>
                <a:cs typeface="Menlo Regular"/>
              </a:rPr>
            </a:br>
            <a:r>
              <a:rPr lang="da-DK" sz="3200" dirty="0">
                <a:latin typeface="Menlo Regular"/>
                <a:cs typeface="Menlo Regular"/>
              </a:rPr>
              <a:t>	</a:t>
            </a:r>
            <a:r>
              <a:rPr lang="da-DK" sz="3200" dirty="0" err="1">
                <a:latin typeface="Menlo Regular"/>
                <a:cs typeface="Menlo Regular"/>
              </a:rPr>
              <a:t>where</a:t>
            </a:r>
            <a:r>
              <a:rPr lang="da-DK" sz="3200" dirty="0">
                <a:latin typeface="Menlo Regular"/>
                <a:cs typeface="Menlo Regular"/>
              </a:rPr>
              <a:t> </a:t>
            </a:r>
            <a:r>
              <a:rPr lang="da-DK" sz="3200" dirty="0" err="1">
                <a:latin typeface="Menlo Regular"/>
                <a:cs typeface="Menlo Regular"/>
              </a:rPr>
              <a:t>R.a</a:t>
            </a:r>
            <a:r>
              <a:rPr lang="da-DK" sz="3200" dirty="0">
                <a:latin typeface="Menlo Regular"/>
                <a:cs typeface="Menlo Regular"/>
              </a:rPr>
              <a:t> &gt; 5;</a:t>
            </a:r>
          </a:p>
          <a:p>
            <a:pPr hangingPunct="1">
              <a:lnSpc>
                <a:spcPct val="100000"/>
              </a:lnSpc>
              <a:spcBef>
                <a:spcPts val="800"/>
              </a:spcBef>
              <a:buClrTx/>
              <a:buFontTx/>
              <a:buNone/>
            </a:pPr>
            <a:endParaRPr lang="da-DK" sz="3200" dirty="0"/>
          </a:p>
          <a:p>
            <a:pPr lvl="4">
              <a:spcBef>
                <a:spcPts val="800"/>
              </a:spcBef>
            </a:pPr>
            <a:r>
              <a:rPr lang="da-DK" sz="3200" dirty="0"/>
              <a:t>		</a:t>
            </a:r>
            <a:r>
              <a:rPr lang="da-DK" sz="3200" dirty="0" err="1">
                <a:solidFill>
                  <a:srgbClr val="C0504D"/>
                </a:solidFill>
              </a:rPr>
              <a:t>What</a:t>
            </a:r>
            <a:r>
              <a:rPr lang="da-DK" sz="3200" dirty="0">
                <a:solidFill>
                  <a:srgbClr val="C0504D"/>
                </a:solidFill>
              </a:rPr>
              <a:t> do </a:t>
            </a:r>
            <a:r>
              <a:rPr lang="da-DK" sz="3200" dirty="0" err="1">
                <a:solidFill>
                  <a:srgbClr val="C0504D"/>
                </a:solidFill>
              </a:rPr>
              <a:t>you</a:t>
            </a:r>
            <a:r>
              <a:rPr lang="da-DK" sz="3200" dirty="0">
                <a:solidFill>
                  <a:srgbClr val="C0504D"/>
                </a:solidFill>
              </a:rPr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384889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Sense making and the data deluge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Towards dark silicon</a:t>
            </a:r>
          </a:p>
          <a:p>
            <a:pPr lvl="1"/>
            <a:r>
              <a:rPr lang="en-US" dirty="0" smtClean="0"/>
              <a:t>The age of semiconductor based persistence</a:t>
            </a:r>
          </a:p>
          <a:p>
            <a:pPr lvl="1"/>
            <a:r>
              <a:rPr lang="en-US" dirty="0" smtClean="0"/>
              <a:t>The importance of parallelism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245471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2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Growth #1: Volume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344687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  <p:pic>
        <p:nvPicPr>
          <p:cNvPr id="7" name="Picture 6" descr="pb_d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14" y="755684"/>
            <a:ext cx="6883400" cy="562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2557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http://</a:t>
            </a:r>
            <a:r>
              <a:rPr lang="en-US" sz="900" dirty="0" err="1"/>
              <a:t>permabit.com</a:t>
            </a:r>
            <a:r>
              <a:rPr lang="en-US" sz="900" dirty="0"/>
              <a:t>/media-center/blogs/ </a:t>
            </a:r>
          </a:p>
        </p:txBody>
      </p:sp>
    </p:spTree>
    <p:extLst>
      <p:ext uri="{BB962C8B-B14F-4D97-AF65-F5344CB8AC3E}">
        <p14:creationId xmlns:p14="http://schemas.microsoft.com/office/powerpoint/2010/main" val="20916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Growth #2: Data Complexity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26572"/>
            <a:ext cx="3265314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852"/>
            <a:ext cx="9144000" cy="4508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627168"/>
            <a:ext cx="6019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Source: https</a:t>
            </a:r>
            <a:r>
              <a:rPr lang="en-US" sz="900" dirty="0"/>
              <a:t>://</a:t>
            </a:r>
            <a:r>
              <a:rPr lang="en-US" sz="900" dirty="0" err="1"/>
              <a:t>practicalanalytics.wordpress.com</a:t>
            </a:r>
            <a:r>
              <a:rPr lang="en-US" sz="900" dirty="0"/>
              <a:t>/2011/11/06/explaining-</a:t>
            </a:r>
            <a:r>
              <a:rPr lang="en-US" sz="900" dirty="0" err="1"/>
              <a:t>hadoop</a:t>
            </a:r>
            <a:r>
              <a:rPr lang="en-US" sz="900" dirty="0"/>
              <a:t>-to-management-</a:t>
            </a:r>
            <a:r>
              <a:rPr lang="en-US" sz="900" dirty="0" err="1"/>
              <a:t>whats</a:t>
            </a:r>
            <a:r>
              <a:rPr lang="en-US" sz="900" dirty="0"/>
              <a:t>-the-big-data-</a:t>
            </a:r>
            <a:r>
              <a:rPr lang="en-US" sz="900" dirty="0" smtClean="0"/>
              <a:t>deal/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1086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Sense making #1: Current Paradigm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26572"/>
            <a:ext cx="3146255" cy="331428"/>
          </a:xfrm>
        </p:spPr>
        <p:txBody>
          <a:bodyPr/>
          <a:lstStyle/>
          <a:p>
            <a:r>
              <a:rPr lang="en-US" dirty="0"/>
              <a:t>@ Dennis </a:t>
            </a:r>
            <a:r>
              <a:rPr lang="en-US" dirty="0" err="1"/>
              <a:t>Shasha</a:t>
            </a:r>
            <a:r>
              <a:rPr lang="en-US" dirty="0"/>
              <a:t> and Philippe Bonnet, 2013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28017"/>
            <a:ext cx="373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 - http</a:t>
            </a:r>
            <a:r>
              <a:rPr lang="en-US" sz="900" dirty="0"/>
              <a:t>://</a:t>
            </a:r>
            <a:r>
              <a:rPr lang="en-US" sz="900" dirty="0" err="1"/>
              <a:t>www.youtube.com</a:t>
            </a:r>
            <a:r>
              <a:rPr lang="en-US" sz="900" dirty="0"/>
              <a:t>/</a:t>
            </a:r>
            <a:r>
              <a:rPr lang="en-US" sz="900" dirty="0" err="1"/>
              <a:t>watch?v</a:t>
            </a:r>
            <a:r>
              <a:rPr lang="en-US" sz="900" dirty="0"/>
              <a:t>=2YWvmBtEymE</a:t>
            </a:r>
            <a:r>
              <a:rPr lang="en-US" sz="900" dirty="0" smtClean="0"/>
              <a:t>	 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609599" y="1588556"/>
            <a:ext cx="7904680" cy="3812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160231" y="2886180"/>
            <a:ext cx="6358531" cy="1517543"/>
          </a:xfrm>
          <a:prstGeom prst="rightArrow">
            <a:avLst>
              <a:gd name="adj1" fmla="val 66059"/>
              <a:gd name="adj2" fmla="val 44358"/>
            </a:avLst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9017518">
            <a:off x="923114" y="2568848"/>
            <a:ext cx="274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Questions to answer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 rot="19017518">
            <a:off x="1633372" y="2424060"/>
            <a:ext cx="312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conceptual model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9017518">
            <a:off x="3152765" y="2574063"/>
            <a:ext cx="2694639" cy="451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a logical model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19017518">
            <a:off x="3899490" y="2501494"/>
            <a:ext cx="2888386" cy="451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a physical model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19017518">
            <a:off x="4719972" y="2855875"/>
            <a:ext cx="1852275" cy="451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Load the data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 rot="19017518">
            <a:off x="5556002" y="3146123"/>
            <a:ext cx="957885" cy="451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(Tune)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rot="19017518">
            <a:off x="5955542" y="2488171"/>
            <a:ext cx="288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the questions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47800" y="3889835"/>
            <a:ext cx="5029200" cy="1346877"/>
            <a:chOff x="1447800" y="3594455"/>
            <a:chExt cx="5029200" cy="1346877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447800" y="4108343"/>
              <a:ext cx="502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47800" y="3594455"/>
              <a:ext cx="0" cy="6727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77000" y="3606795"/>
              <a:ext cx="0" cy="67274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76400" y="38216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 </a:t>
              </a:r>
              <a:r>
                <a:rPr lang="en-US" sz="1400" dirty="0" smtClean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21" name="Right Brace 20"/>
            <p:cNvSpPr/>
            <p:nvPr/>
          </p:nvSpPr>
          <p:spPr>
            <a:xfrm rot="5400000">
              <a:off x="3813213" y="1929868"/>
              <a:ext cx="298373" cy="5029200"/>
            </a:xfrm>
            <a:prstGeom prst="rightBrace">
              <a:avLst>
                <a:gd name="adj1" fmla="val 11855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94679" y="4572000"/>
              <a:ext cx="334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to Insight: </a:t>
              </a:r>
              <a:r>
                <a:rPr lang="en-US" dirty="0" smtClean="0">
                  <a:sym typeface="Wingdings" pitchFamily="2" charset="2"/>
                </a:rPr>
                <a:t>Weeks to Months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 rot="19017518">
            <a:off x="2459498" y="2786113"/>
            <a:ext cx="2146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Collect the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7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1179</Words>
  <Application>Microsoft Macintosh PowerPoint</Application>
  <PresentationFormat>On-screen Show (4:3)</PresentationFormat>
  <Paragraphs>259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Outline</vt:lpstr>
      <vt:lpstr>Definition</vt:lpstr>
      <vt:lpstr>Why database tuning</vt:lpstr>
      <vt:lpstr>Why do we teach database tuning?</vt:lpstr>
      <vt:lpstr>Trends</vt:lpstr>
      <vt:lpstr>Data Growth #1: Volume</vt:lpstr>
      <vt:lpstr>Data Growth #2: Data Complexity</vt:lpstr>
      <vt:lpstr>Sense making #1: Current Paradigm</vt:lpstr>
      <vt:lpstr>Sense making #2: Paradigm shift </vt:lpstr>
      <vt:lpstr>Sense making #3: New Paradigm</vt:lpstr>
      <vt:lpstr>Towards Dark Silicon</vt:lpstr>
      <vt:lpstr>The End of Multicore Scaling</vt:lpstr>
      <vt:lpstr>Hardware Acceleration</vt:lpstr>
      <vt:lpstr>Slotnik’s Law of Effort #1: Heterogeneous Systems</vt:lpstr>
      <vt:lpstr>Slotnik’s Law of Effort #2:  The emergence of SSDs</vt:lpstr>
      <vt:lpstr>Warehouse-Scale Computer</vt:lpstr>
      <vt:lpstr>Database Appliances</vt:lpstr>
      <vt:lpstr>Trends and Database Systems</vt:lpstr>
      <vt:lpstr>Trends and Database Applications</vt:lpstr>
      <vt:lpstr>Trends &amp; Database Tuning</vt:lpstr>
      <vt:lpstr>Database Systems Invariants</vt:lpstr>
      <vt:lpstr>Tuning Invariants</vt:lpstr>
      <vt:lpstr>Classes of Applications/Systems</vt:lpstr>
      <vt:lpstr>System Architecture</vt:lpstr>
      <vt:lpstr>Lectures</vt:lpstr>
    </vt:vector>
  </TitlesOfParts>
  <Company>IT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Bonnet</dc:creator>
  <cp:lastModifiedBy>Philippe Bonnet</cp:lastModifiedBy>
  <cp:revision>64</cp:revision>
  <dcterms:created xsi:type="dcterms:W3CDTF">2013-01-24T07:51:49Z</dcterms:created>
  <dcterms:modified xsi:type="dcterms:W3CDTF">2013-01-28T10:30:31Z</dcterms:modified>
</cp:coreProperties>
</file>