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57" r:id="rId4"/>
    <p:sldId id="258" r:id="rId5"/>
    <p:sldId id="263" r:id="rId6"/>
    <p:sldId id="262" r:id="rId7"/>
    <p:sldId id="259" r:id="rId8"/>
    <p:sldId id="260" r:id="rId9"/>
    <p:sldId id="261" r:id="rId10"/>
    <p:sldId id="265" r:id="rId11"/>
    <p:sldId id="266" r:id="rId12"/>
    <p:sldId id="264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ED"/>
    <a:srgbClr val="8BC7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8"/>
    <p:restoredTop sz="94682"/>
  </p:normalViewPr>
  <p:slideViewPr>
    <p:cSldViewPr snapToGrid="0">
      <p:cViewPr varScale="1">
        <p:scale>
          <a:sx n="144" d="100"/>
          <a:sy n="144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7EF85-CB60-FC40-8E8F-215F3774734E}" type="datetimeFigureOut">
              <a:rPr lang="fr-FR" smtClean="0"/>
              <a:t>29/06/2023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E3B3B-C759-594A-91DB-3A8E16073E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50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7FE585-304C-710A-F3B4-1D0924C4D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D3B253-9D95-B842-AB54-C1B27282B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0BB17F-210E-3418-E836-24DCF82FB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8D14-1C2B-044B-8FA4-E6415E83AD91}" type="datetime1">
              <a:rPr lang="fr-FR" smtClean="0"/>
              <a:t>29/06/2023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D4A3DE-45D5-B950-9E2F-8D24E51B7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de l'outil de veille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0FB9D5-F46D-35EC-0E8B-749948D5C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93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489332-49E0-153E-636B-98D4986F3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51136B-7CE4-8E2D-DBA3-E7E685B2E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7A1BF8-2FF2-6264-6F2B-DE141A9DA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5084-0456-EB49-BF85-BE18DD4CA3B6}" type="datetime1">
              <a:rPr lang="fr-FR" smtClean="0"/>
              <a:t>29/06/2023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8A07D2-9C16-2050-0A5D-34A67A305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de l'outil de veille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E4CF81-AC96-AC87-87FF-8A571C50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32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42AA3D9-EF3C-19AF-4F1A-315CA5F5C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96152C-C9E5-E705-F5B7-C817046DB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90F31D-67AE-9796-3A2E-85E376F6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3BC0-F191-634C-9E86-46C5D36C30AD}" type="datetime1">
              <a:rPr lang="fr-FR" smtClean="0"/>
              <a:t>29/06/2023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E04C95-8152-62F9-F254-506B7DB35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de l'outil de veille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843B65-D393-49A2-984A-A762BE00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02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4987B-195C-BB45-8375-11C97598C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89C9BA-ED5F-117F-574E-F74F60CE9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49EB32-6248-172E-65ED-1A787CFD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B45C-677C-5544-B671-9C0214D3612D}" type="datetime1">
              <a:rPr lang="fr-FR" smtClean="0"/>
              <a:t>29/06/2023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13F8F0-991C-63CA-91F7-4A5F13D0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de l'outil de veille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D06866-336C-2FDF-F069-EB8A85EF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65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5F717-1055-A50D-8AA4-4684B280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8BC959-EE81-8C49-6607-E58B7CDD8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6054A3-DCA8-1BBE-28E5-4D099969D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FE07-BE45-A941-88DB-50A3ECFB9217}" type="datetime1">
              <a:rPr lang="fr-FR" smtClean="0"/>
              <a:t>29/06/2023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1C5526-D3C8-65E2-FC55-34AB0AC71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de l'outil de veille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A9644B-1FC5-4020-9827-B6CBB164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19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03E9FC-AC9D-9D1B-855C-4CB09E38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E22E86-78F4-13E7-5B7B-3BFE83DF1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24E071-F601-525E-4703-D09ACCD82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9A8E37-1A3F-FD68-A1B1-E1C6EEF9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D2E2-D7C4-3147-AF20-AD070A7906D0}" type="datetime1">
              <a:rPr lang="fr-FR" smtClean="0"/>
              <a:t>29/06/2023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76F991-87A8-ED18-2807-FFAAF42F8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de l'outil de veille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AC9EC4-2FEB-F2FF-C88A-1B716B47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73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4E9F7D-D8B9-F5AE-523E-622D3C0B1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1F2809-9623-0758-35F1-38352AF50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0948BC-DBE1-52B6-749F-91B0ED54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038DDD0-DDC4-1DD8-234D-4209759D3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5FF5385-50E2-2C1F-442B-51D5E42B1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641BA98-9C95-31AF-0FF3-972F96A4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0FBE-A09E-A744-90ED-FBEBB5CEB228}" type="datetime1">
              <a:rPr lang="fr-FR" smtClean="0"/>
              <a:t>29/06/2023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7DB7F17-AD31-6029-8E0E-23959077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de l'outil de veille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2CB7D12-E41B-DE29-2B46-8826AAA0D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71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9FDA3B-AE7D-BA6A-298E-4ED182D04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219E67C-03F7-AEE0-D32F-4A5B86D74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E0CD-EB30-B744-89A7-D7F50B93DB01}" type="datetime1">
              <a:rPr lang="fr-FR" smtClean="0"/>
              <a:t>29/06/2023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FDF7A89-ACEB-03F5-1DD8-3F7CDE3FA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de l'outil de veille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B268EFE-68D9-3669-1DC2-FD0CB675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83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FEB745C-270D-4354-2904-2F6A6EF38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B70E-264F-DB4E-BA08-462B7FB909E1}" type="datetime1">
              <a:rPr lang="fr-FR" smtClean="0"/>
              <a:t>29/06/2023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BF38254-6A18-9267-CD2D-516211DE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de l'outil de veille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8E2649-C41A-62B7-6B82-EDB4B8801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47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F62DB4-5A87-10E6-FAF7-D83E44B8D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6D8148-0DE8-D513-4EA4-63F94C96A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5589334-80DA-A724-E690-4AA1A292E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9EC832-7290-7405-6847-B0F432CD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EEEB-B52D-024B-A53D-3C18BA8079F8}" type="datetime1">
              <a:rPr lang="fr-FR" smtClean="0"/>
              <a:t>29/06/2023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78C7C4-31E1-DB70-CDBB-CD420735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de l'outil de veille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EFA3AC-B4AD-2BE6-39DA-09D36A9D2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39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47A049-6A31-C987-1F40-D3BF9351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AC619F4-FF17-5555-4A5F-5E542BDE2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1CAB61-A626-FCB0-1A79-A1B1648AB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A7BB56-5B8A-DA27-B747-C01A80C3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3583-84D9-DA42-8E8B-B65ECED3A8A1}" type="datetime1">
              <a:rPr lang="fr-FR" smtClean="0"/>
              <a:t>29/06/2023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7FEB85-1E05-55EA-6EEC-08283DF9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de l'outil de veille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846D92-F588-130D-0AC8-225EDBCF6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69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B88E431-A5FB-3901-0A9A-08A07E07F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AA4433-A3DF-EC55-C548-66887ECCB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C4CAD0-86BA-12D3-FDBB-DD0C0E920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014D9-FF56-D644-A34F-BB4007B76456}" type="datetime1">
              <a:rPr lang="fr-FR" smtClean="0"/>
              <a:t>29/06/2023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343A0D-DEB9-4271-54AC-DA1C26BDE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Présentation de l'outil de veille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20B129-23D4-A280-AF1C-F4BDF365D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FF771-3B30-EA4C-8929-116E2C414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08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inoreader.com/all_articl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570894-184B-E0EB-368E-C0F9AF6227A7}"/>
              </a:ext>
            </a:extLst>
          </p:cNvPr>
          <p:cNvSpPr/>
          <p:nvPr/>
        </p:nvSpPr>
        <p:spPr>
          <a:xfrm>
            <a:off x="0" y="2026508"/>
            <a:ext cx="12192000" cy="4831492"/>
          </a:xfrm>
          <a:prstGeom prst="rect">
            <a:avLst/>
          </a:prstGeom>
          <a:solidFill>
            <a:srgbClr val="8BC7B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1AF1E1-BB52-803A-6C8D-FA30F0865E62}"/>
              </a:ext>
            </a:extLst>
          </p:cNvPr>
          <p:cNvSpPr/>
          <p:nvPr/>
        </p:nvSpPr>
        <p:spPr>
          <a:xfrm>
            <a:off x="0" y="0"/>
            <a:ext cx="6096000" cy="20265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8D65647-EA21-09B5-19A6-03B3DE83E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87372"/>
            <a:ext cx="9144000" cy="1909763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fr-FR" sz="4800" b="1" dirty="0">
                <a:solidFill>
                  <a:schemeClr val="bg1"/>
                </a:solidFill>
                <a:latin typeface=""/>
              </a:rPr>
              <a:t>Présentation</a:t>
            </a:r>
            <a:br>
              <a:rPr lang="fr-FR" sz="4800" b="1" dirty="0">
                <a:solidFill>
                  <a:schemeClr val="bg1"/>
                </a:solidFill>
                <a:latin typeface=""/>
              </a:rPr>
            </a:br>
            <a:r>
              <a:rPr lang="fr-FR" sz="4800" b="1" dirty="0">
                <a:solidFill>
                  <a:schemeClr val="bg1"/>
                </a:solidFill>
                <a:latin typeface=""/>
              </a:rPr>
              <a:t>de l’outil de veille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9F465D3E-23F7-C0DA-FC34-E3EB4A7A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1</a:t>
            </a:fld>
            <a:endParaRPr lang="fr-FR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0C6A1D73-ECE4-B8E2-4807-32202B1C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de l'outil de veille</a:t>
            </a:r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5E3D45B8-6D55-5E16-DCDB-5059CE6FF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513" y="852544"/>
            <a:ext cx="1514784" cy="362231"/>
          </a:xfrm>
          <a:prstGeom prst="rect">
            <a:avLst/>
          </a:prstGeom>
        </p:spPr>
      </p:pic>
      <p:pic>
        <p:nvPicPr>
          <p:cNvPr id="13" name="Graphique 12">
            <a:extLst>
              <a:ext uri="{FF2B5EF4-FFF2-40B4-BE49-F238E27FC236}">
                <a16:creationId xmlns:a16="http://schemas.microsoft.com/office/drawing/2014/main" id="{EEF3B926-959B-33CE-1F9B-5807E77D07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1513" y="607250"/>
            <a:ext cx="1514784" cy="195456"/>
          </a:xfrm>
          <a:prstGeom prst="rect">
            <a:avLst/>
          </a:prstGeom>
        </p:spPr>
      </p:pic>
      <p:sp>
        <p:nvSpPr>
          <p:cNvPr id="5" name="Sous-titre 2">
            <a:extLst>
              <a:ext uri="{FF2B5EF4-FFF2-40B4-BE49-F238E27FC236}">
                <a16:creationId xmlns:a16="http://schemas.microsoft.com/office/drawing/2014/main" id="{6184C108-5DAF-E1A4-BF56-8F7A30EA7C7D}"/>
              </a:ext>
            </a:extLst>
          </p:cNvPr>
          <p:cNvSpPr txBox="1">
            <a:spLocks/>
          </p:cNvSpPr>
          <p:nvPr/>
        </p:nvSpPr>
        <p:spPr>
          <a:xfrm>
            <a:off x="7546428" y="531716"/>
            <a:ext cx="3554059" cy="963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dirty="0">
                <a:latin typeface=""/>
              </a:rPr>
              <a:t>Pierre-</a:t>
            </a:r>
            <a:r>
              <a:rPr lang="fr-FR" dirty="0" err="1">
                <a:latin typeface=""/>
              </a:rPr>
              <a:t>henri</a:t>
            </a:r>
            <a:r>
              <a:rPr lang="fr-FR" dirty="0">
                <a:latin typeface=""/>
              </a:rPr>
              <a:t> Bord</a:t>
            </a:r>
          </a:p>
          <a:p>
            <a:pPr algn="r"/>
            <a:r>
              <a:rPr lang="fr-FR" dirty="0" err="1">
                <a:latin typeface=""/>
              </a:rPr>
              <a:t>Webgencia</a:t>
            </a:r>
            <a:endParaRPr lang="fr-FR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654425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58A236E-A8F0-8BD0-FC4B-8960A1C4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de l'outil de veille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5325DF-618D-EE0E-D95D-002EB5530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10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9A377C1-62D2-9A17-0A23-9E1E437144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26402" y="1940611"/>
            <a:ext cx="6074083" cy="39281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321864-F96F-E306-13BC-B0028DB7646F}"/>
              </a:ext>
            </a:extLst>
          </p:cNvPr>
          <p:cNvSpPr/>
          <p:nvPr/>
        </p:nvSpPr>
        <p:spPr>
          <a:xfrm>
            <a:off x="0" y="0"/>
            <a:ext cx="12192000" cy="1320757"/>
          </a:xfrm>
          <a:prstGeom prst="rect">
            <a:avLst/>
          </a:prstGeom>
          <a:solidFill>
            <a:srgbClr val="FFF7E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6B7FC1E5-9400-C388-026D-40A4C8943FF2}"/>
              </a:ext>
            </a:extLst>
          </p:cNvPr>
          <p:cNvSpPr txBox="1">
            <a:spLocks/>
          </p:cNvSpPr>
          <p:nvPr/>
        </p:nvSpPr>
        <p:spPr>
          <a:xfrm>
            <a:off x="1091513" y="416354"/>
            <a:ext cx="7431050" cy="48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"/>
              </a:rPr>
              <a:t>5. Surligner des mots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B893E03-1455-77D7-4C5A-8DBFFF13564C}"/>
              </a:ext>
            </a:extLst>
          </p:cNvPr>
          <p:cNvSpPr txBox="1"/>
          <p:nvPr/>
        </p:nvSpPr>
        <p:spPr>
          <a:xfrm>
            <a:off x="1091513" y="2413337"/>
            <a:ext cx="32827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"/>
              </a:rPr>
              <a:t>Possibilité de surligner des mots avec un choix de couleurs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1A35881-3D2B-71D9-70A0-2F783AD900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78012" y="3577088"/>
            <a:ext cx="3559808" cy="2302151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302E39C4-B32E-858A-3151-B1EEBB049AA1}"/>
              </a:ext>
            </a:extLst>
          </p:cNvPr>
          <p:cNvSpPr/>
          <p:nvPr/>
        </p:nvSpPr>
        <p:spPr>
          <a:xfrm>
            <a:off x="2176848" y="4188290"/>
            <a:ext cx="556054" cy="481914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EC217A9-8EF7-DFDE-4C07-1249E52079D1}"/>
              </a:ext>
            </a:extLst>
          </p:cNvPr>
          <p:cNvSpPr/>
          <p:nvPr/>
        </p:nvSpPr>
        <p:spPr>
          <a:xfrm>
            <a:off x="2732902" y="5268236"/>
            <a:ext cx="556054" cy="481914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467777A-F6A8-08CA-95A0-7163B9FC1917}"/>
              </a:ext>
            </a:extLst>
          </p:cNvPr>
          <p:cNvSpPr/>
          <p:nvPr/>
        </p:nvSpPr>
        <p:spPr>
          <a:xfrm>
            <a:off x="4038600" y="4246249"/>
            <a:ext cx="556054" cy="481914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011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58A236E-A8F0-8BD0-FC4B-8960A1C4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de l'outil de veille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5325DF-618D-EE0E-D95D-002EB5530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11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9A377C1-62D2-9A17-0A23-9E1E437144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26402" y="1915297"/>
            <a:ext cx="6074083" cy="397877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321864-F96F-E306-13BC-B0028DB7646F}"/>
              </a:ext>
            </a:extLst>
          </p:cNvPr>
          <p:cNvSpPr/>
          <p:nvPr/>
        </p:nvSpPr>
        <p:spPr>
          <a:xfrm>
            <a:off x="0" y="0"/>
            <a:ext cx="12192000" cy="1320757"/>
          </a:xfrm>
          <a:prstGeom prst="rect">
            <a:avLst/>
          </a:prstGeom>
          <a:solidFill>
            <a:srgbClr val="FFF7E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6B7FC1E5-9400-C388-026D-40A4C8943FF2}"/>
              </a:ext>
            </a:extLst>
          </p:cNvPr>
          <p:cNvSpPr txBox="1">
            <a:spLocks/>
          </p:cNvSpPr>
          <p:nvPr/>
        </p:nvSpPr>
        <p:spPr>
          <a:xfrm>
            <a:off x="1091512" y="416354"/>
            <a:ext cx="7519087" cy="48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"/>
              </a:rPr>
              <a:t>6. Préférences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B893E03-1455-77D7-4C5A-8DBFFF13564C}"/>
              </a:ext>
            </a:extLst>
          </p:cNvPr>
          <p:cNvSpPr txBox="1"/>
          <p:nvPr/>
        </p:nvSpPr>
        <p:spPr>
          <a:xfrm>
            <a:off x="1091513" y="2413337"/>
            <a:ext cx="32827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"/>
              </a:rPr>
              <a:t>Possibilité d’accéder et modifier les préférences et réglages de 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3675403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58A236E-A8F0-8BD0-FC4B-8960A1C4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de l'outil de veille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5325DF-618D-EE0E-D95D-002EB5530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12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9A377C1-62D2-9A17-0A23-9E1E437144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26401" y="1915297"/>
            <a:ext cx="6074085" cy="39787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321864-F96F-E306-13BC-B0028DB7646F}"/>
              </a:ext>
            </a:extLst>
          </p:cNvPr>
          <p:cNvSpPr/>
          <p:nvPr/>
        </p:nvSpPr>
        <p:spPr>
          <a:xfrm>
            <a:off x="0" y="0"/>
            <a:ext cx="12192000" cy="1320757"/>
          </a:xfrm>
          <a:prstGeom prst="rect">
            <a:avLst/>
          </a:prstGeom>
          <a:solidFill>
            <a:srgbClr val="FFF7E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6B7FC1E5-9400-C388-026D-40A4C8943FF2}"/>
              </a:ext>
            </a:extLst>
          </p:cNvPr>
          <p:cNvSpPr txBox="1">
            <a:spLocks/>
          </p:cNvSpPr>
          <p:nvPr/>
        </p:nvSpPr>
        <p:spPr>
          <a:xfrm>
            <a:off x="1091512" y="416354"/>
            <a:ext cx="6925023" cy="48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"/>
              </a:rPr>
              <a:t>7. Collaborer avec les équipes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B893E03-1455-77D7-4C5A-8DBFFF13564C}"/>
              </a:ext>
            </a:extLst>
          </p:cNvPr>
          <p:cNvSpPr txBox="1"/>
          <p:nvPr/>
        </p:nvSpPr>
        <p:spPr>
          <a:xfrm>
            <a:off x="1091513" y="2413337"/>
            <a:ext cx="328277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"/>
              </a:rPr>
              <a:t>Possibilité de créer des chaînes privées et de collaborer sur le contenu avec vos coéquipiers</a:t>
            </a:r>
          </a:p>
          <a:p>
            <a:endParaRPr lang="fr-FR" dirty="0">
              <a:latin typeface=""/>
            </a:endParaRPr>
          </a:p>
          <a:p>
            <a:r>
              <a:rPr lang="fr-FR" dirty="0">
                <a:latin typeface=""/>
              </a:rPr>
              <a:t>Service payant</a:t>
            </a:r>
          </a:p>
        </p:txBody>
      </p:sp>
    </p:spTree>
    <p:extLst>
      <p:ext uri="{BB962C8B-B14F-4D97-AF65-F5344CB8AC3E}">
        <p14:creationId xmlns:p14="http://schemas.microsoft.com/office/powerpoint/2010/main" val="2220245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58A236E-A8F0-8BD0-FC4B-8960A1C4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de l'outil de veille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5325DF-618D-EE0E-D95D-002EB5530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13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9A377C1-62D2-9A17-0A23-9E1E437144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27616" y="1915297"/>
            <a:ext cx="1171896" cy="39787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321864-F96F-E306-13BC-B0028DB7646F}"/>
              </a:ext>
            </a:extLst>
          </p:cNvPr>
          <p:cNvSpPr/>
          <p:nvPr/>
        </p:nvSpPr>
        <p:spPr>
          <a:xfrm>
            <a:off x="0" y="0"/>
            <a:ext cx="12192000" cy="1320757"/>
          </a:xfrm>
          <a:prstGeom prst="rect">
            <a:avLst/>
          </a:prstGeom>
          <a:solidFill>
            <a:srgbClr val="FFF7E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6B7FC1E5-9400-C388-026D-40A4C8943FF2}"/>
              </a:ext>
            </a:extLst>
          </p:cNvPr>
          <p:cNvSpPr txBox="1">
            <a:spLocks/>
          </p:cNvSpPr>
          <p:nvPr/>
        </p:nvSpPr>
        <p:spPr>
          <a:xfrm>
            <a:off x="1091512" y="416354"/>
            <a:ext cx="6925023" cy="48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"/>
              </a:rPr>
              <a:t>8. Thématiques choisies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B893E03-1455-77D7-4C5A-8DBFFF13564C}"/>
              </a:ext>
            </a:extLst>
          </p:cNvPr>
          <p:cNvSpPr txBox="1"/>
          <p:nvPr/>
        </p:nvSpPr>
        <p:spPr>
          <a:xfrm>
            <a:off x="3561204" y="2882101"/>
            <a:ext cx="506959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"/>
              </a:rPr>
              <a:t>J’ai retenu 3 thématiques en lien avec le projet :</a:t>
            </a:r>
          </a:p>
          <a:p>
            <a:endParaRPr lang="fr-FR" dirty="0">
              <a:latin typeface="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latin typeface=""/>
              </a:rPr>
              <a:t>le </a:t>
            </a:r>
            <a:r>
              <a:rPr lang="fr-FR" dirty="0" err="1">
                <a:latin typeface=""/>
              </a:rPr>
              <a:t>front-end</a:t>
            </a:r>
            <a:r>
              <a:rPr lang="fr-FR" dirty="0">
                <a:latin typeface=""/>
              </a:rPr>
              <a:t> avec </a:t>
            </a:r>
            <a:r>
              <a:rPr lang="fr-FR" dirty="0" err="1">
                <a:latin typeface=""/>
              </a:rPr>
              <a:t>React</a:t>
            </a:r>
            <a:endParaRPr lang="fr-FR" dirty="0">
              <a:latin typeface="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latin typeface=""/>
              </a:rPr>
              <a:t>le </a:t>
            </a:r>
            <a:r>
              <a:rPr lang="fr-FR" dirty="0" err="1">
                <a:latin typeface=""/>
              </a:rPr>
              <a:t>back-end</a:t>
            </a:r>
            <a:r>
              <a:rPr lang="fr-FR" dirty="0">
                <a:latin typeface=""/>
              </a:rPr>
              <a:t> avec </a:t>
            </a:r>
            <a:r>
              <a:rPr lang="fr-FR" dirty="0" err="1">
                <a:latin typeface=""/>
              </a:rPr>
              <a:t>Node.js</a:t>
            </a:r>
            <a:r>
              <a:rPr lang="fr-FR" dirty="0">
                <a:latin typeface=""/>
              </a:rPr>
              <a:t> et </a:t>
            </a:r>
            <a:r>
              <a:rPr lang="fr-FR" dirty="0" err="1">
                <a:latin typeface=""/>
              </a:rPr>
              <a:t>Postgres</a:t>
            </a:r>
            <a:endParaRPr lang="fr-FR" dirty="0">
              <a:latin typeface="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latin typeface=""/>
              </a:rPr>
              <a:t>les bonnes de pratiques en Javascript</a:t>
            </a:r>
          </a:p>
        </p:txBody>
      </p:sp>
    </p:spTree>
    <p:extLst>
      <p:ext uri="{BB962C8B-B14F-4D97-AF65-F5344CB8AC3E}">
        <p14:creationId xmlns:p14="http://schemas.microsoft.com/office/powerpoint/2010/main" val="100878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C28F0A6-51C7-49F0-B30B-0C15404D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de l'outil de veille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ADDF25B-8431-F8BC-B9DA-4D5487C2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2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5D9970-8B99-89E2-90DD-69CC47081D3B}"/>
              </a:ext>
            </a:extLst>
          </p:cNvPr>
          <p:cNvSpPr/>
          <p:nvPr/>
        </p:nvSpPr>
        <p:spPr>
          <a:xfrm>
            <a:off x="0" y="0"/>
            <a:ext cx="12192000" cy="1320757"/>
          </a:xfrm>
          <a:prstGeom prst="rect">
            <a:avLst/>
          </a:prstGeom>
          <a:solidFill>
            <a:srgbClr val="FFF7E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D1DB2C84-F371-4051-6DB7-BA65D9A1FBEE}"/>
              </a:ext>
            </a:extLst>
          </p:cNvPr>
          <p:cNvSpPr txBox="1">
            <a:spLocks/>
          </p:cNvSpPr>
          <p:nvPr/>
        </p:nvSpPr>
        <p:spPr>
          <a:xfrm>
            <a:off x="1091513" y="416354"/>
            <a:ext cx="4572000" cy="48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"/>
              </a:rPr>
              <a:t>Index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8A52437-AC33-D475-B014-11195B8CE7EB}"/>
              </a:ext>
            </a:extLst>
          </p:cNvPr>
          <p:cNvSpPr txBox="1"/>
          <p:nvPr/>
        </p:nvSpPr>
        <p:spPr>
          <a:xfrm>
            <a:off x="1091513" y="2363822"/>
            <a:ext cx="4572000" cy="2949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dirty="0">
                <a:latin typeface=""/>
              </a:rPr>
              <a:t>Choix de l’outil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dirty="0">
                <a:latin typeface=""/>
              </a:rPr>
              <a:t>Agrégation de flux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dirty="0">
                <a:latin typeface=""/>
              </a:rPr>
              <a:t>Réglage de flux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dirty="0">
                <a:latin typeface=""/>
              </a:rPr>
              <a:t>Surveillance des mots-clés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dirty="0">
                <a:latin typeface=""/>
              </a:rPr>
              <a:t>Surligner des mots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dirty="0">
                <a:latin typeface=""/>
              </a:rPr>
              <a:t>Préférences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dirty="0">
                <a:latin typeface=""/>
              </a:rPr>
              <a:t>Collaborer avec les équipes</a:t>
            </a:r>
          </a:p>
        </p:txBody>
      </p:sp>
    </p:spTree>
    <p:extLst>
      <p:ext uri="{BB962C8B-B14F-4D97-AF65-F5344CB8AC3E}">
        <p14:creationId xmlns:p14="http://schemas.microsoft.com/office/powerpoint/2010/main" val="1593671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C06EEF-684D-F0E6-39E4-E7177C9B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de l'outil de veille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345959-58D4-EE56-7361-BAAA5FD0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3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017C07-A334-3555-B6C5-778A591EE00F}"/>
              </a:ext>
            </a:extLst>
          </p:cNvPr>
          <p:cNvSpPr/>
          <p:nvPr/>
        </p:nvSpPr>
        <p:spPr>
          <a:xfrm>
            <a:off x="0" y="0"/>
            <a:ext cx="12192000" cy="1320757"/>
          </a:xfrm>
          <a:prstGeom prst="rect">
            <a:avLst/>
          </a:prstGeom>
          <a:solidFill>
            <a:srgbClr val="FFF7E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1292AA4A-06A4-C5AA-9C57-070801296056}"/>
              </a:ext>
            </a:extLst>
          </p:cNvPr>
          <p:cNvSpPr txBox="1">
            <a:spLocks/>
          </p:cNvSpPr>
          <p:nvPr/>
        </p:nvSpPr>
        <p:spPr>
          <a:xfrm>
            <a:off x="1091513" y="416354"/>
            <a:ext cx="5921846" cy="48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"/>
              </a:rPr>
              <a:t>1. Choix de l’outil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F0A5D06-371C-2E36-801B-4D5C7AEA5B04}"/>
              </a:ext>
            </a:extLst>
          </p:cNvPr>
          <p:cNvSpPr txBox="1"/>
          <p:nvPr/>
        </p:nvSpPr>
        <p:spPr>
          <a:xfrm>
            <a:off x="1091513" y="2674551"/>
            <a:ext cx="457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dirty="0">
                <a:latin typeface=""/>
              </a:rPr>
              <a:t>Mon choix de l’outil de veille s’est orienté vers </a:t>
            </a:r>
            <a:r>
              <a:rPr lang="fr-FR" b="1" i="1" dirty="0" err="1">
                <a:latin typeface=""/>
              </a:rPr>
              <a:t>Inoreader</a:t>
            </a:r>
            <a:r>
              <a:rPr lang="fr-FR" dirty="0">
                <a:latin typeface=""/>
              </a:rPr>
              <a:t>.</a:t>
            </a:r>
          </a:p>
          <a:p>
            <a:pPr marL="0" indent="0">
              <a:buNone/>
            </a:pPr>
            <a:endParaRPr lang="fr-FR" dirty="0">
              <a:latin typeface=""/>
            </a:endParaRPr>
          </a:p>
          <a:p>
            <a:pPr marL="0" indent="0">
              <a:buNone/>
            </a:pPr>
            <a:r>
              <a:rPr lang="fr-FR" dirty="0">
                <a:latin typeface=""/>
              </a:rPr>
              <a:t>Sa spécificité est la veille collaborative et donc l’incitation aux différents partis, de participer en apportant des idées.</a:t>
            </a:r>
          </a:p>
          <a:p>
            <a:pPr marL="0" indent="0">
              <a:buNone/>
            </a:pPr>
            <a:endParaRPr lang="fr-FR" dirty="0">
              <a:latin typeface=""/>
            </a:endParaRPr>
          </a:p>
          <a:p>
            <a:pPr marL="0" indent="0">
              <a:buNone/>
            </a:pPr>
            <a:r>
              <a:rPr lang="fr-FR" dirty="0">
                <a:latin typeface=""/>
              </a:rPr>
              <a:t>Lien : </a:t>
            </a:r>
            <a:r>
              <a:rPr lang="fr-FR" dirty="0">
                <a:latin typeface=""/>
                <a:hlinkClick r:id="rId2"/>
              </a:rPr>
              <a:t>https://</a:t>
            </a:r>
            <a:r>
              <a:rPr lang="fr-FR" dirty="0" err="1">
                <a:latin typeface=""/>
                <a:hlinkClick r:id="rId2"/>
              </a:rPr>
              <a:t>www.inoreader.com</a:t>
            </a:r>
            <a:r>
              <a:rPr lang="fr-FR" dirty="0">
                <a:latin typeface=""/>
                <a:hlinkClick r:id="rId2"/>
              </a:rPr>
              <a:t>/</a:t>
            </a:r>
            <a:r>
              <a:rPr lang="fr-FR" dirty="0" err="1">
                <a:latin typeface=""/>
                <a:hlinkClick r:id="rId2"/>
              </a:rPr>
              <a:t>all_articles</a:t>
            </a:r>
            <a:endParaRPr lang="fr-FR" dirty="0">
              <a:latin typeface="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E9F8896-F980-06C4-0986-A105A64A8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77" y="2550981"/>
            <a:ext cx="5115309" cy="335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01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58A236E-A8F0-8BD0-FC4B-8960A1C4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de l'outil de veille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5325DF-618D-EE0E-D95D-002EB5530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4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9A377C1-62D2-9A17-0A23-9E1E437144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26401" y="1940611"/>
            <a:ext cx="6074086" cy="39281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321864-F96F-E306-13BC-B0028DB7646F}"/>
              </a:ext>
            </a:extLst>
          </p:cNvPr>
          <p:cNvSpPr/>
          <p:nvPr/>
        </p:nvSpPr>
        <p:spPr>
          <a:xfrm>
            <a:off x="0" y="0"/>
            <a:ext cx="12192000" cy="1320757"/>
          </a:xfrm>
          <a:prstGeom prst="rect">
            <a:avLst/>
          </a:prstGeom>
          <a:solidFill>
            <a:srgbClr val="FFF7E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6B7FC1E5-9400-C388-026D-40A4C8943FF2}"/>
              </a:ext>
            </a:extLst>
          </p:cNvPr>
          <p:cNvSpPr txBox="1">
            <a:spLocks/>
          </p:cNvSpPr>
          <p:nvPr/>
        </p:nvSpPr>
        <p:spPr>
          <a:xfrm>
            <a:off x="1091512" y="416354"/>
            <a:ext cx="7404417" cy="48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"/>
              </a:rPr>
              <a:t>2.1 Agrégations de flux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B893E03-1455-77D7-4C5A-8DBFFF13564C}"/>
              </a:ext>
            </a:extLst>
          </p:cNvPr>
          <p:cNvSpPr txBox="1"/>
          <p:nvPr/>
        </p:nvSpPr>
        <p:spPr>
          <a:xfrm>
            <a:off x="1091513" y="2413337"/>
            <a:ext cx="328277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"/>
              </a:rPr>
              <a:t>Saisie d’un mot-clé (</a:t>
            </a:r>
            <a:r>
              <a:rPr lang="fr-FR" dirty="0" err="1">
                <a:latin typeface=""/>
              </a:rPr>
              <a:t>hastag</a:t>
            </a:r>
            <a:r>
              <a:rPr lang="fr-FR" dirty="0">
                <a:latin typeface=""/>
              </a:rPr>
              <a:t>)</a:t>
            </a:r>
          </a:p>
          <a:p>
            <a:pPr marL="0" indent="0">
              <a:buNone/>
            </a:pPr>
            <a:r>
              <a:rPr lang="fr-FR" dirty="0">
                <a:latin typeface=""/>
              </a:rPr>
              <a:t>en fonction d’un thème choisi</a:t>
            </a:r>
          </a:p>
          <a:p>
            <a:pPr marL="0" indent="0">
              <a:buNone/>
            </a:pPr>
            <a:endParaRPr lang="fr-FR" dirty="0">
              <a:latin typeface=""/>
            </a:endParaRPr>
          </a:p>
          <a:p>
            <a:pPr marL="0" indent="0">
              <a:buNone/>
            </a:pPr>
            <a:r>
              <a:rPr lang="fr-FR" dirty="0">
                <a:latin typeface=""/>
              </a:rPr>
              <a:t>Choix d’un résultat</a:t>
            </a:r>
          </a:p>
          <a:p>
            <a:pPr marL="0" indent="0">
              <a:buNone/>
            </a:pPr>
            <a:endParaRPr lang="fr-FR" dirty="0">
              <a:latin typeface=""/>
            </a:endParaRPr>
          </a:p>
          <a:p>
            <a:pPr marL="0" indent="0">
              <a:buNone/>
            </a:pPr>
            <a:r>
              <a:rPr lang="fr-FR" dirty="0">
                <a:latin typeface=""/>
              </a:rPr>
              <a:t>Apparition des résultats sélectionné dans le menu</a:t>
            </a:r>
          </a:p>
        </p:txBody>
      </p:sp>
      <p:cxnSp>
        <p:nvCxnSpPr>
          <p:cNvPr id="21" name="Connecteur en angle 20">
            <a:extLst>
              <a:ext uri="{FF2B5EF4-FFF2-40B4-BE49-F238E27FC236}">
                <a16:creationId xmlns:a16="http://schemas.microsoft.com/office/drawing/2014/main" id="{35F5E9C3-E96B-F723-7750-E6852FD3A305}"/>
              </a:ext>
            </a:extLst>
          </p:cNvPr>
          <p:cNvCxnSpPr/>
          <p:nvPr/>
        </p:nvCxnSpPr>
        <p:spPr>
          <a:xfrm>
            <a:off x="4374292" y="2623406"/>
            <a:ext cx="2421924" cy="391647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ngle 21">
            <a:extLst>
              <a:ext uri="{FF2B5EF4-FFF2-40B4-BE49-F238E27FC236}">
                <a16:creationId xmlns:a16="http://schemas.microsoft.com/office/drawing/2014/main" id="{C10EF9B2-4329-FC19-62A1-058A8492E985}"/>
              </a:ext>
            </a:extLst>
          </p:cNvPr>
          <p:cNvCxnSpPr>
            <a:cxnSpLocks/>
          </p:cNvCxnSpPr>
          <p:nvPr/>
        </p:nvCxnSpPr>
        <p:spPr>
          <a:xfrm flipV="1">
            <a:off x="3865565" y="3267111"/>
            <a:ext cx="1160836" cy="788318"/>
          </a:xfrm>
          <a:prstGeom prst="bentConnector3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en angle 23">
            <a:extLst>
              <a:ext uri="{FF2B5EF4-FFF2-40B4-BE49-F238E27FC236}">
                <a16:creationId xmlns:a16="http://schemas.microsoft.com/office/drawing/2014/main" id="{CB0F37E1-F3CD-E577-ECE3-21E4ABE7F595}"/>
              </a:ext>
            </a:extLst>
          </p:cNvPr>
          <p:cNvCxnSpPr>
            <a:cxnSpLocks/>
          </p:cNvCxnSpPr>
          <p:nvPr/>
        </p:nvCxnSpPr>
        <p:spPr>
          <a:xfrm>
            <a:off x="3377513" y="3413769"/>
            <a:ext cx="3196282" cy="693864"/>
          </a:xfrm>
          <a:prstGeom prst="bentConnector3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380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58A236E-A8F0-8BD0-FC4B-8960A1C4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de l'outil de veille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5325DF-618D-EE0E-D95D-002EB5530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5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9A377C1-62D2-9A17-0A23-9E1E437144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26401" y="1940611"/>
            <a:ext cx="6074085" cy="39281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321864-F96F-E306-13BC-B0028DB7646F}"/>
              </a:ext>
            </a:extLst>
          </p:cNvPr>
          <p:cNvSpPr/>
          <p:nvPr/>
        </p:nvSpPr>
        <p:spPr>
          <a:xfrm>
            <a:off x="0" y="0"/>
            <a:ext cx="12192000" cy="1320757"/>
          </a:xfrm>
          <a:prstGeom prst="rect">
            <a:avLst/>
          </a:prstGeom>
          <a:solidFill>
            <a:srgbClr val="FFF7E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6B7FC1E5-9400-C388-026D-40A4C8943FF2}"/>
              </a:ext>
            </a:extLst>
          </p:cNvPr>
          <p:cNvSpPr txBox="1">
            <a:spLocks/>
          </p:cNvSpPr>
          <p:nvPr/>
        </p:nvSpPr>
        <p:spPr>
          <a:xfrm>
            <a:off x="1091513" y="416354"/>
            <a:ext cx="6800736" cy="48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"/>
              </a:rPr>
              <a:t>2.2 Agrégations de flux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B893E03-1455-77D7-4C5A-8DBFFF13564C}"/>
              </a:ext>
            </a:extLst>
          </p:cNvPr>
          <p:cNvSpPr txBox="1"/>
          <p:nvPr/>
        </p:nvSpPr>
        <p:spPr>
          <a:xfrm>
            <a:off x="1091513" y="2413337"/>
            <a:ext cx="328277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"/>
              </a:rPr>
              <a:t>Possibilité d’agrégé des flux par le menu de gauche</a:t>
            </a:r>
          </a:p>
          <a:p>
            <a:endParaRPr lang="fr-FR" dirty="0">
              <a:latin typeface=""/>
            </a:endParaRPr>
          </a:p>
          <a:p>
            <a:r>
              <a:rPr lang="fr-FR" dirty="0">
                <a:latin typeface=""/>
              </a:rPr>
              <a:t>Types de flux : </a:t>
            </a:r>
            <a:r>
              <a:rPr lang="fr-FR" i="1" dirty="0">
                <a:latin typeface=""/>
              </a:rPr>
              <a:t>Articles</a:t>
            </a:r>
            <a:r>
              <a:rPr lang="fr-FR" dirty="0">
                <a:latin typeface=""/>
              </a:rPr>
              <a:t>, </a:t>
            </a:r>
            <a:r>
              <a:rPr lang="fr-FR" i="1" dirty="0">
                <a:latin typeface=""/>
              </a:rPr>
              <a:t>Flux</a:t>
            </a:r>
            <a:r>
              <a:rPr lang="fr-FR" dirty="0">
                <a:latin typeface=""/>
              </a:rPr>
              <a:t>, </a:t>
            </a:r>
            <a:r>
              <a:rPr lang="fr-FR" i="1" dirty="0">
                <a:latin typeface=""/>
              </a:rPr>
              <a:t>Google News</a:t>
            </a:r>
            <a:r>
              <a:rPr lang="fr-FR" dirty="0">
                <a:latin typeface=""/>
              </a:rPr>
              <a:t>, </a:t>
            </a:r>
            <a:r>
              <a:rPr lang="fr-FR" i="1" dirty="0">
                <a:latin typeface=""/>
              </a:rPr>
              <a:t>pages Facebook</a:t>
            </a:r>
            <a:r>
              <a:rPr lang="fr-FR" dirty="0">
                <a:latin typeface=""/>
              </a:rPr>
              <a:t>, </a:t>
            </a:r>
            <a:r>
              <a:rPr lang="fr-FR" i="1" dirty="0" err="1">
                <a:latin typeface=""/>
              </a:rPr>
              <a:t>Reddit</a:t>
            </a:r>
            <a:endParaRPr lang="fr-FR" i="1" dirty="0">
              <a:latin typeface=""/>
            </a:endParaRPr>
          </a:p>
          <a:p>
            <a:endParaRPr lang="fr-FR" dirty="0">
              <a:latin typeface=""/>
            </a:endParaRPr>
          </a:p>
        </p:txBody>
      </p:sp>
      <p:cxnSp>
        <p:nvCxnSpPr>
          <p:cNvPr id="2" name="Connecteur en angle 1">
            <a:extLst>
              <a:ext uri="{FF2B5EF4-FFF2-40B4-BE49-F238E27FC236}">
                <a16:creationId xmlns:a16="http://schemas.microsoft.com/office/drawing/2014/main" id="{65721746-94BA-7717-3F22-7B5EE40E31F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374292" y="3286897"/>
            <a:ext cx="652109" cy="61779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915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58A236E-A8F0-8BD0-FC4B-8960A1C4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de l'outil de veille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5325DF-618D-EE0E-D95D-002EB5530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6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9A377C1-62D2-9A17-0A23-9E1E437144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26401" y="1940611"/>
            <a:ext cx="6074085" cy="39281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321864-F96F-E306-13BC-B0028DB7646F}"/>
              </a:ext>
            </a:extLst>
          </p:cNvPr>
          <p:cNvSpPr/>
          <p:nvPr/>
        </p:nvSpPr>
        <p:spPr>
          <a:xfrm>
            <a:off x="0" y="0"/>
            <a:ext cx="12192000" cy="1320757"/>
          </a:xfrm>
          <a:prstGeom prst="rect">
            <a:avLst/>
          </a:prstGeom>
          <a:solidFill>
            <a:srgbClr val="FFF7E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6B7FC1E5-9400-C388-026D-40A4C8943FF2}"/>
              </a:ext>
            </a:extLst>
          </p:cNvPr>
          <p:cNvSpPr txBox="1">
            <a:spLocks/>
          </p:cNvSpPr>
          <p:nvPr/>
        </p:nvSpPr>
        <p:spPr>
          <a:xfrm>
            <a:off x="1091512" y="416354"/>
            <a:ext cx="7519087" cy="48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"/>
              </a:rPr>
              <a:t>3. Réglage des flux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B893E03-1455-77D7-4C5A-8DBFFF13564C}"/>
              </a:ext>
            </a:extLst>
          </p:cNvPr>
          <p:cNvSpPr txBox="1"/>
          <p:nvPr/>
        </p:nvSpPr>
        <p:spPr>
          <a:xfrm>
            <a:off x="1091513" y="2413337"/>
            <a:ext cx="328277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"/>
              </a:rPr>
              <a:t>Activation/désactivation</a:t>
            </a:r>
          </a:p>
          <a:p>
            <a:endParaRPr lang="fr-FR" dirty="0">
              <a:latin typeface=""/>
            </a:endParaRPr>
          </a:p>
          <a:p>
            <a:r>
              <a:rPr lang="fr-FR" dirty="0">
                <a:latin typeface=""/>
              </a:rPr>
              <a:t>Filtrages</a:t>
            </a:r>
          </a:p>
          <a:p>
            <a:endParaRPr lang="fr-FR" dirty="0">
              <a:latin typeface=""/>
            </a:endParaRPr>
          </a:p>
          <a:p>
            <a:r>
              <a:rPr lang="fr-FR" dirty="0">
                <a:latin typeface=""/>
              </a:rPr>
              <a:t>Suppression</a:t>
            </a:r>
          </a:p>
          <a:p>
            <a:endParaRPr lang="fr-FR" dirty="0">
              <a:latin typeface=""/>
            </a:endParaRPr>
          </a:p>
          <a:p>
            <a:r>
              <a:rPr lang="fr-FR" dirty="0">
                <a:latin typeface=""/>
              </a:rPr>
              <a:t>Edition des titres</a:t>
            </a:r>
          </a:p>
        </p:txBody>
      </p:sp>
    </p:spTree>
    <p:extLst>
      <p:ext uri="{BB962C8B-B14F-4D97-AF65-F5344CB8AC3E}">
        <p14:creationId xmlns:p14="http://schemas.microsoft.com/office/powerpoint/2010/main" val="3921233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58A236E-A8F0-8BD0-FC4B-8960A1C4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de l'outil de veille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5325DF-618D-EE0E-D95D-002EB5530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7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321864-F96F-E306-13BC-B0028DB7646F}"/>
              </a:ext>
            </a:extLst>
          </p:cNvPr>
          <p:cNvSpPr/>
          <p:nvPr/>
        </p:nvSpPr>
        <p:spPr>
          <a:xfrm>
            <a:off x="0" y="0"/>
            <a:ext cx="12192000" cy="1320757"/>
          </a:xfrm>
          <a:prstGeom prst="rect">
            <a:avLst/>
          </a:prstGeom>
          <a:solidFill>
            <a:srgbClr val="FFF7E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6B7FC1E5-9400-C388-026D-40A4C8943FF2}"/>
              </a:ext>
            </a:extLst>
          </p:cNvPr>
          <p:cNvSpPr txBox="1">
            <a:spLocks/>
          </p:cNvSpPr>
          <p:nvPr/>
        </p:nvSpPr>
        <p:spPr>
          <a:xfrm>
            <a:off x="1091512" y="416354"/>
            <a:ext cx="7519088" cy="48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"/>
              </a:rPr>
              <a:t>4.1 Surveillance de mots-clés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29697CF-AA07-C392-840E-D20B4FA212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27590" y="1937876"/>
            <a:ext cx="6072897" cy="392738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08B0728-3562-A96F-5DBC-3E1971863232}"/>
              </a:ext>
            </a:extLst>
          </p:cNvPr>
          <p:cNvSpPr txBox="1"/>
          <p:nvPr/>
        </p:nvSpPr>
        <p:spPr>
          <a:xfrm>
            <a:off x="1091513" y="2413337"/>
            <a:ext cx="344341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"/>
              </a:rPr>
              <a:t>Menu </a:t>
            </a:r>
            <a:r>
              <a:rPr lang="fr-FR" i="1" dirty="0">
                <a:latin typeface=""/>
              </a:rPr>
              <a:t>Mots-clés surveillés</a:t>
            </a:r>
          </a:p>
          <a:p>
            <a:pPr marL="0" indent="0">
              <a:buNone/>
            </a:pPr>
            <a:endParaRPr lang="fr-FR" dirty="0">
              <a:latin typeface=""/>
            </a:endParaRPr>
          </a:p>
          <a:p>
            <a:pPr marL="0" indent="0">
              <a:buNone/>
            </a:pPr>
            <a:r>
              <a:rPr lang="fr-FR" dirty="0">
                <a:latin typeface=""/>
              </a:rPr>
              <a:t>Saisie d’un mot-clé dans le champ</a:t>
            </a:r>
          </a:p>
          <a:p>
            <a:pPr marL="0" indent="0">
              <a:buNone/>
            </a:pPr>
            <a:endParaRPr lang="fr-FR" dirty="0">
              <a:latin typeface=""/>
            </a:endParaRPr>
          </a:p>
          <a:p>
            <a:pPr marL="0" indent="0">
              <a:buNone/>
            </a:pPr>
            <a:r>
              <a:rPr lang="fr-FR" dirty="0">
                <a:latin typeface=""/>
              </a:rPr>
              <a:t>Filtrage par </a:t>
            </a:r>
            <a:r>
              <a:rPr lang="fr-FR" i="1" dirty="0">
                <a:latin typeface=""/>
              </a:rPr>
              <a:t>Articles</a:t>
            </a:r>
            <a:r>
              <a:rPr lang="fr-FR" dirty="0">
                <a:latin typeface=""/>
              </a:rPr>
              <a:t>, </a:t>
            </a:r>
            <a:r>
              <a:rPr lang="fr-FR" i="1" dirty="0">
                <a:latin typeface=""/>
              </a:rPr>
              <a:t>Flux</a:t>
            </a:r>
            <a:r>
              <a:rPr lang="fr-FR" dirty="0">
                <a:latin typeface=""/>
              </a:rPr>
              <a:t>, </a:t>
            </a:r>
            <a:r>
              <a:rPr lang="fr-FR" i="1" dirty="0">
                <a:latin typeface=""/>
              </a:rPr>
              <a:t>Google News</a:t>
            </a:r>
            <a:r>
              <a:rPr lang="fr-FR" dirty="0">
                <a:latin typeface=""/>
              </a:rPr>
              <a:t>, </a:t>
            </a:r>
            <a:r>
              <a:rPr lang="fr-FR" i="1" dirty="0">
                <a:latin typeface=""/>
              </a:rPr>
              <a:t>pages Facebook</a:t>
            </a:r>
            <a:r>
              <a:rPr lang="fr-FR" dirty="0">
                <a:latin typeface=""/>
              </a:rPr>
              <a:t>, </a:t>
            </a:r>
            <a:r>
              <a:rPr lang="fr-FR" i="1" dirty="0" err="1">
                <a:latin typeface=""/>
              </a:rPr>
              <a:t>Reddit</a:t>
            </a:r>
            <a:endParaRPr lang="fr-FR" i="1" dirty="0">
              <a:latin typeface=""/>
            </a:endParaRPr>
          </a:p>
          <a:p>
            <a:pPr marL="0" indent="0">
              <a:buNone/>
            </a:pPr>
            <a:endParaRPr lang="fr-FR" dirty="0">
              <a:latin typeface=""/>
            </a:endParaRPr>
          </a:p>
          <a:p>
            <a:pPr marL="0" indent="0">
              <a:buNone/>
            </a:pPr>
            <a:endParaRPr lang="fr-FR" dirty="0">
              <a:latin typeface=""/>
            </a:endParaRPr>
          </a:p>
        </p:txBody>
      </p:sp>
      <p:cxnSp>
        <p:nvCxnSpPr>
          <p:cNvPr id="16" name="Connecteur en angle 15">
            <a:extLst>
              <a:ext uri="{FF2B5EF4-FFF2-40B4-BE49-F238E27FC236}">
                <a16:creationId xmlns:a16="http://schemas.microsoft.com/office/drawing/2014/main" id="{BE62C3A3-A8D5-ECBB-C68C-DFB16347B31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75448" y="3107499"/>
            <a:ext cx="2014151" cy="988990"/>
          </a:xfrm>
          <a:prstGeom prst="bentConnector3">
            <a:avLst>
              <a:gd name="adj1" fmla="val 1625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ngle 26">
            <a:extLst>
              <a:ext uri="{FF2B5EF4-FFF2-40B4-BE49-F238E27FC236}">
                <a16:creationId xmlns:a16="http://schemas.microsoft.com/office/drawing/2014/main" id="{A40F9B34-24FB-EE92-D833-BC038C35E537}"/>
              </a:ext>
            </a:extLst>
          </p:cNvPr>
          <p:cNvCxnSpPr>
            <a:cxnSpLocks/>
          </p:cNvCxnSpPr>
          <p:nvPr/>
        </p:nvCxnSpPr>
        <p:spPr>
          <a:xfrm flipV="1">
            <a:off x="4088028" y="3068037"/>
            <a:ext cx="3985508" cy="107649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en angle 29">
            <a:extLst>
              <a:ext uri="{FF2B5EF4-FFF2-40B4-BE49-F238E27FC236}">
                <a16:creationId xmlns:a16="http://schemas.microsoft.com/office/drawing/2014/main" id="{C84023EB-4E02-75DF-63F5-F7F25E4B7C04}"/>
              </a:ext>
            </a:extLst>
          </p:cNvPr>
          <p:cNvCxnSpPr>
            <a:cxnSpLocks/>
          </p:cNvCxnSpPr>
          <p:nvPr/>
        </p:nvCxnSpPr>
        <p:spPr>
          <a:xfrm flipV="1">
            <a:off x="4103245" y="2777653"/>
            <a:ext cx="2581760" cy="1188033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964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1762E5-C0E4-EC29-7B28-3E977D9D2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de l'outil de veille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6EF789B-428B-195C-3956-4BBF524C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8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E791FAA-1DBB-1F6E-E4D8-6224FC8D00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97039" y="1966521"/>
            <a:ext cx="4522851" cy="292495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DEB6C7C-D561-F5ED-ECA2-08B0B8CF52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72110" y="1966521"/>
            <a:ext cx="4522851" cy="29249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0908699-700E-47F5-B874-5B47239102AC}"/>
              </a:ext>
            </a:extLst>
          </p:cNvPr>
          <p:cNvSpPr/>
          <p:nvPr/>
        </p:nvSpPr>
        <p:spPr>
          <a:xfrm>
            <a:off x="0" y="0"/>
            <a:ext cx="12192000" cy="1320757"/>
          </a:xfrm>
          <a:prstGeom prst="rect">
            <a:avLst/>
          </a:prstGeom>
          <a:solidFill>
            <a:srgbClr val="FFF7E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B9203AF9-05D3-2938-1D49-0A87DEBEE0DA}"/>
              </a:ext>
            </a:extLst>
          </p:cNvPr>
          <p:cNvSpPr txBox="1">
            <a:spLocks/>
          </p:cNvSpPr>
          <p:nvPr/>
        </p:nvSpPr>
        <p:spPr>
          <a:xfrm>
            <a:off x="1091512" y="416354"/>
            <a:ext cx="7448805" cy="48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"/>
              </a:rPr>
              <a:t>4.2 Surveillance de mots-clés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8C2B6CD-3AEE-F662-9878-C5333464582D}"/>
              </a:ext>
            </a:extLst>
          </p:cNvPr>
          <p:cNvSpPr txBox="1"/>
          <p:nvPr/>
        </p:nvSpPr>
        <p:spPr>
          <a:xfrm>
            <a:off x="2600583" y="5264007"/>
            <a:ext cx="1510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"/>
              </a:rPr>
              <a:t>Filtre </a:t>
            </a:r>
            <a:r>
              <a:rPr lang="fr-FR" i="1" dirty="0">
                <a:latin typeface=""/>
              </a:rPr>
              <a:t>Articles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9E7E641-2A3E-9A91-DF99-4190922F6B04}"/>
              </a:ext>
            </a:extLst>
          </p:cNvPr>
          <p:cNvSpPr txBox="1"/>
          <p:nvPr/>
        </p:nvSpPr>
        <p:spPr>
          <a:xfrm>
            <a:off x="8153400" y="5264007"/>
            <a:ext cx="1197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"/>
              </a:rPr>
              <a:t>Filtre </a:t>
            </a:r>
            <a:r>
              <a:rPr lang="fr-FR" i="1" dirty="0">
                <a:latin typeface=""/>
              </a:rPr>
              <a:t>Flux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5281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1762E5-C0E4-EC29-7B28-3E977D9D2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Présentation de l'outil de veille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6EF789B-428B-195C-3956-4BBF524C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F771-3B30-EA4C-8929-116E2C414FEF}" type="slidenum">
              <a:rPr lang="fr-FR" smtClean="0"/>
              <a:t>9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E791FAA-1DBB-1F6E-E4D8-6224FC8D00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97039" y="1966521"/>
            <a:ext cx="4522851" cy="292495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DEB6C7C-D561-F5ED-ECA2-08B0B8CF52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72110" y="1966521"/>
            <a:ext cx="4522851" cy="29249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0908699-700E-47F5-B874-5B47239102AC}"/>
              </a:ext>
            </a:extLst>
          </p:cNvPr>
          <p:cNvSpPr/>
          <p:nvPr/>
        </p:nvSpPr>
        <p:spPr>
          <a:xfrm>
            <a:off x="0" y="0"/>
            <a:ext cx="12192000" cy="1320757"/>
          </a:xfrm>
          <a:prstGeom prst="rect">
            <a:avLst/>
          </a:prstGeom>
          <a:solidFill>
            <a:srgbClr val="FFF7E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B9203AF9-05D3-2938-1D49-0A87DEBEE0DA}"/>
              </a:ext>
            </a:extLst>
          </p:cNvPr>
          <p:cNvSpPr txBox="1">
            <a:spLocks/>
          </p:cNvSpPr>
          <p:nvPr/>
        </p:nvSpPr>
        <p:spPr>
          <a:xfrm>
            <a:off x="1091512" y="416354"/>
            <a:ext cx="7519087" cy="48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"/>
              </a:rPr>
              <a:t>4.3 Surveillance de mots-clés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8C2B6CD-3AEE-F662-9878-C5333464582D}"/>
              </a:ext>
            </a:extLst>
          </p:cNvPr>
          <p:cNvSpPr txBox="1"/>
          <p:nvPr/>
        </p:nvSpPr>
        <p:spPr>
          <a:xfrm>
            <a:off x="2323070" y="5264007"/>
            <a:ext cx="2187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"/>
              </a:rPr>
              <a:t>Filtre </a:t>
            </a:r>
            <a:r>
              <a:rPr lang="fr-FR" i="1" dirty="0">
                <a:latin typeface=""/>
              </a:rPr>
              <a:t>Google News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9E7E641-2A3E-9A91-DF99-4190922F6B04}"/>
              </a:ext>
            </a:extLst>
          </p:cNvPr>
          <p:cNvSpPr txBox="1"/>
          <p:nvPr/>
        </p:nvSpPr>
        <p:spPr>
          <a:xfrm>
            <a:off x="8153400" y="5264007"/>
            <a:ext cx="1438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"/>
              </a:rPr>
              <a:t>Filtre </a:t>
            </a:r>
            <a:r>
              <a:rPr lang="fr-FR" i="1" dirty="0" err="1">
                <a:latin typeface=""/>
              </a:rPr>
              <a:t>Reddit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45287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349</Words>
  <Application>Microsoft Macintosh PowerPoint</Application>
  <PresentationFormat>Grand écran</PresentationFormat>
  <Paragraphs>88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Présentation de l’outil de veille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Pierre-Henri BORD</dc:creator>
  <cp:lastModifiedBy>Pierre-Henri BORD</cp:lastModifiedBy>
  <cp:revision>27</cp:revision>
  <dcterms:created xsi:type="dcterms:W3CDTF">2023-06-09T09:49:02Z</dcterms:created>
  <dcterms:modified xsi:type="dcterms:W3CDTF">2023-06-29T16:52:13Z</dcterms:modified>
</cp:coreProperties>
</file>