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3" r:id="rId9"/>
    <p:sldId id="261" r:id="rId10"/>
    <p:sldId id="266" r:id="rId11"/>
    <p:sldId id="271" r:id="rId12"/>
    <p:sldId id="272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D"/>
    <a:srgbClr val="8BC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7"/>
    <p:restoredTop sz="94700"/>
  </p:normalViewPr>
  <p:slideViewPr>
    <p:cSldViewPr snapToGrid="0">
      <p:cViewPr varScale="1">
        <p:scale>
          <a:sx n="141" d="100"/>
          <a:sy n="141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7EF85-CB60-FC40-8E8F-215F3774734E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E3B3B-C759-594A-91DB-3A8E16073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5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7FE585-304C-710A-F3B4-1D0924C4D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D3B253-9D95-B842-AB54-C1B27282B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0BB17F-210E-3418-E836-24DCF82F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FE0A-2918-6541-9C3B-434268914FD6}" type="datetime1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D4A3DE-45D5-B950-9E2F-8D24E51B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gestion de projet et du tableau Kanban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FB9D5-F46D-35EC-0E8B-749948D5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3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489332-49E0-153E-636B-98D4986F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51136B-7CE4-8E2D-DBA3-E7E685B2E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7A1BF8-2FF2-6264-6F2B-DE141A9D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0E4E-CF57-E24C-977A-1FA5D0DB16CB}" type="datetime1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A07D2-9C16-2050-0A5D-34A67A30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gestion de projet et du tableau Kanban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E4CF81-AC96-AC87-87FF-8A571C50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32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2AA3D9-EF3C-19AF-4F1A-315CA5F5C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96152C-C9E5-E705-F5B7-C817046D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90F31D-67AE-9796-3A2E-85E376F6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9324-5B25-D546-957C-5EC41B429E8E}" type="datetime1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E04C95-8152-62F9-F254-506B7DB3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gestion de projet et du tableau Kanban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843B65-D393-49A2-984A-A762BE00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02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4987B-195C-BB45-8375-11C97598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89C9BA-ED5F-117F-574E-F74F60CE9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49EB32-6248-172E-65ED-1A787CFD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376D-BA25-E44A-A768-2BD43DCABD25}" type="datetime1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13F8F0-991C-63CA-91F7-4A5F13D0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gestion de projet et du tableau Kanban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D06866-336C-2FDF-F069-EB8A85EF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65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5F717-1055-A50D-8AA4-4684B280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8BC959-EE81-8C49-6607-E58B7CDD8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6054A3-DCA8-1BBE-28E5-4D099969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5BB0-6527-C447-A408-A33B20C9DFD0}" type="datetime1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1C5526-D3C8-65E2-FC55-34AB0AC7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gestion de projet et du tableau Kanban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A9644B-1FC5-4020-9827-B6CBB164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1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3E9FC-AC9D-9D1B-855C-4CB09E38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22E86-78F4-13E7-5B7B-3BFE83DF1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24E071-F601-525E-4703-D09ACCD82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9A8E37-1A3F-FD68-A1B1-E1C6EEF9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CD09-804D-4B46-A894-4C626B6FD57C}" type="datetime1">
              <a:rPr lang="fr-FR" smtClean="0"/>
              <a:t>06/07/2023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76F991-87A8-ED18-2807-FFAAF42F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gestion de projet et du tableau Kanban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AC9EC4-2FEB-F2FF-C88A-1B716B47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73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E9F7D-D8B9-F5AE-523E-622D3C0B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1F2809-9623-0758-35F1-38352AF50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0948BC-DBE1-52B6-749F-91B0ED54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38DDD0-DDC4-1DD8-234D-4209759D3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FF5385-50E2-2C1F-442B-51D5E42B1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41BA98-9C95-31AF-0FF3-972F96A4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2781-95A0-7C40-9543-05FDD26308E9}" type="datetime1">
              <a:rPr lang="fr-FR" smtClean="0"/>
              <a:t>06/07/2023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DB7F17-AD31-6029-8E0E-23959077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gestion de projet et du tableau Kanban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CB7D12-E41B-DE29-2B46-8826AAA0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71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9FDA3B-AE7D-BA6A-298E-4ED182D0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19E67C-03F7-AEE0-D32F-4A5B86D7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3D7D-B652-9D42-B40B-9226DFE2E032}" type="datetime1">
              <a:rPr lang="fr-FR" smtClean="0"/>
              <a:t>06/07/2023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DF7A89-ACEB-03F5-1DD8-3F7CDE3F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gestion de projet et du tableau Kanban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268EFE-68D9-3669-1DC2-FD0CB675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83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EB745C-270D-4354-2904-2F6A6EF3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7943-5032-134F-90FB-3A03FA20E138}" type="datetime1">
              <a:rPr lang="fr-FR" smtClean="0"/>
              <a:t>06/07/2023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F38254-6A18-9267-CD2D-516211DE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gestion de projet et du tableau Kanban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8E2649-C41A-62B7-6B82-EDB4B880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47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F62DB4-5A87-10E6-FAF7-D83E44B8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D8148-0DE8-D513-4EA4-63F94C96A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589334-80DA-A724-E690-4AA1A292E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9EC832-7290-7405-6847-B0F432CD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1542-85B2-0C4D-B660-06FAE2A19F1C}" type="datetime1">
              <a:rPr lang="fr-FR" smtClean="0"/>
              <a:t>06/07/2023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78C7C4-31E1-DB70-CDBB-CD420735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gestion de projet et du tableau Kanban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EFA3AC-B4AD-2BE6-39DA-09D36A9D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39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7A049-6A31-C987-1F40-D3BF9351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C619F4-FF17-5555-4A5F-5E542BDE2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1CAB61-A626-FCB0-1A79-A1B1648AB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A7BB56-5B8A-DA27-B747-C01A80C3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9572-25D7-1143-8634-434A3024FA69}" type="datetime1">
              <a:rPr lang="fr-FR" smtClean="0"/>
              <a:t>06/07/2023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7FEB85-1E05-55EA-6EEC-08283DF9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gestion de projet et du tableau Kanban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846D92-F588-130D-0AC8-225EDBCF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69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88E431-A5FB-3901-0A9A-08A07E07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AA4433-A3DF-EC55-C548-66887ECCB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C4CAD0-86BA-12D3-FDBB-DD0C0E920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6E70-9371-6343-9023-69F617D9448A}" type="datetime1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343A0D-DEB9-4271-54AC-DA1C26BDE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Présentation de l'outil de gestion de projet et du tableau Kanban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0B129-23D4-A280-AF1C-F4BDF365D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08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s://trello.com/b/e3ZFP3rE/menu-mak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570894-184B-E0EB-368E-C0F9AF6227A7}"/>
              </a:ext>
            </a:extLst>
          </p:cNvPr>
          <p:cNvSpPr/>
          <p:nvPr/>
        </p:nvSpPr>
        <p:spPr>
          <a:xfrm>
            <a:off x="0" y="2026508"/>
            <a:ext cx="12192000" cy="4831492"/>
          </a:xfrm>
          <a:prstGeom prst="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AF1E1-BB52-803A-6C8D-FA30F0865E62}"/>
              </a:ext>
            </a:extLst>
          </p:cNvPr>
          <p:cNvSpPr/>
          <p:nvPr/>
        </p:nvSpPr>
        <p:spPr>
          <a:xfrm>
            <a:off x="0" y="0"/>
            <a:ext cx="6096000" cy="20265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D65647-EA21-09B5-19A6-03B3DE83E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745" y="3487372"/>
            <a:ext cx="9144000" cy="190976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4800" b="1" dirty="0">
                <a:solidFill>
                  <a:schemeClr val="bg1"/>
                </a:solidFill>
                <a:latin typeface=""/>
              </a:rPr>
              <a:t>Présentation de l’outil de gestion de projet et du tableau Kanban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F490AB8E-0EAB-536A-4381-27A8AB6585F8}"/>
              </a:ext>
            </a:extLst>
          </p:cNvPr>
          <p:cNvSpPr txBox="1">
            <a:spLocks/>
          </p:cNvSpPr>
          <p:nvPr/>
        </p:nvSpPr>
        <p:spPr>
          <a:xfrm>
            <a:off x="7546428" y="531716"/>
            <a:ext cx="3554059" cy="963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dirty="0">
                <a:latin typeface=""/>
              </a:rPr>
              <a:t>Pierre-</a:t>
            </a:r>
            <a:r>
              <a:rPr lang="fr-FR" dirty="0" err="1">
                <a:latin typeface=""/>
              </a:rPr>
              <a:t>henri</a:t>
            </a:r>
            <a:r>
              <a:rPr lang="fr-FR" dirty="0">
                <a:latin typeface=""/>
              </a:rPr>
              <a:t> Bord</a:t>
            </a:r>
          </a:p>
          <a:p>
            <a:pPr algn="r"/>
            <a:r>
              <a:rPr lang="fr-FR" dirty="0" err="1">
                <a:latin typeface=""/>
              </a:rPr>
              <a:t>Webgencia</a:t>
            </a:r>
            <a:endParaRPr lang="fr-FR" dirty="0">
              <a:latin typeface=""/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F465D3E-23F7-C0DA-FC34-E3EB4A7A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1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0C6A1D73-ECE4-B8E2-4807-32202B1C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911" y="6356350"/>
            <a:ext cx="4235668" cy="365125"/>
          </a:xfrm>
        </p:spPr>
        <p:txBody>
          <a:bodyPr/>
          <a:lstStyle/>
          <a:p>
            <a:r>
              <a:rPr lang="fr-FR" dirty="0"/>
              <a:t>Présentation de l'outil de gestion de projet et du tableau Kanban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E49063D5-B9DC-41DF-EEB3-CF49493F5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513" y="852544"/>
            <a:ext cx="1514784" cy="362231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F821C02A-C4DF-B9FD-FD95-D74941E25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513" y="607250"/>
            <a:ext cx="1514784" cy="19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2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CC8B00E-5DCD-CB18-FFD3-FA1A4EF9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10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A89D5-8A2F-C295-460E-1254BC54EB93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BE60FB36-C84B-98F4-35C4-EBEA607C7889}"/>
              </a:ext>
            </a:extLst>
          </p:cNvPr>
          <p:cNvSpPr txBox="1">
            <a:spLocks/>
          </p:cNvSpPr>
          <p:nvPr/>
        </p:nvSpPr>
        <p:spPr>
          <a:xfrm>
            <a:off x="1091513" y="416354"/>
            <a:ext cx="9723632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7. Planning</a:t>
            </a:r>
          </a:p>
        </p:txBody>
      </p:sp>
      <p:sp>
        <p:nvSpPr>
          <p:cNvPr id="8" name="Espace réservé du pied de page 11">
            <a:extLst>
              <a:ext uri="{FF2B5EF4-FFF2-40B4-BE49-F238E27FC236}">
                <a16:creationId xmlns:a16="http://schemas.microsoft.com/office/drawing/2014/main" id="{AFF1D453-E58F-3C4D-A78C-9B3839A8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911" y="6356350"/>
            <a:ext cx="4235668" cy="365125"/>
          </a:xfrm>
        </p:spPr>
        <p:txBody>
          <a:bodyPr/>
          <a:lstStyle/>
          <a:p>
            <a:r>
              <a:rPr lang="fr-FR" dirty="0"/>
              <a:t>Présentation de l'outil de gestion de projet et du tableau Kanban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9B08D87-7350-1673-BEC2-13788DE1F3E5}"/>
              </a:ext>
            </a:extLst>
          </p:cNvPr>
          <p:cNvSpPr txBox="1"/>
          <p:nvPr/>
        </p:nvSpPr>
        <p:spPr>
          <a:xfrm>
            <a:off x="581577" y="2450839"/>
            <a:ext cx="1196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C05117-D337-D121-ECCA-0B226F85713C}"/>
              </a:ext>
            </a:extLst>
          </p:cNvPr>
          <p:cNvSpPr txBox="1"/>
          <p:nvPr/>
        </p:nvSpPr>
        <p:spPr>
          <a:xfrm>
            <a:off x="678223" y="2762903"/>
            <a:ext cx="10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Christophe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7698BC6-616F-FB0D-5E79-0D5E69291AD6}"/>
              </a:ext>
            </a:extLst>
          </p:cNvPr>
          <p:cNvSpPr txBox="1"/>
          <p:nvPr/>
        </p:nvSpPr>
        <p:spPr>
          <a:xfrm>
            <a:off x="599683" y="3068866"/>
            <a:ext cx="1169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Tiffany</a:t>
            </a:r>
          </a:p>
        </p:txBody>
      </p:sp>
      <p:graphicFrame>
        <p:nvGraphicFramePr>
          <p:cNvPr id="2" name="Tableau 5">
            <a:extLst>
              <a:ext uri="{FF2B5EF4-FFF2-40B4-BE49-F238E27FC236}">
                <a16:creationId xmlns:a16="http://schemas.microsoft.com/office/drawing/2014/main" id="{B5DE2AD0-380C-7707-2B38-F7B30F474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43741"/>
              </p:ext>
            </p:extLst>
          </p:nvPr>
        </p:nvGraphicFramePr>
        <p:xfrm>
          <a:off x="1778254" y="1745723"/>
          <a:ext cx="9703990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399">
                  <a:extLst>
                    <a:ext uri="{9D8B030D-6E8A-4147-A177-3AD203B41FA5}">
                      <a16:colId xmlns:a16="http://schemas.microsoft.com/office/drawing/2014/main" val="3404129280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3840149220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3455475029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4067511449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1292551478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3996626651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3398995855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2313312888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3279526183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2925294428"/>
                    </a:ext>
                  </a:extLst>
                </a:gridCol>
              </a:tblGrid>
              <a:tr h="318467">
                <a:tc gridSpan="10"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SPRINT 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609118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Semaine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Semaine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05076"/>
                  </a:ext>
                </a:extLst>
              </a:tr>
              <a:tr h="256904">
                <a:tc rowSpan="3">
                  <a:txBody>
                    <a:bodyPr/>
                    <a:lstStyle/>
                    <a:p>
                      <a:r>
                        <a:rPr lang="fr-FR" sz="1400" b="0" i="1" dirty="0"/>
                        <a:t>Planning poker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US-1 Landing non connectée (BDD)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US-6 Catégorie de plat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back-end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544929"/>
                  </a:ext>
                </a:extLst>
              </a:tr>
              <a:tr h="241814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US-2 Landing non connectée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fback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-end)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US-4 Page login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back-end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917287"/>
                  </a:ext>
                </a:extLst>
              </a:tr>
              <a:tr h="262939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US-3 Landing non connectée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front-end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US-5 Page login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back-end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907600"/>
                  </a:ext>
                </a:extLst>
              </a:tr>
              <a:tr h="181847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5200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C29BB07-0753-6733-018A-2079E0923163}"/>
              </a:ext>
            </a:extLst>
          </p:cNvPr>
          <p:cNvSpPr txBox="1"/>
          <p:nvPr/>
        </p:nvSpPr>
        <p:spPr>
          <a:xfrm>
            <a:off x="599683" y="4821723"/>
            <a:ext cx="1196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8AD1C7-3739-CAB1-E3B6-EB0CED8D585A}"/>
              </a:ext>
            </a:extLst>
          </p:cNvPr>
          <p:cNvSpPr txBox="1"/>
          <p:nvPr/>
        </p:nvSpPr>
        <p:spPr>
          <a:xfrm>
            <a:off x="696329" y="5133787"/>
            <a:ext cx="10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Christophe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DE07247-20A3-EACB-674C-6FEAF795268C}"/>
              </a:ext>
            </a:extLst>
          </p:cNvPr>
          <p:cNvSpPr txBox="1"/>
          <p:nvPr/>
        </p:nvSpPr>
        <p:spPr>
          <a:xfrm>
            <a:off x="617789" y="5439750"/>
            <a:ext cx="1169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Tiffany</a:t>
            </a:r>
          </a:p>
        </p:txBody>
      </p:sp>
      <p:graphicFrame>
        <p:nvGraphicFramePr>
          <p:cNvPr id="12" name="Tableau 5">
            <a:extLst>
              <a:ext uri="{FF2B5EF4-FFF2-40B4-BE49-F238E27FC236}">
                <a16:creationId xmlns:a16="http://schemas.microsoft.com/office/drawing/2014/main" id="{C375567C-E784-1E9B-C132-94383DC41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21713"/>
              </p:ext>
            </p:extLst>
          </p:nvPr>
        </p:nvGraphicFramePr>
        <p:xfrm>
          <a:off x="1796360" y="4116607"/>
          <a:ext cx="9703990" cy="216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399">
                  <a:extLst>
                    <a:ext uri="{9D8B030D-6E8A-4147-A177-3AD203B41FA5}">
                      <a16:colId xmlns:a16="http://schemas.microsoft.com/office/drawing/2014/main" val="3404129280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3840149220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231724210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1351661969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1334492818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3996626651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3398995855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2313312888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3279526183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2925294428"/>
                    </a:ext>
                  </a:extLst>
                </a:gridCol>
              </a:tblGrid>
              <a:tr h="318467">
                <a:tc gridSpan="10"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SPRINT 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609118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Semaine 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Semaine 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05076"/>
                  </a:ext>
                </a:extLst>
              </a:tr>
              <a:tr h="256904">
                <a:tc rowSpan="4">
                  <a:txBody>
                    <a:bodyPr/>
                    <a:lstStyle/>
                    <a:p>
                      <a:pPr algn="ctr"/>
                      <a:r>
                        <a:rPr lang="fr-FR" sz="1400" i="1" dirty="0">
                          <a:solidFill>
                            <a:schemeClr val="tx1"/>
                          </a:solidFill>
                        </a:rPr>
                        <a:t>Démo +</a:t>
                      </a:r>
                    </a:p>
                    <a:p>
                      <a:pPr algn="ctr"/>
                      <a:r>
                        <a:rPr lang="fr-FR" sz="1400" i="1" dirty="0">
                          <a:solidFill>
                            <a:schemeClr val="tx1"/>
                          </a:solidFill>
                        </a:rPr>
                        <a:t>Rétro +</a:t>
                      </a:r>
                    </a:p>
                    <a:p>
                      <a:pPr algn="ctr"/>
                      <a:r>
                        <a:rPr lang="fr-FR" sz="1400" i="1" dirty="0">
                          <a:solidFill>
                            <a:schemeClr val="tx1"/>
                          </a:solidFill>
                        </a:rPr>
                        <a:t>Planning poker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US-6 </a:t>
                      </a:r>
                      <a:r>
                        <a:rPr lang="fr-FR" sz="1400" i="1" dirty="0">
                          <a:solidFill>
                            <a:schemeClr val="bg1"/>
                          </a:solidFill>
                        </a:rPr>
                        <a:t>Suite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US-7 Catégorie de plat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front-end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US-8 Création de plat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back-end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544929"/>
                  </a:ext>
                </a:extLst>
              </a:tr>
              <a:tr h="241814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US-4 Page login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back-end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17287"/>
                  </a:ext>
                </a:extLst>
              </a:tr>
              <a:tr h="262939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US-5 Page login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back-end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907600"/>
                  </a:ext>
                </a:extLst>
              </a:tr>
              <a:tr h="181847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Recette du sprint 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52005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E0BA9BBE-6A56-0969-C2F5-DB31A845C8ED}"/>
              </a:ext>
            </a:extLst>
          </p:cNvPr>
          <p:cNvSpPr txBox="1"/>
          <p:nvPr/>
        </p:nvSpPr>
        <p:spPr>
          <a:xfrm>
            <a:off x="613313" y="5745624"/>
            <a:ext cx="1169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953E210-4C9C-4D46-C8EF-DD100DF3B1C2}"/>
              </a:ext>
            </a:extLst>
          </p:cNvPr>
          <p:cNvSpPr txBox="1"/>
          <p:nvPr/>
        </p:nvSpPr>
        <p:spPr>
          <a:xfrm>
            <a:off x="581577" y="3374740"/>
            <a:ext cx="1169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9567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CC8B00E-5DCD-CB18-FFD3-FA1A4EF9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11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A89D5-8A2F-C295-460E-1254BC54EB93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BE60FB36-C84B-98F4-35C4-EBEA607C7889}"/>
              </a:ext>
            </a:extLst>
          </p:cNvPr>
          <p:cNvSpPr txBox="1">
            <a:spLocks/>
          </p:cNvSpPr>
          <p:nvPr/>
        </p:nvSpPr>
        <p:spPr>
          <a:xfrm>
            <a:off x="1091513" y="416354"/>
            <a:ext cx="9723632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>
              <a:latin typeface=""/>
            </a:endParaRPr>
          </a:p>
        </p:txBody>
      </p:sp>
      <p:sp>
        <p:nvSpPr>
          <p:cNvPr id="8" name="Espace réservé du pied de page 11">
            <a:extLst>
              <a:ext uri="{FF2B5EF4-FFF2-40B4-BE49-F238E27FC236}">
                <a16:creationId xmlns:a16="http://schemas.microsoft.com/office/drawing/2014/main" id="{AFF1D453-E58F-3C4D-A78C-9B3839A8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911" y="6356350"/>
            <a:ext cx="4235668" cy="365125"/>
          </a:xfrm>
        </p:spPr>
        <p:txBody>
          <a:bodyPr/>
          <a:lstStyle/>
          <a:p>
            <a:r>
              <a:rPr lang="fr-FR" dirty="0"/>
              <a:t>Présentation de l'outil de gestion de projet et du tableau Kanban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9B08D87-7350-1673-BEC2-13788DE1F3E5}"/>
              </a:ext>
            </a:extLst>
          </p:cNvPr>
          <p:cNvSpPr txBox="1"/>
          <p:nvPr/>
        </p:nvSpPr>
        <p:spPr>
          <a:xfrm>
            <a:off x="581577" y="2450839"/>
            <a:ext cx="1196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C05117-D337-D121-ECCA-0B226F85713C}"/>
              </a:ext>
            </a:extLst>
          </p:cNvPr>
          <p:cNvSpPr txBox="1"/>
          <p:nvPr/>
        </p:nvSpPr>
        <p:spPr>
          <a:xfrm>
            <a:off x="678223" y="2762903"/>
            <a:ext cx="10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Christophe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7698BC6-616F-FB0D-5E79-0D5E69291AD6}"/>
              </a:ext>
            </a:extLst>
          </p:cNvPr>
          <p:cNvSpPr txBox="1"/>
          <p:nvPr/>
        </p:nvSpPr>
        <p:spPr>
          <a:xfrm>
            <a:off x="599683" y="3068866"/>
            <a:ext cx="1169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Tiffany</a:t>
            </a:r>
          </a:p>
        </p:txBody>
      </p:sp>
      <p:graphicFrame>
        <p:nvGraphicFramePr>
          <p:cNvPr id="2" name="Tableau 5">
            <a:extLst>
              <a:ext uri="{FF2B5EF4-FFF2-40B4-BE49-F238E27FC236}">
                <a16:creationId xmlns:a16="http://schemas.microsoft.com/office/drawing/2014/main" id="{B5DE2AD0-380C-7707-2B38-F7B30F474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79722"/>
              </p:ext>
            </p:extLst>
          </p:nvPr>
        </p:nvGraphicFramePr>
        <p:xfrm>
          <a:off x="1778254" y="1745723"/>
          <a:ext cx="9703990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399">
                  <a:extLst>
                    <a:ext uri="{9D8B030D-6E8A-4147-A177-3AD203B41FA5}">
                      <a16:colId xmlns:a16="http://schemas.microsoft.com/office/drawing/2014/main" val="3404129280"/>
                    </a:ext>
                  </a:extLst>
                </a:gridCol>
                <a:gridCol w="1940798">
                  <a:extLst>
                    <a:ext uri="{9D8B030D-6E8A-4147-A177-3AD203B41FA5}">
                      <a16:colId xmlns:a16="http://schemas.microsoft.com/office/drawing/2014/main" val="3840149220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4067511449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1292551478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3996626651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3398995855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2313312888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3279526183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2925294428"/>
                    </a:ext>
                  </a:extLst>
                </a:gridCol>
              </a:tblGrid>
              <a:tr h="318467">
                <a:tc gridSpan="9"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SPRINT 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60911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Semaine 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Semaine 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05076"/>
                  </a:ext>
                </a:extLst>
              </a:tr>
              <a:tr h="256904">
                <a:tc rowSpan="4">
                  <a:txBody>
                    <a:bodyPr/>
                    <a:lstStyle/>
                    <a:p>
                      <a:pPr algn="ctr"/>
                      <a:r>
                        <a:rPr lang="fr-FR" sz="1400" i="1" dirty="0">
                          <a:solidFill>
                            <a:schemeClr val="tx1"/>
                          </a:solidFill>
                        </a:rPr>
                        <a:t>Démo +</a:t>
                      </a:r>
                    </a:p>
                    <a:p>
                      <a:pPr algn="ctr"/>
                      <a:r>
                        <a:rPr lang="fr-FR" sz="1400" i="1" dirty="0">
                          <a:solidFill>
                            <a:schemeClr val="tx1"/>
                          </a:solidFill>
                        </a:rPr>
                        <a:t>Rétro +</a:t>
                      </a:r>
                    </a:p>
                    <a:p>
                      <a:pPr algn="ctr"/>
                      <a:r>
                        <a:rPr lang="fr-FR" sz="1400" i="1" dirty="0">
                          <a:solidFill>
                            <a:schemeClr val="tx1"/>
                          </a:solidFill>
                        </a:rPr>
                        <a:t>Planning poker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US-8 Création de plat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back-end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US-9 Création de plat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front-end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544929"/>
                  </a:ext>
                </a:extLst>
              </a:tr>
              <a:tr h="241814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US-10 Style de menu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back-end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US-14 Menus précédents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back-end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17287"/>
                  </a:ext>
                </a:extLst>
              </a:tr>
              <a:tr h="262939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US-11 Style de menu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front-end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US-15 Menus précédents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front-end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907600"/>
                  </a:ext>
                </a:extLst>
              </a:tr>
              <a:tr h="181847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Recette du sprint 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5200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C29BB07-0753-6733-018A-2079E0923163}"/>
              </a:ext>
            </a:extLst>
          </p:cNvPr>
          <p:cNvSpPr txBox="1"/>
          <p:nvPr/>
        </p:nvSpPr>
        <p:spPr>
          <a:xfrm>
            <a:off x="599683" y="4821723"/>
            <a:ext cx="1196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8AD1C7-3739-CAB1-E3B6-EB0CED8D585A}"/>
              </a:ext>
            </a:extLst>
          </p:cNvPr>
          <p:cNvSpPr txBox="1"/>
          <p:nvPr/>
        </p:nvSpPr>
        <p:spPr>
          <a:xfrm>
            <a:off x="696329" y="5133787"/>
            <a:ext cx="10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Christophe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DE07247-20A3-EACB-674C-6FEAF795268C}"/>
              </a:ext>
            </a:extLst>
          </p:cNvPr>
          <p:cNvSpPr txBox="1"/>
          <p:nvPr/>
        </p:nvSpPr>
        <p:spPr>
          <a:xfrm>
            <a:off x="617789" y="5439750"/>
            <a:ext cx="1169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Tiffany</a:t>
            </a:r>
          </a:p>
        </p:txBody>
      </p:sp>
      <p:graphicFrame>
        <p:nvGraphicFramePr>
          <p:cNvPr id="12" name="Tableau 5">
            <a:extLst>
              <a:ext uri="{FF2B5EF4-FFF2-40B4-BE49-F238E27FC236}">
                <a16:creationId xmlns:a16="http://schemas.microsoft.com/office/drawing/2014/main" id="{C375567C-E784-1E9B-C132-94383DC41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631432"/>
              </p:ext>
            </p:extLst>
          </p:nvPr>
        </p:nvGraphicFramePr>
        <p:xfrm>
          <a:off x="1796360" y="4116607"/>
          <a:ext cx="9703990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399">
                  <a:extLst>
                    <a:ext uri="{9D8B030D-6E8A-4147-A177-3AD203B41FA5}">
                      <a16:colId xmlns:a16="http://schemas.microsoft.com/office/drawing/2014/main" val="3404129280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3840149220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231724210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1351661969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1334492818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3996626651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3398995855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2313312888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3279526183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2925294428"/>
                    </a:ext>
                  </a:extLst>
                </a:gridCol>
              </a:tblGrid>
              <a:tr h="318467">
                <a:tc gridSpan="10"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SPRINT 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609118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Semaine 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Semaine 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05076"/>
                  </a:ext>
                </a:extLst>
              </a:tr>
              <a:tr h="256904">
                <a:tc rowSpan="4">
                  <a:txBody>
                    <a:bodyPr/>
                    <a:lstStyle/>
                    <a:p>
                      <a:pPr algn="ctr"/>
                      <a:r>
                        <a:rPr lang="fr-FR" sz="1400" i="1" dirty="0">
                          <a:solidFill>
                            <a:schemeClr val="tx1"/>
                          </a:solidFill>
                        </a:rPr>
                        <a:t>Démo +</a:t>
                      </a:r>
                    </a:p>
                    <a:p>
                      <a:pPr algn="ctr"/>
                      <a:r>
                        <a:rPr lang="fr-FR" sz="1400" i="1" dirty="0">
                          <a:solidFill>
                            <a:schemeClr val="tx1"/>
                          </a:solidFill>
                        </a:rPr>
                        <a:t>Rétro +</a:t>
                      </a:r>
                    </a:p>
                    <a:p>
                      <a:pPr algn="ctr"/>
                      <a:r>
                        <a:rPr lang="fr-FR" sz="1400" i="1" dirty="0">
                          <a:solidFill>
                            <a:schemeClr val="tx1"/>
                          </a:solidFill>
                        </a:rPr>
                        <a:t>Planning poker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US-9 </a:t>
                      </a:r>
                      <a:r>
                        <a:rPr lang="fr-FR" sz="1400" i="1" dirty="0">
                          <a:solidFill>
                            <a:schemeClr val="bg1"/>
                          </a:solidFill>
                        </a:rPr>
                        <a:t>Suite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US-12 Exportation PDF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front-end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US-13 Impression menu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US-18 Tarifs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front-end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544929"/>
                  </a:ext>
                </a:extLst>
              </a:tr>
              <a:tr h="241814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US-17 Tarifs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back-end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US-21 Déconnexion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US-23 Infos utilisateur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back-end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17287"/>
                  </a:ext>
                </a:extLst>
              </a:tr>
              <a:tr h="262939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US-15 Menus précédents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front-end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US-16 Infos légales (f-e)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US-19 Exportation Deliveroo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front-end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907600"/>
                  </a:ext>
                </a:extLst>
              </a:tr>
              <a:tr h="181847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Recette du sprint 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52005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E0BA9BBE-6A56-0969-C2F5-DB31A845C8ED}"/>
              </a:ext>
            </a:extLst>
          </p:cNvPr>
          <p:cNvSpPr txBox="1"/>
          <p:nvPr/>
        </p:nvSpPr>
        <p:spPr>
          <a:xfrm>
            <a:off x="613313" y="5745624"/>
            <a:ext cx="1169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953E210-4C9C-4D46-C8EF-DD100DF3B1C2}"/>
              </a:ext>
            </a:extLst>
          </p:cNvPr>
          <p:cNvSpPr txBox="1"/>
          <p:nvPr/>
        </p:nvSpPr>
        <p:spPr>
          <a:xfrm>
            <a:off x="581577" y="3374740"/>
            <a:ext cx="1169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617979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CC8B00E-5DCD-CB18-FFD3-FA1A4EF9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12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A89D5-8A2F-C295-460E-1254BC54EB93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BE60FB36-C84B-98F4-35C4-EBEA607C7889}"/>
              </a:ext>
            </a:extLst>
          </p:cNvPr>
          <p:cNvSpPr txBox="1">
            <a:spLocks/>
          </p:cNvSpPr>
          <p:nvPr/>
        </p:nvSpPr>
        <p:spPr>
          <a:xfrm>
            <a:off x="1091513" y="416354"/>
            <a:ext cx="9723632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>
              <a:latin typeface=""/>
            </a:endParaRPr>
          </a:p>
        </p:txBody>
      </p:sp>
      <p:sp>
        <p:nvSpPr>
          <p:cNvPr id="8" name="Espace réservé du pied de page 11">
            <a:extLst>
              <a:ext uri="{FF2B5EF4-FFF2-40B4-BE49-F238E27FC236}">
                <a16:creationId xmlns:a16="http://schemas.microsoft.com/office/drawing/2014/main" id="{AFF1D453-E58F-3C4D-A78C-9B3839A8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911" y="6356350"/>
            <a:ext cx="4235668" cy="365125"/>
          </a:xfrm>
        </p:spPr>
        <p:txBody>
          <a:bodyPr/>
          <a:lstStyle/>
          <a:p>
            <a:r>
              <a:rPr lang="fr-FR" dirty="0"/>
              <a:t>Présentation de l'outil de gestion de projet et du tableau Kanban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9B08D87-7350-1673-BEC2-13788DE1F3E5}"/>
              </a:ext>
            </a:extLst>
          </p:cNvPr>
          <p:cNvSpPr txBox="1"/>
          <p:nvPr/>
        </p:nvSpPr>
        <p:spPr>
          <a:xfrm>
            <a:off x="581577" y="2450839"/>
            <a:ext cx="1196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C05117-D337-D121-ECCA-0B226F85713C}"/>
              </a:ext>
            </a:extLst>
          </p:cNvPr>
          <p:cNvSpPr txBox="1"/>
          <p:nvPr/>
        </p:nvSpPr>
        <p:spPr>
          <a:xfrm>
            <a:off x="678223" y="2762903"/>
            <a:ext cx="10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Christophe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7698BC6-616F-FB0D-5E79-0D5E69291AD6}"/>
              </a:ext>
            </a:extLst>
          </p:cNvPr>
          <p:cNvSpPr txBox="1"/>
          <p:nvPr/>
        </p:nvSpPr>
        <p:spPr>
          <a:xfrm>
            <a:off x="599683" y="3068866"/>
            <a:ext cx="1169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Tiffany</a:t>
            </a:r>
          </a:p>
        </p:txBody>
      </p:sp>
      <p:graphicFrame>
        <p:nvGraphicFramePr>
          <p:cNvPr id="2" name="Tableau 5">
            <a:extLst>
              <a:ext uri="{FF2B5EF4-FFF2-40B4-BE49-F238E27FC236}">
                <a16:creationId xmlns:a16="http://schemas.microsoft.com/office/drawing/2014/main" id="{B5DE2AD0-380C-7707-2B38-F7B30F474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36830"/>
              </p:ext>
            </p:extLst>
          </p:nvPr>
        </p:nvGraphicFramePr>
        <p:xfrm>
          <a:off x="1778254" y="1745723"/>
          <a:ext cx="9703990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399">
                  <a:extLst>
                    <a:ext uri="{9D8B030D-6E8A-4147-A177-3AD203B41FA5}">
                      <a16:colId xmlns:a16="http://schemas.microsoft.com/office/drawing/2014/main" val="3404129280"/>
                    </a:ext>
                  </a:extLst>
                </a:gridCol>
                <a:gridCol w="1940798">
                  <a:extLst>
                    <a:ext uri="{9D8B030D-6E8A-4147-A177-3AD203B41FA5}">
                      <a16:colId xmlns:a16="http://schemas.microsoft.com/office/drawing/2014/main" val="3840149220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4067511449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1292551478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3996626651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3398995855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2313312888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3279526183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2925294428"/>
                    </a:ext>
                  </a:extLst>
                </a:gridCol>
              </a:tblGrid>
              <a:tr h="318467">
                <a:tc gridSpan="9"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SPRINT 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60911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Semaine 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Semaine 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05076"/>
                  </a:ext>
                </a:extLst>
              </a:tr>
              <a:tr h="256904">
                <a:tc rowSpan="4">
                  <a:txBody>
                    <a:bodyPr/>
                    <a:lstStyle/>
                    <a:p>
                      <a:pPr algn="ctr"/>
                      <a:r>
                        <a:rPr lang="fr-FR" sz="1400" i="1" dirty="0">
                          <a:solidFill>
                            <a:schemeClr val="tx1"/>
                          </a:solidFill>
                        </a:rPr>
                        <a:t>Démo +</a:t>
                      </a:r>
                    </a:p>
                    <a:p>
                      <a:pPr algn="ctr"/>
                      <a:r>
                        <a:rPr lang="fr-FR" sz="1400" i="1" dirty="0">
                          <a:solidFill>
                            <a:schemeClr val="tx1"/>
                          </a:solidFill>
                        </a:rPr>
                        <a:t>Rétro +</a:t>
                      </a:r>
                    </a:p>
                    <a:p>
                      <a:pPr algn="ctr"/>
                      <a:r>
                        <a:rPr lang="fr-FR" sz="1400" i="1" dirty="0">
                          <a:solidFill>
                            <a:schemeClr val="tx1"/>
                          </a:solidFill>
                        </a:rPr>
                        <a:t>Planning poker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US-20 Partage sur Instagram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front-end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US-24 Infos utilisateur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front-end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US-27 (f-e)</a:t>
                      </a:r>
                      <a:endParaRPr lang="fr-FR" sz="14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544929"/>
                  </a:ext>
                </a:extLst>
              </a:tr>
              <a:tr h="241814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US-26 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Branding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restaurateur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back-end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917287"/>
                  </a:ext>
                </a:extLst>
              </a:tr>
              <a:tr h="262939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US-18 Tarifs (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front-end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US-22 Déconnexion (f-e)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US-25 Dashboard (f-e)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US-27 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Branding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restaurateur (f-e)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907600"/>
                  </a:ext>
                </a:extLst>
              </a:tr>
              <a:tr h="181847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Recette du sprint 4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5200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C29BB07-0753-6733-018A-2079E0923163}"/>
              </a:ext>
            </a:extLst>
          </p:cNvPr>
          <p:cNvSpPr txBox="1"/>
          <p:nvPr/>
        </p:nvSpPr>
        <p:spPr>
          <a:xfrm>
            <a:off x="599683" y="4821723"/>
            <a:ext cx="1196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8AD1C7-3739-CAB1-E3B6-EB0CED8D585A}"/>
              </a:ext>
            </a:extLst>
          </p:cNvPr>
          <p:cNvSpPr txBox="1"/>
          <p:nvPr/>
        </p:nvSpPr>
        <p:spPr>
          <a:xfrm>
            <a:off x="696329" y="5133787"/>
            <a:ext cx="10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Christophe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DE07247-20A3-EACB-674C-6FEAF795268C}"/>
              </a:ext>
            </a:extLst>
          </p:cNvPr>
          <p:cNvSpPr txBox="1"/>
          <p:nvPr/>
        </p:nvSpPr>
        <p:spPr>
          <a:xfrm>
            <a:off x="617789" y="5439750"/>
            <a:ext cx="1169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Tiffany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0BA9BBE-6A56-0969-C2F5-DB31A845C8ED}"/>
              </a:ext>
            </a:extLst>
          </p:cNvPr>
          <p:cNvSpPr txBox="1"/>
          <p:nvPr/>
        </p:nvSpPr>
        <p:spPr>
          <a:xfrm>
            <a:off x="613313" y="5745624"/>
            <a:ext cx="1169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953E210-4C9C-4D46-C8EF-DD100DF3B1C2}"/>
              </a:ext>
            </a:extLst>
          </p:cNvPr>
          <p:cNvSpPr txBox="1"/>
          <p:nvPr/>
        </p:nvSpPr>
        <p:spPr>
          <a:xfrm>
            <a:off x="581577" y="3374740"/>
            <a:ext cx="1169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3FCF55A-758D-C4F7-C7CA-6F8383E6F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307183"/>
              </p:ext>
            </p:extLst>
          </p:nvPr>
        </p:nvGraphicFramePr>
        <p:xfrm>
          <a:off x="1778253" y="4121409"/>
          <a:ext cx="9703990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399">
                  <a:extLst>
                    <a:ext uri="{9D8B030D-6E8A-4147-A177-3AD203B41FA5}">
                      <a16:colId xmlns:a16="http://schemas.microsoft.com/office/drawing/2014/main" val="3404129280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3840149220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2893751409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4067511449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2702857806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3996626651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3398995855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2313312888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3279526183"/>
                    </a:ext>
                  </a:extLst>
                </a:gridCol>
                <a:gridCol w="970399">
                  <a:extLst>
                    <a:ext uri="{9D8B030D-6E8A-4147-A177-3AD203B41FA5}">
                      <a16:colId xmlns:a16="http://schemas.microsoft.com/office/drawing/2014/main" val="2925294428"/>
                    </a:ext>
                  </a:extLst>
                </a:gridCol>
              </a:tblGrid>
              <a:tr h="318467">
                <a:tc gridSpan="10">
                  <a:txBody>
                    <a:bodyPr/>
                    <a:lstStyle/>
                    <a:p>
                      <a:pPr algn="ctr"/>
                      <a:r>
                        <a:rPr lang="fr-FR" dirty="0"/>
                        <a:t>FIN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609118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Semaine 11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Semaine 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05076"/>
                  </a:ext>
                </a:extLst>
              </a:tr>
              <a:tr h="256904">
                <a:tc rowSpan="4">
                  <a:txBody>
                    <a:bodyPr/>
                    <a:lstStyle/>
                    <a:p>
                      <a:pPr algn="ctr"/>
                      <a:r>
                        <a:rPr lang="fr-FR" sz="1400" i="1" dirty="0">
                          <a:solidFill>
                            <a:schemeClr val="tx1"/>
                          </a:solidFill>
                        </a:rPr>
                        <a:t>Démo +</a:t>
                      </a:r>
                    </a:p>
                    <a:p>
                      <a:pPr algn="ctr"/>
                      <a:r>
                        <a:rPr lang="fr-FR" sz="1400" i="1" dirty="0">
                          <a:solidFill>
                            <a:schemeClr val="tx1"/>
                          </a:solidFill>
                        </a:rPr>
                        <a:t>Rétro +</a:t>
                      </a:r>
                    </a:p>
                    <a:p>
                      <a:pPr algn="ctr"/>
                      <a:r>
                        <a:rPr lang="fr-FR" sz="1400" i="1" dirty="0">
                          <a:solidFill>
                            <a:schemeClr val="tx1"/>
                          </a:solidFill>
                        </a:rPr>
                        <a:t>Planning poker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544929"/>
                  </a:ext>
                </a:extLst>
              </a:tr>
              <a:tr h="241814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917287"/>
                  </a:ext>
                </a:extLst>
              </a:tr>
              <a:tr h="262939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907600"/>
                  </a:ext>
                </a:extLst>
              </a:tr>
              <a:tr h="181847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Recette du sprint 5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5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49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CC8B00E-5DCD-CB18-FFD3-FA1A4EF9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13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A89D5-8A2F-C295-460E-1254BC54EB93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BE60FB36-C84B-98F4-35C4-EBEA607C7889}"/>
              </a:ext>
            </a:extLst>
          </p:cNvPr>
          <p:cNvSpPr txBox="1">
            <a:spLocks/>
          </p:cNvSpPr>
          <p:nvPr/>
        </p:nvSpPr>
        <p:spPr>
          <a:xfrm>
            <a:off x="1091513" y="416354"/>
            <a:ext cx="9723632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8. Interactions avec le client</a:t>
            </a:r>
          </a:p>
        </p:txBody>
      </p:sp>
      <p:sp>
        <p:nvSpPr>
          <p:cNvPr id="8" name="Espace réservé du pied de page 11">
            <a:extLst>
              <a:ext uri="{FF2B5EF4-FFF2-40B4-BE49-F238E27FC236}">
                <a16:creationId xmlns:a16="http://schemas.microsoft.com/office/drawing/2014/main" id="{AFF1D453-E58F-3C4D-A78C-9B3839A8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911" y="6356350"/>
            <a:ext cx="4235668" cy="365125"/>
          </a:xfrm>
        </p:spPr>
        <p:txBody>
          <a:bodyPr/>
          <a:lstStyle/>
          <a:p>
            <a:r>
              <a:rPr lang="fr-FR" dirty="0"/>
              <a:t>Présentation de l'outil de gestion de projet et du tableau Kanban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77560E-7319-D008-0EB2-5934C1F7AB27}"/>
              </a:ext>
            </a:extLst>
          </p:cNvPr>
          <p:cNvSpPr txBox="1"/>
          <p:nvPr/>
        </p:nvSpPr>
        <p:spPr>
          <a:xfrm>
            <a:off x="1091512" y="2417947"/>
            <a:ext cx="48129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Le client a un accès aux comptes :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Trello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Teams (pour communiquer et la documentation)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Le chef de projet et le PO assistent aux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4D5156"/>
                </a:solidFill>
                <a:latin typeface="Arial" panose="020B0604020202020204" pitchFamily="34" charset="0"/>
              </a:rPr>
              <a:t>Daily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4D5156"/>
                </a:solidFill>
                <a:latin typeface="Arial" panose="020B0604020202020204" pitchFamily="34" charset="0"/>
              </a:rPr>
              <a:t>Rétrospectives et démos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fr-FR" dirty="0">
              <a:solidFill>
                <a:srgbClr val="4D5156"/>
              </a:solidFill>
              <a:latin typeface="Arial" panose="020B0604020202020204" pitchFamily="34" charset="0"/>
            </a:endParaRPr>
          </a:p>
        </p:txBody>
      </p:sp>
      <p:pic>
        <p:nvPicPr>
          <p:cNvPr id="7" name="Image 6" descr="Une image contenant Visage humain, Logiciel multimédia, logiciel, texte&#10;&#10;Description générée automatiquement">
            <a:extLst>
              <a:ext uri="{FF2B5EF4-FFF2-40B4-BE49-F238E27FC236}">
                <a16:creationId xmlns:a16="http://schemas.microsoft.com/office/drawing/2014/main" id="{25F3847F-BA2B-C267-032C-8045594B5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527" y="1320756"/>
            <a:ext cx="4324961" cy="2669384"/>
          </a:xfrm>
          <a:prstGeom prst="rect">
            <a:avLst/>
          </a:prstGeom>
        </p:spPr>
      </p:pic>
      <p:pic>
        <p:nvPicPr>
          <p:cNvPr id="10" name="Image 9" descr="Une image contenant texte, Visage humain, personne, logiciel&#10;&#10;Description générée automatiquement">
            <a:extLst>
              <a:ext uri="{FF2B5EF4-FFF2-40B4-BE49-F238E27FC236}">
                <a16:creationId xmlns:a16="http://schemas.microsoft.com/office/drawing/2014/main" id="{67860C02-01E3-C47E-3E22-5FAC643E9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526" y="3879885"/>
            <a:ext cx="4324961" cy="236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9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CC8B00E-5DCD-CB18-FFD3-FA1A4EF9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2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A89D5-8A2F-C295-460E-1254BC54EB93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BE60FB36-C84B-98F4-35C4-EBEA607C7889}"/>
              </a:ext>
            </a:extLst>
          </p:cNvPr>
          <p:cNvSpPr txBox="1">
            <a:spLocks/>
          </p:cNvSpPr>
          <p:nvPr/>
        </p:nvSpPr>
        <p:spPr>
          <a:xfrm>
            <a:off x="1091513" y="416354"/>
            <a:ext cx="4572000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Sommaire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EC8C05-C43C-0FFC-4302-2E71F9BEB038}"/>
              </a:ext>
            </a:extLst>
          </p:cNvPr>
          <p:cNvSpPr txBox="1"/>
          <p:nvPr/>
        </p:nvSpPr>
        <p:spPr>
          <a:xfrm>
            <a:off x="1091513" y="1945811"/>
            <a:ext cx="9894350" cy="338554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"/>
              </a:rPr>
              <a:t>Choix de l’outil de gestion de projet : Trello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"/>
              </a:rPr>
              <a:t>Avantages de Trello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"/>
              </a:rPr>
              <a:t>Equipes projet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"/>
              </a:rPr>
              <a:t>Rôle du </a:t>
            </a:r>
            <a:r>
              <a:rPr lang="fr-FR" i="1" dirty="0" err="1">
                <a:latin typeface=""/>
              </a:rPr>
              <a:t>scrum</a:t>
            </a:r>
            <a:r>
              <a:rPr lang="fr-FR" i="1" dirty="0">
                <a:latin typeface=""/>
              </a:rPr>
              <a:t> master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"/>
              </a:rPr>
              <a:t>Durée de développement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"/>
              </a:rPr>
              <a:t>Durée du développement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"/>
              </a:rPr>
              <a:t>Planning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"/>
              </a:rPr>
              <a:t>Interactions avec le client</a:t>
            </a:r>
          </a:p>
        </p:txBody>
      </p:sp>
      <p:sp>
        <p:nvSpPr>
          <p:cNvPr id="8" name="Espace réservé du pied de page 11">
            <a:extLst>
              <a:ext uri="{FF2B5EF4-FFF2-40B4-BE49-F238E27FC236}">
                <a16:creationId xmlns:a16="http://schemas.microsoft.com/office/drawing/2014/main" id="{AFF1D453-E58F-3C4D-A78C-9B3839A8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911" y="6356350"/>
            <a:ext cx="4235668" cy="365125"/>
          </a:xfrm>
        </p:spPr>
        <p:txBody>
          <a:bodyPr/>
          <a:lstStyle/>
          <a:p>
            <a:r>
              <a:rPr lang="fr-FR" dirty="0"/>
              <a:t>Présentation de l'outil de gestion de projet et du tableau Kanban</a:t>
            </a:r>
          </a:p>
        </p:txBody>
      </p:sp>
    </p:spTree>
    <p:extLst>
      <p:ext uri="{BB962C8B-B14F-4D97-AF65-F5344CB8AC3E}">
        <p14:creationId xmlns:p14="http://schemas.microsoft.com/office/powerpoint/2010/main" val="276871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CC8B00E-5DCD-CB18-FFD3-FA1A4EF9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3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A89D5-8A2F-C295-460E-1254BC54EB93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BE60FB36-C84B-98F4-35C4-EBEA607C7889}"/>
              </a:ext>
            </a:extLst>
          </p:cNvPr>
          <p:cNvSpPr txBox="1">
            <a:spLocks/>
          </p:cNvSpPr>
          <p:nvPr/>
        </p:nvSpPr>
        <p:spPr>
          <a:xfrm>
            <a:off x="1091513" y="416354"/>
            <a:ext cx="9723632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1. Choix de l’outil de gestion de projet : Trello</a:t>
            </a:r>
          </a:p>
        </p:txBody>
      </p:sp>
      <p:sp>
        <p:nvSpPr>
          <p:cNvPr id="8" name="Espace réservé du pied de page 11">
            <a:extLst>
              <a:ext uri="{FF2B5EF4-FFF2-40B4-BE49-F238E27FC236}">
                <a16:creationId xmlns:a16="http://schemas.microsoft.com/office/drawing/2014/main" id="{AFF1D453-E58F-3C4D-A78C-9B3839A8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911" y="6356350"/>
            <a:ext cx="4235668" cy="365125"/>
          </a:xfrm>
        </p:spPr>
        <p:txBody>
          <a:bodyPr/>
          <a:lstStyle/>
          <a:p>
            <a:r>
              <a:rPr lang="fr-FR" dirty="0"/>
              <a:t>Présentation de l'outil de gestion de projet et du tableau Kanban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2BF8683-960E-7B63-555F-6968D2B90737}"/>
              </a:ext>
            </a:extLst>
          </p:cNvPr>
          <p:cNvSpPr txBox="1"/>
          <p:nvPr/>
        </p:nvSpPr>
        <p:spPr>
          <a:xfrm>
            <a:off x="2049459" y="1850860"/>
            <a:ext cx="1328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/>
              <a:t>Trello</a:t>
            </a:r>
            <a:endParaRPr lang="fr-FR" sz="3600" dirty="0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AF2F56C1-B1A0-36AB-6F54-594CCFAEE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5948" y="1746392"/>
            <a:ext cx="750799" cy="75079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C77560E-7319-D008-0EB2-5934C1F7AB27}"/>
              </a:ext>
            </a:extLst>
          </p:cNvPr>
          <p:cNvSpPr txBox="1"/>
          <p:nvPr/>
        </p:nvSpPr>
        <p:spPr>
          <a:xfrm>
            <a:off x="1091513" y="2871624"/>
            <a:ext cx="5792614" cy="327269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fr-FR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https://trello.com/b/e3ZFP3rE/menu-maker</a:t>
            </a:r>
            <a:endParaRPr lang="fr-FR" sz="1800" dirty="0">
              <a:solidFill>
                <a:srgbClr val="4D5156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Outil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comprenant un tableau digital Kanban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03030"/>
                </a:solidFill>
                <a:latin typeface="Poppins" pitchFamily="2" charset="77"/>
              </a:rPr>
              <a:t>P</a:t>
            </a:r>
            <a:r>
              <a:rPr lang="fr-FR" b="0" i="0" dirty="0">
                <a:solidFill>
                  <a:srgbClr val="303030"/>
                </a:solidFill>
                <a:effectLst/>
                <a:latin typeface="Poppins" pitchFamily="2" charset="77"/>
              </a:rPr>
              <a:t>ossibilité d'ajouter des étapes à un tableau ("A valider", "A faire", "En cours", "A tester", "Fait"....)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03030"/>
                </a:solidFill>
                <a:latin typeface="Poppins" pitchFamily="2" charset="77"/>
              </a:rPr>
              <a:t>Déplacement d</a:t>
            </a:r>
            <a:r>
              <a:rPr lang="fr-FR" b="0" i="0" dirty="0">
                <a:solidFill>
                  <a:srgbClr val="303030"/>
                </a:solidFill>
                <a:effectLst/>
                <a:latin typeface="Poppins" pitchFamily="2" charset="77"/>
              </a:rPr>
              <a:t>es cartes d'une colonne à l'autre par des glisser-déposer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03030"/>
                </a:solidFill>
                <a:latin typeface="Poppins" pitchFamily="2" charset="77"/>
              </a:rPr>
              <a:t>Possibilité d’ajouter des description, images, étiquettes (numéros des tâches, noms des épics, priorité des tâches…)</a:t>
            </a:r>
            <a:endParaRPr lang="fr-FR" dirty="0">
              <a:latin typeface="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35C0E5-C7DB-E603-12FC-F1114C32836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831875" y="2528839"/>
            <a:ext cx="5108399" cy="316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4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CC8B00E-5DCD-CB18-FFD3-FA1A4EF9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4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A89D5-8A2F-C295-460E-1254BC54EB93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BE60FB36-C84B-98F4-35C4-EBEA607C7889}"/>
              </a:ext>
            </a:extLst>
          </p:cNvPr>
          <p:cNvSpPr txBox="1">
            <a:spLocks/>
          </p:cNvSpPr>
          <p:nvPr/>
        </p:nvSpPr>
        <p:spPr>
          <a:xfrm>
            <a:off x="1091513" y="416354"/>
            <a:ext cx="9723632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2. Avantages de Trello</a:t>
            </a:r>
          </a:p>
        </p:txBody>
      </p:sp>
      <p:sp>
        <p:nvSpPr>
          <p:cNvPr id="8" name="Espace réservé du pied de page 11">
            <a:extLst>
              <a:ext uri="{FF2B5EF4-FFF2-40B4-BE49-F238E27FC236}">
                <a16:creationId xmlns:a16="http://schemas.microsoft.com/office/drawing/2014/main" id="{AFF1D453-E58F-3C4D-A78C-9B3839A8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911" y="6356350"/>
            <a:ext cx="4235668" cy="365125"/>
          </a:xfrm>
        </p:spPr>
        <p:txBody>
          <a:bodyPr/>
          <a:lstStyle/>
          <a:p>
            <a:r>
              <a:rPr lang="fr-FR" dirty="0"/>
              <a:t>Présentation de l'outil de gestion de projet et du tableau Kanban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DD68132-8B9A-699A-DC9C-FB22511BC25C}"/>
              </a:ext>
            </a:extLst>
          </p:cNvPr>
          <p:cNvSpPr txBox="1"/>
          <p:nvPr/>
        </p:nvSpPr>
        <p:spPr>
          <a:xfrm>
            <a:off x="1140429" y="2932352"/>
            <a:ext cx="4812900" cy="1863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Une des meilleures applications de gestion de projet</a:t>
            </a:r>
          </a:p>
          <a:p>
            <a:pPr marL="285750" indent="-28575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Prise en main très facile</a:t>
            </a:r>
          </a:p>
          <a:p>
            <a:pPr marL="285750" indent="-28575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5 millions d'utilisateurs actifs à travers le monde</a:t>
            </a:r>
            <a:endParaRPr lang="fr-FR" dirty="0">
              <a:latin typeface="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B1F3C47-F1FB-2A9F-351C-1D563A4E3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33625" y="2280274"/>
            <a:ext cx="5108400" cy="316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2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CC8B00E-5DCD-CB18-FFD3-FA1A4EF9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5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A89D5-8A2F-C295-460E-1254BC54EB93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BE60FB36-C84B-98F4-35C4-EBEA607C7889}"/>
              </a:ext>
            </a:extLst>
          </p:cNvPr>
          <p:cNvSpPr txBox="1">
            <a:spLocks/>
          </p:cNvSpPr>
          <p:nvPr/>
        </p:nvSpPr>
        <p:spPr>
          <a:xfrm>
            <a:off x="1091513" y="416354"/>
            <a:ext cx="9723632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3. Equipes projet</a:t>
            </a:r>
          </a:p>
        </p:txBody>
      </p:sp>
      <p:sp>
        <p:nvSpPr>
          <p:cNvPr id="8" name="Espace réservé du pied de page 11">
            <a:extLst>
              <a:ext uri="{FF2B5EF4-FFF2-40B4-BE49-F238E27FC236}">
                <a16:creationId xmlns:a16="http://schemas.microsoft.com/office/drawing/2014/main" id="{AFF1D453-E58F-3C4D-A78C-9B3839A8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911" y="6356350"/>
            <a:ext cx="4235668" cy="365125"/>
          </a:xfrm>
        </p:spPr>
        <p:txBody>
          <a:bodyPr/>
          <a:lstStyle/>
          <a:p>
            <a:r>
              <a:rPr lang="fr-FR" dirty="0"/>
              <a:t>Présentation de l'outil de gestion de projet et du tableau Kanban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77560E-7319-D008-0EB2-5934C1F7AB27}"/>
              </a:ext>
            </a:extLst>
          </p:cNvPr>
          <p:cNvSpPr txBox="1"/>
          <p:nvPr/>
        </p:nvSpPr>
        <p:spPr>
          <a:xfrm>
            <a:off x="1091512" y="1600116"/>
            <a:ext cx="4812900" cy="3716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Equipe fonctionnelle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</a:t>
            </a:r>
            <a:r>
              <a:rPr lang="fr-FR" sz="1800" dirty="0" err="1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</a:t>
            </a:r>
            <a:r>
              <a:rPr lang="fr-FR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sz="1800" dirty="0" err="1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owner</a:t>
            </a:r>
            <a:r>
              <a:rPr lang="fr-FR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(Soufiane)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1 chef de projet fonctionnel (John)</a:t>
            </a:r>
          </a:p>
          <a:p>
            <a:pPr>
              <a:lnSpc>
                <a:spcPct val="25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Equipe technique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chef de projet technique / architecte logiciel / Scrum master (Pierre-Henri)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développeur </a:t>
            </a:r>
            <a:r>
              <a:rPr lang="fr-FR" sz="1800" dirty="0" err="1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front-end</a:t>
            </a:r>
            <a:r>
              <a:rPr lang="fr-FR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(Tiffany)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1 développeur </a:t>
            </a:r>
            <a:r>
              <a:rPr lang="fr-FR" dirty="0" err="1">
                <a:solidFill>
                  <a:srgbClr val="4D5156"/>
                </a:solidFill>
                <a:latin typeface="Arial" panose="020B0604020202020204" pitchFamily="34" charset="0"/>
              </a:rPr>
              <a:t>back-end</a:t>
            </a: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 (Christophe)</a:t>
            </a:r>
            <a:endParaRPr lang="fr-FR" dirty="0">
              <a:latin typeface="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15BA1B-99F4-76EE-6B43-6CC5B8E4EE11}"/>
              </a:ext>
            </a:extLst>
          </p:cNvPr>
          <p:cNvSpPr txBox="1"/>
          <p:nvPr/>
        </p:nvSpPr>
        <p:spPr>
          <a:xfrm>
            <a:off x="6287590" y="1600116"/>
            <a:ext cx="4812900" cy="4260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 chef de projet technique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Décidera des choix techniques et de l’architecture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Effectuera la </a:t>
            </a:r>
            <a:r>
              <a:rPr lang="fr-FR" i="1" dirty="0">
                <a:solidFill>
                  <a:srgbClr val="4D5156"/>
                </a:solidFill>
                <a:latin typeface="Arial" panose="020B0604020202020204" pitchFamily="34" charset="0"/>
              </a:rPr>
              <a:t>revue de code</a:t>
            </a: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 (code </a:t>
            </a:r>
            <a:r>
              <a:rPr lang="fr-FR" dirty="0" err="1">
                <a:solidFill>
                  <a:srgbClr val="4D5156"/>
                </a:solidFill>
                <a:latin typeface="Arial" panose="020B0604020202020204" pitchFamily="34" charset="0"/>
              </a:rPr>
              <a:t>review</a:t>
            </a: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Modélisera les données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Participera au </a:t>
            </a:r>
            <a:r>
              <a:rPr lang="fr-FR" dirty="0" err="1">
                <a:solidFill>
                  <a:srgbClr val="4D5156"/>
                </a:solidFill>
                <a:latin typeface="Arial" panose="020B0604020202020204" pitchFamily="34" charset="0"/>
              </a:rPr>
              <a:t>dévéloppement</a:t>
            </a: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fr-FR" i="1" dirty="0">
                <a:solidFill>
                  <a:srgbClr val="4D5156"/>
                </a:solidFill>
                <a:latin typeface="Arial" panose="020B0604020202020204" pitchFamily="34" charset="0"/>
              </a:rPr>
              <a:t>full stack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Tous les tests seront automatisés et mis en mis en place, en même temps que le développement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Tests unitaires et d’intégration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Tests fonctionnels</a:t>
            </a:r>
          </a:p>
        </p:txBody>
      </p:sp>
    </p:spTree>
    <p:extLst>
      <p:ext uri="{BB962C8B-B14F-4D97-AF65-F5344CB8AC3E}">
        <p14:creationId xmlns:p14="http://schemas.microsoft.com/office/powerpoint/2010/main" val="392835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CC8B00E-5DCD-CB18-FFD3-FA1A4EF9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6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A89D5-8A2F-C295-460E-1254BC54EB93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BE60FB36-C84B-98F4-35C4-EBEA607C7889}"/>
              </a:ext>
            </a:extLst>
          </p:cNvPr>
          <p:cNvSpPr txBox="1">
            <a:spLocks/>
          </p:cNvSpPr>
          <p:nvPr/>
        </p:nvSpPr>
        <p:spPr>
          <a:xfrm>
            <a:off x="1091513" y="416354"/>
            <a:ext cx="9723632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4. Rôle du </a:t>
            </a:r>
            <a:r>
              <a:rPr lang="fr-FR" dirty="0" err="1">
                <a:latin typeface=""/>
              </a:rPr>
              <a:t>scrum</a:t>
            </a:r>
            <a:r>
              <a:rPr lang="fr-FR" dirty="0">
                <a:latin typeface=""/>
              </a:rPr>
              <a:t>-master</a:t>
            </a:r>
          </a:p>
        </p:txBody>
      </p:sp>
      <p:sp>
        <p:nvSpPr>
          <p:cNvPr id="8" name="Espace réservé du pied de page 11">
            <a:extLst>
              <a:ext uri="{FF2B5EF4-FFF2-40B4-BE49-F238E27FC236}">
                <a16:creationId xmlns:a16="http://schemas.microsoft.com/office/drawing/2014/main" id="{AFF1D453-E58F-3C4D-A78C-9B3839A8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911" y="6356350"/>
            <a:ext cx="4235668" cy="365125"/>
          </a:xfrm>
        </p:spPr>
        <p:txBody>
          <a:bodyPr/>
          <a:lstStyle/>
          <a:p>
            <a:r>
              <a:rPr lang="fr-FR" dirty="0"/>
              <a:t>Présentation de l'outil de gestion de projet et du tableau Kanban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77560E-7319-D008-0EB2-5934C1F7AB27}"/>
              </a:ext>
            </a:extLst>
          </p:cNvPr>
          <p:cNvSpPr txBox="1"/>
          <p:nvPr/>
        </p:nvSpPr>
        <p:spPr>
          <a:xfrm>
            <a:off x="1091512" y="1320756"/>
            <a:ext cx="4812900" cy="1910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 </a:t>
            </a:r>
            <a:r>
              <a:rPr lang="fr-FR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scrum</a:t>
            </a:r>
            <a:r>
              <a:rPr lang="fr-F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master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Organisera les réunions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la planification de sprint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4D5156"/>
                </a:solidFill>
                <a:latin typeface="Arial" panose="020B0604020202020204" pitchFamily="34" charset="0"/>
              </a:rPr>
              <a:t>backlogs</a:t>
            </a:r>
            <a:endParaRPr lang="fr-FR" dirty="0">
              <a:solidFill>
                <a:srgbClr val="4D5156"/>
              </a:solidFill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CA1F45-0CD9-C44A-0343-824F31F8DAB7}"/>
              </a:ext>
            </a:extLst>
          </p:cNvPr>
          <p:cNvSpPr txBox="1"/>
          <p:nvPr/>
        </p:nvSpPr>
        <p:spPr>
          <a:xfrm>
            <a:off x="6287590" y="2122978"/>
            <a:ext cx="4812900" cy="1428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la revue et la rétrospective de sprint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Animera quotidiennement les </a:t>
            </a:r>
            <a:r>
              <a:rPr lang="fr-FR" i="1" dirty="0">
                <a:solidFill>
                  <a:srgbClr val="4D5156"/>
                </a:solidFill>
                <a:latin typeface="Arial" panose="020B0604020202020204" pitchFamily="34" charset="0"/>
              </a:rPr>
              <a:t>Daily</a:t>
            </a: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 planifié à 10h00, d’une durée de 10 mn</a:t>
            </a:r>
            <a:endParaRPr lang="fr-FR" dirty="0">
              <a:latin typeface=""/>
            </a:endParaRPr>
          </a:p>
        </p:txBody>
      </p:sp>
      <p:pic>
        <p:nvPicPr>
          <p:cNvPr id="6" name="Image 5" descr="Une image contenant texte, capture d’écran, Visage humain, personne&#10;&#10;Description générée automatiquement">
            <a:extLst>
              <a:ext uri="{FF2B5EF4-FFF2-40B4-BE49-F238E27FC236}">
                <a16:creationId xmlns:a16="http://schemas.microsoft.com/office/drawing/2014/main" id="{265B112F-BDB7-44A2-3B79-640ADBD3E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80" y="3260295"/>
            <a:ext cx="7772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6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Police, capture d’écran, logo&#10;&#10;Description générée automatiquement">
            <a:extLst>
              <a:ext uri="{FF2B5EF4-FFF2-40B4-BE49-F238E27FC236}">
                <a16:creationId xmlns:a16="http://schemas.microsoft.com/office/drawing/2014/main" id="{EDB0E886-F616-D321-0447-9F54E30F2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90" y="1826171"/>
            <a:ext cx="9755419" cy="362970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CC8B00E-5DCD-CB18-FFD3-FA1A4EF9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7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A89D5-8A2F-C295-460E-1254BC54EB93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11">
            <a:extLst>
              <a:ext uri="{FF2B5EF4-FFF2-40B4-BE49-F238E27FC236}">
                <a16:creationId xmlns:a16="http://schemas.microsoft.com/office/drawing/2014/main" id="{AFF1D453-E58F-3C4D-A78C-9B3839A8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911" y="6356350"/>
            <a:ext cx="4235668" cy="365125"/>
          </a:xfrm>
        </p:spPr>
        <p:txBody>
          <a:bodyPr/>
          <a:lstStyle/>
          <a:p>
            <a:r>
              <a:rPr lang="fr-FR" dirty="0"/>
              <a:t>Présentation de l'outil de gestion de projet et du tableau Kanban</a:t>
            </a:r>
          </a:p>
        </p:txBody>
      </p:sp>
    </p:spTree>
    <p:extLst>
      <p:ext uri="{BB962C8B-B14F-4D97-AF65-F5344CB8AC3E}">
        <p14:creationId xmlns:p14="http://schemas.microsoft.com/office/powerpoint/2010/main" val="357646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CC8B00E-5DCD-CB18-FFD3-FA1A4EF9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8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A89D5-8A2F-C295-460E-1254BC54EB93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BE60FB36-C84B-98F4-35C4-EBEA607C7889}"/>
              </a:ext>
            </a:extLst>
          </p:cNvPr>
          <p:cNvSpPr txBox="1">
            <a:spLocks/>
          </p:cNvSpPr>
          <p:nvPr/>
        </p:nvSpPr>
        <p:spPr>
          <a:xfrm>
            <a:off x="1091513" y="416354"/>
            <a:ext cx="9723632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5. Organisation des équipes techniques</a:t>
            </a:r>
          </a:p>
        </p:txBody>
      </p:sp>
      <p:sp>
        <p:nvSpPr>
          <p:cNvPr id="8" name="Espace réservé du pied de page 11">
            <a:extLst>
              <a:ext uri="{FF2B5EF4-FFF2-40B4-BE49-F238E27FC236}">
                <a16:creationId xmlns:a16="http://schemas.microsoft.com/office/drawing/2014/main" id="{AFF1D453-E58F-3C4D-A78C-9B3839A8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911" y="6356350"/>
            <a:ext cx="4235668" cy="365125"/>
          </a:xfrm>
        </p:spPr>
        <p:txBody>
          <a:bodyPr/>
          <a:lstStyle/>
          <a:p>
            <a:r>
              <a:rPr lang="fr-FR" dirty="0"/>
              <a:t>Présentation de l'outil de gestion de projet et du tableau Kanban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77560E-7319-D008-0EB2-5934C1F7AB27}"/>
              </a:ext>
            </a:extLst>
          </p:cNvPr>
          <p:cNvSpPr txBox="1"/>
          <p:nvPr/>
        </p:nvSpPr>
        <p:spPr>
          <a:xfrm>
            <a:off x="1091512" y="2431010"/>
            <a:ext cx="4812900" cy="3223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Pierre-Henri, le chef de projet technique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Décide des choix techniques et de l’architecture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Effectue la revue de code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Modélise les données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Participe au développement, sur tout les types de tâches (BDD, back, front)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fr-FR" dirty="0">
              <a:solidFill>
                <a:srgbClr val="4D5156"/>
              </a:solidFill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15BA1B-99F4-76EE-6B43-6CC5B8E4EE11}"/>
              </a:ext>
            </a:extLst>
          </p:cNvPr>
          <p:cNvSpPr txBox="1"/>
          <p:nvPr/>
        </p:nvSpPr>
        <p:spPr>
          <a:xfrm>
            <a:off x="6287590" y="2431010"/>
            <a:ext cx="4812900" cy="3326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Equipe technique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chef de projet technique / architecte logiciel / Scrum master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Pierre-Henri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développeur </a:t>
            </a:r>
            <a:r>
              <a:rPr lang="fr-FR" sz="1800" dirty="0" err="1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front-end</a:t>
            </a:r>
            <a:endParaRPr lang="fr-FR" dirty="0">
              <a:solidFill>
                <a:srgbClr val="4D515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Tiffany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1 développeur </a:t>
            </a:r>
            <a:r>
              <a:rPr lang="fr-FR" dirty="0" err="1">
                <a:solidFill>
                  <a:srgbClr val="4D5156"/>
                </a:solidFill>
                <a:latin typeface="Arial" panose="020B0604020202020204" pitchFamily="34" charset="0"/>
              </a:rPr>
              <a:t>back-end</a:t>
            </a:r>
            <a:endParaRPr lang="fr-FR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Christophe</a:t>
            </a:r>
            <a:endParaRPr lang="fr-FR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86093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CC8B00E-5DCD-CB18-FFD3-FA1A4EF9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9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A89D5-8A2F-C295-460E-1254BC54EB93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BE60FB36-C84B-98F4-35C4-EBEA607C7889}"/>
              </a:ext>
            </a:extLst>
          </p:cNvPr>
          <p:cNvSpPr txBox="1">
            <a:spLocks/>
          </p:cNvSpPr>
          <p:nvPr/>
        </p:nvSpPr>
        <p:spPr>
          <a:xfrm>
            <a:off x="1091513" y="416354"/>
            <a:ext cx="9723632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6. Durée du développement</a:t>
            </a:r>
          </a:p>
        </p:txBody>
      </p:sp>
      <p:sp>
        <p:nvSpPr>
          <p:cNvPr id="8" name="Espace réservé du pied de page 11">
            <a:extLst>
              <a:ext uri="{FF2B5EF4-FFF2-40B4-BE49-F238E27FC236}">
                <a16:creationId xmlns:a16="http://schemas.microsoft.com/office/drawing/2014/main" id="{AFF1D453-E58F-3C4D-A78C-9B3839A8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911" y="6356350"/>
            <a:ext cx="4235668" cy="365125"/>
          </a:xfrm>
        </p:spPr>
        <p:txBody>
          <a:bodyPr/>
          <a:lstStyle/>
          <a:p>
            <a:r>
              <a:rPr lang="fr-FR" dirty="0"/>
              <a:t>Présentation de l'outil de gestion de projet et du tableau Kanban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2BF8683-960E-7B63-555F-6968D2B90737}"/>
              </a:ext>
            </a:extLst>
          </p:cNvPr>
          <p:cNvSpPr txBox="1"/>
          <p:nvPr/>
        </p:nvSpPr>
        <p:spPr>
          <a:xfrm>
            <a:off x="1091511" y="1872476"/>
            <a:ext cx="1945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/>
              <a:t>Chiffres</a:t>
            </a:r>
            <a:endParaRPr lang="fr-FR" sz="36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77560E-7319-D008-0EB2-5934C1F7AB27}"/>
              </a:ext>
            </a:extLst>
          </p:cNvPr>
          <p:cNvSpPr txBox="1"/>
          <p:nvPr/>
        </p:nvSpPr>
        <p:spPr>
          <a:xfrm>
            <a:off x="1091513" y="2669261"/>
            <a:ext cx="4812900" cy="2489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Durée : </a:t>
            </a:r>
            <a:r>
              <a:rPr lang="fr-FR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56,5 jours</a:t>
            </a:r>
          </a:p>
          <a:p>
            <a:pPr marL="285750" indent="-28575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User stories :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27 tâches</a:t>
            </a:r>
          </a:p>
          <a:p>
            <a:pPr marL="285750" indent="-28575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Répartition des tâches : </a:t>
            </a:r>
          </a:p>
          <a:p>
            <a:pPr marL="742950" lvl="1" indent="-28575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b="1" i="1" dirty="0">
                <a:latin typeface="Arial" panose="020B0604020202020204" pitchFamily="34" charset="0"/>
              </a:rPr>
              <a:t>Back</a:t>
            </a:r>
            <a:r>
              <a:rPr lang="fr-FR" dirty="0">
                <a:latin typeface="Arial" panose="020B0604020202020204" pitchFamily="34" charset="0"/>
              </a:rPr>
              <a:t> (</a:t>
            </a:r>
            <a:r>
              <a:rPr lang="fr-FR" dirty="0" err="1">
                <a:latin typeface="Arial" panose="020B0604020202020204" pitchFamily="34" charset="0"/>
              </a:rPr>
              <a:t>back-end</a:t>
            </a:r>
            <a:r>
              <a:rPr lang="fr-FR" dirty="0">
                <a:latin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b="1" i="1" dirty="0">
                <a:latin typeface="Arial" panose="020B0604020202020204" pitchFamily="34" charset="0"/>
              </a:rPr>
              <a:t>Front</a:t>
            </a:r>
            <a:r>
              <a:rPr lang="fr-FR" dirty="0">
                <a:latin typeface="Arial" panose="020B0604020202020204" pitchFamily="34" charset="0"/>
              </a:rPr>
              <a:t> (</a:t>
            </a:r>
            <a:r>
              <a:rPr lang="fr-FR" dirty="0" err="1">
                <a:latin typeface="Arial" panose="020B0604020202020204" pitchFamily="34" charset="0"/>
              </a:rPr>
              <a:t>front-end</a:t>
            </a:r>
            <a:r>
              <a:rPr lang="fr-FR" dirty="0">
                <a:latin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b="1" i="1" dirty="0">
                <a:latin typeface="Arial" panose="020B0604020202020204" pitchFamily="34" charset="0"/>
              </a:rPr>
              <a:t>BDD</a:t>
            </a:r>
            <a:r>
              <a:rPr lang="fr-FR" dirty="0">
                <a:latin typeface="Arial" panose="020B0604020202020204" pitchFamily="34" charset="0"/>
              </a:rPr>
              <a:t> (bases de données)</a:t>
            </a:r>
            <a:endParaRPr lang="fr-FR" dirty="0">
              <a:latin typeface="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FC992F-92EE-BCF4-C35F-B2AFC2E7ED04}"/>
              </a:ext>
            </a:extLst>
          </p:cNvPr>
          <p:cNvSpPr txBox="1"/>
          <p:nvPr/>
        </p:nvSpPr>
        <p:spPr>
          <a:xfrm>
            <a:off x="6287590" y="2431010"/>
            <a:ext cx="4812900" cy="3121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Organisation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 </a:t>
            </a:r>
            <a:r>
              <a:rPr lang="fr-FR" sz="1800" i="1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sprints</a:t>
            </a:r>
            <a:r>
              <a:rPr lang="fr-FR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(de 2 semaines chacun)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4D515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Possibilté</a:t>
            </a: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d’autres </a:t>
            </a:r>
            <a:r>
              <a:rPr lang="fr-FR" i="1" dirty="0">
                <a:solidFill>
                  <a:srgbClr val="4D515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sprints</a:t>
            </a: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futurs (pour des modifications ou évolutions)</a:t>
            </a:r>
            <a:endParaRPr lang="fr-FR" sz="1800" dirty="0">
              <a:solidFill>
                <a:srgbClr val="4D5156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 </a:t>
            </a:r>
            <a:r>
              <a:rPr lang="fr-FR" sz="1800" i="1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planning poker </a:t>
            </a:r>
            <a:r>
              <a:rPr lang="fr-FR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regroupe l’équipe technique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La </a:t>
            </a:r>
            <a:r>
              <a:rPr lang="fr-FR" i="1" dirty="0">
                <a:solidFill>
                  <a:srgbClr val="4D5156"/>
                </a:solidFill>
                <a:latin typeface="Arial" panose="020B0604020202020204" pitchFamily="34" charset="0"/>
              </a:rPr>
              <a:t>rétrospective</a:t>
            </a: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 et la </a:t>
            </a:r>
            <a:r>
              <a:rPr lang="fr-FR" i="1" dirty="0">
                <a:solidFill>
                  <a:srgbClr val="4D5156"/>
                </a:solidFill>
                <a:latin typeface="Arial" panose="020B0604020202020204" pitchFamily="34" charset="0"/>
              </a:rPr>
              <a:t>démo</a:t>
            </a: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</a:rPr>
              <a:t> réunit l’équipe technique et le client (PO + CP)</a:t>
            </a:r>
            <a:endParaRPr lang="fr-FR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4754248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940</Words>
  <Application>Microsoft Macintosh PowerPoint</Application>
  <PresentationFormat>Grand écran</PresentationFormat>
  <Paragraphs>204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Thème Office</vt:lpstr>
      <vt:lpstr>Présentation de l’outil de gestion de projet et du tableau Kanban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Pierre-Henri BORD</dc:creator>
  <cp:lastModifiedBy>Pierre-Henri BORD</cp:lastModifiedBy>
  <cp:revision>83</cp:revision>
  <dcterms:created xsi:type="dcterms:W3CDTF">2023-06-09T09:49:02Z</dcterms:created>
  <dcterms:modified xsi:type="dcterms:W3CDTF">2023-07-06T20:06:29Z</dcterms:modified>
</cp:coreProperties>
</file>