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4" r:id="rId6"/>
    <p:sldId id="265" r:id="rId7"/>
    <p:sldId id="263" r:id="rId8"/>
    <p:sldId id="259" r:id="rId9"/>
    <p:sldId id="266" r:id="rId10"/>
    <p:sldId id="260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7B1"/>
    <a:srgbClr val="FF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02-6B4F-B98B-5AC4CD62446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902-6B4F-B98B-5AC4CD62446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02-6B4F-B98B-5AC4CD6244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72-774B-B160-CA6BE5A0FDD8}"/>
              </c:ext>
            </c:extLst>
          </c:dPt>
          <c:cat>
            <c:strRef>
              <c:f>Feuil1!$A$2:$A$5</c:f>
              <c:strCache>
                <c:ptCount val="4"/>
                <c:pt idx="0">
                  <c:v>React</c:v>
                </c:pt>
                <c:pt idx="1">
                  <c:v>Angular</c:v>
                </c:pt>
                <c:pt idx="2">
                  <c:v>Vue</c:v>
                </c:pt>
                <c:pt idx="3">
                  <c:v>Divers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58</c:v>
                </c:pt>
                <c:pt idx="1">
                  <c:v>32</c:v>
                </c:pt>
                <c:pt idx="2">
                  <c:v>7.5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2-6B4F-B98B-5AC4CD624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EF85-CB60-FC40-8E8F-215F3774734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3B3B-C759-594A-91DB-3A8E16073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FE585-304C-710A-F3B4-1D0924C4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3B253-9D95-B842-AB54-C1B27282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BB17F-210E-3418-E836-24DCF82F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A6FC-888A-B745-9AC0-A4C428E59670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4A3DE-45D5-B950-9E2F-8D24E51B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FB9D5-F46D-35EC-0E8B-749948D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89332-49E0-153E-636B-98D4986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1136B-7CE4-8E2D-DBA3-E7E685B2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1BF8-2FF2-6264-6F2B-DE141A9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7A10-02D3-DE40-A820-CF32F489B314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A07D2-9C16-2050-0A5D-34A67A3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4CF81-AC96-AC87-87FF-8A571C5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2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AA3D9-EF3C-19AF-4F1A-315CA5F5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6152C-C9E5-E705-F5B7-C817046D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0F31D-67AE-9796-3A2E-85E376F6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E6D6-04C8-2F4E-97D5-08B65E0384E6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04C95-8152-62F9-F254-506B7DB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43B65-D393-49A2-984A-A762BE00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4987B-195C-BB45-8375-11C97598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C9BA-ED5F-117F-574E-F74F60CE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9EB32-6248-172E-65ED-1A787CF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509-EEE9-EE4A-B2C7-1066CCE45C42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3F8F0-991C-63CA-91F7-4A5F13D0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06866-336C-2FDF-F069-EB8A85E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F717-1055-A50D-8AA4-4684B280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BC959-EE81-8C49-6607-E58B7CDD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054A3-DCA8-1BBE-28E5-4D099969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EB5A-1344-F44F-A3A4-5708EC5860EB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C5526-D3C8-65E2-FC55-34AB0A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9644B-1FC5-4020-9827-B6CBB164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E9FC-AC9D-9D1B-855C-4CB09E3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22E86-78F4-13E7-5B7B-3BFE83DF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24E071-F601-525E-4703-D09ACCD8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A8E37-1A3F-FD68-A1B1-E1C6EEF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CE88-B7B9-D148-9E8C-872CC683286E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76F991-87A8-ED18-2807-FFAAF42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C9EC4-2FEB-F2FF-C88A-1B716B47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9F7D-D8B9-F5AE-523E-622D3C0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F2809-9623-0758-35F1-38352AF5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0948BC-DBE1-52B6-749F-91B0ED54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38DDD0-DDC4-1DD8-234D-4209759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FF5385-50E2-2C1F-442B-51D5E42B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1BA98-9C95-31AF-0FF3-972F96A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A524-DB84-3F40-951F-8937705DB8E2}" type="datetime1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DB7F17-AD31-6029-8E0E-2395907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CB7D12-E41B-DE29-2B46-8826AAA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FDA3B-AE7D-BA6A-298E-4ED182D0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9E67C-03F7-AEE0-D32F-4A5B86D7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AB58-C51E-F94C-8595-BEF4CABB1662}" type="datetime1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DF7A89-ACEB-03F5-1DD8-3F7CDE3F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268EFE-68D9-3669-1DC2-FD0CB675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EB745C-270D-4354-2904-2F6A6EF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9151-3D31-1F44-B077-D4E487A04EBA}" type="datetime1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F38254-6A18-9267-CD2D-516211D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E2649-C41A-62B7-6B82-EDB4B880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62DB4-5A87-10E6-FAF7-D83E44B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D8148-0DE8-D513-4EA4-63F94C96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589334-80DA-A724-E690-4AA1A292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EC832-7290-7405-6847-B0F432CD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CBEF-015D-C84C-B35D-FE2E53FAE489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8C7C4-31E1-DB70-CDBB-CD42073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EFA3AC-B4AD-2BE6-39DA-09D36A9D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9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A049-6A31-C987-1F40-D3BF9351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C619F4-FF17-5555-4A5F-5E542BDE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CAB61-A626-FCB0-1A79-A1B1648A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7BB56-5B8A-DA27-B747-C01A80C3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C026-7AEB-0B4B-90F3-D3690C300547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7FEB85-1E05-55EA-6EEC-08283DF9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46D92-F588-130D-0AC8-225EDB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6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88E431-A5FB-3901-0A9A-08A07E07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A4433-A3DF-EC55-C548-66887EC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4CAD0-86BA-12D3-FDBB-DD0C0E920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D771-BAEF-3B40-9F30-D7A94F26BE76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43A0D-DEB9-4271-54AC-DA1C26BD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Présentation des solutions techniques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0B129-23D4-A280-AF1C-F4BDF365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570894-184B-E0EB-368E-C0F9AF6227A7}"/>
              </a:ext>
            </a:extLst>
          </p:cNvPr>
          <p:cNvSpPr/>
          <p:nvPr/>
        </p:nvSpPr>
        <p:spPr>
          <a:xfrm>
            <a:off x="0" y="2026508"/>
            <a:ext cx="12192000" cy="4831492"/>
          </a:xfrm>
          <a:prstGeom prst="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AF1E1-BB52-803A-6C8D-FA30F0865E62}"/>
              </a:ext>
            </a:extLst>
          </p:cNvPr>
          <p:cNvSpPr/>
          <p:nvPr/>
        </p:nvSpPr>
        <p:spPr>
          <a:xfrm>
            <a:off x="0" y="0"/>
            <a:ext cx="6096000" cy="20265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D65647-EA21-09B5-19A6-03B3DE83E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372"/>
            <a:ext cx="9144000" cy="190976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4800" b="1" dirty="0">
                <a:solidFill>
                  <a:schemeClr val="bg1"/>
                </a:solidFill>
                <a:latin typeface=""/>
              </a:rPr>
              <a:t>Présentation</a:t>
            </a:r>
            <a:br>
              <a:rPr lang="fr-FR" sz="4800" b="1" dirty="0">
                <a:solidFill>
                  <a:schemeClr val="bg1"/>
                </a:solidFill>
                <a:latin typeface=""/>
              </a:rPr>
            </a:br>
            <a:r>
              <a:rPr lang="fr-FR" sz="4800" b="1" dirty="0">
                <a:solidFill>
                  <a:schemeClr val="bg1"/>
                </a:solidFill>
                <a:latin typeface=""/>
              </a:rPr>
              <a:t>des solutions techniques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465D3E-23F7-C0DA-FC34-E3EB4A7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C6A1D73-ECE4-B8E2-4807-32202B1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Présentation des solutions techniques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5B13B22-249C-D8A7-96BC-F8AA1332E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13" y="852544"/>
            <a:ext cx="1514784" cy="362231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72CFA695-9AEB-D0F6-A654-AD409A778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513" y="607250"/>
            <a:ext cx="1514784" cy="195456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072DD442-3C43-B8A3-3236-B00357B2B025}"/>
              </a:ext>
            </a:extLst>
          </p:cNvPr>
          <p:cNvSpPr txBox="1">
            <a:spLocks/>
          </p:cNvSpPr>
          <p:nvPr/>
        </p:nvSpPr>
        <p:spPr>
          <a:xfrm>
            <a:off x="7546428" y="531716"/>
            <a:ext cx="3554059" cy="96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>
                <a:latin typeface=""/>
              </a:rPr>
              <a:t>Pierre-</a:t>
            </a:r>
            <a:r>
              <a:rPr lang="fr-FR" dirty="0" err="1">
                <a:latin typeface=""/>
              </a:rPr>
              <a:t>henri</a:t>
            </a:r>
            <a:r>
              <a:rPr lang="fr-FR" dirty="0">
                <a:latin typeface=""/>
              </a:rPr>
              <a:t> Bord</a:t>
            </a:r>
          </a:p>
          <a:p>
            <a:pPr algn="r"/>
            <a:r>
              <a:rPr lang="fr-FR" dirty="0" err="1">
                <a:latin typeface=""/>
              </a:rPr>
              <a:t>Webgencia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544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430A7E-D6F8-47DF-0C95-BF8636E55FF5}"/>
              </a:ext>
            </a:extLst>
          </p:cNvPr>
          <p:cNvSpPr/>
          <p:nvPr/>
        </p:nvSpPr>
        <p:spPr>
          <a:xfrm>
            <a:off x="0" y="1320757"/>
            <a:ext cx="6096000" cy="5537243"/>
          </a:xfrm>
          <a:prstGeom prst="rect">
            <a:avLst/>
          </a:prstGeom>
          <a:solidFill>
            <a:srgbClr val="8BC7B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7.1 Serveur </a:t>
            </a:r>
            <a:r>
              <a:rPr lang="fr-FR" dirty="0" err="1">
                <a:latin typeface=""/>
              </a:rPr>
              <a:t>back-end</a:t>
            </a:r>
            <a:endParaRPr lang="fr-FR" dirty="0">
              <a:latin typeface="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B55F21-BF6C-72EB-B00D-2C1F223F2330}"/>
              </a:ext>
            </a:extLst>
          </p:cNvPr>
          <p:cNvSpPr txBox="1"/>
          <p:nvPr/>
        </p:nvSpPr>
        <p:spPr>
          <a:xfrm>
            <a:off x="1862874" y="1561250"/>
            <a:ext cx="3249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Node.js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820578-EB88-9284-640B-1D6A89896451}"/>
              </a:ext>
            </a:extLst>
          </p:cNvPr>
          <p:cNvSpPr txBox="1"/>
          <p:nvPr/>
        </p:nvSpPr>
        <p:spPr>
          <a:xfrm>
            <a:off x="1091512" y="2313555"/>
            <a:ext cx="4812900" cy="410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Plateforme logicielle libre en JavaScript, orientée vers les applications réseau évènementielles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Basé sur la machine virtuelle V8, la bibliothèque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libuv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pour sa boucle d'évènements, et implémente sous licence MIT les spécifications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CommonJS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Module natif http qui permet le développement de serveur http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Déploiement de sites internet et d'applications web développés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Environnement bas niveau permettant l'exécution de JavaScript côté serveur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3AE74A-A9E7-3C3B-C26E-A85F5802EAD3}"/>
              </a:ext>
            </a:extLst>
          </p:cNvPr>
          <p:cNvSpPr txBox="1"/>
          <p:nvPr/>
        </p:nvSpPr>
        <p:spPr>
          <a:xfrm>
            <a:off x="6419143" y="2313554"/>
            <a:ext cx="4812900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Framework pour construire des applications web basées sur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Node.js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Relativement minimaliste tout en permettant d'étendre ses fonctionnalités via des plugins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Architecture comparable à celui du Modèle Vue Contrôleur (MVC)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Inclus des fonctionnalités HTTP (redirection, mise en cache, etc...)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Image 12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FAF3B11D-E92C-B169-29B0-D293FD40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2" y="1469236"/>
            <a:ext cx="787857" cy="787857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8D745AE2-EA3A-0A9D-965E-F47B4484B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3192" y="1717255"/>
            <a:ext cx="135988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0052EB-96AD-BB85-0267-B8CC47CFA71D}"/>
              </a:ext>
            </a:extLst>
          </p:cNvPr>
          <p:cNvSpPr/>
          <p:nvPr/>
        </p:nvSpPr>
        <p:spPr>
          <a:xfrm>
            <a:off x="6096000" y="1320757"/>
            <a:ext cx="6096000" cy="5537243"/>
          </a:xfrm>
          <a:prstGeom prst="rect">
            <a:avLst/>
          </a:prstGeom>
          <a:solidFill>
            <a:srgbClr val="8BC7B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7.2 Serveur </a:t>
            </a:r>
            <a:r>
              <a:rPr lang="fr-FR" dirty="0" err="1">
                <a:latin typeface=""/>
              </a:rPr>
              <a:t>back-end</a:t>
            </a:r>
            <a:endParaRPr lang="fr-FR" dirty="0">
              <a:latin typeface="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B55F21-BF6C-72EB-B00D-2C1F223F2330}"/>
              </a:ext>
            </a:extLst>
          </p:cNvPr>
          <p:cNvSpPr txBox="1"/>
          <p:nvPr/>
        </p:nvSpPr>
        <p:spPr>
          <a:xfrm>
            <a:off x="1993504" y="2423399"/>
            <a:ext cx="3249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Sequelize</a:t>
            </a: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820578-EB88-9284-640B-1D6A89896451}"/>
              </a:ext>
            </a:extLst>
          </p:cNvPr>
          <p:cNvSpPr txBox="1"/>
          <p:nvPr/>
        </p:nvSpPr>
        <p:spPr>
          <a:xfrm>
            <a:off x="1091512" y="3175704"/>
            <a:ext cx="481290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ORM moderne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TypeScript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Node.js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pour Oracle,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Postgres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, MySQL,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MariaDB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, SQLite, SQL Server…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Offre un support solide de transactions, relations, chargement, réplication en lecture…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3AE74A-A9E7-3C3B-C26E-A85F5802EAD3}"/>
              </a:ext>
            </a:extLst>
          </p:cNvPr>
          <p:cNvSpPr txBox="1"/>
          <p:nvPr/>
        </p:nvSpPr>
        <p:spPr>
          <a:xfrm>
            <a:off x="6419143" y="3175703"/>
            <a:ext cx="4812900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permet aux entreprises en ligne d'accepter des paiements, de transférer des fonds et de se développer rapidement à l'échelle mondiale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6" name="Image 15" descr="Une image contenant carré, capture d’écran, motif, art&#10;&#10;Description générée automatiquement">
            <a:extLst>
              <a:ext uri="{FF2B5EF4-FFF2-40B4-BE49-F238E27FC236}">
                <a16:creationId xmlns:a16="http://schemas.microsoft.com/office/drawing/2014/main" id="{89150626-1658-3C60-FD04-44CCD174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62" y="2242367"/>
            <a:ext cx="721961" cy="833032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B696D91D-AE6F-E6FB-A5D0-C2CD46067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7888" y="2390996"/>
            <a:ext cx="1362347" cy="6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8. Architecture d’un serveur </a:t>
            </a:r>
            <a:r>
              <a:rPr lang="fr-FR" dirty="0" err="1">
                <a:latin typeface=""/>
              </a:rPr>
              <a:t>Node.js</a:t>
            </a:r>
            <a:endParaRPr lang="fr-FR" dirty="0">
              <a:latin typeface="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BF7BA-E3FE-4637-9E5B-34C96CDE591F}"/>
              </a:ext>
            </a:extLst>
          </p:cNvPr>
          <p:cNvSpPr/>
          <p:nvPr/>
        </p:nvSpPr>
        <p:spPr>
          <a:xfrm>
            <a:off x="1776551" y="1815736"/>
            <a:ext cx="3265714" cy="2364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BE412-AE37-51E4-0FB6-FFFF9E48963A}"/>
              </a:ext>
            </a:extLst>
          </p:cNvPr>
          <p:cNvSpPr/>
          <p:nvPr/>
        </p:nvSpPr>
        <p:spPr>
          <a:xfrm>
            <a:off x="1776551" y="4596717"/>
            <a:ext cx="5891349" cy="12860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4A7B7-876A-1087-EF3D-5832AF6D38B4}"/>
              </a:ext>
            </a:extLst>
          </p:cNvPr>
          <p:cNvSpPr/>
          <p:nvPr/>
        </p:nvSpPr>
        <p:spPr>
          <a:xfrm>
            <a:off x="8499565" y="1737111"/>
            <a:ext cx="2286000" cy="4145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A6D94-82BE-0A6B-F888-CF70204EF933}"/>
              </a:ext>
            </a:extLst>
          </p:cNvPr>
          <p:cNvSpPr/>
          <p:nvPr/>
        </p:nvSpPr>
        <p:spPr>
          <a:xfrm>
            <a:off x="8712926" y="3429000"/>
            <a:ext cx="1867987" cy="6335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61F77-6853-148E-979E-ECF53D13CE41}"/>
              </a:ext>
            </a:extLst>
          </p:cNvPr>
          <p:cNvSpPr/>
          <p:nvPr/>
        </p:nvSpPr>
        <p:spPr>
          <a:xfrm>
            <a:off x="1985557" y="5037909"/>
            <a:ext cx="1423851" cy="633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en arc 10">
            <a:extLst>
              <a:ext uri="{FF2B5EF4-FFF2-40B4-BE49-F238E27FC236}">
                <a16:creationId xmlns:a16="http://schemas.microsoft.com/office/drawing/2014/main" id="{209FA337-2568-ACBA-18C9-E8E5EF0AAA94}"/>
              </a:ext>
            </a:extLst>
          </p:cNvPr>
          <p:cNvSpPr/>
          <p:nvPr/>
        </p:nvSpPr>
        <p:spPr>
          <a:xfrm rot="18000000">
            <a:off x="2920204" y="1916172"/>
            <a:ext cx="978408" cy="978408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en arc 11">
            <a:extLst>
              <a:ext uri="{FF2B5EF4-FFF2-40B4-BE49-F238E27FC236}">
                <a16:creationId xmlns:a16="http://schemas.microsoft.com/office/drawing/2014/main" id="{CC2CFF8B-944B-6D76-103D-2D45AC50AD23}"/>
              </a:ext>
            </a:extLst>
          </p:cNvPr>
          <p:cNvSpPr/>
          <p:nvPr/>
        </p:nvSpPr>
        <p:spPr>
          <a:xfrm rot="7200000">
            <a:off x="3022530" y="1981319"/>
            <a:ext cx="978408" cy="978408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243C4-9FA4-6FE1-86D9-52C956D24764}"/>
              </a:ext>
            </a:extLst>
          </p:cNvPr>
          <p:cNvSpPr/>
          <p:nvPr/>
        </p:nvSpPr>
        <p:spPr>
          <a:xfrm>
            <a:off x="3618414" y="5037909"/>
            <a:ext cx="1423851" cy="633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B0898D-5BB8-F5DF-D9C3-6D72638E0CE5}"/>
              </a:ext>
            </a:extLst>
          </p:cNvPr>
          <p:cNvSpPr/>
          <p:nvPr/>
        </p:nvSpPr>
        <p:spPr>
          <a:xfrm>
            <a:off x="5251271" y="5037909"/>
            <a:ext cx="1423851" cy="633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EABF1-A33A-3D08-9891-74F12C443083}"/>
              </a:ext>
            </a:extLst>
          </p:cNvPr>
          <p:cNvSpPr/>
          <p:nvPr/>
        </p:nvSpPr>
        <p:spPr>
          <a:xfrm>
            <a:off x="8712926" y="4240754"/>
            <a:ext cx="1867987" cy="6335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CA102F-DF0A-88BF-DD16-8FD1A91E6AF4}"/>
              </a:ext>
            </a:extLst>
          </p:cNvPr>
          <p:cNvSpPr/>
          <p:nvPr/>
        </p:nvSpPr>
        <p:spPr>
          <a:xfrm>
            <a:off x="8712926" y="5052508"/>
            <a:ext cx="1867987" cy="6335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D88EBF-6714-87B7-32D7-3D293465AD99}"/>
              </a:ext>
            </a:extLst>
          </p:cNvPr>
          <p:cNvSpPr txBox="1"/>
          <p:nvPr/>
        </p:nvSpPr>
        <p:spPr>
          <a:xfrm>
            <a:off x="1935575" y="3073642"/>
            <a:ext cx="2924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Boucle d'événements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Exécution de tâches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dans une seule direction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BD087CD-1C95-A323-4470-9FC8343047EA}"/>
              </a:ext>
            </a:extLst>
          </p:cNvPr>
          <p:cNvSpPr txBox="1"/>
          <p:nvPr/>
        </p:nvSpPr>
        <p:spPr>
          <a:xfrm>
            <a:off x="1876700" y="4642581"/>
            <a:ext cx="292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File d'attente d'événements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3F173F-AC51-C415-2F32-84AAA6CE031A}"/>
              </a:ext>
            </a:extLst>
          </p:cNvPr>
          <p:cNvSpPr txBox="1"/>
          <p:nvPr/>
        </p:nvSpPr>
        <p:spPr>
          <a:xfrm>
            <a:off x="2290182" y="5162545"/>
            <a:ext cx="81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Tâche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E7FD9D-AF0D-3D95-B5D2-3EB1FB3E606E}"/>
              </a:ext>
            </a:extLst>
          </p:cNvPr>
          <p:cNvSpPr txBox="1"/>
          <p:nvPr/>
        </p:nvSpPr>
        <p:spPr>
          <a:xfrm>
            <a:off x="3927422" y="5184616"/>
            <a:ext cx="81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Tâche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8DAB4B-2D4C-232E-462F-680C5ABE779E}"/>
              </a:ext>
            </a:extLst>
          </p:cNvPr>
          <p:cNvSpPr txBox="1"/>
          <p:nvPr/>
        </p:nvSpPr>
        <p:spPr>
          <a:xfrm>
            <a:off x="5555896" y="5162545"/>
            <a:ext cx="81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Tâche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441201-AED6-5491-FD24-DFBA89288D69}"/>
              </a:ext>
            </a:extLst>
          </p:cNvPr>
          <p:cNvSpPr txBox="1"/>
          <p:nvPr/>
        </p:nvSpPr>
        <p:spPr>
          <a:xfrm>
            <a:off x="8499591" y="1719128"/>
            <a:ext cx="228599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Groupe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de discussion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Tâches I/O en cours d'exécution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335CED-5820-8B85-3E20-CF58C65F4EEE}"/>
              </a:ext>
            </a:extLst>
          </p:cNvPr>
          <p:cNvSpPr txBox="1"/>
          <p:nvPr/>
        </p:nvSpPr>
        <p:spPr>
          <a:xfrm>
            <a:off x="9213216" y="5184616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Réseau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E1201-6B83-EA5E-A1D7-E80CA0E31FBE}"/>
              </a:ext>
            </a:extLst>
          </p:cNvPr>
          <p:cNvSpPr txBox="1"/>
          <p:nvPr/>
        </p:nvSpPr>
        <p:spPr>
          <a:xfrm>
            <a:off x="9062154" y="4239588"/>
            <a:ext cx="115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Système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de fichiers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AD76D-38E9-1CF0-930F-C1DA3B843F60}"/>
              </a:ext>
            </a:extLst>
          </p:cNvPr>
          <p:cNvSpPr txBox="1"/>
          <p:nvPr/>
        </p:nvSpPr>
        <p:spPr>
          <a:xfrm>
            <a:off x="8745631" y="358194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C4B75F0F-0EE5-2FBE-C070-2C59AEC6FB21}"/>
              </a:ext>
            </a:extLst>
          </p:cNvPr>
          <p:cNvSpPr/>
          <p:nvPr/>
        </p:nvSpPr>
        <p:spPr>
          <a:xfrm>
            <a:off x="5040926" y="2861342"/>
            <a:ext cx="3456000" cy="1881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3123D491-8BE0-6AF9-B2B6-3B374BA16C5E}"/>
              </a:ext>
            </a:extLst>
          </p:cNvPr>
          <p:cNvSpPr/>
          <p:nvPr/>
        </p:nvSpPr>
        <p:spPr>
          <a:xfrm rot="9900000">
            <a:off x="4601975" y="3929265"/>
            <a:ext cx="3979792" cy="1881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D23AB59F-E972-C362-1358-50ACB7799210}"/>
              </a:ext>
            </a:extLst>
          </p:cNvPr>
          <p:cNvSpPr/>
          <p:nvPr/>
        </p:nvSpPr>
        <p:spPr>
          <a:xfrm>
            <a:off x="732538" y="2692594"/>
            <a:ext cx="1044000" cy="1881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a droite 30">
            <a:extLst>
              <a:ext uri="{FF2B5EF4-FFF2-40B4-BE49-F238E27FC236}">
                <a16:creationId xmlns:a16="http://schemas.microsoft.com/office/drawing/2014/main" id="{7443B6D1-B00D-E864-9DAA-8840237A60AE}"/>
              </a:ext>
            </a:extLst>
          </p:cNvPr>
          <p:cNvSpPr/>
          <p:nvPr/>
        </p:nvSpPr>
        <p:spPr>
          <a:xfrm rot="10800000">
            <a:off x="717884" y="3067133"/>
            <a:ext cx="1044000" cy="1881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DED479-611A-B8B9-7B51-D52AAE3E98BD}"/>
              </a:ext>
            </a:extLst>
          </p:cNvPr>
          <p:cNvSpPr txBox="1"/>
          <p:nvPr/>
        </p:nvSpPr>
        <p:spPr>
          <a:xfrm>
            <a:off x="5826034" y="3581473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Callbacks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AE9DE5F-6090-2201-6154-0FBD79030ECE}"/>
              </a:ext>
            </a:extLst>
          </p:cNvPr>
          <p:cNvSpPr txBox="1"/>
          <p:nvPr/>
        </p:nvSpPr>
        <p:spPr>
          <a:xfrm>
            <a:off x="6145942" y="2546858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Tâches I/O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CCDFEDD-6284-FFC8-E283-7C557CAA1B21}"/>
              </a:ext>
            </a:extLst>
          </p:cNvPr>
          <p:cNvSpPr txBox="1"/>
          <p:nvPr/>
        </p:nvSpPr>
        <p:spPr>
          <a:xfrm>
            <a:off x="622678" y="1991843"/>
            <a:ext cx="114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Requêtes/</a:t>
            </a:r>
          </a:p>
          <a:p>
            <a:r>
              <a:rPr lang="fr-FR" dirty="0"/>
              <a:t>Réponses</a:t>
            </a:r>
          </a:p>
        </p:txBody>
      </p:sp>
    </p:spTree>
    <p:extLst>
      <p:ext uri="{BB962C8B-B14F-4D97-AF65-F5344CB8AC3E}">
        <p14:creationId xmlns:p14="http://schemas.microsoft.com/office/powerpoint/2010/main" val="30535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9. Bases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549F4B-95F8-5FDD-87B7-6238781ACCCC}"/>
              </a:ext>
            </a:extLst>
          </p:cNvPr>
          <p:cNvSpPr txBox="1"/>
          <p:nvPr/>
        </p:nvSpPr>
        <p:spPr>
          <a:xfrm>
            <a:off x="1993504" y="2423399"/>
            <a:ext cx="3249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Postgres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B87904-8805-A351-DAC4-CF5F74147121}"/>
              </a:ext>
            </a:extLst>
          </p:cNvPr>
          <p:cNvSpPr txBox="1"/>
          <p:nvPr/>
        </p:nvSpPr>
        <p:spPr>
          <a:xfrm>
            <a:off x="1091512" y="3175704"/>
            <a:ext cx="9881288" cy="173380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Système de gestion de base de données relationnelle et objet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Outil libre disponible selon les termes d'une licence de type BSD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Possibilité de stocker plusieurs types de données (entiers, caractères, etc…)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L'utilisateur peut créer des types, des fonctions, utiliser l'héritage de type, etc...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Grande capacité à gérer de gros volumes de données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2B67A512-667B-B94E-87D1-2539F6AB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97" y="2002553"/>
            <a:ext cx="1836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CE399DF-CFB4-7181-C50B-CC222496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C2DF20-0245-C5E3-BC8F-E2B52B9D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985E-E86E-7ECE-B0D1-8EDB970FA82B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AB09C60-C015-EBF5-467E-63AF49BA4ADE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4572000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32F39A-C340-2F3B-9AAC-4C4653A18AAE}"/>
              </a:ext>
            </a:extLst>
          </p:cNvPr>
          <p:cNvSpPr txBox="1"/>
          <p:nvPr/>
        </p:nvSpPr>
        <p:spPr>
          <a:xfrm>
            <a:off x="1091513" y="1945811"/>
            <a:ext cx="9894350" cy="424731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Architecture de l’application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Framework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Modèle d'architecture </a:t>
            </a:r>
            <a:r>
              <a:rPr lang="fr-FR" dirty="0" err="1">
                <a:latin typeface=""/>
              </a:rPr>
              <a:t>React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Composants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API Javascript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Tests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Serveur </a:t>
            </a:r>
            <a:r>
              <a:rPr lang="fr-FR" dirty="0" err="1">
                <a:latin typeface=""/>
              </a:rPr>
              <a:t>back-end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Architecture d’un serveur </a:t>
            </a:r>
            <a:r>
              <a:rPr lang="fr-FR" dirty="0" err="1">
                <a:latin typeface=""/>
              </a:rPr>
              <a:t>Node.js</a:t>
            </a:r>
            <a:endParaRPr lang="fr-FR" dirty="0">
              <a:latin typeface="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Base de données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591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3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1. Architecture de l’application</a:t>
            </a:r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99EE5576-6C9E-51B4-4C6E-34AAFE593E34}"/>
              </a:ext>
            </a:extLst>
          </p:cNvPr>
          <p:cNvSpPr/>
          <p:nvPr/>
        </p:nvSpPr>
        <p:spPr>
          <a:xfrm>
            <a:off x="9982200" y="2724456"/>
            <a:ext cx="1114254" cy="2228193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Postgres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55C2D-6565-92B5-F7F1-AC6222C27064}"/>
              </a:ext>
            </a:extLst>
          </p:cNvPr>
          <p:cNvSpPr/>
          <p:nvPr/>
        </p:nvSpPr>
        <p:spPr>
          <a:xfrm>
            <a:off x="1091510" y="2724456"/>
            <a:ext cx="4420038" cy="222819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8AFFD-75DE-8B76-E7A2-AF0F6798DC99}"/>
              </a:ext>
            </a:extLst>
          </p:cNvPr>
          <p:cNvSpPr/>
          <p:nvPr/>
        </p:nvSpPr>
        <p:spPr>
          <a:xfrm>
            <a:off x="5898522" y="2724456"/>
            <a:ext cx="3585112" cy="2228193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accent6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C08E8-2697-BFD2-7732-5DB6FB88785B}"/>
              </a:ext>
            </a:extLst>
          </p:cNvPr>
          <p:cNvSpPr/>
          <p:nvPr/>
        </p:nvSpPr>
        <p:spPr>
          <a:xfrm>
            <a:off x="1253583" y="3541986"/>
            <a:ext cx="818239" cy="11321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ABF79-FAE9-3811-93C4-DD4945E80D54}"/>
              </a:ext>
            </a:extLst>
          </p:cNvPr>
          <p:cNvSpPr/>
          <p:nvPr/>
        </p:nvSpPr>
        <p:spPr>
          <a:xfrm>
            <a:off x="2171821" y="3541985"/>
            <a:ext cx="1408779" cy="11321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1D805-7129-0C7F-DB0D-1B875D2A913F}"/>
              </a:ext>
            </a:extLst>
          </p:cNvPr>
          <p:cNvSpPr/>
          <p:nvPr/>
        </p:nvSpPr>
        <p:spPr>
          <a:xfrm>
            <a:off x="3667538" y="3541984"/>
            <a:ext cx="895225" cy="11321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863C5-F50D-E78E-420F-6CF3E9A51471}"/>
              </a:ext>
            </a:extLst>
          </p:cNvPr>
          <p:cNvSpPr/>
          <p:nvPr/>
        </p:nvSpPr>
        <p:spPr>
          <a:xfrm>
            <a:off x="4675826" y="3541984"/>
            <a:ext cx="689878" cy="113213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BD7079B-8503-4DF7-6B13-A8CDDE86706F}"/>
              </a:ext>
            </a:extLst>
          </p:cNvPr>
          <p:cNvSpPr txBox="1"/>
          <p:nvPr/>
        </p:nvSpPr>
        <p:spPr>
          <a:xfrm>
            <a:off x="4662763" y="3799362"/>
            <a:ext cx="6898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HTTP</a:t>
            </a:r>
          </a:p>
          <a:p>
            <a:pPr algn="ctr"/>
            <a:r>
              <a:rPr lang="fr-FR" dirty="0"/>
              <a:t>Axios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9D9464-8012-5CF2-7CDA-49CDF3D7FBBA}"/>
              </a:ext>
            </a:extLst>
          </p:cNvPr>
          <p:cNvSpPr txBox="1"/>
          <p:nvPr/>
        </p:nvSpPr>
        <p:spPr>
          <a:xfrm>
            <a:off x="2104690" y="2854350"/>
            <a:ext cx="23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>
                <a:solidFill>
                  <a:srgbClr val="00B0F0"/>
                </a:solidFill>
              </a:rPr>
              <a:t>React</a:t>
            </a:r>
            <a:r>
              <a:rPr lang="fr-FR" sz="2400" b="1" dirty="0">
                <a:solidFill>
                  <a:srgbClr val="00B0F0"/>
                </a:solidFill>
              </a:rPr>
              <a:t> </a:t>
            </a:r>
            <a:r>
              <a:rPr lang="fr-FR" sz="2400" dirty="0">
                <a:solidFill>
                  <a:srgbClr val="00B0F0"/>
                </a:solidFill>
              </a:rPr>
              <a:t>(</a:t>
            </a:r>
            <a:r>
              <a:rPr lang="fr-FR" sz="2400" dirty="0" err="1">
                <a:solidFill>
                  <a:srgbClr val="00B0F0"/>
                </a:solidFill>
              </a:rPr>
              <a:t>front-end</a:t>
            </a:r>
            <a:r>
              <a:rPr lang="fr-FR" sz="2400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99E5CE-E96B-E1D8-DD77-3D8ED5BB11F5}"/>
              </a:ext>
            </a:extLst>
          </p:cNvPr>
          <p:cNvSpPr txBox="1"/>
          <p:nvPr/>
        </p:nvSpPr>
        <p:spPr>
          <a:xfrm>
            <a:off x="5924648" y="2860997"/>
            <a:ext cx="353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Node + Express </a:t>
            </a:r>
            <a:r>
              <a:rPr lang="fr-FR" sz="2400" dirty="0">
                <a:solidFill>
                  <a:srgbClr val="00B050"/>
                </a:solidFill>
              </a:rPr>
              <a:t>(</a:t>
            </a:r>
            <a:r>
              <a:rPr lang="fr-FR" sz="2400" dirty="0" err="1">
                <a:solidFill>
                  <a:srgbClr val="00B050"/>
                </a:solidFill>
              </a:rPr>
              <a:t>back-end</a:t>
            </a:r>
            <a:r>
              <a:rPr lang="fr-FR" sz="2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9F56AF-5614-05A9-740A-93B00FAC921B}"/>
              </a:ext>
            </a:extLst>
          </p:cNvPr>
          <p:cNvSpPr/>
          <p:nvPr/>
        </p:nvSpPr>
        <p:spPr>
          <a:xfrm>
            <a:off x="6058989" y="3533412"/>
            <a:ext cx="818239" cy="11321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C9DF15-8C22-5C9A-D152-9D63AE9D000A}"/>
              </a:ext>
            </a:extLst>
          </p:cNvPr>
          <p:cNvSpPr/>
          <p:nvPr/>
        </p:nvSpPr>
        <p:spPr>
          <a:xfrm>
            <a:off x="6977228" y="3533411"/>
            <a:ext cx="1136520" cy="11321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36258F-05C7-1E4D-4ABB-3842FE6F2248}"/>
              </a:ext>
            </a:extLst>
          </p:cNvPr>
          <p:cNvSpPr/>
          <p:nvPr/>
        </p:nvSpPr>
        <p:spPr>
          <a:xfrm>
            <a:off x="8201297" y="3533410"/>
            <a:ext cx="1136520" cy="11321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  <a:p>
            <a:pPr algn="ctr"/>
            <a:r>
              <a:rPr lang="fr-FR" dirty="0" err="1"/>
              <a:t>Sequelize</a:t>
            </a:r>
            <a:endParaRPr lang="fr-FR" dirty="0"/>
          </a:p>
        </p:txBody>
      </p:sp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F2A4F39E-A458-AAB7-21B2-BF884D9D1C75}"/>
              </a:ext>
            </a:extLst>
          </p:cNvPr>
          <p:cNvSpPr/>
          <p:nvPr/>
        </p:nvSpPr>
        <p:spPr>
          <a:xfrm>
            <a:off x="4415464" y="3580040"/>
            <a:ext cx="1841645" cy="25851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62BF2E7E-395E-5071-4DF6-3734FD9F9587}"/>
              </a:ext>
            </a:extLst>
          </p:cNvPr>
          <p:cNvSpPr/>
          <p:nvPr/>
        </p:nvSpPr>
        <p:spPr>
          <a:xfrm rot="10800000">
            <a:off x="4395065" y="4387895"/>
            <a:ext cx="1841645" cy="25851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869BD0E6-0F30-629E-02DF-8E1DAA13351B}"/>
              </a:ext>
            </a:extLst>
          </p:cNvPr>
          <p:cNvSpPr/>
          <p:nvPr/>
        </p:nvSpPr>
        <p:spPr>
          <a:xfrm>
            <a:off x="9192454" y="3580040"/>
            <a:ext cx="941221" cy="2662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777BD07F-6D7E-596D-CFEF-20E3EB2B21DE}"/>
              </a:ext>
            </a:extLst>
          </p:cNvPr>
          <p:cNvSpPr/>
          <p:nvPr/>
        </p:nvSpPr>
        <p:spPr>
          <a:xfrm rot="10800000">
            <a:off x="9172054" y="4387894"/>
            <a:ext cx="941221" cy="2662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FB66449-CB95-690A-4E5B-5F2410ECFBA4}"/>
              </a:ext>
            </a:extLst>
          </p:cNvPr>
          <p:cNvSpPr txBox="1"/>
          <p:nvPr/>
        </p:nvSpPr>
        <p:spPr>
          <a:xfrm>
            <a:off x="5157178" y="3166121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API </a:t>
            </a:r>
            <a:r>
              <a:rPr lang="fr-FR" b="1" dirty="0" err="1">
                <a:solidFill>
                  <a:schemeClr val="accent4">
                    <a:lumMod val="50000"/>
                  </a:schemeClr>
                </a:solidFill>
              </a:rPr>
              <a:t>Rest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2.1 Framework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</p:txBody>
      </p:sp>
      <p:pic>
        <p:nvPicPr>
          <p:cNvPr id="18" name="Image 17" descr="Une image contenant Graphique, cercle, symbole, art&#10;&#10;Description générée automatiquement">
            <a:extLst>
              <a:ext uri="{FF2B5EF4-FFF2-40B4-BE49-F238E27FC236}">
                <a16:creationId xmlns:a16="http://schemas.microsoft.com/office/drawing/2014/main" id="{101D5575-4389-7FB3-42AF-36DB167E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2" y="1634251"/>
            <a:ext cx="920168" cy="80014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D66601E-3053-9A8E-E9BF-7D1A8D338868}"/>
              </a:ext>
            </a:extLst>
          </p:cNvPr>
          <p:cNvSpPr txBox="1"/>
          <p:nvPr/>
        </p:nvSpPr>
        <p:spPr>
          <a:xfrm>
            <a:off x="1091512" y="2431010"/>
            <a:ext cx="4812900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DESCRIPTION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Bibliothèque JavaScript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acilite la création d'application web </a:t>
            </a:r>
            <a:r>
              <a:rPr lang="fr-FR" sz="180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monopage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(single page)</a:t>
            </a:r>
            <a:endParaRPr lang="fr-FR" dirty="0">
              <a:solidFill>
                <a:srgbClr val="4D515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515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réation de composants dépendant d'un état et générant une page</a:t>
            </a:r>
            <a:endParaRPr lang="fr-FR" dirty="0">
              <a:latin typeface="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0D6B3D-BCCE-6DF7-E7D1-41CBBEB39256}"/>
              </a:ext>
            </a:extLst>
          </p:cNvPr>
          <p:cNvSpPr txBox="1"/>
          <p:nvPr/>
        </p:nvSpPr>
        <p:spPr>
          <a:xfrm>
            <a:off x="2103122" y="1711158"/>
            <a:ext cx="1328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/>
              <a:t>React</a:t>
            </a:r>
            <a:endParaRPr lang="fr-FR" sz="3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52CC13-8726-0385-2F7D-E2C1499F4E62}"/>
              </a:ext>
            </a:extLst>
          </p:cNvPr>
          <p:cNvSpPr txBox="1"/>
          <p:nvPr/>
        </p:nvSpPr>
        <p:spPr>
          <a:xfrm>
            <a:off x="6287590" y="2450812"/>
            <a:ext cx="4812900" cy="364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AVANTAGES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Possibilité de réutiliser les composants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Flexibilité en choisissant les outils et librairies</a:t>
            </a:r>
          </a:p>
          <a:p>
            <a:pPr marL="285750" indent="-28575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Bonnes performances dues aux </a:t>
            </a:r>
            <a:r>
              <a:rPr lang="fr-F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rafraîchements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 parties nécessitants une mise à jour.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 JS le plus utilisé, possédant la plus grande communauté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4628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2.2 Framework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689F1286-55BE-740B-A016-F17F60AB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472505"/>
              </p:ext>
            </p:extLst>
          </p:nvPr>
        </p:nvGraphicFramePr>
        <p:xfrm>
          <a:off x="3995837" y="1500692"/>
          <a:ext cx="7013581" cy="467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80A4031F-18BB-4129-054F-8916A4EDBC68}"/>
              </a:ext>
            </a:extLst>
          </p:cNvPr>
          <p:cNvSpPr txBox="1"/>
          <p:nvPr/>
        </p:nvSpPr>
        <p:spPr>
          <a:xfrm>
            <a:off x="7979328" y="411028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58 %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F593FF-C045-F2D9-2F5E-CAD9D2AFD85D}"/>
              </a:ext>
            </a:extLst>
          </p:cNvPr>
          <p:cNvSpPr txBox="1"/>
          <p:nvPr/>
        </p:nvSpPr>
        <p:spPr>
          <a:xfrm>
            <a:off x="6204770" y="408133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32 %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355ECD-95C1-30E4-DBD6-496C16C2EA72}"/>
              </a:ext>
            </a:extLst>
          </p:cNvPr>
          <p:cNvSpPr txBox="1"/>
          <p:nvPr/>
        </p:nvSpPr>
        <p:spPr>
          <a:xfrm>
            <a:off x="6522912" y="229883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7.5 %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952EA7-9594-F239-F5FA-7AE8943A7125}"/>
              </a:ext>
            </a:extLst>
          </p:cNvPr>
          <p:cNvSpPr txBox="1"/>
          <p:nvPr/>
        </p:nvSpPr>
        <p:spPr>
          <a:xfrm>
            <a:off x="7199810" y="203801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2.5 %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9D60C0-7CEF-3B7B-C672-09DE2C7F5129}"/>
              </a:ext>
            </a:extLst>
          </p:cNvPr>
          <p:cNvSpPr txBox="1"/>
          <p:nvPr/>
        </p:nvSpPr>
        <p:spPr>
          <a:xfrm>
            <a:off x="1091512" y="1988709"/>
            <a:ext cx="4577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/>
              <a:t>Frameworks</a:t>
            </a:r>
            <a:r>
              <a:rPr lang="fr-FR" sz="3600" b="1" dirty="0"/>
              <a:t> </a:t>
            </a:r>
            <a:r>
              <a:rPr lang="fr-FR" sz="3600" b="1" dirty="0" err="1"/>
              <a:t>front-end</a:t>
            </a:r>
            <a:r>
              <a:rPr lang="fr-FR" sz="3600" b="1" dirty="0"/>
              <a:t> </a:t>
            </a:r>
          </a:p>
          <a:p>
            <a:r>
              <a:rPr lang="fr-FR" sz="2400" b="1" dirty="0"/>
              <a:t>les plus utilisés en 2022</a:t>
            </a:r>
            <a:endParaRPr lang="fr-FR" sz="2400" dirty="0"/>
          </a:p>
        </p:txBody>
      </p:sp>
      <p:pic>
        <p:nvPicPr>
          <p:cNvPr id="17" name="Image 16" descr="Une image contenant Graphique, cercle, symbole, art&#10;&#10;Description générée automatiquement">
            <a:extLst>
              <a:ext uri="{FF2B5EF4-FFF2-40B4-BE49-F238E27FC236}">
                <a16:creationId xmlns:a16="http://schemas.microsoft.com/office/drawing/2014/main" id="{C27D7208-74F8-D519-7517-06EF5CF1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61" y="3518030"/>
            <a:ext cx="601724" cy="523238"/>
          </a:xfrm>
          <a:prstGeom prst="rect">
            <a:avLst/>
          </a:prstGeom>
        </p:spPr>
      </p:pic>
      <p:pic>
        <p:nvPicPr>
          <p:cNvPr id="25" name="Image 24" descr="Une image contenant Graphique, Caractère coloré, graphisme, conception&#10;&#10;Description générée automatiquement">
            <a:extLst>
              <a:ext uri="{FF2B5EF4-FFF2-40B4-BE49-F238E27FC236}">
                <a16:creationId xmlns:a16="http://schemas.microsoft.com/office/drawing/2014/main" id="{A1E3F191-F717-3C76-FC4C-21349748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241" y="2752774"/>
            <a:ext cx="580724" cy="503196"/>
          </a:xfrm>
          <a:prstGeom prst="rect">
            <a:avLst/>
          </a:prstGeom>
        </p:spPr>
      </p:pic>
      <p:pic>
        <p:nvPicPr>
          <p:cNvPr id="27" name="Image 26" descr="Une image contenant symbole, Graphique, triangle, conception&#10;&#10;Description générée automatiquement">
            <a:extLst>
              <a:ext uri="{FF2B5EF4-FFF2-40B4-BE49-F238E27FC236}">
                <a16:creationId xmlns:a16="http://schemas.microsoft.com/office/drawing/2014/main" id="{515FB5A3-720C-AB9E-2AFF-ED9E53054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37" y="3394621"/>
            <a:ext cx="743750" cy="7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3. Modèle d'architecture </a:t>
            </a:r>
            <a:r>
              <a:rPr lang="fr-FR" dirty="0" err="1">
                <a:latin typeface=""/>
              </a:rPr>
              <a:t>React</a:t>
            </a:r>
            <a:endParaRPr lang="fr-FR" dirty="0">
              <a:latin typeface="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EC787-4675-EF5D-149D-7E33155D2E49}"/>
              </a:ext>
            </a:extLst>
          </p:cNvPr>
          <p:cNvSpPr/>
          <p:nvPr/>
        </p:nvSpPr>
        <p:spPr>
          <a:xfrm>
            <a:off x="1955074" y="1709308"/>
            <a:ext cx="8281852" cy="4441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9BE19-992A-D7EB-B7FE-AFA660AD7E23}"/>
              </a:ext>
            </a:extLst>
          </p:cNvPr>
          <p:cNvSpPr/>
          <p:nvPr/>
        </p:nvSpPr>
        <p:spPr>
          <a:xfrm>
            <a:off x="3881082" y="2185361"/>
            <a:ext cx="6217920" cy="6604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42087-9395-EE12-8C89-057021184131}"/>
              </a:ext>
            </a:extLst>
          </p:cNvPr>
          <p:cNvSpPr/>
          <p:nvPr/>
        </p:nvSpPr>
        <p:spPr>
          <a:xfrm>
            <a:off x="3881082" y="5023547"/>
            <a:ext cx="6217920" cy="9437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7940D-A662-71DD-1112-5DB4F1302099}"/>
              </a:ext>
            </a:extLst>
          </p:cNvPr>
          <p:cNvSpPr/>
          <p:nvPr/>
        </p:nvSpPr>
        <p:spPr>
          <a:xfrm>
            <a:off x="3881082" y="3008321"/>
            <a:ext cx="6228000" cy="187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D0602-F79B-2EBE-8BF6-DC32247EC929}"/>
              </a:ext>
            </a:extLst>
          </p:cNvPr>
          <p:cNvSpPr/>
          <p:nvPr/>
        </p:nvSpPr>
        <p:spPr>
          <a:xfrm>
            <a:off x="2259817" y="3034447"/>
            <a:ext cx="1328057" cy="388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FDD21-DBCE-8A9C-882C-D310FB7C6441}"/>
              </a:ext>
            </a:extLst>
          </p:cNvPr>
          <p:cNvSpPr/>
          <p:nvPr/>
        </p:nvSpPr>
        <p:spPr>
          <a:xfrm>
            <a:off x="2104534" y="2165110"/>
            <a:ext cx="1638624" cy="38022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B365D-8DCC-62CA-DC50-3865DFA56575}"/>
              </a:ext>
            </a:extLst>
          </p:cNvPr>
          <p:cNvSpPr/>
          <p:nvPr/>
        </p:nvSpPr>
        <p:spPr>
          <a:xfrm>
            <a:off x="2249658" y="3202575"/>
            <a:ext cx="1328057" cy="38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475AB-D51C-36EB-A379-D5617FB38051}"/>
              </a:ext>
            </a:extLst>
          </p:cNvPr>
          <p:cNvSpPr/>
          <p:nvPr/>
        </p:nvSpPr>
        <p:spPr>
          <a:xfrm>
            <a:off x="2249657" y="3759434"/>
            <a:ext cx="1328057" cy="38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C3B7F-7F6F-165A-F25C-21310AFFBDE2}"/>
              </a:ext>
            </a:extLst>
          </p:cNvPr>
          <p:cNvSpPr/>
          <p:nvPr/>
        </p:nvSpPr>
        <p:spPr>
          <a:xfrm>
            <a:off x="4048720" y="3424755"/>
            <a:ext cx="1314995" cy="13128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4510AB-1797-87BD-4AA9-174D7A4AF1C3}"/>
              </a:ext>
            </a:extLst>
          </p:cNvPr>
          <p:cNvSpPr/>
          <p:nvPr/>
        </p:nvSpPr>
        <p:spPr>
          <a:xfrm>
            <a:off x="5570542" y="3424755"/>
            <a:ext cx="1314995" cy="13128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3CCF2-0F4F-63D6-72B9-F11EDCA07901}"/>
              </a:ext>
            </a:extLst>
          </p:cNvPr>
          <p:cNvSpPr/>
          <p:nvPr/>
        </p:nvSpPr>
        <p:spPr>
          <a:xfrm>
            <a:off x="7092364" y="3424755"/>
            <a:ext cx="1314995" cy="13128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1E365-1600-2841-63BE-A4E646E986C5}"/>
              </a:ext>
            </a:extLst>
          </p:cNvPr>
          <p:cNvSpPr/>
          <p:nvPr/>
        </p:nvSpPr>
        <p:spPr>
          <a:xfrm>
            <a:off x="8610598" y="3433944"/>
            <a:ext cx="1314995" cy="13128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22686-B12C-95CF-8C67-C7553770C9E5}"/>
              </a:ext>
            </a:extLst>
          </p:cNvPr>
          <p:cNvSpPr/>
          <p:nvPr/>
        </p:nvSpPr>
        <p:spPr>
          <a:xfrm>
            <a:off x="4048720" y="5429339"/>
            <a:ext cx="1328057" cy="388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7BB2B-DD56-0529-F97E-88775C02F569}"/>
              </a:ext>
            </a:extLst>
          </p:cNvPr>
          <p:cNvSpPr/>
          <p:nvPr/>
        </p:nvSpPr>
        <p:spPr>
          <a:xfrm>
            <a:off x="5564010" y="5429338"/>
            <a:ext cx="1328057" cy="388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FB7BA-9AC1-D98D-3E7C-4F23F9E21D2E}"/>
              </a:ext>
            </a:extLst>
          </p:cNvPr>
          <p:cNvSpPr/>
          <p:nvPr/>
        </p:nvSpPr>
        <p:spPr>
          <a:xfrm>
            <a:off x="7079300" y="5429337"/>
            <a:ext cx="1328057" cy="388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781742-0686-702E-D662-3AD13B333BB4}"/>
              </a:ext>
            </a:extLst>
          </p:cNvPr>
          <p:cNvSpPr/>
          <p:nvPr/>
        </p:nvSpPr>
        <p:spPr>
          <a:xfrm>
            <a:off x="8594590" y="5429336"/>
            <a:ext cx="1328057" cy="388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A59BC4-C475-176B-F355-F7884EEA0A91}"/>
              </a:ext>
            </a:extLst>
          </p:cNvPr>
          <p:cNvSpPr/>
          <p:nvPr/>
        </p:nvSpPr>
        <p:spPr>
          <a:xfrm>
            <a:off x="2249657" y="4345435"/>
            <a:ext cx="1328057" cy="38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6CE4764-F6D3-3833-00B9-660B735BE3F0}"/>
              </a:ext>
            </a:extLst>
          </p:cNvPr>
          <p:cNvSpPr txBox="1"/>
          <p:nvPr/>
        </p:nvSpPr>
        <p:spPr>
          <a:xfrm>
            <a:off x="5822606" y="1731579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3143DD-3538-3D4D-A023-B248A33F43A7}"/>
              </a:ext>
            </a:extLst>
          </p:cNvPr>
          <p:cNvSpPr txBox="1"/>
          <p:nvPr/>
        </p:nvSpPr>
        <p:spPr>
          <a:xfrm>
            <a:off x="3957476" y="235686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41F559-59E3-E2B6-3F5C-EB2A7D662DFD}"/>
              </a:ext>
            </a:extLst>
          </p:cNvPr>
          <p:cNvSpPr txBox="1"/>
          <p:nvPr/>
        </p:nvSpPr>
        <p:spPr>
          <a:xfrm>
            <a:off x="3968357" y="3019027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A648E08-9DA0-EE0A-CD08-297CD490A2A8}"/>
              </a:ext>
            </a:extLst>
          </p:cNvPr>
          <p:cNvSpPr txBox="1"/>
          <p:nvPr/>
        </p:nvSpPr>
        <p:spPr>
          <a:xfrm>
            <a:off x="4241387" y="389623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445362-34D0-450E-C8CE-8981074828E8}"/>
              </a:ext>
            </a:extLst>
          </p:cNvPr>
          <p:cNvSpPr txBox="1"/>
          <p:nvPr/>
        </p:nvSpPr>
        <p:spPr>
          <a:xfrm>
            <a:off x="5747971" y="388305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 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C578B0F-C02C-AC4A-47C1-9D8261CFBD6F}"/>
              </a:ext>
            </a:extLst>
          </p:cNvPr>
          <p:cNvSpPr txBox="1"/>
          <p:nvPr/>
        </p:nvSpPr>
        <p:spPr>
          <a:xfrm>
            <a:off x="7254555" y="386987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Article 3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940E786-7F58-D77C-CEB6-A316358C03A8}"/>
              </a:ext>
            </a:extLst>
          </p:cNvPr>
          <p:cNvSpPr txBox="1"/>
          <p:nvPr/>
        </p:nvSpPr>
        <p:spPr>
          <a:xfrm>
            <a:off x="8761139" y="385669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Article 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965EDB-EBC9-5623-2E13-286565127744}"/>
              </a:ext>
            </a:extLst>
          </p:cNvPr>
          <p:cNvSpPr txBox="1"/>
          <p:nvPr/>
        </p:nvSpPr>
        <p:spPr>
          <a:xfrm>
            <a:off x="4341493" y="543888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9FEB4E-E420-D1A3-2732-09C5F8081628}"/>
              </a:ext>
            </a:extLst>
          </p:cNvPr>
          <p:cNvSpPr txBox="1"/>
          <p:nvPr/>
        </p:nvSpPr>
        <p:spPr>
          <a:xfrm>
            <a:off x="5847263" y="543888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B523457-FD10-16B6-57C4-7D5ECC39F092}"/>
              </a:ext>
            </a:extLst>
          </p:cNvPr>
          <p:cNvSpPr txBox="1"/>
          <p:nvPr/>
        </p:nvSpPr>
        <p:spPr>
          <a:xfrm>
            <a:off x="7362553" y="54369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651A796-3846-2AD6-D76F-F39B45947A51}"/>
              </a:ext>
            </a:extLst>
          </p:cNvPr>
          <p:cNvSpPr txBox="1"/>
          <p:nvPr/>
        </p:nvSpPr>
        <p:spPr>
          <a:xfrm>
            <a:off x="8871745" y="54433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1E6C197-CF8E-320F-46A0-1775D36175BB}"/>
              </a:ext>
            </a:extLst>
          </p:cNvPr>
          <p:cNvSpPr txBox="1"/>
          <p:nvPr/>
        </p:nvSpPr>
        <p:spPr>
          <a:xfrm>
            <a:off x="3955567" y="5054047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Footer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E193541-40CE-0EF1-59E8-8A843384F9C0}"/>
              </a:ext>
            </a:extLst>
          </p:cNvPr>
          <p:cNvSpPr txBox="1"/>
          <p:nvPr/>
        </p:nvSpPr>
        <p:spPr>
          <a:xfrm>
            <a:off x="2146934" y="235234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A35EB9-1A0D-438F-B384-6E46DA515F23}"/>
              </a:ext>
            </a:extLst>
          </p:cNvPr>
          <p:cNvSpPr txBox="1"/>
          <p:nvPr/>
        </p:nvSpPr>
        <p:spPr>
          <a:xfrm>
            <a:off x="2292493" y="322182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2A643E-AA6F-C4DB-6246-FCDE46428605}"/>
              </a:ext>
            </a:extLst>
          </p:cNvPr>
          <p:cNvSpPr txBox="1"/>
          <p:nvPr/>
        </p:nvSpPr>
        <p:spPr>
          <a:xfrm>
            <a:off x="2292493" y="37785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CC5DD57-229D-9B68-DC53-8C1792B1CD5F}"/>
              </a:ext>
            </a:extLst>
          </p:cNvPr>
          <p:cNvSpPr txBox="1"/>
          <p:nvPr/>
        </p:nvSpPr>
        <p:spPr>
          <a:xfrm>
            <a:off x="2292493" y="43352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 3</a:t>
            </a:r>
          </a:p>
        </p:txBody>
      </p:sp>
    </p:spTree>
    <p:extLst>
      <p:ext uri="{BB962C8B-B14F-4D97-AF65-F5344CB8AC3E}">
        <p14:creationId xmlns:p14="http://schemas.microsoft.com/office/powerpoint/2010/main" val="5561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 descr="Une image contenant Graphique, Caractère coloré, art, dessin humoristique&#10;&#10;Description générée automatiquement">
            <a:extLst>
              <a:ext uri="{FF2B5EF4-FFF2-40B4-BE49-F238E27FC236}">
                <a16:creationId xmlns:a16="http://schemas.microsoft.com/office/drawing/2014/main" id="{99CF2C08-2D23-5BFD-A866-A40510F2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12" y="3883429"/>
            <a:ext cx="759823" cy="681363"/>
          </a:xfrm>
          <a:prstGeom prst="rect">
            <a:avLst/>
          </a:prstGeom>
        </p:spPr>
      </p:pic>
      <p:pic>
        <p:nvPicPr>
          <p:cNvPr id="25" name="Image 24" descr="Une image contenant Police, Graphique, logo, blanc&#10;&#10;Description générée automatiquement">
            <a:extLst>
              <a:ext uri="{FF2B5EF4-FFF2-40B4-BE49-F238E27FC236}">
                <a16:creationId xmlns:a16="http://schemas.microsoft.com/office/drawing/2014/main" id="{C2BB10CA-53CC-5955-2082-A2F49A4F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62" y="3821379"/>
            <a:ext cx="1244514" cy="996603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4. Composants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</p:txBody>
      </p:sp>
      <p:pic>
        <p:nvPicPr>
          <p:cNvPr id="9" name="Image 8" descr="Une image contenant Graphique, symbole, capture d’écran, conception&#10;&#10;Description générée automatiquement">
            <a:extLst>
              <a:ext uri="{FF2B5EF4-FFF2-40B4-BE49-F238E27FC236}">
                <a16:creationId xmlns:a16="http://schemas.microsoft.com/office/drawing/2014/main" id="{D2569A38-D598-96D2-F48A-CAA4C7D50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00" y="1436662"/>
            <a:ext cx="1033644" cy="10336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9597F05-4562-AEEB-95F6-0D0F0DFA8C53}"/>
              </a:ext>
            </a:extLst>
          </p:cNvPr>
          <p:cNvSpPr txBox="1"/>
          <p:nvPr/>
        </p:nvSpPr>
        <p:spPr>
          <a:xfrm>
            <a:off x="2320076" y="1691874"/>
            <a:ext cx="1878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Material</a:t>
            </a:r>
            <a:r>
              <a:rPr lang="fr-FR" sz="2800" b="1" dirty="0"/>
              <a:t> UI</a:t>
            </a:r>
            <a:endParaRPr lang="fr-FR" sz="28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72A93D-9613-0B3B-367C-E28B15CF149D}"/>
              </a:ext>
            </a:extLst>
          </p:cNvPr>
          <p:cNvSpPr txBox="1"/>
          <p:nvPr/>
        </p:nvSpPr>
        <p:spPr>
          <a:xfrm>
            <a:off x="1091512" y="2326612"/>
            <a:ext cx="481290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ibliothèque de composants graphiques prêts à l’emploi (y compris des icônes) ou personnalisables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ère aussi bien les grilles responsive</a:t>
            </a:r>
            <a:r>
              <a:rPr lang="fr-FR" dirty="0">
                <a:effectLst/>
              </a:rPr>
              <a:t> </a:t>
            </a:r>
            <a:endParaRPr lang="fr-FR" dirty="0">
              <a:latin typeface="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794C73-F35F-86DA-EFC4-B88102FBD17D}"/>
              </a:ext>
            </a:extLst>
          </p:cNvPr>
          <p:cNvSpPr txBox="1"/>
          <p:nvPr/>
        </p:nvSpPr>
        <p:spPr>
          <a:xfrm>
            <a:off x="7661202" y="1773760"/>
            <a:ext cx="211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React</a:t>
            </a:r>
            <a:r>
              <a:rPr lang="fr-FR" sz="2800" b="1" dirty="0"/>
              <a:t> Router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6DB907-FAE6-3C21-E5E0-3741D5CCE904}"/>
              </a:ext>
            </a:extLst>
          </p:cNvPr>
          <p:cNvSpPr txBox="1"/>
          <p:nvPr/>
        </p:nvSpPr>
        <p:spPr>
          <a:xfrm>
            <a:off x="6419143" y="2326611"/>
            <a:ext cx="481290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Package de composants et fonctionnalités standards pour implémenter le routage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G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ère </a:t>
            </a:r>
            <a:r>
              <a:rPr lang="fr-F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finenement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 routes, sous-routes, </a:t>
            </a:r>
            <a:r>
              <a:rPr lang="fr-F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layout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routes privées…</a:t>
            </a:r>
            <a:r>
              <a:rPr lang="fr-FR" dirty="0">
                <a:effectLst/>
              </a:rPr>
              <a:t> </a:t>
            </a:r>
            <a:endParaRPr lang="fr-FR" dirty="0">
              <a:latin typeface=""/>
            </a:endParaRP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859AEA19-26DF-3292-8185-2363787E6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6121" y="1391351"/>
            <a:ext cx="1026703" cy="102670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37D6274-8619-8F9C-9098-D698DBE716D4}"/>
              </a:ext>
            </a:extLst>
          </p:cNvPr>
          <p:cNvSpPr txBox="1"/>
          <p:nvPr/>
        </p:nvSpPr>
        <p:spPr>
          <a:xfrm>
            <a:off x="2320075" y="4047190"/>
            <a:ext cx="1878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React-axios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46D545-44FE-550D-2D2E-B4693721A2ED}"/>
              </a:ext>
            </a:extLst>
          </p:cNvPr>
          <p:cNvSpPr txBox="1"/>
          <p:nvPr/>
        </p:nvSpPr>
        <p:spPr>
          <a:xfrm>
            <a:off x="1071744" y="4610923"/>
            <a:ext cx="48129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Package permettant des requêtes (CRUD) asynchrones de rendu</a:t>
            </a:r>
            <a:endParaRPr lang="fr-FR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rotection intégrée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nterception et annulation 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requêtes HTTP</a:t>
            </a:r>
            <a:endParaRPr lang="fr-FR" dirty="0">
              <a:latin typeface="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C0C33-3098-E661-B44E-7533CB7EECD4}"/>
              </a:ext>
            </a:extLst>
          </p:cNvPr>
          <p:cNvSpPr txBox="1"/>
          <p:nvPr/>
        </p:nvSpPr>
        <p:spPr>
          <a:xfrm>
            <a:off x="7641434" y="4058071"/>
            <a:ext cx="211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React-pdf</a:t>
            </a:r>
            <a:endParaRPr lang="fr-FR" sz="2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9FDF66-3014-528C-4B73-D35D10F1DFFE}"/>
              </a:ext>
            </a:extLst>
          </p:cNvPr>
          <p:cNvSpPr txBox="1"/>
          <p:nvPr/>
        </p:nvSpPr>
        <p:spPr>
          <a:xfrm>
            <a:off x="6399375" y="4610922"/>
            <a:ext cx="4812900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Package </a:t>
            </a:r>
            <a:r>
              <a:rPr lang="fr-F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React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pour la création de fichiers PDF sur le navigateur et le serveur</a:t>
            </a:r>
            <a:endParaRPr lang="fr-FR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</a:rPr>
              <a:t>P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roduction de peu de code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implicité à mettre en place</a:t>
            </a:r>
            <a:r>
              <a:rPr lang="fr-FR" dirty="0">
                <a:effectLst/>
              </a:rPr>
              <a:t> </a:t>
            </a:r>
            <a:endParaRPr lang="fr-FR" dirty="0">
              <a:latin typeface="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F5B1B4-8654-766F-7419-87AE98898B78}"/>
              </a:ext>
            </a:extLst>
          </p:cNvPr>
          <p:cNvSpPr/>
          <p:nvPr/>
        </p:nvSpPr>
        <p:spPr>
          <a:xfrm>
            <a:off x="6096000" y="1320757"/>
            <a:ext cx="6096000" cy="2397399"/>
          </a:xfrm>
          <a:prstGeom prst="rect">
            <a:avLst/>
          </a:prstGeom>
          <a:solidFill>
            <a:srgbClr val="8BC7B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EE8C7F-D3C0-559D-7A2F-B02830743F58}"/>
              </a:ext>
            </a:extLst>
          </p:cNvPr>
          <p:cNvSpPr/>
          <p:nvPr/>
        </p:nvSpPr>
        <p:spPr>
          <a:xfrm>
            <a:off x="6094567" y="3723411"/>
            <a:ext cx="6096000" cy="3134589"/>
          </a:xfrm>
          <a:prstGeom prst="rect">
            <a:avLst/>
          </a:prstGeom>
          <a:solidFill>
            <a:srgbClr val="8BC7B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8C40F-486A-D9B3-50CF-23D80E4C91EB}"/>
              </a:ext>
            </a:extLst>
          </p:cNvPr>
          <p:cNvSpPr/>
          <p:nvPr/>
        </p:nvSpPr>
        <p:spPr>
          <a:xfrm>
            <a:off x="-2866" y="3718156"/>
            <a:ext cx="6096000" cy="3134589"/>
          </a:xfrm>
          <a:prstGeom prst="rect">
            <a:avLst/>
          </a:prstGeom>
          <a:solidFill>
            <a:srgbClr val="8BC7B1">
              <a:alpha val="508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7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5. API Javascript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91302902-AD21-1B6B-F7F9-1F482476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191" y="2162142"/>
            <a:ext cx="614154" cy="614154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859899AA-A2DF-7852-9786-0F4EB3D7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512" y="2043015"/>
            <a:ext cx="766928" cy="76692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C9B8B5F-927E-8FA7-C167-8621F5C799B0}"/>
              </a:ext>
            </a:extLst>
          </p:cNvPr>
          <p:cNvSpPr txBox="1"/>
          <p:nvPr/>
        </p:nvSpPr>
        <p:spPr>
          <a:xfrm>
            <a:off x="1858441" y="2240520"/>
            <a:ext cx="4026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API </a:t>
            </a:r>
            <a:r>
              <a:rPr lang="fr-FR" sz="2800" b="1" dirty="0" err="1"/>
              <a:t>Developers</a:t>
            </a:r>
            <a:r>
              <a:rPr lang="fr-FR" sz="2800" b="1" dirty="0"/>
              <a:t> </a:t>
            </a:r>
            <a:r>
              <a:rPr lang="fr-FR" sz="2800" b="1" i="1" dirty="0"/>
              <a:t>Deliveroo</a:t>
            </a:r>
            <a:endParaRPr lang="fr-FR" sz="2800" i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D4F3D90-1A0D-5552-7AF1-CA34C244DD1F}"/>
              </a:ext>
            </a:extLst>
          </p:cNvPr>
          <p:cNvSpPr txBox="1"/>
          <p:nvPr/>
        </p:nvSpPr>
        <p:spPr>
          <a:xfrm>
            <a:off x="1091512" y="2875258"/>
            <a:ext cx="481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Connexion et échanges des flux de données avec Deliveroo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CA3338B-40AC-4362-A11D-A13AE5877CC1}"/>
              </a:ext>
            </a:extLst>
          </p:cNvPr>
          <p:cNvSpPr txBox="1"/>
          <p:nvPr/>
        </p:nvSpPr>
        <p:spPr>
          <a:xfrm>
            <a:off x="7094053" y="2258945"/>
            <a:ext cx="411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API Graph pour </a:t>
            </a:r>
            <a:r>
              <a:rPr lang="fr-FR" sz="2800" b="1" i="1" dirty="0"/>
              <a:t>Instagram</a:t>
            </a:r>
            <a:endParaRPr lang="fr-FR" sz="2800" i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4F2506-2395-FA2E-1DDD-A49539444E5F}"/>
              </a:ext>
            </a:extLst>
          </p:cNvPr>
          <p:cNvSpPr txBox="1"/>
          <p:nvPr/>
        </p:nvSpPr>
        <p:spPr>
          <a:xfrm>
            <a:off x="6307357" y="2822678"/>
            <a:ext cx="481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Obtention ou de publication de photos, vidéos…</a:t>
            </a:r>
            <a:r>
              <a:rPr lang="fr-FR" dirty="0">
                <a:effectLst/>
              </a:rPr>
              <a:t> </a:t>
            </a:r>
            <a:endParaRPr lang="fr-FR" dirty="0">
              <a:latin typeface="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D2D98E01-E060-E1DC-309C-6D6D63B33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976" y="3950420"/>
            <a:ext cx="3550209" cy="2016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EB56F29-4118-441B-14D0-F35526FFC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015" y="3911067"/>
            <a:ext cx="3550208" cy="2016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DF8AD44-C685-95F3-3C68-B564B790260B}"/>
              </a:ext>
            </a:extLst>
          </p:cNvPr>
          <p:cNvSpPr/>
          <p:nvPr/>
        </p:nvSpPr>
        <p:spPr>
          <a:xfrm>
            <a:off x="0" y="1320757"/>
            <a:ext cx="6096000" cy="5537243"/>
          </a:xfrm>
          <a:prstGeom prst="rect">
            <a:avLst/>
          </a:prstGeom>
          <a:solidFill>
            <a:srgbClr val="8BC7B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82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474A7D-2D43-A30E-295F-49B04731142A}"/>
              </a:ext>
            </a:extLst>
          </p:cNvPr>
          <p:cNvSpPr/>
          <p:nvPr/>
        </p:nvSpPr>
        <p:spPr>
          <a:xfrm>
            <a:off x="6096000" y="1320757"/>
            <a:ext cx="6096000" cy="5537243"/>
          </a:xfrm>
          <a:prstGeom prst="rect">
            <a:avLst/>
          </a:prstGeom>
          <a:solidFill>
            <a:srgbClr val="8BC7B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E3FBC5-5EA8-4EBD-D83F-359B83A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des solutions techniques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8F775A-DC32-FE77-15AE-736961B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A2ECC-B50A-CCA9-5B2F-BA720E7247A1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A78577C-FB19-B3E6-C52F-5429CB26696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9103522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6. Tests </a:t>
            </a:r>
            <a:r>
              <a:rPr lang="fr-FR" dirty="0" err="1">
                <a:latin typeface=""/>
              </a:rPr>
              <a:t>front-end</a:t>
            </a:r>
            <a:endParaRPr lang="fr-FR" dirty="0">
              <a:latin typeface="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9314E5-5A2E-AD71-8616-DED6290FB3DB}"/>
              </a:ext>
            </a:extLst>
          </p:cNvPr>
          <p:cNvSpPr txBox="1"/>
          <p:nvPr/>
        </p:nvSpPr>
        <p:spPr>
          <a:xfrm>
            <a:off x="2202512" y="2044575"/>
            <a:ext cx="3249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React</a:t>
            </a:r>
            <a:r>
              <a:rPr lang="fr-FR" sz="2800" b="1" dirty="0"/>
              <a:t> </a:t>
            </a:r>
            <a:r>
              <a:rPr lang="fr-FR" sz="2800" b="1" dirty="0" err="1"/>
              <a:t>Testing</a:t>
            </a:r>
            <a:r>
              <a:rPr lang="fr-FR" sz="2800" b="1" dirty="0"/>
              <a:t> Library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AEE74D-2786-58B1-F471-14AADAA3460A}"/>
              </a:ext>
            </a:extLst>
          </p:cNvPr>
          <p:cNvSpPr txBox="1"/>
          <p:nvPr/>
        </p:nvSpPr>
        <p:spPr>
          <a:xfrm>
            <a:off x="1091512" y="2979762"/>
            <a:ext cx="4812900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Framework de tests, intégré directement à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React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Tests </a:t>
            </a:r>
            <a:r>
              <a:rPr lang="fr-FR" b="1" i="1" dirty="0">
                <a:latin typeface="Arial" panose="020B0604020202020204" pitchFamily="34" charset="0"/>
                <a:ea typeface="Arial" panose="020B0604020202020204" pitchFamily="34" charset="0"/>
              </a:rPr>
              <a:t>unitaires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(fonctions)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Tests d’</a:t>
            </a:r>
            <a:r>
              <a:rPr lang="fr-FR" b="1" i="1" dirty="0">
                <a:latin typeface="Arial" panose="020B0604020202020204" pitchFamily="34" charset="0"/>
                <a:ea typeface="Arial" panose="020B0604020202020204" pitchFamily="34" charset="0"/>
              </a:rPr>
              <a:t>intégration 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(composants)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Ensemble de fonctions utilitaires pour tester des composants </a:t>
            </a:r>
            <a:r>
              <a:rPr lang="fr-FR" dirty="0" err="1">
                <a:latin typeface="Arial" panose="020B0604020202020204" pitchFamily="34" charset="0"/>
                <a:ea typeface="Arial" panose="020B0604020202020204" pitchFamily="34" charset="0"/>
              </a:rPr>
              <a:t>React</a:t>
            </a: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 sans dépendre de leurs détails d’implémentation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fr-FR" dirty="0">
              <a:latin typeface="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319A10-1ABA-F061-5715-7E77267D5428}"/>
              </a:ext>
            </a:extLst>
          </p:cNvPr>
          <p:cNvSpPr txBox="1"/>
          <p:nvPr/>
        </p:nvSpPr>
        <p:spPr>
          <a:xfrm>
            <a:off x="7386882" y="2046730"/>
            <a:ext cx="211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/>
              <a:t>Cypress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D80B8B-80D2-A632-780F-8A740B8BD6AE}"/>
              </a:ext>
            </a:extLst>
          </p:cNvPr>
          <p:cNvSpPr txBox="1"/>
          <p:nvPr/>
        </p:nvSpPr>
        <p:spPr>
          <a:xfrm>
            <a:off x="6419143" y="2979761"/>
            <a:ext cx="48129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ea typeface="Arial" panose="020B0604020202020204" pitchFamily="34" charset="0"/>
              </a:rPr>
              <a:t>Framework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tests fonctionnels (e2e), le plus utilisé dans l’écosystème Javascript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Ecriture de tests 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fonctionnels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rapide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Exécution dans le navigateur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Objectif : valider l’application développée et son association avec des tierces applications via API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5298B67C-3C07-38C5-1B7E-8075C5E7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765" y="1907439"/>
            <a:ext cx="801802" cy="801802"/>
          </a:xfrm>
          <a:prstGeom prst="rect">
            <a:avLst/>
          </a:prstGeom>
        </p:spPr>
      </p:pic>
      <p:pic>
        <p:nvPicPr>
          <p:cNvPr id="14" name="Image 13" descr="Une image contenant Graphique, cercle, symbole, art&#10;&#10;Description générée automatiquement">
            <a:extLst>
              <a:ext uri="{FF2B5EF4-FFF2-40B4-BE49-F238E27FC236}">
                <a16:creationId xmlns:a16="http://schemas.microsoft.com/office/drawing/2014/main" id="{1F59D8D0-E794-5238-F954-AB7B9954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97" y="1906112"/>
            <a:ext cx="920168" cy="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8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740</Words>
  <Application>Microsoft Macintosh PowerPoint</Application>
  <PresentationFormat>Grand écran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des solutions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Pierre-Henri BORD</dc:creator>
  <cp:lastModifiedBy>Pierre-Henri BORD</cp:lastModifiedBy>
  <cp:revision>69</cp:revision>
  <dcterms:created xsi:type="dcterms:W3CDTF">2023-06-09T09:49:02Z</dcterms:created>
  <dcterms:modified xsi:type="dcterms:W3CDTF">2023-06-25T09:54:24Z</dcterms:modified>
</cp:coreProperties>
</file>