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85" r:id="rId2"/>
    <p:sldId id="261" r:id="rId3"/>
    <p:sldId id="289" r:id="rId4"/>
    <p:sldId id="344" r:id="rId5"/>
    <p:sldId id="345" r:id="rId6"/>
    <p:sldId id="419" r:id="rId7"/>
    <p:sldId id="357" r:id="rId8"/>
    <p:sldId id="421" r:id="rId9"/>
    <p:sldId id="362" r:id="rId10"/>
    <p:sldId id="295" r:id="rId11"/>
    <p:sldId id="393" r:id="rId12"/>
    <p:sldId id="314" r:id="rId13"/>
    <p:sldId id="316" r:id="rId14"/>
    <p:sldId id="392" r:id="rId15"/>
    <p:sldId id="391" r:id="rId16"/>
    <p:sldId id="313" r:id="rId17"/>
    <p:sldId id="418" r:id="rId18"/>
    <p:sldId id="420" r:id="rId19"/>
    <p:sldId id="394" r:id="rId20"/>
    <p:sldId id="413" r:id="rId21"/>
    <p:sldId id="414" r:id="rId22"/>
    <p:sldId id="403" r:id="rId23"/>
    <p:sldId id="404" r:id="rId24"/>
    <p:sldId id="328" r:id="rId25"/>
    <p:sldId id="335" r:id="rId26"/>
    <p:sldId id="405" r:id="rId27"/>
    <p:sldId id="406" r:id="rId28"/>
    <p:sldId id="331" r:id="rId29"/>
    <p:sldId id="409" r:id="rId30"/>
    <p:sldId id="410" r:id="rId31"/>
    <p:sldId id="332" r:id="rId32"/>
    <p:sldId id="337" r:id="rId33"/>
    <p:sldId id="309" r:id="rId34"/>
    <p:sldId id="378" r:id="rId35"/>
    <p:sldId id="379" r:id="rId36"/>
    <p:sldId id="279" r:id="rId3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Lato" panose="020F0502020204030203" pitchFamily="34" charset="77"/>
      <p:regular r:id="rId40"/>
      <p:bold r:id="rId41"/>
      <p:italic r:id="rId42"/>
      <p:boldItalic r:id="rId43"/>
    </p:embeddedFont>
    <p:embeddedFont>
      <p:font typeface="Raleway" panose="020B0503030101060003" pitchFamily="34" charset="77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5DF3BDF-BF88-F04C-A6FE-DA15659F21C7}">
          <p14:sldIdLst>
            <p14:sldId id="285"/>
            <p14:sldId id="261"/>
          </p14:sldIdLst>
        </p14:section>
        <p14:section name="Introduction" id="{667E59ED-F1DF-6B4F-A0B8-680BDF908F1A}">
          <p14:sldIdLst>
            <p14:sldId id="289"/>
            <p14:sldId id="344"/>
            <p14:sldId id="345"/>
            <p14:sldId id="419"/>
          </p14:sldIdLst>
        </p14:section>
        <p14:section name="Background" id="{C55F8E83-497C-2641-BD99-0E9A842FBC3C}">
          <p14:sldIdLst>
            <p14:sldId id="357"/>
            <p14:sldId id="421"/>
            <p14:sldId id="362"/>
          </p14:sldIdLst>
        </p14:section>
        <p14:section name="ALTSS-SOM" id="{DFBFFC45-46EC-BF47-A878-6DD39CF0635A}">
          <p14:sldIdLst>
            <p14:sldId id="295"/>
            <p14:sldId id="393"/>
            <p14:sldId id="314"/>
            <p14:sldId id="316"/>
            <p14:sldId id="392"/>
            <p14:sldId id="391"/>
            <p14:sldId id="313"/>
            <p14:sldId id="418"/>
          </p14:sldIdLst>
        </p14:section>
        <p14:section name="Experiments" id="{BFBAFEF9-01E9-4A43-A06B-EF24A90DCAA2}">
          <p14:sldIdLst>
            <p14:sldId id="420"/>
            <p14:sldId id="394"/>
            <p14:sldId id="413"/>
            <p14:sldId id="414"/>
            <p14:sldId id="403"/>
            <p14:sldId id="404"/>
            <p14:sldId id="328"/>
            <p14:sldId id="335"/>
            <p14:sldId id="405"/>
            <p14:sldId id="406"/>
            <p14:sldId id="331"/>
            <p14:sldId id="409"/>
            <p14:sldId id="410"/>
            <p14:sldId id="332"/>
            <p14:sldId id="337"/>
          </p14:sldIdLst>
        </p14:section>
        <p14:section name="Conclusion" id="{3DE6F2DE-B191-D944-B172-109CFD3AA35B}">
          <p14:sldIdLst>
            <p14:sldId id="309"/>
            <p14:sldId id="378"/>
            <p14:sldId id="37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590D9-89EB-4B60-A052-C6218BF1CBE2}">
  <a:tblStyle styleId="{C4A590D9-89EB-4B60-A052-C6218BF1CB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79728"/>
  </p:normalViewPr>
  <p:slideViewPr>
    <p:cSldViewPr snapToGrid="0" snapToObjects="1">
      <p:cViewPr varScale="1">
        <p:scale>
          <a:sx n="148" d="100"/>
          <a:sy n="148" d="100"/>
        </p:scale>
        <p:origin x="1408" y="176"/>
      </p:cViewPr>
      <p:guideLst/>
    </p:cSldViewPr>
  </p:slideViewPr>
  <p:outlineViewPr>
    <p:cViewPr>
      <p:scale>
        <a:sx n="33" d="100"/>
        <a:sy n="33" d="100"/>
      </p:scale>
      <p:origin x="0" y="-511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6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127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1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3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04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62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66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2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974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890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03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21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7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81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863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888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913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9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85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44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705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99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68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8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33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23795" y="643344"/>
            <a:ext cx="5216700" cy="115987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chemeClr val="accent3">
                    <a:lumMod val="5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3600">
                <a:solidFill>
                  <a:srgbClr val="2185C5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0" y="2291518"/>
            <a:ext cx="721800" cy="77175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/>
          <p:nvPr/>
        </p:nvSpPr>
        <p:spPr>
          <a:xfrm>
            <a:off x="721426" y="2291518"/>
            <a:ext cx="5216700" cy="77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C41FD-CE46-C244-B5A1-5172B30279F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200400" y="3470254"/>
            <a:ext cx="2743200" cy="1242449"/>
            <a:chOff x="2801170" y="3399304"/>
            <a:chExt cx="3505037" cy="1587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0F3A421-2CDC-C641-B9E0-4280A74B75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33558" r="33275"/>
            <a:stretch/>
          </p:blipFill>
          <p:spPr>
            <a:xfrm>
              <a:off x="5430070" y="3399304"/>
              <a:ext cx="876137" cy="15875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170851-2F31-7A47-A3EB-5C0D139D37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801170" y="3675037"/>
              <a:ext cx="2628900" cy="10414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285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7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800"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/>
          <p:nvPr userDrawn="1"/>
        </p:nvSpPr>
        <p:spPr>
          <a:xfrm>
            <a:off x="-125" y="3992850"/>
            <a:ext cx="9144000" cy="77175"/>
          </a:xfrm>
          <a:prstGeom prst="rect">
            <a:avLst/>
          </a:prstGeom>
          <a:gradFill flip="none" rotWithShape="1">
            <a:gsLst>
              <a:gs pos="4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C3071-B509-F949-8055-20AB07480E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5175" y="4126303"/>
            <a:ext cx="53340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accent3">
                    <a:lumMod val="5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lang="en-US" sz="1400" dirty="0" smtClean="0"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 sz="1400" dirty="0">
                <a:solidFill>
                  <a:schemeClr val="accent3">
                    <a:lumMod val="75000"/>
                  </a:schemeClr>
                </a:solidFill>
              </a:defRPr>
            </a:lvl2pPr>
          </a:lstStyle>
          <a:p>
            <a:pPr marL="342900" lvl="0" indent="-257175">
              <a:spcBef>
                <a:spcPts val="450"/>
              </a:spcBef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828675" lvl="1" indent="-257175">
              <a:spcBef>
                <a:spcPts val="450"/>
              </a:spcBef>
              <a:buSzPts val="1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37DC9-F668-F544-8747-2910E99A08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0938" y="56942"/>
            <a:ext cx="533400" cy="647700"/>
          </a:xfrm>
          <a:prstGeom prst="rect">
            <a:avLst/>
          </a:prstGeom>
        </p:spPr>
      </p:pic>
      <p:sp>
        <p:nvSpPr>
          <p:cNvPr id="10" name="Google Shape;19;p3">
            <a:extLst>
              <a:ext uri="{FF2B5EF4-FFF2-40B4-BE49-F238E27FC236}">
                <a16:creationId xmlns:a16="http://schemas.microsoft.com/office/drawing/2014/main" id="{0D2A1E32-84BC-524F-B9E0-16A41DCFD082}"/>
              </a:ext>
            </a:extLst>
          </p:cNvPr>
          <p:cNvSpPr/>
          <p:nvPr userDrawn="1"/>
        </p:nvSpPr>
        <p:spPr>
          <a:xfrm>
            <a:off x="0" y="5066325"/>
            <a:ext cx="9144000" cy="77175"/>
          </a:xfrm>
          <a:prstGeom prst="rect">
            <a:avLst/>
          </a:prstGeom>
          <a:gradFill flip="none" rotWithShape="1">
            <a:gsLst>
              <a:gs pos="4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sz="14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342900" lvl="0" indent="-257175">
              <a:spcBef>
                <a:spcPts val="450"/>
              </a:spcBef>
              <a:buSzPts val="1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71475" indent="-285750">
              <a:spcBef>
                <a:spcPts val="0"/>
              </a:spcBef>
              <a:buFont typeface="Arial" panose="020B0604020202020204" pitchFamily="34" charset="0"/>
              <a:buChar char="•"/>
              <a:defRPr sz="135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342900" lvl="0" indent="-257175">
              <a:spcBef>
                <a:spcPts val="450"/>
              </a:spcBef>
              <a:buSzPts val="1800"/>
            </a:pPr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" name="Google Shape;19;p3">
            <a:extLst>
              <a:ext uri="{FF2B5EF4-FFF2-40B4-BE49-F238E27FC236}">
                <a16:creationId xmlns:a16="http://schemas.microsoft.com/office/drawing/2014/main" id="{CAD531F9-4B25-0740-9749-AD9AF37319A8}"/>
              </a:ext>
            </a:extLst>
          </p:cNvPr>
          <p:cNvSpPr/>
          <p:nvPr userDrawn="1"/>
        </p:nvSpPr>
        <p:spPr>
          <a:xfrm>
            <a:off x="0" y="5066325"/>
            <a:ext cx="9144000" cy="77175"/>
          </a:xfrm>
          <a:prstGeom prst="rect">
            <a:avLst/>
          </a:prstGeom>
          <a:gradFill flip="none" rotWithShape="1">
            <a:gsLst>
              <a:gs pos="4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BFD61F-7B9D-274D-916B-DE66CFD31F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0938" y="56942"/>
            <a:ext cx="53340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Google Shape;19;p3">
            <a:extLst>
              <a:ext uri="{FF2B5EF4-FFF2-40B4-BE49-F238E27FC236}">
                <a16:creationId xmlns:a16="http://schemas.microsoft.com/office/drawing/2014/main" id="{BE59B4A6-34A5-BA49-A68A-BFD5B4C13B79}"/>
              </a:ext>
            </a:extLst>
          </p:cNvPr>
          <p:cNvSpPr/>
          <p:nvPr userDrawn="1"/>
        </p:nvSpPr>
        <p:spPr>
          <a:xfrm>
            <a:off x="0" y="5066325"/>
            <a:ext cx="9144000" cy="77175"/>
          </a:xfrm>
          <a:prstGeom prst="rect">
            <a:avLst/>
          </a:prstGeom>
          <a:gradFill flip="none" rotWithShape="1">
            <a:gsLst>
              <a:gs pos="4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92683-406A-6346-A8EE-D209388398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0938" y="56942"/>
            <a:ext cx="53340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057F-999F-1442-BEB7-CEE435006D9F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D4F9-B5FE-C94A-A3C9-94DC0BE8C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75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975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975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975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975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975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975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975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975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1956D-3246-8A4B-A56E-06FCDBC4A797}"/>
              </a:ext>
            </a:extLst>
          </p:cNvPr>
          <p:cNvSpPr txBox="1">
            <a:spLocks/>
          </p:cNvSpPr>
          <p:nvPr/>
        </p:nvSpPr>
        <p:spPr>
          <a:xfrm>
            <a:off x="1730424" y="2529814"/>
            <a:ext cx="5683151" cy="47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Pedro H. M. Braga and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Hansenclever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F.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Bassani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{phmb4, hfb}@cin.ufpe.br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Recife,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Brasil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Google Shape;88;p12">
            <a:extLst>
              <a:ext uri="{FF2B5EF4-FFF2-40B4-BE49-F238E27FC236}">
                <a16:creationId xmlns:a16="http://schemas.microsoft.com/office/drawing/2014/main" id="{20923524-73B5-0D4A-8423-0109D48E8F5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79019" y="1081292"/>
            <a:ext cx="7440542" cy="1159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 algn="ctr"/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A Semi-Supervised Self-Organizing Map with Adaptive Local Thresholds</a:t>
            </a:r>
            <a:endParaRPr sz="2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EAEC8-DBDB-7B4C-B807-95CA30A633B8}"/>
              </a:ext>
            </a:extLst>
          </p:cNvPr>
          <p:cNvSpPr txBox="1"/>
          <p:nvPr/>
        </p:nvSpPr>
        <p:spPr>
          <a:xfrm>
            <a:off x="4184753" y="4737274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July,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04C0E-330B-574E-90F4-62B4759EE1B2}"/>
              </a:ext>
            </a:extLst>
          </p:cNvPr>
          <p:cNvSpPr txBox="1"/>
          <p:nvPr/>
        </p:nvSpPr>
        <p:spPr>
          <a:xfrm>
            <a:off x="3629026" y="150018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389C11-92A6-DE43-8DD4-2FF62F27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640" y="44219"/>
            <a:ext cx="6083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1143000" y="1529334"/>
            <a:ext cx="6857906" cy="2294001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5400" dirty="0">
                <a:solidFill>
                  <a:srgbClr val="7ECEFD"/>
                </a:solidFill>
              </a:rPr>
              <a:t>3.</a:t>
            </a:r>
            <a:endParaRPr sz="5400" dirty="0">
              <a:solidFill>
                <a:srgbClr val="7ECEFD"/>
              </a:solidFill>
            </a:endParaRPr>
          </a:p>
          <a:p>
            <a:pPr lvl="0"/>
            <a:r>
              <a:rPr lang="en-US" dirty="0"/>
              <a:t>Adaptive Local Thresholds Semi Supervised Self-Organizing Map (</a:t>
            </a:r>
            <a:r>
              <a:rPr lang="en-US" b="1" dirty="0"/>
              <a:t>ALTSS-SOM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21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C65E-247F-BF41-A2E4-A40C0037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ALTSS-SOM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601D5-59F4-0C4F-82F1-B2530F465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586875" cy="3552300"/>
          </a:xfr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Estimates the uncentered variance of the nodes in each dimension</a:t>
            </a:r>
          </a:p>
          <a:p>
            <a:pPr marL="414338" indent="-385763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Rejection Options</a:t>
            </a:r>
          </a:p>
          <a:p>
            <a:pPr marL="414338" indent="-385763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Local Adaptive Thresholds</a:t>
            </a:r>
          </a:p>
          <a:p>
            <a:pPr marL="414338" indent="-385763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Sample Efficient </a:t>
            </a:r>
          </a:p>
          <a:p>
            <a:pPr marL="414338" indent="-385763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Low sensitive to the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099B0-7E21-2A4D-BF00-E1F67B515A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180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8D9DA6-9BB8-4149-A5F8-20865463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ALTSS-SOM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CC3126-E337-CA4B-9C08-FE71BE68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533" y="1200150"/>
            <a:ext cx="4330154" cy="2161117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371475" indent="-285750">
              <a:spcBef>
                <a:spcPts val="45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Aspects in Common for Both Modes:</a:t>
            </a:r>
          </a:p>
          <a:p>
            <a:pPr lvl="1" indent="-285750">
              <a:spcBef>
                <a:spcPts val="45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Structure of the Nodes</a:t>
            </a:r>
          </a:p>
          <a:p>
            <a:pPr lvl="1" indent="-285750">
              <a:spcBef>
                <a:spcPts val="45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Node Update</a:t>
            </a:r>
          </a:p>
          <a:p>
            <a:pPr lvl="1" indent="-285750">
              <a:spcBef>
                <a:spcPts val="45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Relevance Update</a:t>
            </a:r>
          </a:p>
          <a:p>
            <a:pPr lvl="1" indent="-285750">
              <a:spcBef>
                <a:spcPts val="45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Bias-corrected moving averages estimate</a:t>
            </a:r>
          </a:p>
          <a:p>
            <a:pPr lvl="1" indent="-285750">
              <a:spcBef>
                <a:spcPts val="45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3">
                    <a:lumMod val="75000"/>
                  </a:schemeClr>
                </a:solidFill>
              </a:rPr>
              <a:t>Local Thresholds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3F36A-3835-2A4D-81E6-F8F37D3C0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7" r="29343"/>
          <a:stretch/>
        </p:blipFill>
        <p:spPr>
          <a:xfrm>
            <a:off x="5037983" y="1520144"/>
            <a:ext cx="3940307" cy="1600200"/>
          </a:xfrm>
          <a:prstGeom prst="rect">
            <a:avLst/>
          </a:prstGeom>
          <a:ln w="38100">
            <a:solidFill>
              <a:schemeClr val="tx2">
                <a:lumMod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AA475-AE6E-6E49-8091-D51802D70B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523" b="-8333"/>
          <a:stretch/>
        </p:blipFill>
        <p:spPr>
          <a:xfrm>
            <a:off x="1617953" y="2938685"/>
            <a:ext cx="2065867" cy="330200"/>
          </a:xfrm>
          <a:prstGeom prst="rect">
            <a:avLst/>
          </a:prstGeom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7E68F7DE-E5C1-6246-8B8F-32CBB99CE5C6}"/>
              </a:ext>
            </a:extLst>
          </p:cNvPr>
          <p:cNvSpPr/>
          <p:nvPr/>
        </p:nvSpPr>
        <p:spPr>
          <a:xfrm>
            <a:off x="1085487" y="2938685"/>
            <a:ext cx="3276891" cy="2060780"/>
          </a:xfrm>
          <a:prstGeom prst="frame">
            <a:avLst>
              <a:gd name="adj1" fmla="val 91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01CBB-EE87-164C-B4D6-53C06AF8DA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200" b="2557"/>
          <a:stretch/>
        </p:blipFill>
        <p:spPr>
          <a:xfrm>
            <a:off x="1385744" y="3268885"/>
            <a:ext cx="2676376" cy="297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81C44-5A22-894B-94D6-1C0FC0F184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940"/>
          <a:stretch/>
        </p:blipFill>
        <p:spPr>
          <a:xfrm>
            <a:off x="1889070" y="3565984"/>
            <a:ext cx="1277901" cy="469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AC92A-9389-9342-A5EA-053CD7874B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" r="30739" b="7473"/>
          <a:stretch/>
        </p:blipFill>
        <p:spPr>
          <a:xfrm>
            <a:off x="1195607" y="3993637"/>
            <a:ext cx="3056650" cy="9518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557F1F-81AF-8E4F-81BF-B662ABC8BD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1" r="40641"/>
          <a:stretch/>
        </p:blipFill>
        <p:spPr>
          <a:xfrm>
            <a:off x="5037983" y="132877"/>
            <a:ext cx="3276891" cy="12446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2F7DFF-51D5-2F4F-9F61-A92CB81B623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0241"/>
          <a:stretch/>
        </p:blipFill>
        <p:spPr>
          <a:xfrm>
            <a:off x="4572000" y="3677364"/>
            <a:ext cx="3940307" cy="1308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ADBAD5-88A0-C044-84A5-6B9F5FB5FCD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" r="63811" b="10652"/>
          <a:stretch/>
        </p:blipFill>
        <p:spPr>
          <a:xfrm>
            <a:off x="5923210" y="3202714"/>
            <a:ext cx="1300671" cy="52196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59719979-457F-C54B-91AE-9EDEC4D8B7E4}"/>
              </a:ext>
            </a:extLst>
          </p:cNvPr>
          <p:cNvSpPr/>
          <p:nvPr/>
        </p:nvSpPr>
        <p:spPr>
          <a:xfrm>
            <a:off x="4572000" y="3250030"/>
            <a:ext cx="4003092" cy="1715323"/>
          </a:xfrm>
          <a:prstGeom prst="frame">
            <a:avLst>
              <a:gd name="adj1" fmla="val 910"/>
            </a:avLst>
          </a:prstGeom>
          <a:solidFill>
            <a:srgbClr val="00B05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8A2A5-7268-E544-ABA9-2069B4E3B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5757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748BEC-8B57-FB43-B48F-9E95FC243242}"/>
              </a:ext>
            </a:extLst>
          </p:cNvPr>
          <p:cNvCxnSpPr>
            <a:cxnSpLocks/>
          </p:cNvCxnSpPr>
          <p:nvPr/>
        </p:nvCxnSpPr>
        <p:spPr>
          <a:xfrm>
            <a:off x="1900945" y="2871695"/>
            <a:ext cx="382925" cy="0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CEE605-9981-8640-BC55-00B0CA535EF5}"/>
              </a:ext>
            </a:extLst>
          </p:cNvPr>
          <p:cNvCxnSpPr/>
          <p:nvPr/>
        </p:nvCxnSpPr>
        <p:spPr>
          <a:xfrm>
            <a:off x="2095465" y="2468101"/>
            <a:ext cx="0" cy="807188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098D9DA6-9BB8-4149-A5F8-20865463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ALTSS-SOM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CC3126-E337-CA4B-9C08-FE71BE68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735" y="1200150"/>
            <a:ext cx="3192224" cy="518291"/>
          </a:xfrm>
        </p:spPr>
        <p:txBody>
          <a:bodyPr/>
          <a:lstStyle/>
          <a:p>
            <a:pPr marL="38100" indent="0">
              <a:spcBef>
                <a:spcPts val="0"/>
              </a:spcBef>
              <a:buNone/>
            </a:pPr>
            <a:r>
              <a:rPr lang="en-US" dirty="0"/>
              <a:t>Local Thresholds and Rejection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8A2A5-7268-E544-ABA9-2069B4E3B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55" name="Estrela de 5 pontas 13">
            <a:extLst>
              <a:ext uri="{FF2B5EF4-FFF2-40B4-BE49-F238E27FC236}">
                <a16:creationId xmlns:a16="http://schemas.microsoft.com/office/drawing/2014/main" id="{07678629-F0FC-D941-B100-E671D7BCD138}"/>
              </a:ext>
            </a:extLst>
          </p:cNvPr>
          <p:cNvSpPr/>
          <p:nvPr/>
        </p:nvSpPr>
        <p:spPr>
          <a:xfrm>
            <a:off x="893625" y="4447862"/>
            <a:ext cx="228600" cy="2286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6" name="Estrela de 5 pontas 11">
            <a:extLst>
              <a:ext uri="{FF2B5EF4-FFF2-40B4-BE49-F238E27FC236}">
                <a16:creationId xmlns:a16="http://schemas.microsoft.com/office/drawing/2014/main" id="{CFB17AEB-1401-194C-AFCB-F9C505405203}"/>
              </a:ext>
            </a:extLst>
          </p:cNvPr>
          <p:cNvSpPr/>
          <p:nvPr/>
        </p:nvSpPr>
        <p:spPr>
          <a:xfrm>
            <a:off x="893625" y="4116106"/>
            <a:ext cx="228600" cy="2286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7" name="Estrela de 5 pontas 9">
            <a:extLst>
              <a:ext uri="{FF2B5EF4-FFF2-40B4-BE49-F238E27FC236}">
                <a16:creationId xmlns:a16="http://schemas.microsoft.com/office/drawing/2014/main" id="{49D8CCDF-B804-3544-AC3D-1BAB0A21F982}"/>
              </a:ext>
            </a:extLst>
          </p:cNvPr>
          <p:cNvSpPr/>
          <p:nvPr/>
        </p:nvSpPr>
        <p:spPr>
          <a:xfrm>
            <a:off x="893625" y="3768914"/>
            <a:ext cx="228600" cy="228600"/>
          </a:xfrm>
          <a:prstGeom prst="star5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52F36B-8785-B54E-996F-FE230A820B5B}"/>
              </a:ext>
            </a:extLst>
          </p:cNvPr>
          <p:cNvCxnSpPr/>
          <p:nvPr/>
        </p:nvCxnSpPr>
        <p:spPr>
          <a:xfrm>
            <a:off x="1191650" y="3883535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CD8C4F-0F18-1C40-B399-95CC1244FD69}"/>
              </a:ext>
            </a:extLst>
          </p:cNvPr>
          <p:cNvCxnSpPr/>
          <p:nvPr/>
        </p:nvCxnSpPr>
        <p:spPr>
          <a:xfrm>
            <a:off x="1191650" y="4212664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3A499D-452F-5F4F-953F-B25B6B45C31B}"/>
              </a:ext>
            </a:extLst>
          </p:cNvPr>
          <p:cNvCxnSpPr/>
          <p:nvPr/>
        </p:nvCxnSpPr>
        <p:spPr>
          <a:xfrm>
            <a:off x="1195524" y="4541922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B334B3D-E2C4-4440-900E-F7AD9E8F78C9}"/>
              </a:ext>
            </a:extLst>
          </p:cNvPr>
          <p:cNvSpPr txBox="1"/>
          <p:nvPr/>
        </p:nvSpPr>
        <p:spPr>
          <a:xfrm>
            <a:off x="1453247" y="3744715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Class 1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5D9B0E-5F92-B540-9561-D0FA8867F050}"/>
              </a:ext>
            </a:extLst>
          </p:cNvPr>
          <p:cNvSpPr txBox="1"/>
          <p:nvPr/>
        </p:nvSpPr>
        <p:spPr>
          <a:xfrm>
            <a:off x="1453246" y="4074164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Class 2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1F7F0D-906E-FD4C-BC81-607D7B1929B4}"/>
              </a:ext>
            </a:extLst>
          </p:cNvPr>
          <p:cNvSpPr txBox="1"/>
          <p:nvPr/>
        </p:nvSpPr>
        <p:spPr>
          <a:xfrm>
            <a:off x="1453245" y="4403614"/>
            <a:ext cx="17540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Undefined Class</a:t>
            </a:r>
          </a:p>
        </p:txBody>
      </p:sp>
      <p:sp>
        <p:nvSpPr>
          <p:cNvPr id="64" name="Estrela de 5 pontas 9">
            <a:extLst>
              <a:ext uri="{FF2B5EF4-FFF2-40B4-BE49-F238E27FC236}">
                <a16:creationId xmlns:a16="http://schemas.microsoft.com/office/drawing/2014/main" id="{6A050103-4208-A345-8166-4046E27403AF}"/>
              </a:ext>
            </a:extLst>
          </p:cNvPr>
          <p:cNvSpPr/>
          <p:nvPr/>
        </p:nvSpPr>
        <p:spPr>
          <a:xfrm>
            <a:off x="1981165" y="2757395"/>
            <a:ext cx="228600" cy="228600"/>
          </a:xfrm>
          <a:prstGeom prst="star5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65" name="Elipse 10">
            <a:extLst>
              <a:ext uri="{FF2B5EF4-FFF2-40B4-BE49-F238E27FC236}">
                <a16:creationId xmlns:a16="http://schemas.microsoft.com/office/drawing/2014/main" id="{4C1918C4-6E16-654D-8523-284577F29BE0}"/>
              </a:ext>
            </a:extLst>
          </p:cNvPr>
          <p:cNvSpPr/>
          <p:nvPr/>
        </p:nvSpPr>
        <p:spPr>
          <a:xfrm>
            <a:off x="2022488" y="2284062"/>
            <a:ext cx="152400" cy="1524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69" name="CaixaDeTexto 20">
            <a:extLst>
              <a:ext uri="{FF2B5EF4-FFF2-40B4-BE49-F238E27FC236}">
                <a16:creationId xmlns:a16="http://schemas.microsoft.com/office/drawing/2014/main" id="{1E8CF7A8-FAE1-544D-93FB-ADA7D5A67F4D}"/>
              </a:ext>
            </a:extLst>
          </p:cNvPr>
          <p:cNvSpPr txBox="1"/>
          <p:nvPr/>
        </p:nvSpPr>
        <p:spPr>
          <a:xfrm>
            <a:off x="2136788" y="21602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x</a:t>
            </a:r>
            <a:r>
              <a:rPr lang="pt-BR" sz="1800" b="1" baseline="-25000" dirty="0"/>
              <a:t>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A6997-5B21-9B40-9667-6DE1457C4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5" r="4330"/>
          <a:stretch/>
        </p:blipFill>
        <p:spPr>
          <a:xfrm>
            <a:off x="3785406" y="885714"/>
            <a:ext cx="5358594" cy="3517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D67F54-FA04-7241-A8E5-A35F281F208F}"/>
              </a:ext>
            </a:extLst>
          </p:cNvPr>
          <p:cNvCxnSpPr/>
          <p:nvPr/>
        </p:nvCxnSpPr>
        <p:spPr>
          <a:xfrm>
            <a:off x="1082210" y="2527375"/>
            <a:ext cx="2026509" cy="0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8336F8-FC6D-BC44-BD3E-3D0291071AE9}"/>
              </a:ext>
            </a:extLst>
          </p:cNvPr>
          <p:cNvCxnSpPr/>
          <p:nvPr/>
        </p:nvCxnSpPr>
        <p:spPr>
          <a:xfrm>
            <a:off x="1009233" y="3253053"/>
            <a:ext cx="2026509" cy="0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8122EB-B95D-EA41-B051-55757544545F}"/>
              </a:ext>
            </a:extLst>
          </p:cNvPr>
          <p:cNvCxnSpPr>
            <a:cxnSpLocks/>
          </p:cNvCxnSpPr>
          <p:nvPr/>
        </p:nvCxnSpPr>
        <p:spPr>
          <a:xfrm flipV="1">
            <a:off x="1954722" y="2141033"/>
            <a:ext cx="0" cy="1461323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D8A9CD-E8A6-BC47-B3EB-64C1A25D806D}"/>
              </a:ext>
            </a:extLst>
          </p:cNvPr>
          <p:cNvCxnSpPr>
            <a:cxnSpLocks/>
          </p:cNvCxnSpPr>
          <p:nvPr/>
        </p:nvCxnSpPr>
        <p:spPr>
          <a:xfrm flipV="1">
            <a:off x="2213665" y="2141033"/>
            <a:ext cx="0" cy="1461323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ame 29">
            <a:extLst>
              <a:ext uri="{FF2B5EF4-FFF2-40B4-BE49-F238E27FC236}">
                <a16:creationId xmlns:a16="http://schemas.microsoft.com/office/drawing/2014/main" id="{F21EA1E9-F2C7-8A48-8B1C-09E3100C3951}"/>
              </a:ext>
            </a:extLst>
          </p:cNvPr>
          <p:cNvSpPr/>
          <p:nvPr/>
        </p:nvSpPr>
        <p:spPr>
          <a:xfrm>
            <a:off x="3785405" y="3963646"/>
            <a:ext cx="5295569" cy="406100"/>
          </a:xfrm>
          <a:prstGeom prst="frame">
            <a:avLst>
              <a:gd name="adj1" fmla="val 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7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repeatCount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61" grpId="0"/>
      <p:bldP spid="62" grpId="0"/>
      <p:bldP spid="63" grpId="0"/>
      <p:bldP spid="64" grpId="0" animBg="1"/>
      <p:bldP spid="64" grpId="1" animBg="1"/>
      <p:bldP spid="65" grpId="0" animBg="1"/>
      <p:bldP spid="65" grpId="1" animBg="1"/>
      <p:bldP spid="65" grpId="2" animBg="1"/>
      <p:bldP spid="69" grpId="0"/>
      <p:bldP spid="6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6">
            <a:extLst>
              <a:ext uri="{FF2B5EF4-FFF2-40B4-BE49-F238E27FC236}">
                <a16:creationId xmlns:a16="http://schemas.microsoft.com/office/drawing/2014/main" id="{083FC545-1C2D-694F-8316-FF605E4A9AD7}"/>
              </a:ext>
            </a:extLst>
          </p:cNvPr>
          <p:cNvCxnSpPr>
            <a:cxnSpLocks/>
          </p:cNvCxnSpPr>
          <p:nvPr/>
        </p:nvCxnSpPr>
        <p:spPr>
          <a:xfrm>
            <a:off x="1635461" y="2515859"/>
            <a:ext cx="416470" cy="33460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92C0B9-E537-B74F-BB7D-59118655A9AC}"/>
              </a:ext>
            </a:extLst>
          </p:cNvPr>
          <p:cNvCxnSpPr>
            <a:cxnSpLocks/>
          </p:cNvCxnSpPr>
          <p:nvPr/>
        </p:nvCxnSpPr>
        <p:spPr>
          <a:xfrm>
            <a:off x="1816554" y="2889397"/>
            <a:ext cx="580785" cy="0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CEE605-9981-8640-BC55-00B0CA535EF5}"/>
              </a:ext>
            </a:extLst>
          </p:cNvPr>
          <p:cNvCxnSpPr>
            <a:cxnSpLocks/>
          </p:cNvCxnSpPr>
          <p:nvPr/>
        </p:nvCxnSpPr>
        <p:spPr>
          <a:xfrm>
            <a:off x="2095465" y="2468101"/>
            <a:ext cx="0" cy="807188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098D9DA6-9BB8-4149-A5F8-20865463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ALTSS-SOM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CC3126-E337-CA4B-9C08-FE71BE68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25" y="1200150"/>
            <a:ext cx="2874333" cy="518291"/>
          </a:xfrm>
        </p:spPr>
        <p:txBody>
          <a:bodyPr/>
          <a:lstStyle/>
          <a:p>
            <a:pPr marL="38100" indent="0">
              <a:spcBef>
                <a:spcPts val="0"/>
              </a:spcBef>
              <a:buNone/>
            </a:pPr>
            <a:r>
              <a:rPr lang="en-US" dirty="0"/>
              <a:t>Straightforward Acceptance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8A2A5-7268-E544-ABA9-2069B4E3B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55" name="Estrela de 5 pontas 13">
            <a:extLst>
              <a:ext uri="{FF2B5EF4-FFF2-40B4-BE49-F238E27FC236}">
                <a16:creationId xmlns:a16="http://schemas.microsoft.com/office/drawing/2014/main" id="{07678629-F0FC-D941-B100-E671D7BCD138}"/>
              </a:ext>
            </a:extLst>
          </p:cNvPr>
          <p:cNvSpPr/>
          <p:nvPr/>
        </p:nvSpPr>
        <p:spPr>
          <a:xfrm>
            <a:off x="893625" y="4447862"/>
            <a:ext cx="228600" cy="2286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6" name="Estrela de 5 pontas 11">
            <a:extLst>
              <a:ext uri="{FF2B5EF4-FFF2-40B4-BE49-F238E27FC236}">
                <a16:creationId xmlns:a16="http://schemas.microsoft.com/office/drawing/2014/main" id="{CFB17AEB-1401-194C-AFCB-F9C505405203}"/>
              </a:ext>
            </a:extLst>
          </p:cNvPr>
          <p:cNvSpPr/>
          <p:nvPr/>
        </p:nvSpPr>
        <p:spPr>
          <a:xfrm>
            <a:off x="893625" y="4116106"/>
            <a:ext cx="228600" cy="2286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7" name="Estrela de 5 pontas 9">
            <a:extLst>
              <a:ext uri="{FF2B5EF4-FFF2-40B4-BE49-F238E27FC236}">
                <a16:creationId xmlns:a16="http://schemas.microsoft.com/office/drawing/2014/main" id="{49D8CCDF-B804-3544-AC3D-1BAB0A21F982}"/>
              </a:ext>
            </a:extLst>
          </p:cNvPr>
          <p:cNvSpPr/>
          <p:nvPr/>
        </p:nvSpPr>
        <p:spPr>
          <a:xfrm>
            <a:off x="893625" y="3768914"/>
            <a:ext cx="228600" cy="228600"/>
          </a:xfrm>
          <a:prstGeom prst="star5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52F36B-8785-B54E-996F-FE230A820B5B}"/>
              </a:ext>
            </a:extLst>
          </p:cNvPr>
          <p:cNvCxnSpPr/>
          <p:nvPr/>
        </p:nvCxnSpPr>
        <p:spPr>
          <a:xfrm>
            <a:off x="1191650" y="3883535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CD8C4F-0F18-1C40-B399-95CC1244FD69}"/>
              </a:ext>
            </a:extLst>
          </p:cNvPr>
          <p:cNvCxnSpPr/>
          <p:nvPr/>
        </p:nvCxnSpPr>
        <p:spPr>
          <a:xfrm>
            <a:off x="1191650" y="4212664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3A499D-452F-5F4F-953F-B25B6B45C31B}"/>
              </a:ext>
            </a:extLst>
          </p:cNvPr>
          <p:cNvCxnSpPr/>
          <p:nvPr/>
        </p:nvCxnSpPr>
        <p:spPr>
          <a:xfrm>
            <a:off x="1195524" y="4541922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B334B3D-E2C4-4440-900E-F7AD9E8F78C9}"/>
              </a:ext>
            </a:extLst>
          </p:cNvPr>
          <p:cNvSpPr txBox="1"/>
          <p:nvPr/>
        </p:nvSpPr>
        <p:spPr>
          <a:xfrm>
            <a:off x="1453247" y="3744715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Class 1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5D9B0E-5F92-B540-9561-D0FA8867F050}"/>
              </a:ext>
            </a:extLst>
          </p:cNvPr>
          <p:cNvSpPr txBox="1"/>
          <p:nvPr/>
        </p:nvSpPr>
        <p:spPr>
          <a:xfrm>
            <a:off x="1453246" y="4074164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Class 2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1F7F0D-906E-FD4C-BC81-607D7B1929B4}"/>
              </a:ext>
            </a:extLst>
          </p:cNvPr>
          <p:cNvSpPr txBox="1"/>
          <p:nvPr/>
        </p:nvSpPr>
        <p:spPr>
          <a:xfrm>
            <a:off x="1453245" y="4403614"/>
            <a:ext cx="17540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Undefined Class</a:t>
            </a:r>
          </a:p>
        </p:txBody>
      </p:sp>
      <p:sp>
        <p:nvSpPr>
          <p:cNvPr id="64" name="Estrela de 5 pontas 9">
            <a:extLst>
              <a:ext uri="{FF2B5EF4-FFF2-40B4-BE49-F238E27FC236}">
                <a16:creationId xmlns:a16="http://schemas.microsoft.com/office/drawing/2014/main" id="{6A050103-4208-A345-8166-4046E27403AF}"/>
              </a:ext>
            </a:extLst>
          </p:cNvPr>
          <p:cNvSpPr/>
          <p:nvPr/>
        </p:nvSpPr>
        <p:spPr>
          <a:xfrm>
            <a:off x="1981165" y="2757395"/>
            <a:ext cx="228600" cy="228600"/>
          </a:xfrm>
          <a:prstGeom prst="star5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65" name="Elipse 10">
            <a:extLst>
              <a:ext uri="{FF2B5EF4-FFF2-40B4-BE49-F238E27FC236}">
                <a16:creationId xmlns:a16="http://schemas.microsoft.com/office/drawing/2014/main" id="{4C1918C4-6E16-654D-8523-284577F29BE0}"/>
              </a:ext>
            </a:extLst>
          </p:cNvPr>
          <p:cNvSpPr/>
          <p:nvPr/>
        </p:nvSpPr>
        <p:spPr>
          <a:xfrm>
            <a:off x="2138999" y="3052154"/>
            <a:ext cx="152400" cy="1524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69" name="CaixaDeTexto 20">
            <a:extLst>
              <a:ext uri="{FF2B5EF4-FFF2-40B4-BE49-F238E27FC236}">
                <a16:creationId xmlns:a16="http://schemas.microsoft.com/office/drawing/2014/main" id="{1E8CF7A8-FAE1-544D-93FB-ADA7D5A67F4D}"/>
              </a:ext>
            </a:extLst>
          </p:cNvPr>
          <p:cNvSpPr txBox="1"/>
          <p:nvPr/>
        </p:nvSpPr>
        <p:spPr>
          <a:xfrm>
            <a:off x="2253299" y="29283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x</a:t>
            </a:r>
            <a:r>
              <a:rPr lang="pt-BR" sz="1800" b="1" baseline="-25000" dirty="0"/>
              <a:t>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A6997-5B21-9B40-9667-6DE1457C4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5" r="4330"/>
          <a:stretch/>
        </p:blipFill>
        <p:spPr>
          <a:xfrm>
            <a:off x="3785406" y="885714"/>
            <a:ext cx="5358594" cy="3517900"/>
          </a:xfrm>
          <a:prstGeom prst="rect">
            <a:avLst/>
          </a:prstGeom>
        </p:spPr>
      </p:pic>
      <p:sp>
        <p:nvSpPr>
          <p:cNvPr id="31" name="Estrela de 5 pontas 9">
            <a:extLst>
              <a:ext uri="{FF2B5EF4-FFF2-40B4-BE49-F238E27FC236}">
                <a16:creationId xmlns:a16="http://schemas.microsoft.com/office/drawing/2014/main" id="{9795A016-9139-F743-94B6-905AD4558DF0}"/>
              </a:ext>
            </a:extLst>
          </p:cNvPr>
          <p:cNvSpPr/>
          <p:nvPr/>
        </p:nvSpPr>
        <p:spPr>
          <a:xfrm>
            <a:off x="1521161" y="2401559"/>
            <a:ext cx="228600" cy="228600"/>
          </a:xfrm>
          <a:prstGeom prst="star5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95" name="Frame 94">
            <a:extLst>
              <a:ext uri="{FF2B5EF4-FFF2-40B4-BE49-F238E27FC236}">
                <a16:creationId xmlns:a16="http://schemas.microsoft.com/office/drawing/2014/main" id="{4479F0E5-730E-AB42-AD54-0B629340D3D6}"/>
              </a:ext>
            </a:extLst>
          </p:cNvPr>
          <p:cNvSpPr/>
          <p:nvPr/>
        </p:nvSpPr>
        <p:spPr>
          <a:xfrm>
            <a:off x="3828292" y="2757394"/>
            <a:ext cx="5295569" cy="1240119"/>
          </a:xfrm>
          <a:prstGeom prst="frame">
            <a:avLst>
              <a:gd name="adj1" fmla="val 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3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repeatCount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60494E-6 L 0.0132 0.0265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32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1441 0.0296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148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1441 0.0311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154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6914E-6 L 0.02153 0.0367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" y="182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8 0.00988 L 0.02639 0.0401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61" grpId="0"/>
      <p:bldP spid="62" grpId="0"/>
      <p:bldP spid="63" grpId="0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9" grpId="0"/>
      <p:bldP spid="69" grpId="1"/>
      <p:bldP spid="31" grpId="1" animBg="1"/>
      <p:bldP spid="31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92C0B9-E537-B74F-BB7D-59118655A9AC}"/>
              </a:ext>
            </a:extLst>
          </p:cNvPr>
          <p:cNvCxnSpPr>
            <a:cxnSpLocks/>
          </p:cNvCxnSpPr>
          <p:nvPr/>
        </p:nvCxnSpPr>
        <p:spPr>
          <a:xfrm>
            <a:off x="1816554" y="2889397"/>
            <a:ext cx="580785" cy="0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748BEC-8B57-FB43-B48F-9E95FC243242}"/>
              </a:ext>
            </a:extLst>
          </p:cNvPr>
          <p:cNvCxnSpPr>
            <a:cxnSpLocks/>
          </p:cNvCxnSpPr>
          <p:nvPr/>
        </p:nvCxnSpPr>
        <p:spPr>
          <a:xfrm>
            <a:off x="1900945" y="2871695"/>
            <a:ext cx="382925" cy="0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CEE605-9981-8640-BC55-00B0CA535EF5}"/>
              </a:ext>
            </a:extLst>
          </p:cNvPr>
          <p:cNvCxnSpPr/>
          <p:nvPr/>
        </p:nvCxnSpPr>
        <p:spPr>
          <a:xfrm>
            <a:off x="2095465" y="2468101"/>
            <a:ext cx="0" cy="807188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098D9DA6-9BB8-4149-A5F8-20865463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</p:spPr>
        <p:txBody>
          <a:bodyPr/>
          <a:lstStyle/>
          <a:p>
            <a:r>
              <a:rPr lang="en-US" dirty="0"/>
              <a:t>ALTSS-SOM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8A2A5-7268-E544-ABA9-2069B4E3B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55" name="Estrela de 5 pontas 13">
            <a:extLst>
              <a:ext uri="{FF2B5EF4-FFF2-40B4-BE49-F238E27FC236}">
                <a16:creationId xmlns:a16="http://schemas.microsoft.com/office/drawing/2014/main" id="{07678629-F0FC-D941-B100-E671D7BCD138}"/>
              </a:ext>
            </a:extLst>
          </p:cNvPr>
          <p:cNvSpPr/>
          <p:nvPr/>
        </p:nvSpPr>
        <p:spPr>
          <a:xfrm>
            <a:off x="893625" y="4447862"/>
            <a:ext cx="228600" cy="2286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6" name="Estrela de 5 pontas 11">
            <a:extLst>
              <a:ext uri="{FF2B5EF4-FFF2-40B4-BE49-F238E27FC236}">
                <a16:creationId xmlns:a16="http://schemas.microsoft.com/office/drawing/2014/main" id="{CFB17AEB-1401-194C-AFCB-F9C505405203}"/>
              </a:ext>
            </a:extLst>
          </p:cNvPr>
          <p:cNvSpPr/>
          <p:nvPr/>
        </p:nvSpPr>
        <p:spPr>
          <a:xfrm>
            <a:off x="893625" y="4116106"/>
            <a:ext cx="228600" cy="2286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7" name="Estrela de 5 pontas 9">
            <a:extLst>
              <a:ext uri="{FF2B5EF4-FFF2-40B4-BE49-F238E27FC236}">
                <a16:creationId xmlns:a16="http://schemas.microsoft.com/office/drawing/2014/main" id="{49D8CCDF-B804-3544-AC3D-1BAB0A21F982}"/>
              </a:ext>
            </a:extLst>
          </p:cNvPr>
          <p:cNvSpPr/>
          <p:nvPr/>
        </p:nvSpPr>
        <p:spPr>
          <a:xfrm>
            <a:off x="893625" y="3768914"/>
            <a:ext cx="228600" cy="228600"/>
          </a:xfrm>
          <a:prstGeom prst="star5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52F36B-8785-B54E-996F-FE230A820B5B}"/>
              </a:ext>
            </a:extLst>
          </p:cNvPr>
          <p:cNvCxnSpPr/>
          <p:nvPr/>
        </p:nvCxnSpPr>
        <p:spPr>
          <a:xfrm>
            <a:off x="1191650" y="3883535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CD8C4F-0F18-1C40-B399-95CC1244FD69}"/>
              </a:ext>
            </a:extLst>
          </p:cNvPr>
          <p:cNvCxnSpPr/>
          <p:nvPr/>
        </p:nvCxnSpPr>
        <p:spPr>
          <a:xfrm>
            <a:off x="1191650" y="4212664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3A499D-452F-5F4F-953F-B25B6B45C31B}"/>
              </a:ext>
            </a:extLst>
          </p:cNvPr>
          <p:cNvCxnSpPr/>
          <p:nvPr/>
        </p:nvCxnSpPr>
        <p:spPr>
          <a:xfrm>
            <a:off x="1195524" y="4541922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B334B3D-E2C4-4440-900E-F7AD9E8F78C9}"/>
              </a:ext>
            </a:extLst>
          </p:cNvPr>
          <p:cNvSpPr txBox="1"/>
          <p:nvPr/>
        </p:nvSpPr>
        <p:spPr>
          <a:xfrm>
            <a:off x="1453247" y="3744715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Class 1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5D9B0E-5F92-B540-9561-D0FA8867F050}"/>
              </a:ext>
            </a:extLst>
          </p:cNvPr>
          <p:cNvSpPr txBox="1"/>
          <p:nvPr/>
        </p:nvSpPr>
        <p:spPr>
          <a:xfrm>
            <a:off x="1453246" y="4074164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Class 2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1F7F0D-906E-FD4C-BC81-607D7B1929B4}"/>
              </a:ext>
            </a:extLst>
          </p:cNvPr>
          <p:cNvSpPr txBox="1"/>
          <p:nvPr/>
        </p:nvSpPr>
        <p:spPr>
          <a:xfrm>
            <a:off x="1453245" y="4403614"/>
            <a:ext cx="17540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Undefined Class</a:t>
            </a:r>
          </a:p>
        </p:txBody>
      </p:sp>
      <p:sp>
        <p:nvSpPr>
          <p:cNvPr id="64" name="Estrela de 5 pontas 9">
            <a:extLst>
              <a:ext uri="{FF2B5EF4-FFF2-40B4-BE49-F238E27FC236}">
                <a16:creationId xmlns:a16="http://schemas.microsoft.com/office/drawing/2014/main" id="{6A050103-4208-A345-8166-4046E27403AF}"/>
              </a:ext>
            </a:extLst>
          </p:cNvPr>
          <p:cNvSpPr/>
          <p:nvPr/>
        </p:nvSpPr>
        <p:spPr>
          <a:xfrm>
            <a:off x="1981165" y="2757395"/>
            <a:ext cx="228600" cy="228600"/>
          </a:xfrm>
          <a:prstGeom prst="star5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65" name="Elipse 10">
            <a:extLst>
              <a:ext uri="{FF2B5EF4-FFF2-40B4-BE49-F238E27FC236}">
                <a16:creationId xmlns:a16="http://schemas.microsoft.com/office/drawing/2014/main" id="{4C1918C4-6E16-654D-8523-284577F29BE0}"/>
              </a:ext>
            </a:extLst>
          </p:cNvPr>
          <p:cNvSpPr/>
          <p:nvPr/>
        </p:nvSpPr>
        <p:spPr>
          <a:xfrm>
            <a:off x="2266640" y="2573255"/>
            <a:ext cx="152400" cy="1524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69" name="CaixaDeTexto 20">
            <a:extLst>
              <a:ext uri="{FF2B5EF4-FFF2-40B4-BE49-F238E27FC236}">
                <a16:creationId xmlns:a16="http://schemas.microsoft.com/office/drawing/2014/main" id="{1E8CF7A8-FAE1-544D-93FB-ADA7D5A67F4D}"/>
              </a:ext>
            </a:extLst>
          </p:cNvPr>
          <p:cNvSpPr txBox="1"/>
          <p:nvPr/>
        </p:nvSpPr>
        <p:spPr>
          <a:xfrm>
            <a:off x="2380940" y="24494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x</a:t>
            </a:r>
            <a:r>
              <a:rPr lang="pt-BR" sz="1800" b="1" baseline="-25000" dirty="0"/>
              <a:t>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A6997-5B21-9B40-9667-6DE1457C4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5" r="4330"/>
          <a:stretch/>
        </p:blipFill>
        <p:spPr>
          <a:xfrm>
            <a:off x="3785406" y="885714"/>
            <a:ext cx="5358594" cy="3517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D67F54-FA04-7241-A8E5-A35F281F208F}"/>
              </a:ext>
            </a:extLst>
          </p:cNvPr>
          <p:cNvCxnSpPr/>
          <p:nvPr/>
        </p:nvCxnSpPr>
        <p:spPr>
          <a:xfrm>
            <a:off x="1082210" y="2527375"/>
            <a:ext cx="2026509" cy="0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8336F8-FC6D-BC44-BD3E-3D0291071AE9}"/>
              </a:ext>
            </a:extLst>
          </p:cNvPr>
          <p:cNvCxnSpPr/>
          <p:nvPr/>
        </p:nvCxnSpPr>
        <p:spPr>
          <a:xfrm>
            <a:off x="1009233" y="3253053"/>
            <a:ext cx="2026509" cy="0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8122EB-B95D-EA41-B051-55757544545F}"/>
              </a:ext>
            </a:extLst>
          </p:cNvPr>
          <p:cNvCxnSpPr>
            <a:cxnSpLocks/>
          </p:cNvCxnSpPr>
          <p:nvPr/>
        </p:nvCxnSpPr>
        <p:spPr>
          <a:xfrm flipV="1">
            <a:off x="1954722" y="2141033"/>
            <a:ext cx="0" cy="1461323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D8A9CD-E8A6-BC47-B3EB-64C1A25D806D}"/>
              </a:ext>
            </a:extLst>
          </p:cNvPr>
          <p:cNvCxnSpPr>
            <a:cxnSpLocks/>
          </p:cNvCxnSpPr>
          <p:nvPr/>
        </p:nvCxnSpPr>
        <p:spPr>
          <a:xfrm flipV="1">
            <a:off x="2213665" y="2141033"/>
            <a:ext cx="0" cy="1461323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B83F156-74BF-DF48-862A-750266B1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735" y="1200150"/>
            <a:ext cx="3192224" cy="518291"/>
          </a:xfrm>
        </p:spPr>
        <p:txBody>
          <a:bodyPr/>
          <a:lstStyle/>
          <a:p>
            <a:pPr marL="38100" indent="0">
              <a:spcBef>
                <a:spcPts val="0"/>
              </a:spcBef>
              <a:buNone/>
            </a:pPr>
            <a:r>
              <a:rPr lang="en-US" dirty="0"/>
              <a:t>Local Thresholds and Rejection Option</a:t>
            </a:r>
          </a:p>
        </p:txBody>
      </p:sp>
      <p:sp>
        <p:nvSpPr>
          <p:cNvPr id="153" name="Frame 152">
            <a:extLst>
              <a:ext uri="{FF2B5EF4-FFF2-40B4-BE49-F238E27FC236}">
                <a16:creationId xmlns:a16="http://schemas.microsoft.com/office/drawing/2014/main" id="{082E0155-8850-144C-A2A8-159962BD3EAE}"/>
              </a:ext>
            </a:extLst>
          </p:cNvPr>
          <p:cNvSpPr/>
          <p:nvPr/>
        </p:nvSpPr>
        <p:spPr>
          <a:xfrm>
            <a:off x="3828292" y="2757394"/>
            <a:ext cx="5295569" cy="1240119"/>
          </a:xfrm>
          <a:prstGeom prst="frame">
            <a:avLst>
              <a:gd name="adj1" fmla="val 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repeatCount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23457E-6 L 0.01667 0.0024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89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01511 0.0024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00" y="1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60494E-6 L 0.01163 -0.0256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29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1215 -0.0222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-111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01215 -0.0222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-111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97531E-6 L 0.01371 -0.0246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123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0.00247 L 0.02813 -0.0234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29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02083 -0.0240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120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1 0.00247 L -0.00174 -0.0222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-1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61" grpId="0"/>
      <p:bldP spid="62" grpId="0"/>
      <p:bldP spid="63" grpId="0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9" grpId="0"/>
      <p:bldP spid="6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3EA3EA-B4B4-6E48-854D-C2CBD3EFEE51}"/>
              </a:ext>
            </a:extLst>
          </p:cNvPr>
          <p:cNvCxnSpPr>
            <a:cxnSpLocks/>
          </p:cNvCxnSpPr>
          <p:nvPr/>
        </p:nvCxnSpPr>
        <p:spPr>
          <a:xfrm>
            <a:off x="2431280" y="2355737"/>
            <a:ext cx="1143000" cy="0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1978CD-55E3-EB48-94CC-AC58E2F9D5C5}"/>
              </a:ext>
            </a:extLst>
          </p:cNvPr>
          <p:cNvCxnSpPr>
            <a:cxnSpLocks/>
          </p:cNvCxnSpPr>
          <p:nvPr/>
        </p:nvCxnSpPr>
        <p:spPr>
          <a:xfrm>
            <a:off x="3036930" y="2063129"/>
            <a:ext cx="0" cy="585216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1DD5BF-3EEC-E342-8E7C-7F776D012E2C}"/>
              </a:ext>
            </a:extLst>
          </p:cNvPr>
          <p:cNvCxnSpPr>
            <a:cxnSpLocks/>
          </p:cNvCxnSpPr>
          <p:nvPr/>
        </p:nvCxnSpPr>
        <p:spPr>
          <a:xfrm>
            <a:off x="1941329" y="3088178"/>
            <a:ext cx="580785" cy="0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DC27AE-CDE6-F642-83CC-DBECD0B4D191}"/>
              </a:ext>
            </a:extLst>
          </p:cNvPr>
          <p:cNvCxnSpPr>
            <a:cxnSpLocks/>
          </p:cNvCxnSpPr>
          <p:nvPr/>
        </p:nvCxnSpPr>
        <p:spPr>
          <a:xfrm>
            <a:off x="2220240" y="2571750"/>
            <a:ext cx="0" cy="1013367"/>
          </a:xfrm>
          <a:prstGeom prst="straightConnector1">
            <a:avLst/>
          </a:prstGeom>
          <a:ln w="3492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6">
            <a:extLst>
              <a:ext uri="{FF2B5EF4-FFF2-40B4-BE49-F238E27FC236}">
                <a16:creationId xmlns:a16="http://schemas.microsoft.com/office/drawing/2014/main" id="{73270E97-771C-4B42-AF4B-93F02990618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35429" y="2363307"/>
            <a:ext cx="322598" cy="57007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Elipse 10">
            <a:extLst>
              <a:ext uri="{FF2B5EF4-FFF2-40B4-BE49-F238E27FC236}">
                <a16:creationId xmlns:a16="http://schemas.microsoft.com/office/drawing/2014/main" id="{B3DB8B6B-8C6A-D643-A23C-C83241BC21AF}"/>
              </a:ext>
            </a:extLst>
          </p:cNvPr>
          <p:cNvSpPr/>
          <p:nvPr/>
        </p:nvSpPr>
        <p:spPr>
          <a:xfrm>
            <a:off x="2499810" y="2278777"/>
            <a:ext cx="152400" cy="1524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8D9DA6-9BB8-4149-A5F8-20865463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ALTSS-SOM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CC3126-E337-CA4B-9C08-FE71BE68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949" y="1200150"/>
            <a:ext cx="3424009" cy="518291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Node Duplication: when there are no new nodes to replace the first winner, and the map is not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8A2A5-7268-E544-ABA9-2069B4E3B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31" name="Estrela de 5 pontas 9">
            <a:extLst>
              <a:ext uri="{FF2B5EF4-FFF2-40B4-BE49-F238E27FC236}">
                <a16:creationId xmlns:a16="http://schemas.microsoft.com/office/drawing/2014/main" id="{1DD0BA4C-6AE0-294A-9022-D2FA8776A452}"/>
              </a:ext>
            </a:extLst>
          </p:cNvPr>
          <p:cNvSpPr/>
          <p:nvPr/>
        </p:nvSpPr>
        <p:spPr>
          <a:xfrm>
            <a:off x="2099424" y="2968133"/>
            <a:ext cx="228600" cy="228600"/>
          </a:xfrm>
          <a:prstGeom prst="star5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Estrela de 5 pontas 11">
            <a:extLst>
              <a:ext uri="{FF2B5EF4-FFF2-40B4-BE49-F238E27FC236}">
                <a16:creationId xmlns:a16="http://schemas.microsoft.com/office/drawing/2014/main" id="{AE00A91F-F7DA-304B-824B-0E8F526B3171}"/>
              </a:ext>
            </a:extLst>
          </p:cNvPr>
          <p:cNvSpPr/>
          <p:nvPr/>
        </p:nvSpPr>
        <p:spPr>
          <a:xfrm>
            <a:off x="2922113" y="2249007"/>
            <a:ext cx="228600" cy="2286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Estrela de 5 pontas 13">
            <a:extLst>
              <a:ext uri="{FF2B5EF4-FFF2-40B4-BE49-F238E27FC236}">
                <a16:creationId xmlns:a16="http://schemas.microsoft.com/office/drawing/2014/main" id="{01FE0DB6-06A5-9D48-B120-5FA41B485521}"/>
              </a:ext>
            </a:extLst>
          </p:cNvPr>
          <p:cNvSpPr/>
          <p:nvPr/>
        </p:nvSpPr>
        <p:spPr>
          <a:xfrm>
            <a:off x="3243726" y="2933383"/>
            <a:ext cx="228600" cy="2286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5" name="CaixaDeTexto 20">
            <a:extLst>
              <a:ext uri="{FF2B5EF4-FFF2-40B4-BE49-F238E27FC236}">
                <a16:creationId xmlns:a16="http://schemas.microsoft.com/office/drawing/2014/main" id="{15088B2A-6A40-4646-85DD-692B22746CBE}"/>
              </a:ext>
            </a:extLst>
          </p:cNvPr>
          <p:cNvSpPr txBox="1"/>
          <p:nvPr/>
        </p:nvSpPr>
        <p:spPr>
          <a:xfrm>
            <a:off x="2582360" y="21549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x</a:t>
            </a:r>
            <a:r>
              <a:rPr lang="pt-BR" sz="1800" b="1" baseline="-25000" dirty="0"/>
              <a:t>i</a:t>
            </a:r>
          </a:p>
        </p:txBody>
      </p:sp>
      <p:cxnSp>
        <p:nvCxnSpPr>
          <p:cNvPr id="37" name="Conector reto 6">
            <a:extLst>
              <a:ext uri="{FF2B5EF4-FFF2-40B4-BE49-F238E27FC236}">
                <a16:creationId xmlns:a16="http://schemas.microsoft.com/office/drawing/2014/main" id="{1F3E8617-37A6-9949-9212-854ECD590F62}"/>
              </a:ext>
            </a:extLst>
          </p:cNvPr>
          <p:cNvCxnSpPr>
            <a:cxnSpLocks/>
            <a:stCxn id="39" idx="4"/>
            <a:endCxn id="31" idx="1"/>
          </p:cNvCxnSpPr>
          <p:nvPr/>
        </p:nvCxnSpPr>
        <p:spPr>
          <a:xfrm flipV="1">
            <a:off x="1496149" y="3055451"/>
            <a:ext cx="603275" cy="1317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Estrela de 5 pontas 9">
            <a:extLst>
              <a:ext uri="{FF2B5EF4-FFF2-40B4-BE49-F238E27FC236}">
                <a16:creationId xmlns:a16="http://schemas.microsoft.com/office/drawing/2014/main" id="{39298D9A-4DB0-3049-8DFD-95D4CAB87B1A}"/>
              </a:ext>
            </a:extLst>
          </p:cNvPr>
          <p:cNvSpPr/>
          <p:nvPr/>
        </p:nvSpPr>
        <p:spPr>
          <a:xfrm>
            <a:off x="1267548" y="2981310"/>
            <a:ext cx="228600" cy="228600"/>
          </a:xfrm>
          <a:prstGeom prst="star5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1" name="Chave direita 15">
            <a:extLst>
              <a:ext uri="{FF2B5EF4-FFF2-40B4-BE49-F238E27FC236}">
                <a16:creationId xmlns:a16="http://schemas.microsoft.com/office/drawing/2014/main" id="{B91A5607-595A-AD4C-9318-4D1C8135606A}"/>
              </a:ext>
            </a:extLst>
          </p:cNvPr>
          <p:cNvSpPr/>
          <p:nvPr/>
        </p:nvSpPr>
        <p:spPr>
          <a:xfrm rot="16200000">
            <a:off x="2743063" y="1845918"/>
            <a:ext cx="164975" cy="5531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8" name="Estrela de 5 pontas 13">
            <a:extLst>
              <a:ext uri="{FF2B5EF4-FFF2-40B4-BE49-F238E27FC236}">
                <a16:creationId xmlns:a16="http://schemas.microsoft.com/office/drawing/2014/main" id="{E2A0572F-1EE3-474C-BD2A-9012C46C7042}"/>
              </a:ext>
            </a:extLst>
          </p:cNvPr>
          <p:cNvSpPr/>
          <p:nvPr/>
        </p:nvSpPr>
        <p:spPr>
          <a:xfrm>
            <a:off x="2904415" y="3270028"/>
            <a:ext cx="228600" cy="2286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30C0D3-2392-094F-9B6B-B5476588C83F}"/>
              </a:ext>
            </a:extLst>
          </p:cNvPr>
          <p:cNvSpPr txBox="1"/>
          <p:nvPr/>
        </p:nvSpPr>
        <p:spPr>
          <a:xfrm>
            <a:off x="2706179" y="210889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9300"/>
                </a:solidFill>
              </a:rPr>
              <a:t>X</a:t>
            </a:r>
          </a:p>
        </p:txBody>
      </p:sp>
      <p:sp>
        <p:nvSpPr>
          <p:cNvPr id="51" name="Estrela de 5 pontas 13">
            <a:extLst>
              <a:ext uri="{FF2B5EF4-FFF2-40B4-BE49-F238E27FC236}">
                <a16:creationId xmlns:a16="http://schemas.microsoft.com/office/drawing/2014/main" id="{76B63A95-5E4A-604C-A23D-265145290695}"/>
              </a:ext>
            </a:extLst>
          </p:cNvPr>
          <p:cNvSpPr/>
          <p:nvPr/>
        </p:nvSpPr>
        <p:spPr>
          <a:xfrm>
            <a:off x="893625" y="4447862"/>
            <a:ext cx="228600" cy="2286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2" name="Estrela de 5 pontas 11">
            <a:extLst>
              <a:ext uri="{FF2B5EF4-FFF2-40B4-BE49-F238E27FC236}">
                <a16:creationId xmlns:a16="http://schemas.microsoft.com/office/drawing/2014/main" id="{3EF1B976-9F81-0445-A800-F02F80F1F7BB}"/>
              </a:ext>
            </a:extLst>
          </p:cNvPr>
          <p:cNvSpPr/>
          <p:nvPr/>
        </p:nvSpPr>
        <p:spPr>
          <a:xfrm>
            <a:off x="893625" y="4116106"/>
            <a:ext cx="228600" cy="2286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53" name="Estrela de 5 pontas 9">
            <a:extLst>
              <a:ext uri="{FF2B5EF4-FFF2-40B4-BE49-F238E27FC236}">
                <a16:creationId xmlns:a16="http://schemas.microsoft.com/office/drawing/2014/main" id="{6CE11E01-C966-4A40-AC7A-5001B78B5463}"/>
              </a:ext>
            </a:extLst>
          </p:cNvPr>
          <p:cNvSpPr/>
          <p:nvPr/>
        </p:nvSpPr>
        <p:spPr>
          <a:xfrm>
            <a:off x="893625" y="3768914"/>
            <a:ext cx="228600" cy="228600"/>
          </a:xfrm>
          <a:prstGeom prst="star5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899477-D045-9645-8327-478F03B6C1DC}"/>
              </a:ext>
            </a:extLst>
          </p:cNvPr>
          <p:cNvCxnSpPr/>
          <p:nvPr/>
        </p:nvCxnSpPr>
        <p:spPr>
          <a:xfrm>
            <a:off x="1191650" y="3883535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9A1729-D940-AA45-94EE-8499E2F722A7}"/>
              </a:ext>
            </a:extLst>
          </p:cNvPr>
          <p:cNvCxnSpPr/>
          <p:nvPr/>
        </p:nvCxnSpPr>
        <p:spPr>
          <a:xfrm>
            <a:off x="1191650" y="4212664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F0BF55-F383-8C45-BAAA-90EB029D03D7}"/>
              </a:ext>
            </a:extLst>
          </p:cNvPr>
          <p:cNvCxnSpPr/>
          <p:nvPr/>
        </p:nvCxnSpPr>
        <p:spPr>
          <a:xfrm>
            <a:off x="1195524" y="4541922"/>
            <a:ext cx="205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ED8573-FB8C-814C-A108-A7D4205D5E36}"/>
              </a:ext>
            </a:extLst>
          </p:cNvPr>
          <p:cNvSpPr txBox="1"/>
          <p:nvPr/>
        </p:nvSpPr>
        <p:spPr>
          <a:xfrm>
            <a:off x="1453247" y="3744715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Class 1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1039C0-264C-9B4E-A6E5-EFE75969B530}"/>
              </a:ext>
            </a:extLst>
          </p:cNvPr>
          <p:cNvSpPr txBox="1"/>
          <p:nvPr/>
        </p:nvSpPr>
        <p:spPr>
          <a:xfrm>
            <a:off x="1453246" y="4074164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Class 2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344F87-3B2B-464F-84AE-1A868D4490DF}"/>
              </a:ext>
            </a:extLst>
          </p:cNvPr>
          <p:cNvSpPr txBox="1"/>
          <p:nvPr/>
        </p:nvSpPr>
        <p:spPr>
          <a:xfrm>
            <a:off x="1453245" y="4403614"/>
            <a:ext cx="17540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Nodes of Undefined Class</a:t>
            </a:r>
          </a:p>
        </p:txBody>
      </p:sp>
      <p:sp>
        <p:nvSpPr>
          <p:cNvPr id="68" name="Chave direita 14">
            <a:extLst>
              <a:ext uri="{FF2B5EF4-FFF2-40B4-BE49-F238E27FC236}">
                <a16:creationId xmlns:a16="http://schemas.microsoft.com/office/drawing/2014/main" id="{64C187B5-0B06-9B4C-8DD9-6163DC54E152}"/>
              </a:ext>
            </a:extLst>
          </p:cNvPr>
          <p:cNvSpPr/>
          <p:nvPr/>
        </p:nvSpPr>
        <p:spPr>
          <a:xfrm rot="1652872" flipH="1">
            <a:off x="2044808" y="2208522"/>
            <a:ext cx="183232" cy="80831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5ADAC2-0E63-D247-985D-9CFDDFB0E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" r="1709"/>
          <a:stretch/>
        </p:blipFill>
        <p:spPr>
          <a:xfrm>
            <a:off x="3873422" y="879219"/>
            <a:ext cx="5270578" cy="3556000"/>
          </a:xfrm>
          <a:prstGeom prst="rect">
            <a:avLst/>
          </a:prstGeom>
        </p:spPr>
      </p:pic>
      <p:sp>
        <p:nvSpPr>
          <p:cNvPr id="55" name="Estrela de 5 pontas 9">
            <a:extLst>
              <a:ext uri="{FF2B5EF4-FFF2-40B4-BE49-F238E27FC236}">
                <a16:creationId xmlns:a16="http://schemas.microsoft.com/office/drawing/2014/main" id="{E6B9278A-63AD-6545-8006-2BF2676F36DE}"/>
              </a:ext>
            </a:extLst>
          </p:cNvPr>
          <p:cNvSpPr/>
          <p:nvPr/>
        </p:nvSpPr>
        <p:spPr>
          <a:xfrm>
            <a:off x="2897978" y="2232832"/>
            <a:ext cx="228600" cy="229668"/>
          </a:xfrm>
          <a:prstGeom prst="star5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A487FF57-FB93-7F47-9962-50ADFF11BAD3}"/>
              </a:ext>
            </a:extLst>
          </p:cNvPr>
          <p:cNvSpPr/>
          <p:nvPr/>
        </p:nvSpPr>
        <p:spPr>
          <a:xfrm>
            <a:off x="3848431" y="3075795"/>
            <a:ext cx="5295569" cy="857250"/>
          </a:xfrm>
          <a:prstGeom prst="frame">
            <a:avLst>
              <a:gd name="adj1" fmla="val 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063A2799-9554-4349-9FF2-B6D364CB21FA}"/>
              </a:ext>
            </a:extLst>
          </p:cNvPr>
          <p:cNvSpPr/>
          <p:nvPr/>
        </p:nvSpPr>
        <p:spPr>
          <a:xfrm>
            <a:off x="3848431" y="1081472"/>
            <a:ext cx="5295569" cy="370482"/>
          </a:xfrm>
          <a:prstGeom prst="frame">
            <a:avLst>
              <a:gd name="adj1" fmla="val 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1" grpId="0" animBg="1"/>
      <p:bldP spid="31" grpId="1" animBg="1"/>
      <p:bldP spid="33" grpId="0" animBg="1"/>
      <p:bldP spid="33" grpId="1" animBg="1"/>
      <p:bldP spid="34" grpId="0" animBg="1"/>
      <p:bldP spid="35" grpId="0"/>
      <p:bldP spid="35" grpId="1"/>
      <p:bldP spid="39" grpId="0" animBg="1"/>
      <p:bldP spid="41" grpId="0" animBg="1"/>
      <p:bldP spid="41" grpId="1" animBg="1"/>
      <p:bldP spid="48" grpId="0" animBg="1"/>
      <p:bldP spid="50" grpId="0"/>
      <p:bldP spid="50" grpId="1"/>
      <p:bldP spid="50" grpId="2"/>
      <p:bldP spid="51" grpId="0" animBg="1"/>
      <p:bldP spid="52" grpId="0" animBg="1"/>
      <p:bldP spid="53" grpId="0" animBg="1"/>
      <p:bldP spid="64" grpId="0"/>
      <p:bldP spid="65" grpId="0"/>
      <p:bldP spid="66" grpId="0"/>
      <p:bldP spid="68" grpId="0" animBg="1"/>
      <p:bldP spid="68" grpId="1" animBg="1"/>
      <p:bldP spid="68" grpId="2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9425C-355E-484A-AC4C-6D8C8BE7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793100" cy="3552300"/>
          </a:xfr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Clustering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14338" indent="-385763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All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the nodes labeled;</a:t>
            </a: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Some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nodes labeled;</a:t>
            </a: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nodes labeled.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4F670BDC-7F41-AF4A-991E-A8759BAAF1D8}"/>
              </a:ext>
            </a:extLst>
          </p:cNvPr>
          <p:cNvSpPr txBox="1">
            <a:spLocks/>
          </p:cNvSpPr>
          <p:nvPr/>
        </p:nvSpPr>
        <p:spPr>
          <a:xfrm>
            <a:off x="1046100" y="358388"/>
            <a:ext cx="6462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ALTSS-SOM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5" name="Google Shape;111;p15">
            <a:extLst>
              <a:ext uri="{FF2B5EF4-FFF2-40B4-BE49-F238E27FC236}">
                <a16:creationId xmlns:a16="http://schemas.microsoft.com/office/drawing/2014/main" id="{0C77AF86-49E1-364C-A5B6-91FDB173EB27}"/>
              </a:ext>
            </a:extLst>
          </p:cNvPr>
          <p:cNvSpPr txBox="1">
            <a:spLocks/>
          </p:cNvSpPr>
          <p:nvPr/>
        </p:nvSpPr>
        <p:spPr>
          <a:xfrm>
            <a:off x="685800" y="1583342"/>
            <a:ext cx="7772400" cy="115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3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3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3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3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3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3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3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3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3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5400" dirty="0">
                <a:solidFill>
                  <a:srgbClr val="7ECEFD"/>
                </a:solidFill>
              </a:rPr>
              <a:t>4.</a:t>
            </a:r>
          </a:p>
          <a:p>
            <a:r>
              <a:rPr lang="en-US" dirty="0"/>
              <a:t>Experimental 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153515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7447218" cy="8572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lvl="0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  <a:endParaRPr sz="3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063238"/>
            <a:ext cx="8135576" cy="355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Latin Hypercube Sampling (LHS)</a:t>
            </a: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Sensitivity</a:t>
            </a:r>
          </a:p>
          <a:p>
            <a:pPr marL="28575" indent="0" algn="just">
              <a:buSzPct val="100000"/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Accuracy</a:t>
            </a: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Clustering Error (CE)</a:t>
            </a: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57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lvl="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063238"/>
            <a:ext cx="7586875" cy="355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4338" indent="-385763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marL="414338" indent="-385763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</a:p>
          <a:p>
            <a:pPr marL="414338" indent="-385763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Adaptive Local Thresholds Semi Supervised Self-Organizing Map (ALTSS-SOM)</a:t>
            </a:r>
          </a:p>
          <a:p>
            <a:pPr marL="414338" indent="-385763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Experimental Results and Analysis</a:t>
            </a:r>
          </a:p>
          <a:p>
            <a:pPr marL="414338" indent="-385763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Conclusion and Future Work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A908C-E9E7-C142-9150-5BC3CD63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</p:spPr>
        <p:txBody>
          <a:bodyPr anchor="t"/>
          <a:lstStyle/>
          <a:p>
            <a:r>
              <a:rPr lang="en-US" sz="2400" dirty="0"/>
              <a:t>Previous Model (SS-SOM): Sensitivity Analysis with </a:t>
            </a:r>
            <a:r>
              <a:rPr lang="en-US" sz="2400" dirty="0" err="1"/>
              <a:t>Pendigits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79273-0CF2-5C4C-8F32-8EF4B06CC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00" y="1569457"/>
            <a:ext cx="3017520" cy="2326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544AD-D93D-2D48-B624-4102C7AD6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20" y="1587082"/>
            <a:ext cx="3017520" cy="230886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3C24AA-9E77-0743-A129-F0B0A75979E3}"/>
              </a:ext>
            </a:extLst>
          </p:cNvPr>
          <p:cNvCxnSpPr>
            <a:cxnSpLocks/>
            <a:stCxn id="43" idx="2"/>
            <a:endCxn id="42" idx="1"/>
          </p:cNvCxnSpPr>
          <p:nvPr/>
        </p:nvCxnSpPr>
        <p:spPr>
          <a:xfrm flipV="1">
            <a:off x="1884752" y="1247904"/>
            <a:ext cx="326066" cy="12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58068C-9112-884A-B4E2-580E15AB8321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4549286" y="3977626"/>
            <a:ext cx="413494" cy="426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61796E-FDEE-A349-B58E-60D5D82500E9}"/>
              </a:ext>
            </a:extLst>
          </p:cNvPr>
          <p:cNvSpPr txBox="1"/>
          <p:nvPr/>
        </p:nvSpPr>
        <p:spPr>
          <a:xfrm>
            <a:off x="4962540" y="3989526"/>
            <a:ext cx="2545104" cy="6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97ABBC"/>
              </a:buClr>
              <a:buSzPts val="3600"/>
              <a:buFont typeface="Raleway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b="0" dirty="0"/>
              <a:t>Parameter Value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981210-0B44-7745-8451-D14F418BA7C5}"/>
              </a:ext>
            </a:extLst>
          </p:cNvPr>
          <p:cNvSpPr txBox="1"/>
          <p:nvPr/>
        </p:nvSpPr>
        <p:spPr>
          <a:xfrm>
            <a:off x="2210818" y="1063238"/>
            <a:ext cx="1882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97ABBC"/>
              </a:buClr>
              <a:buSzPts val="3600"/>
              <a:buFont typeface="Raleway"/>
              <a:buNone/>
              <a:defRPr sz="1800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9pPr>
          </a:lstStyle>
          <a:p>
            <a:r>
              <a:rPr lang="en-US" dirty="0"/>
              <a:t>Accuracy</a:t>
            </a:r>
          </a:p>
        </p:txBody>
      </p:sp>
      <p:sp>
        <p:nvSpPr>
          <p:cNvPr id="43" name="Donut 42">
            <a:extLst>
              <a:ext uri="{FF2B5EF4-FFF2-40B4-BE49-F238E27FC236}">
                <a16:creationId xmlns:a16="http://schemas.microsoft.com/office/drawing/2014/main" id="{1042AC31-F8BD-BD4D-9358-31705DB612E8}"/>
              </a:ext>
            </a:extLst>
          </p:cNvPr>
          <p:cNvSpPr/>
          <p:nvPr/>
        </p:nvSpPr>
        <p:spPr>
          <a:xfrm rot="5400000">
            <a:off x="539045" y="2509609"/>
            <a:ext cx="2691416" cy="413493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6DC284DE-E670-674C-9CDA-51CD91FB9595}"/>
              </a:ext>
            </a:extLst>
          </p:cNvPr>
          <p:cNvSpPr/>
          <p:nvPr/>
        </p:nvSpPr>
        <p:spPr>
          <a:xfrm>
            <a:off x="1631736" y="3655887"/>
            <a:ext cx="3418122" cy="376941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A908C-E9E7-C142-9150-5BC3CD63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</p:spPr>
        <p:txBody>
          <a:bodyPr anchor="t"/>
          <a:lstStyle/>
          <a:p>
            <a:r>
              <a:rPr lang="en-US" sz="2400" dirty="0"/>
              <a:t>ALTSS-SOM: Sensitivity Analysis</a:t>
            </a:r>
            <a:br>
              <a:rPr lang="en-US" sz="2400" dirty="0"/>
            </a:br>
            <a:r>
              <a:rPr lang="en-US" sz="2400" dirty="0" err="1"/>
              <a:t>Pendigits</a:t>
            </a:r>
            <a:r>
              <a:rPr lang="en-US" sz="2400" dirty="0"/>
              <a:t> – All Parameters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1361C5-E13F-1B4A-8249-9C9BF015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572768"/>
            <a:ext cx="3017520" cy="2338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6D0FFB-388D-9E4B-A894-A5C5D84F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344" y="1572768"/>
            <a:ext cx="3017520" cy="2338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775892-1110-FC4C-AB8D-2171407D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2768"/>
            <a:ext cx="3097975" cy="23408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4DBB41-3367-DB48-9F06-397EC5497CD6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 flipV="1">
            <a:off x="121182" y="1257003"/>
            <a:ext cx="326066" cy="12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ECAC1A-1506-3244-B443-E5ED3C2EAE19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2785716" y="3986725"/>
            <a:ext cx="413494" cy="426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0AAFED-686C-0447-8385-D04F2FE16DC2}"/>
              </a:ext>
            </a:extLst>
          </p:cNvPr>
          <p:cNvSpPr txBox="1"/>
          <p:nvPr/>
        </p:nvSpPr>
        <p:spPr>
          <a:xfrm>
            <a:off x="3198970" y="3998625"/>
            <a:ext cx="2545104" cy="6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97ABBC"/>
              </a:buClr>
              <a:buSzPts val="3600"/>
              <a:buFont typeface="Raleway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b="0" dirty="0"/>
              <a:t>Parameter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77731-DC18-CD4A-B55B-516DBD9DF5CF}"/>
              </a:ext>
            </a:extLst>
          </p:cNvPr>
          <p:cNvSpPr txBox="1"/>
          <p:nvPr/>
        </p:nvSpPr>
        <p:spPr>
          <a:xfrm>
            <a:off x="447248" y="1072337"/>
            <a:ext cx="1882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97ABBC"/>
              </a:buClr>
              <a:buSzPts val="3600"/>
              <a:buFont typeface="Raleway"/>
              <a:buNone/>
              <a:defRPr sz="1800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9pPr>
          </a:lstStyle>
          <a:p>
            <a:r>
              <a:rPr lang="en-US" dirty="0"/>
              <a:t>Accuracy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4EB3AC0E-6B86-CC45-AC98-02E5940A589C}"/>
              </a:ext>
            </a:extLst>
          </p:cNvPr>
          <p:cNvSpPr/>
          <p:nvPr/>
        </p:nvSpPr>
        <p:spPr>
          <a:xfrm rot="5400000">
            <a:off x="-1224525" y="2518708"/>
            <a:ext cx="2691416" cy="413493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462DE5D5-62D2-0F42-AA12-F61BD20A1C20}"/>
              </a:ext>
            </a:extLst>
          </p:cNvPr>
          <p:cNvSpPr/>
          <p:nvPr/>
        </p:nvSpPr>
        <p:spPr>
          <a:xfrm>
            <a:off x="-131834" y="3664986"/>
            <a:ext cx="3418122" cy="376941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53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A908C-E9E7-C142-9150-5BC3CD63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</p:spPr>
        <p:txBody>
          <a:bodyPr anchor="t"/>
          <a:lstStyle/>
          <a:p>
            <a:r>
              <a:rPr lang="en-US" sz="2400" dirty="0"/>
              <a:t>ALTSS-SOM: Sensitivity Analysis</a:t>
            </a:r>
            <a:br>
              <a:rPr lang="en-US" sz="2400" dirty="0"/>
            </a:br>
            <a:r>
              <a:rPr lang="en-US" sz="2400" dirty="0" err="1"/>
              <a:t>Pendigits</a:t>
            </a:r>
            <a:r>
              <a:rPr lang="en-US" sz="2400" dirty="0"/>
              <a:t> – All Parameters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689AC-DF34-D04E-81FE-9AF40204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1572768"/>
            <a:ext cx="3017520" cy="2338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90A9F-A852-1D4B-BD26-6E3C9479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60" y="1572768"/>
            <a:ext cx="3017520" cy="23383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0FDE49-7CEE-8B47-8042-929B24D0B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572768"/>
            <a:ext cx="3017520" cy="23383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9169E7-A13F-E042-AE67-47DCB9C20F33}"/>
              </a:ext>
            </a:extLst>
          </p:cNvPr>
          <p:cNvCxnSpPr>
            <a:cxnSpLocks/>
            <a:stCxn id="13" idx="2"/>
            <a:endCxn id="11" idx="1"/>
          </p:cNvCxnSpPr>
          <p:nvPr/>
        </p:nvCxnSpPr>
        <p:spPr>
          <a:xfrm flipV="1">
            <a:off x="121182" y="1257003"/>
            <a:ext cx="326066" cy="12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5DF2E9-279F-6441-AF20-47FA7DCC4DB4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2785716" y="3986725"/>
            <a:ext cx="413494" cy="426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374B98-88F0-3C4F-AAE3-D2303DA49B79}"/>
              </a:ext>
            </a:extLst>
          </p:cNvPr>
          <p:cNvSpPr txBox="1"/>
          <p:nvPr/>
        </p:nvSpPr>
        <p:spPr>
          <a:xfrm>
            <a:off x="3198970" y="3998625"/>
            <a:ext cx="2545104" cy="6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97ABBC"/>
              </a:buClr>
              <a:buSzPts val="3600"/>
              <a:buFont typeface="Raleway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b="0" dirty="0"/>
              <a:t>Parameter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CFF72-465C-1F4E-B5F4-2899F2BCCC2A}"/>
              </a:ext>
            </a:extLst>
          </p:cNvPr>
          <p:cNvSpPr txBox="1"/>
          <p:nvPr/>
        </p:nvSpPr>
        <p:spPr>
          <a:xfrm>
            <a:off x="447248" y="1072337"/>
            <a:ext cx="1882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97ABBC"/>
              </a:buClr>
              <a:buSzPts val="3600"/>
              <a:buFont typeface="Raleway"/>
              <a:buNone/>
              <a:defRPr sz="1800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9pPr>
          </a:lstStyle>
          <a:p>
            <a:r>
              <a:rPr lang="en-US" dirty="0"/>
              <a:t>Accuracy</a:t>
            </a: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3A36EC25-2A25-A04B-B37A-51E4E3F04A75}"/>
              </a:ext>
            </a:extLst>
          </p:cNvPr>
          <p:cNvSpPr/>
          <p:nvPr/>
        </p:nvSpPr>
        <p:spPr>
          <a:xfrm rot="5400000">
            <a:off x="-1224525" y="2518708"/>
            <a:ext cx="2691416" cy="413493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CA8340E6-0F8A-3D44-B602-E892A04685A8}"/>
              </a:ext>
            </a:extLst>
          </p:cNvPr>
          <p:cNvSpPr/>
          <p:nvPr/>
        </p:nvSpPr>
        <p:spPr>
          <a:xfrm>
            <a:off x="-131834" y="3664986"/>
            <a:ext cx="3418122" cy="376941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201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A908C-E9E7-C142-9150-5BC3CD63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</p:spPr>
        <p:txBody>
          <a:bodyPr anchor="t"/>
          <a:lstStyle/>
          <a:p>
            <a:r>
              <a:rPr lang="en-US" sz="2400" dirty="0"/>
              <a:t>ALTSS-SOM: Sensitivity Analysis</a:t>
            </a:r>
            <a:br>
              <a:rPr lang="en-US" sz="2400" dirty="0"/>
            </a:br>
            <a:r>
              <a:rPr lang="en-US" sz="2400" dirty="0" err="1"/>
              <a:t>Pendigits</a:t>
            </a:r>
            <a:r>
              <a:rPr lang="en-US" sz="2400" dirty="0"/>
              <a:t> – All Parameters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F8BEB-038E-C243-B7BE-5DE521BA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1572768"/>
            <a:ext cx="3017520" cy="2338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D6CA4-377E-FA45-81F9-2C70673DF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920" y="1572768"/>
            <a:ext cx="3017520" cy="23383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4B06A-19E6-4343-B74F-E6EBD4B22BDE}"/>
              </a:ext>
            </a:extLst>
          </p:cNvPr>
          <p:cNvCxnSpPr>
            <a:cxnSpLocks/>
            <a:stCxn id="19" idx="3"/>
          </p:cNvCxnSpPr>
          <p:nvPr/>
        </p:nvCxnSpPr>
        <p:spPr>
          <a:xfrm flipH="1" flipV="1">
            <a:off x="1204125" y="1544193"/>
            <a:ext cx="476258" cy="23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A5745E-9B4B-5147-A574-09EF654B6B46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4504027" y="3960574"/>
            <a:ext cx="413494" cy="49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2DA797-38E2-A64B-8D7B-BE17BCD837C5}"/>
              </a:ext>
            </a:extLst>
          </p:cNvPr>
          <p:cNvSpPr txBox="1"/>
          <p:nvPr/>
        </p:nvSpPr>
        <p:spPr>
          <a:xfrm>
            <a:off x="4900271" y="4254990"/>
            <a:ext cx="2545104" cy="40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97ABBC"/>
              </a:buClr>
              <a:buSzPts val="3600"/>
              <a:buFont typeface="Raleway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b="0" dirty="0"/>
              <a:t>Parameter 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295971-A3D4-6B41-8C43-2674BE723D25}"/>
              </a:ext>
            </a:extLst>
          </p:cNvPr>
          <p:cNvSpPr txBox="1"/>
          <p:nvPr/>
        </p:nvSpPr>
        <p:spPr>
          <a:xfrm>
            <a:off x="-721979" y="1419944"/>
            <a:ext cx="1882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97ABBC"/>
              </a:buClr>
              <a:buSzPts val="3600"/>
              <a:buFont typeface="Raleway"/>
              <a:buNone/>
              <a:defRPr sz="1800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9pPr>
          </a:lstStyle>
          <a:p>
            <a:pPr algn="r"/>
            <a:r>
              <a:rPr lang="en-US" dirty="0"/>
              <a:t>Accuracy</a:t>
            </a: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BBB7B011-1556-F146-8F69-B310D098AF16}"/>
              </a:ext>
            </a:extLst>
          </p:cNvPr>
          <p:cNvSpPr/>
          <p:nvPr/>
        </p:nvSpPr>
        <p:spPr>
          <a:xfrm rot="5400000">
            <a:off x="544873" y="2479304"/>
            <a:ext cx="2563405" cy="413495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>
            <a:extLst>
              <a:ext uri="{FF2B5EF4-FFF2-40B4-BE49-F238E27FC236}">
                <a16:creationId xmlns:a16="http://schemas.microsoft.com/office/drawing/2014/main" id="{80CD0500-F33D-1F40-94F7-A2558DE3637B}"/>
              </a:ext>
            </a:extLst>
          </p:cNvPr>
          <p:cNvSpPr/>
          <p:nvPr/>
        </p:nvSpPr>
        <p:spPr>
          <a:xfrm>
            <a:off x="1586477" y="3709274"/>
            <a:ext cx="3418122" cy="294416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307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CBA908C-E9E7-C142-9150-5BC3CD63B9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93700" y="205988"/>
                <a:ext cx="6462600" cy="857250"/>
              </a:xfrm>
            </p:spPr>
            <p:txBody>
              <a:bodyPr anchor="t"/>
              <a:lstStyle/>
              <a:p>
                <a:r>
                  <a:rPr lang="en-US" sz="2400" dirty="0"/>
                  <a:t>Previous Models (SS-SOM): Sensitivity Analysis of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CBA908C-E9E7-C142-9150-5BC3CD63B9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93700" y="205988"/>
                <a:ext cx="6462600" cy="857250"/>
              </a:xfrm>
              <a:blipFill>
                <a:blip r:embed="rId2"/>
                <a:stretch>
                  <a:fillRect l="-137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2C528-A8AB-2042-94F7-7D88577C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1572768"/>
            <a:ext cx="3017520" cy="2353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BDF852-B706-AB47-BDEF-A097D3C20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40" y="1572768"/>
            <a:ext cx="3017520" cy="2353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784514-7086-514F-A6ED-E23BA6DFC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955" y="1572768"/>
            <a:ext cx="3017520" cy="23539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92D663-0936-9E48-BB9F-2B0E6326C6FC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flipV="1">
            <a:off x="121182" y="1257003"/>
            <a:ext cx="326066" cy="12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B14FC1-E11F-8D41-AEFF-C5787C8C3BCF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2785716" y="3986725"/>
            <a:ext cx="413494" cy="426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026267-BC07-9D43-BAE8-5A5A1B359401}"/>
              </a:ext>
            </a:extLst>
          </p:cNvPr>
          <p:cNvSpPr txBox="1"/>
          <p:nvPr/>
        </p:nvSpPr>
        <p:spPr>
          <a:xfrm>
            <a:off x="3198970" y="3998625"/>
            <a:ext cx="2545104" cy="6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97ABBC"/>
              </a:buClr>
              <a:buSzPts val="3600"/>
              <a:buFont typeface="Raleway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b="0" dirty="0"/>
              <a:t>Parameter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A3738-2815-A241-B9D1-D7912E03EE0E}"/>
              </a:ext>
            </a:extLst>
          </p:cNvPr>
          <p:cNvSpPr txBox="1"/>
          <p:nvPr/>
        </p:nvSpPr>
        <p:spPr>
          <a:xfrm>
            <a:off x="447248" y="1072337"/>
            <a:ext cx="1882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97ABBC"/>
              </a:buClr>
              <a:buSzPts val="3600"/>
              <a:buFont typeface="Raleway"/>
              <a:buNone/>
              <a:defRPr sz="1800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9pPr>
          </a:lstStyle>
          <a:p>
            <a:r>
              <a:rPr lang="en-US" dirty="0"/>
              <a:t>Accuracy</a:t>
            </a: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4F03C3AE-225D-064A-A1E2-4C17191CD24C}"/>
              </a:ext>
            </a:extLst>
          </p:cNvPr>
          <p:cNvSpPr/>
          <p:nvPr/>
        </p:nvSpPr>
        <p:spPr>
          <a:xfrm rot="5400000">
            <a:off x="-1224525" y="2518708"/>
            <a:ext cx="2691416" cy="413493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7EC57A6-A9AF-CB4F-A96D-F86E92F7C3B0}"/>
              </a:ext>
            </a:extLst>
          </p:cNvPr>
          <p:cNvSpPr/>
          <p:nvPr/>
        </p:nvSpPr>
        <p:spPr>
          <a:xfrm>
            <a:off x="-131834" y="3664986"/>
            <a:ext cx="3418122" cy="376941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9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A908C-E9E7-C142-9150-5BC3CD63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</p:spPr>
        <p:txBody>
          <a:bodyPr anchor="t"/>
          <a:lstStyle/>
          <a:p>
            <a:r>
              <a:rPr lang="en-US" sz="2400" dirty="0"/>
              <a:t>ALTSS-SOM: Sensitivity Analysis</a:t>
            </a:r>
            <a:br>
              <a:rPr lang="en-US" sz="2400" dirty="0"/>
            </a:br>
            <a:r>
              <a:rPr lang="en-US" sz="2400" dirty="0" err="1"/>
              <a:t>lp</a:t>
            </a:r>
            <a:r>
              <a:rPr lang="en-US" sz="2400" dirty="0"/>
              <a:t> – All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6AABF-0C2A-0D4F-A6E8-E1CAA23D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4" y="1572768"/>
            <a:ext cx="3010809" cy="2340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FAE55-88D2-2042-AA90-FFB8C43CD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192" y="1572768"/>
            <a:ext cx="3000704" cy="2340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A69456-E889-0646-A8F1-150ED41A3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296" y="1572768"/>
            <a:ext cx="3000704" cy="23408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825A2D-DF3C-CA4E-9A12-234B49364CC1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flipV="1">
            <a:off x="121182" y="1257003"/>
            <a:ext cx="326066" cy="12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D44D11-0846-304D-ACD8-794D86DDB3A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2785716" y="3986725"/>
            <a:ext cx="413494" cy="426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BE61C0-F1B0-1A46-8CEA-2F3D4D211254}"/>
              </a:ext>
            </a:extLst>
          </p:cNvPr>
          <p:cNvSpPr txBox="1"/>
          <p:nvPr/>
        </p:nvSpPr>
        <p:spPr>
          <a:xfrm>
            <a:off x="3198970" y="3998625"/>
            <a:ext cx="2545104" cy="6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97ABBC"/>
              </a:buClr>
              <a:buSzPts val="3600"/>
              <a:buFont typeface="Raleway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b="0" dirty="0"/>
              <a:t>Parameter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BC7AA-8DCF-0740-BFE9-F2E834019D96}"/>
              </a:ext>
            </a:extLst>
          </p:cNvPr>
          <p:cNvSpPr txBox="1"/>
          <p:nvPr/>
        </p:nvSpPr>
        <p:spPr>
          <a:xfrm>
            <a:off x="447248" y="1072337"/>
            <a:ext cx="1882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97ABBC"/>
              </a:buClr>
              <a:buSzPts val="3600"/>
              <a:buFont typeface="Raleway"/>
              <a:buNone/>
              <a:defRPr sz="1800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9pPr>
          </a:lstStyle>
          <a:p>
            <a:r>
              <a:rPr lang="en-US" dirty="0"/>
              <a:t>Accuracy</a:t>
            </a: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A0976588-87EF-6B44-81C1-31BE1FF5231F}"/>
              </a:ext>
            </a:extLst>
          </p:cNvPr>
          <p:cNvSpPr/>
          <p:nvPr/>
        </p:nvSpPr>
        <p:spPr>
          <a:xfrm rot="5400000">
            <a:off x="-1224525" y="2518708"/>
            <a:ext cx="2691416" cy="413493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1233A834-D8B9-EC4E-80D6-C5481AA2ACC0}"/>
              </a:ext>
            </a:extLst>
          </p:cNvPr>
          <p:cNvSpPr/>
          <p:nvPr/>
        </p:nvSpPr>
        <p:spPr>
          <a:xfrm>
            <a:off x="-131834" y="3664986"/>
            <a:ext cx="3418122" cy="376941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A908C-E9E7-C142-9150-5BC3CD63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</p:spPr>
        <p:txBody>
          <a:bodyPr anchor="t"/>
          <a:lstStyle/>
          <a:p>
            <a:r>
              <a:rPr lang="en-US" sz="2400" dirty="0"/>
              <a:t>ALTSS-SOM: Sensitivity Analysis</a:t>
            </a:r>
            <a:br>
              <a:rPr lang="en-US" sz="2400" dirty="0"/>
            </a:br>
            <a:r>
              <a:rPr lang="en-US" sz="2400" dirty="0" err="1"/>
              <a:t>lp</a:t>
            </a:r>
            <a:r>
              <a:rPr lang="en-US" sz="2400" dirty="0"/>
              <a:t> – All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3A92C-6470-664C-AB93-A39D73794B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" y="1572768"/>
            <a:ext cx="3017520" cy="2340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1261F3-947D-054C-B3BB-959905FB2BA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03911" y="1572768"/>
            <a:ext cx="3017520" cy="23408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DF05A1-19D6-8640-9261-938F2B58419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58655" y="1572768"/>
            <a:ext cx="3017520" cy="234086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245FC1-C0CA-9840-8625-7B4CF32FA616}"/>
              </a:ext>
            </a:extLst>
          </p:cNvPr>
          <p:cNvCxnSpPr>
            <a:cxnSpLocks/>
            <a:stCxn id="13" idx="2"/>
            <a:endCxn id="11" idx="1"/>
          </p:cNvCxnSpPr>
          <p:nvPr/>
        </p:nvCxnSpPr>
        <p:spPr>
          <a:xfrm flipV="1">
            <a:off x="121182" y="1257003"/>
            <a:ext cx="326066" cy="12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883CFD-989B-0844-9EDB-874C0B0C0FEA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2785716" y="3986725"/>
            <a:ext cx="413494" cy="426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51D767-27F2-F941-80A3-80BA850582FA}"/>
              </a:ext>
            </a:extLst>
          </p:cNvPr>
          <p:cNvSpPr txBox="1"/>
          <p:nvPr/>
        </p:nvSpPr>
        <p:spPr>
          <a:xfrm>
            <a:off x="3198970" y="3998625"/>
            <a:ext cx="2545104" cy="6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97ABBC"/>
              </a:buClr>
              <a:buSzPts val="3600"/>
              <a:buFont typeface="Raleway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b="0" dirty="0"/>
              <a:t>Parameter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009D-1FE5-9340-AB20-911E6958ACF8}"/>
              </a:ext>
            </a:extLst>
          </p:cNvPr>
          <p:cNvSpPr txBox="1"/>
          <p:nvPr/>
        </p:nvSpPr>
        <p:spPr>
          <a:xfrm>
            <a:off x="447248" y="1072337"/>
            <a:ext cx="1882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97ABBC"/>
              </a:buClr>
              <a:buSzPts val="3600"/>
              <a:buFont typeface="Raleway"/>
              <a:buNone/>
              <a:defRPr sz="1800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9pPr>
          </a:lstStyle>
          <a:p>
            <a:r>
              <a:rPr lang="en-US" dirty="0"/>
              <a:t>Accuracy</a:t>
            </a: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956DE06C-574D-6D4F-9234-B1242A1D25D6}"/>
              </a:ext>
            </a:extLst>
          </p:cNvPr>
          <p:cNvSpPr/>
          <p:nvPr/>
        </p:nvSpPr>
        <p:spPr>
          <a:xfrm rot="5400000">
            <a:off x="-1224525" y="2518708"/>
            <a:ext cx="2691416" cy="413493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9876097D-0D13-B146-8F6D-98F3032240B1}"/>
              </a:ext>
            </a:extLst>
          </p:cNvPr>
          <p:cNvSpPr/>
          <p:nvPr/>
        </p:nvSpPr>
        <p:spPr>
          <a:xfrm>
            <a:off x="-131834" y="3664986"/>
            <a:ext cx="3418122" cy="376941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A908C-E9E7-C142-9150-5BC3CD63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</p:spPr>
        <p:txBody>
          <a:bodyPr anchor="t"/>
          <a:lstStyle/>
          <a:p>
            <a:r>
              <a:rPr lang="en-US" sz="2400" dirty="0"/>
              <a:t>ALTSS-SOM: Sensitivity Analysis</a:t>
            </a:r>
            <a:br>
              <a:rPr lang="en-US" sz="2400" dirty="0"/>
            </a:br>
            <a:r>
              <a:rPr lang="en-US" sz="2400" dirty="0" err="1"/>
              <a:t>lp</a:t>
            </a:r>
            <a:r>
              <a:rPr lang="en-US" sz="2400" dirty="0"/>
              <a:t> – All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FE254-0432-8346-970C-9CD2306E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1572768"/>
            <a:ext cx="3017520" cy="23539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09BEAF-39C1-594E-B657-D5D09661C2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flipV="1">
            <a:off x="3138702" y="1283374"/>
            <a:ext cx="326066" cy="12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EBE60-B32B-3848-B534-8CD3F058DB7F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803236" y="4013096"/>
            <a:ext cx="413494" cy="426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2382DE-3DBF-0A48-BA52-DF8B40041B0D}"/>
              </a:ext>
            </a:extLst>
          </p:cNvPr>
          <p:cNvSpPr txBox="1"/>
          <p:nvPr/>
        </p:nvSpPr>
        <p:spPr>
          <a:xfrm>
            <a:off x="6216490" y="4024996"/>
            <a:ext cx="2545104" cy="6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97ABBC"/>
              </a:buClr>
              <a:buSzPts val="3600"/>
              <a:buFont typeface="Raleway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b="0" dirty="0"/>
              <a:t>Parameter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51A1D-CE3C-B044-B0EC-BAF152E48E85}"/>
              </a:ext>
            </a:extLst>
          </p:cNvPr>
          <p:cNvSpPr txBox="1"/>
          <p:nvPr/>
        </p:nvSpPr>
        <p:spPr>
          <a:xfrm>
            <a:off x="3464768" y="1098708"/>
            <a:ext cx="1882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97ABBC"/>
              </a:buClr>
              <a:buSzPts val="3600"/>
              <a:buFont typeface="Raleway"/>
              <a:buNone/>
              <a:defRPr sz="1800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9pPr>
          </a:lstStyle>
          <a:p>
            <a:r>
              <a:rPr lang="en-US" dirty="0"/>
              <a:t>Accuracy</a:t>
            </a: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15BE9D01-DE12-294B-9B4A-059C89E5D999}"/>
              </a:ext>
            </a:extLst>
          </p:cNvPr>
          <p:cNvSpPr/>
          <p:nvPr/>
        </p:nvSpPr>
        <p:spPr>
          <a:xfrm rot="5400000">
            <a:off x="1792995" y="2545079"/>
            <a:ext cx="2691416" cy="413493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49ADB44C-6B42-1C4A-8895-3042BEBD78C3}"/>
              </a:ext>
            </a:extLst>
          </p:cNvPr>
          <p:cNvSpPr/>
          <p:nvPr/>
        </p:nvSpPr>
        <p:spPr>
          <a:xfrm>
            <a:off x="2885686" y="3691357"/>
            <a:ext cx="3418122" cy="376941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3E90FB1-A49C-A34C-B91D-216CA9BA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25038"/>
            <a:ext cx="6462600" cy="857250"/>
          </a:xfrm>
        </p:spPr>
        <p:txBody>
          <a:bodyPr/>
          <a:lstStyle/>
          <a:p>
            <a:r>
              <a:rPr lang="en-US" sz="2400" dirty="0"/>
              <a:t>ALTSS-SOM: Classiﬁcation Accuracy with Different Percentages of Labeled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5977C-A49A-084D-85C7-2E0D2F19C4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1572768"/>
            <a:ext cx="3017520" cy="2340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4C2538-742B-0242-A744-D227C61ABC1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72765" y="1572768"/>
            <a:ext cx="3017520" cy="23408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314A14-3ABD-814C-99D6-1ABEC47B3C6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1572768"/>
            <a:ext cx="3017520" cy="23408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0E2204-8A32-C64D-AF84-F29DE258B3C3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flipV="1">
            <a:off x="86149" y="1257003"/>
            <a:ext cx="361099" cy="22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E1B143-38CC-2E44-9FA0-8440805DA9C7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2785716" y="3977247"/>
            <a:ext cx="413494" cy="49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4E5C9E-55D0-6C4F-BB9D-C8AD76E7274B}"/>
              </a:ext>
            </a:extLst>
          </p:cNvPr>
          <p:cNvSpPr txBox="1"/>
          <p:nvPr/>
        </p:nvSpPr>
        <p:spPr>
          <a:xfrm>
            <a:off x="3171509" y="4197720"/>
            <a:ext cx="2545104" cy="6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97ABBC"/>
              </a:buClr>
              <a:buSzPts val="3600"/>
              <a:buFont typeface="Raleway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b="0" dirty="0"/>
              <a:t>Percentage of available labeled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BE962-DAEF-DD41-B549-4FB16426DC04}"/>
              </a:ext>
            </a:extLst>
          </p:cNvPr>
          <p:cNvSpPr txBox="1"/>
          <p:nvPr/>
        </p:nvSpPr>
        <p:spPr>
          <a:xfrm>
            <a:off x="447248" y="1072337"/>
            <a:ext cx="1882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97ABBC"/>
              </a:buClr>
              <a:buSzPts val="3600"/>
              <a:buFont typeface="Raleway"/>
              <a:buNone/>
              <a:defRPr sz="1800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9pPr>
          </a:lstStyle>
          <a:p>
            <a:r>
              <a:rPr lang="en-US" dirty="0"/>
              <a:t>Accuracy</a:t>
            </a: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5AF9D49C-08DF-3A47-A0C0-EDDFD23ADBCE}"/>
              </a:ext>
            </a:extLst>
          </p:cNvPr>
          <p:cNvSpPr/>
          <p:nvPr/>
        </p:nvSpPr>
        <p:spPr>
          <a:xfrm rot="5400000">
            <a:off x="-1195553" y="2591337"/>
            <a:ext cx="2563405" cy="343424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>
            <a:extLst>
              <a:ext uri="{FF2B5EF4-FFF2-40B4-BE49-F238E27FC236}">
                <a16:creationId xmlns:a16="http://schemas.microsoft.com/office/drawing/2014/main" id="{4F3E6C5D-99D1-5A49-823E-F363A91CC79B}"/>
              </a:ext>
            </a:extLst>
          </p:cNvPr>
          <p:cNvSpPr/>
          <p:nvPr/>
        </p:nvSpPr>
        <p:spPr>
          <a:xfrm>
            <a:off x="-131834" y="3725947"/>
            <a:ext cx="3418122" cy="294416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BAE1FDD-9AD1-EF42-9E0B-5D1B37F21C44}"/>
              </a:ext>
            </a:extLst>
          </p:cNvPr>
          <p:cNvSpPr/>
          <p:nvPr/>
        </p:nvSpPr>
        <p:spPr>
          <a:xfrm rot="7620841">
            <a:off x="1883038" y="1646935"/>
            <a:ext cx="488797" cy="2487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D1E0595-4D83-EF49-A6DB-EC2E21538BDE}"/>
              </a:ext>
            </a:extLst>
          </p:cNvPr>
          <p:cNvSpPr/>
          <p:nvPr/>
        </p:nvSpPr>
        <p:spPr>
          <a:xfrm rot="18611582">
            <a:off x="3652209" y="2447374"/>
            <a:ext cx="488797" cy="2487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A72C9F9-F6C0-8640-8104-8782D5F1900F}"/>
              </a:ext>
            </a:extLst>
          </p:cNvPr>
          <p:cNvSpPr/>
          <p:nvPr/>
        </p:nvSpPr>
        <p:spPr>
          <a:xfrm rot="5634593">
            <a:off x="7390842" y="1826775"/>
            <a:ext cx="488797" cy="2487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0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  <p:bldP spid="13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3E90FB1-A49C-A34C-B91D-216CA9BA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25038"/>
            <a:ext cx="6462600" cy="857250"/>
          </a:xfrm>
        </p:spPr>
        <p:txBody>
          <a:bodyPr/>
          <a:lstStyle/>
          <a:p>
            <a:r>
              <a:rPr lang="en-US" sz="2400" dirty="0"/>
              <a:t>ALTSS-SOM: Classiﬁcation Accuracy with Different Percentages of Labeled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3C496F-AC44-6C49-9C1A-D9A8E984FC9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" y="1572768"/>
            <a:ext cx="3017520" cy="2340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FD6429-B24B-8446-8E96-3E3E8F854C3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03700" y="1572768"/>
            <a:ext cx="3017520" cy="23408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DE7B1B-0DB6-A641-9994-8D5AE8E3E5E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63400" y="1572768"/>
            <a:ext cx="3017520" cy="23408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18439C-9982-F84A-A680-C11288378077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 flipV="1">
            <a:off x="86149" y="1257003"/>
            <a:ext cx="361099" cy="22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5E1F0-075A-F041-AF81-D16F2B15FA76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2785716" y="3977247"/>
            <a:ext cx="413494" cy="49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2E7919-FCBA-D245-AECC-05D80C7E8D9F}"/>
              </a:ext>
            </a:extLst>
          </p:cNvPr>
          <p:cNvSpPr txBox="1"/>
          <p:nvPr/>
        </p:nvSpPr>
        <p:spPr>
          <a:xfrm>
            <a:off x="3171509" y="4197720"/>
            <a:ext cx="2545104" cy="6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97ABBC"/>
              </a:buClr>
              <a:buSzPts val="3600"/>
              <a:buFont typeface="Raleway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b="0" dirty="0"/>
              <a:t>Percentage of available labeled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44188-5773-314E-B093-BFC6FF201F95}"/>
              </a:ext>
            </a:extLst>
          </p:cNvPr>
          <p:cNvSpPr txBox="1"/>
          <p:nvPr/>
        </p:nvSpPr>
        <p:spPr>
          <a:xfrm>
            <a:off x="447248" y="1072337"/>
            <a:ext cx="1882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97ABBC"/>
              </a:buClr>
              <a:buSzPts val="3600"/>
              <a:buFont typeface="Raleway"/>
              <a:buNone/>
              <a:defRPr sz="1800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9pPr>
          </a:lstStyle>
          <a:p>
            <a:r>
              <a:rPr lang="en-US" dirty="0"/>
              <a:t>Accuracy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23380145-FF18-F841-AAF3-9CEDA462CFEF}"/>
              </a:ext>
            </a:extLst>
          </p:cNvPr>
          <p:cNvSpPr/>
          <p:nvPr/>
        </p:nvSpPr>
        <p:spPr>
          <a:xfrm rot="5400000">
            <a:off x="-1195553" y="2591337"/>
            <a:ext cx="2563405" cy="343424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11B1C591-EC6C-8B43-9549-7AF05ACB18F2}"/>
              </a:ext>
            </a:extLst>
          </p:cNvPr>
          <p:cNvSpPr/>
          <p:nvPr/>
        </p:nvSpPr>
        <p:spPr>
          <a:xfrm>
            <a:off x="-131834" y="3725947"/>
            <a:ext cx="3418122" cy="294416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671549C-3458-8F4C-BDD2-AA483E34ADF0}"/>
              </a:ext>
            </a:extLst>
          </p:cNvPr>
          <p:cNvSpPr/>
          <p:nvPr/>
        </p:nvSpPr>
        <p:spPr>
          <a:xfrm rot="15371214">
            <a:off x="368250" y="2618824"/>
            <a:ext cx="488797" cy="2487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95BE39F-680D-B148-9023-05FF5CF5AB35}"/>
              </a:ext>
            </a:extLst>
          </p:cNvPr>
          <p:cNvSpPr/>
          <p:nvPr/>
        </p:nvSpPr>
        <p:spPr>
          <a:xfrm rot="901969">
            <a:off x="3957853" y="1694218"/>
            <a:ext cx="488797" cy="2487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AD4191E-4BA1-A045-A4BB-3845223B3D23}"/>
              </a:ext>
            </a:extLst>
          </p:cNvPr>
          <p:cNvSpPr/>
          <p:nvPr/>
        </p:nvSpPr>
        <p:spPr>
          <a:xfrm rot="4154807">
            <a:off x="6569766" y="1317293"/>
            <a:ext cx="488797" cy="2487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5400" dirty="0">
                <a:solidFill>
                  <a:srgbClr val="7ECEFD"/>
                </a:solidFill>
              </a:rPr>
              <a:t>1.</a:t>
            </a:r>
            <a:endParaRPr sz="5400" dirty="0">
              <a:solidFill>
                <a:srgbClr val="7ECEFD"/>
              </a:solidFill>
            </a:endParaRPr>
          </a:p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718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3E90FB1-A49C-A34C-B91D-216CA9BA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25038"/>
            <a:ext cx="6462600" cy="857250"/>
          </a:xfrm>
        </p:spPr>
        <p:txBody>
          <a:bodyPr/>
          <a:lstStyle/>
          <a:p>
            <a:r>
              <a:rPr lang="en-US" sz="2400" dirty="0"/>
              <a:t>ALTSS-SOM: Classiﬁcation Accuracy with Different Percentages of Labeled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923E87-0927-114B-A486-794ACE62B4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1572768"/>
            <a:ext cx="3017520" cy="234086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E5ABF1-7B4E-2246-9081-57A0DA4AC730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flipV="1">
            <a:off x="3134149" y="1243592"/>
            <a:ext cx="361099" cy="22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9B908-840C-FD4C-8E45-5A4E632C3DC2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833716" y="3963836"/>
            <a:ext cx="413494" cy="49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CABCA6-9C82-2549-9C41-07F9E2FA4A2C}"/>
              </a:ext>
            </a:extLst>
          </p:cNvPr>
          <p:cNvSpPr txBox="1"/>
          <p:nvPr/>
        </p:nvSpPr>
        <p:spPr>
          <a:xfrm>
            <a:off x="6219509" y="4184309"/>
            <a:ext cx="2545104" cy="6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97ABBC"/>
              </a:buClr>
              <a:buSzPts val="3600"/>
              <a:buFont typeface="Raleway"/>
              <a:buNone/>
              <a:defRPr sz="2400" b="1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b="0" dirty="0"/>
              <a:t>Percentage of available labeled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DED45-B73E-A940-8B13-FA20E3386AE8}"/>
              </a:ext>
            </a:extLst>
          </p:cNvPr>
          <p:cNvSpPr txBox="1"/>
          <p:nvPr/>
        </p:nvSpPr>
        <p:spPr>
          <a:xfrm>
            <a:off x="3495248" y="1058926"/>
            <a:ext cx="1882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97ABBC"/>
              </a:buClr>
              <a:buSzPts val="3600"/>
              <a:buFont typeface="Raleway"/>
              <a:buNone/>
              <a:defRPr sz="1800">
                <a:solidFill>
                  <a:schemeClr val="accent3">
                    <a:lumMod val="50000"/>
                  </a:schemeClr>
                </a:solidFill>
                <a:latin typeface="Raleway"/>
                <a:ea typeface="Raleway"/>
                <a:cs typeface="Raleway"/>
              </a:defRPr>
            </a:lvl1pPr>
            <a:lvl2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2pPr>
            <a:lvl3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3pPr>
            <a:lvl4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4pPr>
            <a:lvl5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5pPr>
            <a:lvl6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6pPr>
            <a:lvl7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7pPr>
            <a:lvl8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8pPr>
            <a:lvl9pPr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</a:defRPr>
            </a:lvl9pPr>
          </a:lstStyle>
          <a:p>
            <a:r>
              <a:rPr lang="en-US" dirty="0"/>
              <a:t>Accuracy</a:t>
            </a: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AF8E1BD8-7A21-CB4B-B033-D922B9DA1A1D}"/>
              </a:ext>
            </a:extLst>
          </p:cNvPr>
          <p:cNvSpPr/>
          <p:nvPr/>
        </p:nvSpPr>
        <p:spPr>
          <a:xfrm rot="5400000">
            <a:off x="1852447" y="2577926"/>
            <a:ext cx="2563405" cy="343424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09B9C7E8-86CF-3746-B6F1-AB7F74630C5C}"/>
              </a:ext>
            </a:extLst>
          </p:cNvPr>
          <p:cNvSpPr/>
          <p:nvPr/>
        </p:nvSpPr>
        <p:spPr>
          <a:xfrm>
            <a:off x="2916166" y="3712536"/>
            <a:ext cx="3418122" cy="294416"/>
          </a:xfrm>
          <a:prstGeom prst="donut">
            <a:avLst>
              <a:gd name="adj" fmla="val 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85F3C4C-D7BC-A348-B48A-EAB56E23DA9E}"/>
              </a:ext>
            </a:extLst>
          </p:cNvPr>
          <p:cNvSpPr/>
          <p:nvPr/>
        </p:nvSpPr>
        <p:spPr>
          <a:xfrm rot="12724076">
            <a:off x="6047593" y="1914601"/>
            <a:ext cx="488797" cy="2487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A908C-E9E7-C142-9150-5BC3CD63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</p:spPr>
        <p:txBody>
          <a:bodyPr anchor="t"/>
          <a:lstStyle/>
          <a:p>
            <a:r>
              <a:rPr lang="en-US" sz="2400" dirty="0"/>
              <a:t>ALTSS-SOM: Clustering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2F695-8E68-5543-885B-E92F70B08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33"/>
          <a:stretch/>
        </p:blipFill>
        <p:spPr>
          <a:xfrm>
            <a:off x="736336" y="2479040"/>
            <a:ext cx="7970342" cy="1378752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672C9B33-FEF6-C040-9BB8-6DA3F15F63A9}"/>
              </a:ext>
            </a:extLst>
          </p:cNvPr>
          <p:cNvSpPr/>
          <p:nvPr/>
        </p:nvSpPr>
        <p:spPr>
          <a:xfrm>
            <a:off x="798719" y="3253494"/>
            <a:ext cx="7839986" cy="310101"/>
          </a:xfrm>
          <a:prstGeom prst="fram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BEEEC434-A0F4-A044-8E90-FB3B5E0F6245}"/>
              </a:ext>
            </a:extLst>
          </p:cNvPr>
          <p:cNvSpPr/>
          <p:nvPr/>
        </p:nvSpPr>
        <p:spPr>
          <a:xfrm>
            <a:off x="798719" y="3477456"/>
            <a:ext cx="7839986" cy="310101"/>
          </a:xfrm>
          <a:prstGeom prst="fram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CA64C6-AF6B-5C47-8BA2-BC73FA70ABD2}"/>
              </a:ext>
            </a:extLst>
          </p:cNvPr>
          <p:cNvCxnSpPr/>
          <p:nvPr/>
        </p:nvCxnSpPr>
        <p:spPr>
          <a:xfrm flipV="1">
            <a:off x="2722934" y="3694127"/>
            <a:ext cx="413468" cy="397565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25;p17">
            <a:extLst>
              <a:ext uri="{FF2B5EF4-FFF2-40B4-BE49-F238E27FC236}">
                <a16:creationId xmlns:a16="http://schemas.microsoft.com/office/drawing/2014/main" id="{35A6F6D3-A446-324E-9356-A3EBF5F1FAB3}"/>
              </a:ext>
            </a:extLst>
          </p:cNvPr>
          <p:cNvSpPr txBox="1">
            <a:spLocks/>
          </p:cNvSpPr>
          <p:nvPr/>
        </p:nvSpPr>
        <p:spPr>
          <a:xfrm>
            <a:off x="893699" y="1063238"/>
            <a:ext cx="7812979" cy="355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ALTSS-SOM for clustering tasks solely, without using any labels in comparison with other clustering methods.</a:t>
            </a: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500 different parameters set</a:t>
            </a: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7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5714DB-BFB5-1346-8432-96FE00CF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0" y="1647774"/>
            <a:ext cx="9037513" cy="21747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CBA908C-E9E7-C142-9150-5BC3CD63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05988"/>
            <a:ext cx="6462600" cy="857250"/>
          </a:xfrm>
        </p:spPr>
        <p:txBody>
          <a:bodyPr anchor="t"/>
          <a:lstStyle/>
          <a:p>
            <a:r>
              <a:rPr lang="en-US" sz="2400" dirty="0"/>
              <a:t>ALTSS-SOM: Fully Supervised Performances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80881-E5F3-AF4B-8F1A-4ED685FE1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7AEE4B64-515D-634D-ABCD-AFD8C8627FA3}"/>
              </a:ext>
            </a:extLst>
          </p:cNvPr>
          <p:cNvSpPr/>
          <p:nvPr/>
        </p:nvSpPr>
        <p:spPr>
          <a:xfrm>
            <a:off x="1114153" y="3023286"/>
            <a:ext cx="1044161" cy="266970"/>
          </a:xfrm>
          <a:prstGeom prst="frame">
            <a:avLst>
              <a:gd name="adj1" fmla="val 74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A44ED41B-37C6-454C-BD7E-AE2765A00112}"/>
              </a:ext>
            </a:extLst>
          </p:cNvPr>
          <p:cNvSpPr/>
          <p:nvPr/>
        </p:nvSpPr>
        <p:spPr>
          <a:xfrm>
            <a:off x="1114153" y="2242050"/>
            <a:ext cx="1044161" cy="3305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091CB8AD-EA95-6344-8E88-1497FA85E5DB}"/>
              </a:ext>
            </a:extLst>
          </p:cNvPr>
          <p:cNvSpPr/>
          <p:nvPr/>
        </p:nvSpPr>
        <p:spPr>
          <a:xfrm>
            <a:off x="2166552" y="1988734"/>
            <a:ext cx="1044161" cy="3305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0646D7D5-46DD-474E-BC43-77D9E3FFEAEE}"/>
              </a:ext>
            </a:extLst>
          </p:cNvPr>
          <p:cNvSpPr/>
          <p:nvPr/>
        </p:nvSpPr>
        <p:spPr>
          <a:xfrm>
            <a:off x="3227189" y="2243081"/>
            <a:ext cx="1044161" cy="3305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1CBE3738-D9A8-1E45-A2E8-F3B8FE067319}"/>
              </a:ext>
            </a:extLst>
          </p:cNvPr>
          <p:cNvSpPr/>
          <p:nvPr/>
        </p:nvSpPr>
        <p:spPr>
          <a:xfrm>
            <a:off x="4303533" y="1982369"/>
            <a:ext cx="1044161" cy="3305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AA4AFFFA-62C5-3F44-AE0B-963433F47CF1}"/>
              </a:ext>
            </a:extLst>
          </p:cNvPr>
          <p:cNvSpPr/>
          <p:nvPr/>
        </p:nvSpPr>
        <p:spPr>
          <a:xfrm>
            <a:off x="6448752" y="2241208"/>
            <a:ext cx="1044161" cy="3305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017AA381-03AD-9B4C-9C91-C498AEAC956F}"/>
              </a:ext>
            </a:extLst>
          </p:cNvPr>
          <p:cNvSpPr/>
          <p:nvPr/>
        </p:nvSpPr>
        <p:spPr>
          <a:xfrm>
            <a:off x="8593971" y="2241208"/>
            <a:ext cx="550029" cy="3305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BC38FFDA-B5A5-F349-9E1B-BB9B5E059B88}"/>
              </a:ext>
            </a:extLst>
          </p:cNvPr>
          <p:cNvSpPr/>
          <p:nvPr/>
        </p:nvSpPr>
        <p:spPr>
          <a:xfrm>
            <a:off x="2187116" y="3023286"/>
            <a:ext cx="1044161" cy="266970"/>
          </a:xfrm>
          <a:prstGeom prst="frame">
            <a:avLst>
              <a:gd name="adj1" fmla="val 74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>
            <a:extLst>
              <a:ext uri="{FF2B5EF4-FFF2-40B4-BE49-F238E27FC236}">
                <a16:creationId xmlns:a16="http://schemas.microsoft.com/office/drawing/2014/main" id="{CF2E321B-8ACF-294D-AB36-0EE6C22D88D9}"/>
              </a:ext>
            </a:extLst>
          </p:cNvPr>
          <p:cNvSpPr/>
          <p:nvPr/>
        </p:nvSpPr>
        <p:spPr>
          <a:xfrm>
            <a:off x="3247753" y="3024674"/>
            <a:ext cx="1044161" cy="266970"/>
          </a:xfrm>
          <a:prstGeom prst="frame">
            <a:avLst>
              <a:gd name="adj1" fmla="val 74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568A5B51-5853-AB47-90C3-E56F79CF78FF}"/>
              </a:ext>
            </a:extLst>
          </p:cNvPr>
          <p:cNvSpPr/>
          <p:nvPr/>
        </p:nvSpPr>
        <p:spPr>
          <a:xfrm>
            <a:off x="4296002" y="3024674"/>
            <a:ext cx="1044161" cy="266970"/>
          </a:xfrm>
          <a:prstGeom prst="frame">
            <a:avLst>
              <a:gd name="adj1" fmla="val 74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E2667AB3-C92C-8F40-99BA-49ECA76AF086}"/>
              </a:ext>
            </a:extLst>
          </p:cNvPr>
          <p:cNvSpPr/>
          <p:nvPr/>
        </p:nvSpPr>
        <p:spPr>
          <a:xfrm>
            <a:off x="6448752" y="3011718"/>
            <a:ext cx="1044161" cy="266970"/>
          </a:xfrm>
          <a:prstGeom prst="frame">
            <a:avLst>
              <a:gd name="adj1" fmla="val 74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DF9B6158-C473-774D-B62A-280F2DD6F556}"/>
              </a:ext>
            </a:extLst>
          </p:cNvPr>
          <p:cNvSpPr/>
          <p:nvPr/>
        </p:nvSpPr>
        <p:spPr>
          <a:xfrm>
            <a:off x="8601502" y="2987374"/>
            <a:ext cx="550605" cy="266970"/>
          </a:xfrm>
          <a:prstGeom prst="frame">
            <a:avLst>
              <a:gd name="adj1" fmla="val 74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1657350" y="1531907"/>
            <a:ext cx="5829300" cy="1759933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5400" dirty="0">
                <a:solidFill>
                  <a:srgbClr val="7ECEFD"/>
                </a:solidFill>
              </a:rPr>
              <a:t>5.</a:t>
            </a:r>
            <a:endParaRPr sz="5400" dirty="0">
              <a:solidFill>
                <a:srgbClr val="7ECEFD"/>
              </a:solidFill>
            </a:endParaRPr>
          </a:p>
          <a:p>
            <a:pPr lvl="0"/>
            <a:r>
              <a:rPr lang="en-US" dirty="0"/>
              <a:t>Conclusion and Future Work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516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063238"/>
            <a:ext cx="7812979" cy="355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ALTSS-SOM was put on trial in a scenario of full supervision, even though not being built for that, and presented good results, being better than or at least close to the best methods.</a:t>
            </a: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ALTSS-SOM was able to reduce in two the number of parameters whereby improving the performance (classiﬁcation and clustering)</a:t>
            </a: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ALTSS-SOM improved the sample efﬁciency by not merely discarding data in certain cases but kept digging into its characteristics in order to establish a better understanding of their statistics.</a:t>
            </a:r>
          </a:p>
          <a:p>
            <a:pPr marL="414338" indent="-385763" algn="just"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" indent="0" algn="just">
              <a:buSzPct val="100000"/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3332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lvl="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Future work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063238"/>
            <a:ext cx="7812979" cy="355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4338" indent="-385763" algn="just">
              <a:buSzPct val="100000"/>
              <a:buFont typeface="+mj-lt"/>
              <a:buAutoNum type="arabicPeriod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Use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unsupervised error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to build a model with more than one layer.</a:t>
            </a:r>
          </a:p>
          <a:p>
            <a:pPr marL="414338" indent="-385763" algn="just">
              <a:buSzPct val="100000"/>
              <a:buFont typeface="+mj-lt"/>
              <a:buAutoNum type="arabicPeriod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Deﬁne a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hierarchical approach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to provide better exploitation of the data statistics and to increase the abstraction level autonomously.</a:t>
            </a:r>
          </a:p>
          <a:p>
            <a:pPr marL="414338" indent="-385763" algn="just">
              <a:buSzPct val="100000"/>
              <a:buFont typeface="+mj-lt"/>
              <a:buAutoNum type="arabicPeriod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Adjust the models for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online learning.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293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337" name="Google Shape;337;p35"/>
          <p:cNvSpPr txBox="1">
            <a:spLocks noGrp="1"/>
          </p:cNvSpPr>
          <p:nvPr>
            <p:ph type="ctrTitle" idx="4294967295"/>
          </p:nvPr>
        </p:nvSpPr>
        <p:spPr>
          <a:xfrm>
            <a:off x="1143000" y="726282"/>
            <a:ext cx="4170760" cy="1159669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4500" dirty="0">
                <a:solidFill>
                  <a:srgbClr val="7ECEFD"/>
                </a:solidFill>
              </a:rPr>
              <a:t>Thanks!</a:t>
            </a:r>
            <a:endParaRPr sz="4500" dirty="0">
              <a:solidFill>
                <a:srgbClr val="7ECEFD"/>
              </a:solidFill>
            </a:endParaRPr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4294967295"/>
          </p:nvPr>
        </p:nvSpPr>
        <p:spPr>
          <a:xfrm>
            <a:off x="1143000" y="1753791"/>
            <a:ext cx="4170760" cy="785813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Questions?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4294967295"/>
          </p:nvPr>
        </p:nvSpPr>
        <p:spPr>
          <a:xfrm>
            <a:off x="1143000" y="2758678"/>
            <a:ext cx="4170760" cy="199548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Pedro Henrique </a:t>
            </a:r>
            <a:r>
              <a:rPr lang="en-US" sz="1800" dirty="0" err="1">
                <a:solidFill>
                  <a:srgbClr val="FFFFFF"/>
                </a:solidFill>
              </a:rPr>
              <a:t>Magalhães</a:t>
            </a:r>
            <a:r>
              <a:rPr lang="en-US" sz="1800" dirty="0">
                <a:solidFill>
                  <a:srgbClr val="FFFFFF"/>
                </a:solidFill>
              </a:rPr>
              <a:t> Braga</a:t>
            </a:r>
            <a:endParaRPr sz="1800" dirty="0">
              <a:solidFill>
                <a:srgbClr val="FFFFFF"/>
              </a:solidFill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phmb4@cin.ufpe.br</a:t>
            </a:r>
          </a:p>
          <a:p>
            <a:pPr marL="0" indent="0">
              <a:spcBef>
                <a:spcPts val="450"/>
              </a:spcBef>
              <a:buNone/>
            </a:pPr>
            <a:endParaRPr lang="en" sz="1800" dirty="0">
              <a:solidFill>
                <a:srgbClr val="FFFFFF"/>
              </a:solidFill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ALT-SSSOM source code available at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          </a:t>
            </a:r>
            <a:r>
              <a:rPr lang="en" sz="1800" dirty="0" err="1">
                <a:solidFill>
                  <a:srgbClr val="FFFFFF"/>
                </a:solidFill>
              </a:rPr>
              <a:t>github.com</a:t>
            </a:r>
            <a:r>
              <a:rPr lang="en" sz="1800" dirty="0">
                <a:solidFill>
                  <a:srgbClr val="FFFFFF"/>
                </a:solidFill>
              </a:rPr>
              <a:t>/</a:t>
            </a:r>
            <a:r>
              <a:rPr lang="en" sz="1800" dirty="0" err="1">
                <a:solidFill>
                  <a:srgbClr val="FFFFFF"/>
                </a:solidFill>
              </a:rPr>
              <a:t>phbraga</a:t>
            </a:r>
            <a:r>
              <a:rPr lang="en" sz="1800" dirty="0">
                <a:solidFill>
                  <a:srgbClr val="FFFFFF"/>
                </a:solidFill>
              </a:rPr>
              <a:t>/alt-</a:t>
            </a:r>
            <a:r>
              <a:rPr lang="en" sz="1800" dirty="0" err="1">
                <a:solidFill>
                  <a:srgbClr val="FFFFFF"/>
                </a:solidFill>
              </a:rPr>
              <a:t>sssom</a:t>
            </a:r>
            <a:endParaRPr lang="en" sz="1800" dirty="0">
              <a:solidFill>
                <a:srgbClr val="FFFFFF"/>
              </a:solidFill>
            </a:endParaRPr>
          </a:p>
          <a:p>
            <a:pPr marL="0" indent="0">
              <a:spcBef>
                <a:spcPts val="45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6" name="Picture 2" descr="https://lh6.googleusercontent.com/2KsUxC5tLcQalwnwKZZunFic_t9_kYutGk0htUDk4kj6uvrWXsmSLoPuxMuJsJsVcO050NTQQeBRlDEdX00CqcNj4XvidfKF53O5HLM_42Pw54kYjSojmxWqmGwlt3oX_LpzrlyduWQ">
            <a:extLst>
              <a:ext uri="{FF2B5EF4-FFF2-40B4-BE49-F238E27FC236}">
                <a16:creationId xmlns:a16="http://schemas.microsoft.com/office/drawing/2014/main" id="{91E05537-BF1F-1D42-A0BB-C8B3C6C49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6" t="9659" r="10056" b="10187"/>
          <a:stretch/>
        </p:blipFill>
        <p:spPr bwMode="auto">
          <a:xfrm>
            <a:off x="6129550" y="1885951"/>
            <a:ext cx="1984720" cy="19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BA3BC7E-ACDA-0A43-AB06-AC6ED7C3E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2009" y="4214164"/>
            <a:ext cx="389808" cy="3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9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9425C-355E-484A-AC4C-6D8C8BE7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793100" cy="3552300"/>
          </a:xfr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14325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Recent research on Artiﬁcial Neural Networks with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supervised learning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has shown signiﬁcant advances. </a:t>
            </a:r>
          </a:p>
          <a:p>
            <a:pPr marL="771525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to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is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sufﬁciently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large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labeled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training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771525" lvl="1" indent="-285750">
              <a:buSzPct val="120000"/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  <a:p>
            <a:pPr marL="771525" lvl="1" indent="-285750">
              <a:buSzPct val="120000"/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  <a:p>
            <a:pPr marL="771525" lvl="1" indent="-285750">
              <a:buSzPct val="120000"/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  <a:p>
            <a:pPr marL="771525" lvl="1" indent="-285750">
              <a:buSzPct val="120000"/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Unfortunately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creating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it is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easy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task.</a:t>
            </a:r>
          </a:p>
          <a:p>
            <a:pPr marL="942975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Expensive, time-consuming, and challenging.</a:t>
            </a:r>
          </a:p>
          <a:p>
            <a:pPr marL="942975" lvl="1" indent="-4572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The use of supervised learning became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impractical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in many applications:</a:t>
            </a:r>
          </a:p>
          <a:p>
            <a:pPr marL="871538" lvl="1" indent="-385763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Medical ﬁeld.</a:t>
            </a:r>
          </a:p>
          <a:p>
            <a:pPr marL="871538" lvl="1" indent="-385763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Robotics: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new categories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of elements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may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frequently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arise</a:t>
            </a:r>
          </a:p>
          <a:p>
            <a:pPr marL="485775" lvl="1" indent="0">
              <a:buNone/>
            </a:pPr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  <a:p>
            <a:pPr marL="942975" lvl="1" indent="-45720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51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9425C-355E-484A-AC4C-6D8C8BE7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793100" cy="3552300"/>
          </a:xfr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14325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Unlabeled data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usually can be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easily obtained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due to advances in technology that have produced datasets of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increasing size:</a:t>
            </a:r>
          </a:p>
          <a:p>
            <a:pPr marL="771525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Samples and Features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14325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314325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There has been a growing interest in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Semi-Supervised Learning (SSL)</a:t>
            </a:r>
          </a:p>
          <a:p>
            <a:pPr marL="485775" lvl="1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314325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Combine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both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types of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to improve the performance of the models</a:t>
            </a:r>
          </a:p>
          <a:p>
            <a:pPr marL="314325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14325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halfway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supervised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learning, that can be used to both clustering and classiﬁcation tasks</a:t>
            </a:r>
          </a:p>
          <a:p>
            <a:pPr marL="314325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12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9425C-355E-484A-AC4C-6D8C8BE7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935976" cy="3552300"/>
          </a:xfr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It is possible to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highlight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prototype-based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methods as a start point for introducing modiﬁcations to perform semi-supervised learning, as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SOM-based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models (Liu et al., 2015;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Dozono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et al., 2016), but also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approaches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ranging from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generative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models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Kingma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et al., 2014) to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transfer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learning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(Oliver et al., 2018).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Kohonen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proposed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two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very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inﬂuential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prototype-based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Self-Organizing Map (SOM)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Kohonen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1982)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Learning Vector Quantization (LVQ)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Supervised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Kohonen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1995)</a:t>
            </a:r>
          </a:p>
          <a:p>
            <a:pPr marL="533400" lvl="1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Why not a hybrid model?</a:t>
            </a:r>
          </a:p>
          <a:p>
            <a:pPr marL="28575" indent="0" algn="just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3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5400" dirty="0">
                <a:solidFill>
                  <a:srgbClr val="7ECEFD"/>
                </a:solidFill>
              </a:rPr>
              <a:t>2.</a:t>
            </a:r>
            <a:endParaRPr sz="5400" dirty="0">
              <a:solidFill>
                <a:srgbClr val="7ECEFD"/>
              </a:solidFill>
            </a:endParaRPr>
          </a:p>
          <a:p>
            <a:r>
              <a:rPr lang="en" dirty="0"/>
              <a:t>Background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6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00E06-45F1-8349-93C5-581AF5E9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913C0-9C6F-4844-86BB-6B85AE3571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6BAB503-F69E-8A4E-9D12-B9F62461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35576" cy="3552300"/>
          </a:xfr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Supervised</a:t>
            </a: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Unsupervised</a:t>
            </a: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Clustering involves not only clustering the data but also identifying subsets of the input dimensions which are relevant to characterize each cluster (how relevant each dimension is)</a:t>
            </a:r>
          </a:p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Semi-Supervised</a:t>
            </a: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r>
              <a:rPr lang="en-US" sz="1800" dirty="0"/>
              <a:t>K-means-based methods</a:t>
            </a: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r>
              <a:rPr lang="en-US" sz="1800" dirty="0"/>
              <a:t>Label propagation </a:t>
            </a: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r>
              <a:rPr lang="en-US" sz="1800" dirty="0"/>
              <a:t>Label Spreading</a:t>
            </a: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SOM-based models</a:t>
            </a:r>
          </a:p>
        </p:txBody>
      </p:sp>
    </p:spTree>
    <p:extLst>
      <p:ext uri="{BB962C8B-B14F-4D97-AF65-F5344CB8AC3E}">
        <p14:creationId xmlns:p14="http://schemas.microsoft.com/office/powerpoint/2010/main" val="254189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93699" y="205988"/>
            <a:ext cx="720853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Semi-Supervised Self-Organizing Map (SS-SOM)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9425C-355E-484A-AC4C-6D8C8BE7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586875" cy="3552300"/>
          </a:xfr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 semi-supervised SOM with a time-varying structure, based on LARFDSSOM, that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includes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concepts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LVQ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when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label of some input pattern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given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and can learn in a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supervised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unsupervised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way</a:t>
            </a:r>
          </a:p>
          <a:p>
            <a:pPr marL="414338" indent="-385763" algn="just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Three phases:</a:t>
            </a:r>
          </a:p>
          <a:p>
            <a:pPr marL="414338" indent="-385763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Learns incrementally by:</a:t>
            </a: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Inserting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prototypes when the existing ones do not represent well the input data (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according to a threshold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871538" lvl="1" indent="-385763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Removing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prototypes when they are not required</a:t>
            </a:r>
          </a:p>
          <a:p>
            <a:pPr marL="485775" lvl="1" indent="0" algn="just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414338" indent="-385763" algn="just">
              <a:buFont typeface="Arial" panose="020B0604020202020204" pitchFamily="34" charset="0"/>
              <a:buChar char="•"/>
            </a:pPr>
            <a:endParaRPr lang="en-US" sz="7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6" name="Google Shape;246;p28">
            <a:extLst>
              <a:ext uri="{FF2B5EF4-FFF2-40B4-BE49-F238E27FC236}">
                <a16:creationId xmlns:a16="http://schemas.microsoft.com/office/drawing/2014/main" id="{C78F4325-89F4-BE4E-B714-48D96530E77A}"/>
              </a:ext>
            </a:extLst>
          </p:cNvPr>
          <p:cNvSpPr/>
          <p:nvPr/>
        </p:nvSpPr>
        <p:spPr>
          <a:xfrm>
            <a:off x="5622959" y="3168026"/>
            <a:ext cx="2479275" cy="501750"/>
          </a:xfrm>
          <a:prstGeom prst="chevron">
            <a:avLst>
              <a:gd name="adj" fmla="val 50000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100"/>
            </a:pPr>
            <a:r>
              <a:rPr lang="en" sz="1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Classification and Clustering</a:t>
            </a:r>
            <a:endParaRPr sz="105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249;p28">
            <a:extLst>
              <a:ext uri="{FF2B5EF4-FFF2-40B4-BE49-F238E27FC236}">
                <a16:creationId xmlns:a16="http://schemas.microsoft.com/office/drawing/2014/main" id="{9EC5D30E-F784-5643-8D58-15370801FBFD}"/>
              </a:ext>
            </a:extLst>
          </p:cNvPr>
          <p:cNvSpPr/>
          <p:nvPr/>
        </p:nvSpPr>
        <p:spPr>
          <a:xfrm>
            <a:off x="1398721" y="3168187"/>
            <a:ext cx="2660175" cy="501750"/>
          </a:xfrm>
          <a:prstGeom prst="homePlate">
            <a:avLst>
              <a:gd name="adj" fmla="val 50000"/>
            </a:avLst>
          </a:prstGeom>
          <a:solidFill>
            <a:srgbClr val="7ECEFD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100"/>
            </a:pPr>
            <a:r>
              <a:rPr lang="en" sz="1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Organization</a:t>
            </a:r>
            <a:endParaRPr sz="18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252;p28">
            <a:extLst>
              <a:ext uri="{FF2B5EF4-FFF2-40B4-BE49-F238E27FC236}">
                <a16:creationId xmlns:a16="http://schemas.microsoft.com/office/drawing/2014/main" id="{27991801-61FA-0E4C-B4F2-92D61F81B07B}"/>
              </a:ext>
            </a:extLst>
          </p:cNvPr>
          <p:cNvSpPr/>
          <p:nvPr/>
        </p:nvSpPr>
        <p:spPr>
          <a:xfrm>
            <a:off x="3606874" y="3168026"/>
            <a:ext cx="2479275" cy="501750"/>
          </a:xfrm>
          <a:prstGeom prst="chevron">
            <a:avLst>
              <a:gd name="adj" fmla="val 50000"/>
            </a:avLst>
          </a:prstGeom>
          <a:solidFill>
            <a:srgbClr val="2185C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100"/>
            </a:pPr>
            <a:r>
              <a:rPr lang="en" sz="1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Convergence</a:t>
            </a:r>
            <a:endParaRPr sz="105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190C3-1F10-6B46-BE48-C595C218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94" y="629146"/>
            <a:ext cx="3676812" cy="9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2102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9115</TotalTime>
  <Words>950</Words>
  <Application>Microsoft Macintosh PowerPoint</Application>
  <PresentationFormat>On-screen Show (16:9)</PresentationFormat>
  <Paragraphs>229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Cambria Math</vt:lpstr>
      <vt:lpstr>Arial</vt:lpstr>
      <vt:lpstr>Lato</vt:lpstr>
      <vt:lpstr>Raleway</vt:lpstr>
      <vt:lpstr>Antonio template</vt:lpstr>
      <vt:lpstr>A Semi-Supervised Self-Organizing Map with Adaptive Local Thresholds</vt:lpstr>
      <vt:lpstr>Outline</vt:lpstr>
      <vt:lpstr>1. Introduction</vt:lpstr>
      <vt:lpstr>Introduction</vt:lpstr>
      <vt:lpstr>Introduction</vt:lpstr>
      <vt:lpstr>Introduction</vt:lpstr>
      <vt:lpstr>2. Background</vt:lpstr>
      <vt:lpstr>Background</vt:lpstr>
      <vt:lpstr>Semi-Supervised Self-Organizing Map (SS-SOM)</vt:lpstr>
      <vt:lpstr>3. Adaptive Local Thresholds Semi Supervised Self-Organizing Map (ALTSS-SOM)</vt:lpstr>
      <vt:lpstr>ALTSS-SOM</vt:lpstr>
      <vt:lpstr>ALTSS-SOM</vt:lpstr>
      <vt:lpstr>ALTSS-SOM</vt:lpstr>
      <vt:lpstr>ALTSS-SOM</vt:lpstr>
      <vt:lpstr>ALTSS-SOM</vt:lpstr>
      <vt:lpstr>ALTSS-SOM</vt:lpstr>
      <vt:lpstr>PowerPoint Presentation</vt:lpstr>
      <vt:lpstr>PowerPoint Presentation</vt:lpstr>
      <vt:lpstr>Evaluation</vt:lpstr>
      <vt:lpstr>Previous Model (SS-SOM): Sensitivity Analysis with Pendigits</vt:lpstr>
      <vt:lpstr>ALTSS-SOM: Sensitivity Analysis Pendigits – All Parameters </vt:lpstr>
      <vt:lpstr>ALTSS-SOM: Sensitivity Analysis Pendigits – All Parameters </vt:lpstr>
      <vt:lpstr>ALTSS-SOM: Sensitivity Analysis Pendigits – All Parameters </vt:lpstr>
      <vt:lpstr>Previous Models (SS-SOM): Sensitivity Analysis of a_t</vt:lpstr>
      <vt:lpstr>ALTSS-SOM: Sensitivity Analysis lp – All Datasets</vt:lpstr>
      <vt:lpstr>ALTSS-SOM: Sensitivity Analysis lp – All Datasets</vt:lpstr>
      <vt:lpstr>ALTSS-SOM: Sensitivity Analysis lp – All Datasets</vt:lpstr>
      <vt:lpstr>ALTSS-SOM: Classiﬁcation Accuracy with Different Percentages of Labeled Data</vt:lpstr>
      <vt:lpstr>ALTSS-SOM: Classiﬁcation Accuracy with Different Percentages of Labeled Data</vt:lpstr>
      <vt:lpstr>ALTSS-SOM: Classiﬁcation Accuracy with Different Percentages of Labeled Data</vt:lpstr>
      <vt:lpstr>ALTSS-SOM: Clustering Performance</vt:lpstr>
      <vt:lpstr>ALTSS-SOM: Fully Supervised Performances</vt:lpstr>
      <vt:lpstr>5. Conclusion and Future Work</vt:lpstr>
      <vt:lpstr>Conclusion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Pedro Braga</cp:lastModifiedBy>
  <cp:revision>452</cp:revision>
  <dcterms:modified xsi:type="dcterms:W3CDTF">2019-07-20T13:21:03Z</dcterms:modified>
</cp:coreProperties>
</file>