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1" r:id="rId4"/>
    <p:sldId id="281" r:id="rId5"/>
    <p:sldId id="283" r:id="rId6"/>
    <p:sldId id="262" r:id="rId7"/>
    <p:sldId id="263" r:id="rId8"/>
    <p:sldId id="282" r:id="rId9"/>
    <p:sldId id="264" r:id="rId10"/>
    <p:sldId id="266" r:id="rId11"/>
    <p:sldId id="270" r:id="rId12"/>
    <p:sldId id="271" r:id="rId13"/>
    <p:sldId id="267" r:id="rId14"/>
    <p:sldId id="272" r:id="rId15"/>
    <p:sldId id="274" r:id="rId16"/>
    <p:sldId id="279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32DFE94-26AC-48ED-B5FB-4D19FA5346AE}">
  <a:tblStyle styleId="{032DFE94-26AC-48ED-B5FB-4D19FA5346A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61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53A62-7CAB-7D42-99A6-00C57ABC27ED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AC1CD1-1057-F740-B923-B40098571454}">
      <dgm:prSet phldrT="[Text]"/>
      <dgm:spPr/>
      <dgm:t>
        <a:bodyPr/>
        <a:lstStyle/>
        <a:p>
          <a:r>
            <a:rPr lang="en-US" dirty="0" err="1" smtClean="0"/>
            <a:t>Levantamento</a:t>
          </a:r>
          <a:r>
            <a:rPr lang="en-US" dirty="0" smtClean="0"/>
            <a:t> de </a:t>
          </a:r>
          <a:r>
            <a:rPr lang="en-US" dirty="0" err="1" smtClean="0"/>
            <a:t>requisitos</a:t>
          </a:r>
          <a:endParaRPr lang="en-US" dirty="0"/>
        </a:p>
      </dgm:t>
    </dgm:pt>
    <dgm:pt modelId="{7B9A4E34-E270-0844-8713-4DEA77E6EDB0}" type="parTrans" cxnId="{69FF0069-047E-6647-A1E7-35C240ACEECC}">
      <dgm:prSet/>
      <dgm:spPr/>
      <dgm:t>
        <a:bodyPr/>
        <a:lstStyle/>
        <a:p>
          <a:endParaRPr lang="en-US"/>
        </a:p>
      </dgm:t>
    </dgm:pt>
    <dgm:pt modelId="{719B0D18-A7E4-E84E-962C-0442C4CFCA5F}" type="sibTrans" cxnId="{69FF0069-047E-6647-A1E7-35C240ACEECC}">
      <dgm:prSet/>
      <dgm:spPr/>
      <dgm:t>
        <a:bodyPr/>
        <a:lstStyle/>
        <a:p>
          <a:endParaRPr lang="en-US"/>
        </a:p>
      </dgm:t>
    </dgm:pt>
    <dgm:pt modelId="{26839717-EF27-F241-B003-E28313BEB699}">
      <dgm:prSet phldrT="[Text]"/>
      <dgm:spPr/>
      <dgm:t>
        <a:bodyPr/>
        <a:lstStyle/>
        <a:p>
          <a:r>
            <a:rPr lang="en-US" dirty="0" err="1" smtClean="0"/>
            <a:t>Customizaç</a:t>
          </a:r>
          <a:r>
            <a:rPr lang="en-US" dirty="0" err="1" smtClean="0"/>
            <a:t>ão</a:t>
          </a:r>
          <a:r>
            <a:rPr lang="en-US" dirty="0" smtClean="0"/>
            <a:t> da </a:t>
          </a:r>
          <a:r>
            <a:rPr lang="en-US" dirty="0" err="1" smtClean="0"/>
            <a:t>ferramenta</a:t>
          </a:r>
          <a:endParaRPr lang="en-US" dirty="0"/>
        </a:p>
      </dgm:t>
    </dgm:pt>
    <dgm:pt modelId="{7B8BC15F-2102-A44D-A973-FE3E5F73A542}" type="parTrans" cxnId="{F489EE12-0982-7043-B5C6-FB42D42BE817}">
      <dgm:prSet/>
      <dgm:spPr/>
      <dgm:t>
        <a:bodyPr/>
        <a:lstStyle/>
        <a:p>
          <a:endParaRPr lang="en-US"/>
        </a:p>
      </dgm:t>
    </dgm:pt>
    <dgm:pt modelId="{EAF8A680-BB53-E84A-9569-085EF9A02AE2}" type="sibTrans" cxnId="{F489EE12-0982-7043-B5C6-FB42D42BE817}">
      <dgm:prSet/>
      <dgm:spPr/>
      <dgm:t>
        <a:bodyPr/>
        <a:lstStyle/>
        <a:p>
          <a:endParaRPr lang="en-US"/>
        </a:p>
      </dgm:t>
    </dgm:pt>
    <dgm:pt modelId="{2C8C61B8-8F43-824E-89EA-90FFA4051F93}">
      <dgm:prSet phldrT="[Text]"/>
      <dgm:spPr/>
      <dgm:t>
        <a:bodyPr/>
        <a:lstStyle/>
        <a:p>
          <a:r>
            <a:rPr lang="en-US" dirty="0" err="1" smtClean="0"/>
            <a:t>Rodada</a:t>
          </a:r>
          <a:r>
            <a:rPr lang="en-US" dirty="0" smtClean="0"/>
            <a:t> de testes</a:t>
          </a:r>
          <a:endParaRPr lang="en-US" dirty="0"/>
        </a:p>
      </dgm:t>
    </dgm:pt>
    <dgm:pt modelId="{BAAAC0DA-350B-0D4C-9AEF-F366860FFE3C}" type="parTrans" cxnId="{2F43528A-062D-264B-AB8F-2DDE38F0DA79}">
      <dgm:prSet/>
      <dgm:spPr/>
      <dgm:t>
        <a:bodyPr/>
        <a:lstStyle/>
        <a:p>
          <a:endParaRPr lang="en-US"/>
        </a:p>
      </dgm:t>
    </dgm:pt>
    <dgm:pt modelId="{4AAE2A91-C2F2-2B44-BE37-989E658B745F}" type="sibTrans" cxnId="{2F43528A-062D-264B-AB8F-2DDE38F0DA79}">
      <dgm:prSet/>
      <dgm:spPr/>
      <dgm:t>
        <a:bodyPr/>
        <a:lstStyle/>
        <a:p>
          <a:endParaRPr lang="en-US"/>
        </a:p>
      </dgm:t>
    </dgm:pt>
    <dgm:pt modelId="{FFAB525A-C383-BE4E-9DEF-7842BF07A704}">
      <dgm:prSet phldrT="[Text]"/>
      <dgm:spPr/>
      <dgm:t>
        <a:bodyPr/>
        <a:lstStyle/>
        <a:p>
          <a:r>
            <a:rPr lang="en-US" dirty="0" err="1" smtClean="0"/>
            <a:t>Entrega</a:t>
          </a:r>
          <a:r>
            <a:rPr lang="en-US" dirty="0" smtClean="0"/>
            <a:t> da </a:t>
          </a:r>
          <a:r>
            <a:rPr lang="en-US" dirty="0" err="1" smtClean="0"/>
            <a:t>vers</a:t>
          </a:r>
          <a:r>
            <a:rPr lang="en-US" dirty="0" err="1" smtClean="0"/>
            <a:t>ão</a:t>
          </a:r>
          <a:r>
            <a:rPr lang="en-US" dirty="0" smtClean="0"/>
            <a:t> </a:t>
          </a:r>
          <a:r>
            <a:rPr lang="en-US" dirty="0" err="1" smtClean="0"/>
            <a:t>homologada</a:t>
          </a:r>
          <a:endParaRPr lang="en-US" dirty="0"/>
        </a:p>
      </dgm:t>
    </dgm:pt>
    <dgm:pt modelId="{C0DE2175-DF5D-6949-A43C-FCEE3508192F}" type="parTrans" cxnId="{C2C36476-C3CD-0143-9256-945ADF9DD6F4}">
      <dgm:prSet/>
      <dgm:spPr/>
      <dgm:t>
        <a:bodyPr/>
        <a:lstStyle/>
        <a:p>
          <a:endParaRPr lang="en-US"/>
        </a:p>
      </dgm:t>
    </dgm:pt>
    <dgm:pt modelId="{11C3099C-C8BE-F14F-83C4-288334DB5963}" type="sibTrans" cxnId="{C2C36476-C3CD-0143-9256-945ADF9DD6F4}">
      <dgm:prSet/>
      <dgm:spPr/>
      <dgm:t>
        <a:bodyPr/>
        <a:lstStyle/>
        <a:p>
          <a:endParaRPr lang="en-US"/>
        </a:p>
      </dgm:t>
    </dgm:pt>
    <dgm:pt modelId="{F926DD5C-BB54-C541-99DB-21336FACB027}">
      <dgm:prSet phldrT="[Text]"/>
      <dgm:spPr/>
      <dgm:t>
        <a:bodyPr/>
        <a:lstStyle/>
        <a:p>
          <a:r>
            <a:rPr lang="en-US" dirty="0" err="1" smtClean="0"/>
            <a:t>Horas</a:t>
          </a:r>
          <a:r>
            <a:rPr lang="en-US" dirty="0" smtClean="0"/>
            <a:t> </a:t>
          </a:r>
          <a:r>
            <a:rPr lang="en-US" dirty="0" err="1" smtClean="0"/>
            <a:t>mensais</a:t>
          </a:r>
          <a:r>
            <a:rPr lang="en-US" dirty="0" smtClean="0"/>
            <a:t> de </a:t>
          </a:r>
          <a:r>
            <a:rPr lang="en-US" dirty="0" err="1" smtClean="0"/>
            <a:t>desenvolvimento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</a:t>
          </a:r>
          <a:r>
            <a:rPr lang="en-US" dirty="0" err="1" smtClean="0"/>
            <a:t>melhorias</a:t>
          </a:r>
          <a:endParaRPr lang="en-US" dirty="0"/>
        </a:p>
      </dgm:t>
    </dgm:pt>
    <dgm:pt modelId="{211AF279-3E75-DA4B-98B4-10D0D4832495}" type="parTrans" cxnId="{68CDFB0E-9770-E64B-8963-E3EB72639DB1}">
      <dgm:prSet/>
      <dgm:spPr/>
      <dgm:t>
        <a:bodyPr/>
        <a:lstStyle/>
        <a:p>
          <a:endParaRPr lang="en-US"/>
        </a:p>
      </dgm:t>
    </dgm:pt>
    <dgm:pt modelId="{3A71EA00-C97E-524D-9B69-C6D9152981E5}" type="sibTrans" cxnId="{68CDFB0E-9770-E64B-8963-E3EB72639DB1}">
      <dgm:prSet/>
      <dgm:spPr/>
      <dgm:t>
        <a:bodyPr/>
        <a:lstStyle/>
        <a:p>
          <a:endParaRPr lang="en-US"/>
        </a:p>
      </dgm:t>
    </dgm:pt>
    <dgm:pt modelId="{FF596E7F-3C85-F047-9B8E-842C969FEDAF}" type="pres">
      <dgm:prSet presAssocID="{E3753A62-7CAB-7D42-99A6-00C57ABC27E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9A4F01-81B8-EF47-8F91-9D45F77B8345}" type="pres">
      <dgm:prSet presAssocID="{E3753A62-7CAB-7D42-99A6-00C57ABC27ED}" presName="cycle" presStyleCnt="0"/>
      <dgm:spPr/>
    </dgm:pt>
    <dgm:pt modelId="{FA023CF1-46DE-8645-A754-0C06694B6AE4}" type="pres">
      <dgm:prSet presAssocID="{ECAC1CD1-1057-F740-B923-B40098571454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0B824-F3AC-294F-8944-92EF5AFAC372}" type="pres">
      <dgm:prSet presAssocID="{719B0D18-A7E4-E84E-962C-0442C4CFCA5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DF3F517-3D91-DF4F-A57E-B945A50E5EA5}" type="pres">
      <dgm:prSet presAssocID="{26839717-EF27-F241-B003-E28313BEB699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4A93A-CD7E-C246-8FA5-217857156C76}" type="pres">
      <dgm:prSet presAssocID="{2C8C61B8-8F43-824E-89EA-90FFA4051F93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C745C-41F4-344F-8186-2D2A90932753}" type="pres">
      <dgm:prSet presAssocID="{FFAB525A-C383-BE4E-9DEF-7842BF07A704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AB5DB-1B4D-A44E-A923-728C1B1439EC}" type="pres">
      <dgm:prSet presAssocID="{F926DD5C-BB54-C541-99DB-21336FACB027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90AB60-B149-B44E-8251-1C7FA2C37D83}" type="presOf" srcId="{719B0D18-A7E4-E84E-962C-0442C4CFCA5F}" destId="{31F0B824-F3AC-294F-8944-92EF5AFAC372}" srcOrd="0" destOrd="0" presId="urn:microsoft.com/office/officeart/2005/8/layout/cycle3"/>
    <dgm:cxn modelId="{C2C36476-C3CD-0143-9256-945ADF9DD6F4}" srcId="{E3753A62-7CAB-7D42-99A6-00C57ABC27ED}" destId="{FFAB525A-C383-BE4E-9DEF-7842BF07A704}" srcOrd="3" destOrd="0" parTransId="{C0DE2175-DF5D-6949-A43C-FCEE3508192F}" sibTransId="{11C3099C-C8BE-F14F-83C4-288334DB5963}"/>
    <dgm:cxn modelId="{499CF240-C1A6-A84A-A388-CA51AB96C86C}" type="presOf" srcId="{FFAB525A-C383-BE4E-9DEF-7842BF07A704}" destId="{336C745C-41F4-344F-8186-2D2A90932753}" srcOrd="0" destOrd="0" presId="urn:microsoft.com/office/officeart/2005/8/layout/cycle3"/>
    <dgm:cxn modelId="{E358F040-BD3E-354E-8A72-3A42167AEB60}" type="presOf" srcId="{F926DD5C-BB54-C541-99DB-21336FACB027}" destId="{835AB5DB-1B4D-A44E-A923-728C1B1439EC}" srcOrd="0" destOrd="0" presId="urn:microsoft.com/office/officeart/2005/8/layout/cycle3"/>
    <dgm:cxn modelId="{B8678B67-BC26-754D-B13D-9B535654DF1A}" type="presOf" srcId="{26839717-EF27-F241-B003-E28313BEB699}" destId="{CDF3F517-3D91-DF4F-A57E-B945A50E5EA5}" srcOrd="0" destOrd="0" presId="urn:microsoft.com/office/officeart/2005/8/layout/cycle3"/>
    <dgm:cxn modelId="{32914188-05FD-7845-815E-068D9729EF33}" type="presOf" srcId="{2C8C61B8-8F43-824E-89EA-90FFA4051F93}" destId="{D984A93A-CD7E-C246-8FA5-217857156C76}" srcOrd="0" destOrd="0" presId="urn:microsoft.com/office/officeart/2005/8/layout/cycle3"/>
    <dgm:cxn modelId="{68CDFB0E-9770-E64B-8963-E3EB72639DB1}" srcId="{E3753A62-7CAB-7D42-99A6-00C57ABC27ED}" destId="{F926DD5C-BB54-C541-99DB-21336FACB027}" srcOrd="4" destOrd="0" parTransId="{211AF279-3E75-DA4B-98B4-10D0D4832495}" sibTransId="{3A71EA00-C97E-524D-9B69-C6D9152981E5}"/>
    <dgm:cxn modelId="{B601B81F-73BF-2D43-8CC4-B1CF2B8AD152}" type="presOf" srcId="{E3753A62-7CAB-7D42-99A6-00C57ABC27ED}" destId="{FF596E7F-3C85-F047-9B8E-842C969FEDAF}" srcOrd="0" destOrd="0" presId="urn:microsoft.com/office/officeart/2005/8/layout/cycle3"/>
    <dgm:cxn modelId="{B8E9D7D8-2615-9242-86BA-4DCADD7EB0C8}" type="presOf" srcId="{ECAC1CD1-1057-F740-B923-B40098571454}" destId="{FA023CF1-46DE-8645-A754-0C06694B6AE4}" srcOrd="0" destOrd="0" presId="urn:microsoft.com/office/officeart/2005/8/layout/cycle3"/>
    <dgm:cxn modelId="{69FF0069-047E-6647-A1E7-35C240ACEECC}" srcId="{E3753A62-7CAB-7D42-99A6-00C57ABC27ED}" destId="{ECAC1CD1-1057-F740-B923-B40098571454}" srcOrd="0" destOrd="0" parTransId="{7B9A4E34-E270-0844-8713-4DEA77E6EDB0}" sibTransId="{719B0D18-A7E4-E84E-962C-0442C4CFCA5F}"/>
    <dgm:cxn modelId="{F489EE12-0982-7043-B5C6-FB42D42BE817}" srcId="{E3753A62-7CAB-7D42-99A6-00C57ABC27ED}" destId="{26839717-EF27-F241-B003-E28313BEB699}" srcOrd="1" destOrd="0" parTransId="{7B8BC15F-2102-A44D-A973-FE3E5F73A542}" sibTransId="{EAF8A680-BB53-E84A-9569-085EF9A02AE2}"/>
    <dgm:cxn modelId="{2F43528A-062D-264B-AB8F-2DDE38F0DA79}" srcId="{E3753A62-7CAB-7D42-99A6-00C57ABC27ED}" destId="{2C8C61B8-8F43-824E-89EA-90FFA4051F93}" srcOrd="2" destOrd="0" parTransId="{BAAAC0DA-350B-0D4C-9AEF-F366860FFE3C}" sibTransId="{4AAE2A91-C2F2-2B44-BE37-989E658B745F}"/>
    <dgm:cxn modelId="{BA18B4BD-EB02-CD4E-85FB-7EDDA3DFB4AA}" type="presParOf" srcId="{FF596E7F-3C85-F047-9B8E-842C969FEDAF}" destId="{A99A4F01-81B8-EF47-8F91-9D45F77B8345}" srcOrd="0" destOrd="0" presId="urn:microsoft.com/office/officeart/2005/8/layout/cycle3"/>
    <dgm:cxn modelId="{43B1C24B-1792-6042-A082-F51BF9251037}" type="presParOf" srcId="{A99A4F01-81B8-EF47-8F91-9D45F77B8345}" destId="{FA023CF1-46DE-8645-A754-0C06694B6AE4}" srcOrd="0" destOrd="0" presId="urn:microsoft.com/office/officeart/2005/8/layout/cycle3"/>
    <dgm:cxn modelId="{9D648EE8-19A7-D443-AEC9-B09A2AA5E373}" type="presParOf" srcId="{A99A4F01-81B8-EF47-8F91-9D45F77B8345}" destId="{31F0B824-F3AC-294F-8944-92EF5AFAC372}" srcOrd="1" destOrd="0" presId="urn:microsoft.com/office/officeart/2005/8/layout/cycle3"/>
    <dgm:cxn modelId="{D042A35D-FAA0-FE43-8995-66DEDCAC3757}" type="presParOf" srcId="{A99A4F01-81B8-EF47-8F91-9D45F77B8345}" destId="{CDF3F517-3D91-DF4F-A57E-B945A50E5EA5}" srcOrd="2" destOrd="0" presId="urn:microsoft.com/office/officeart/2005/8/layout/cycle3"/>
    <dgm:cxn modelId="{8B84D92D-831F-754B-BD3B-A1B641C05B2E}" type="presParOf" srcId="{A99A4F01-81B8-EF47-8F91-9D45F77B8345}" destId="{D984A93A-CD7E-C246-8FA5-217857156C76}" srcOrd="3" destOrd="0" presId="urn:microsoft.com/office/officeart/2005/8/layout/cycle3"/>
    <dgm:cxn modelId="{3AA8FEBC-21BB-0A42-A016-EE6706473F0D}" type="presParOf" srcId="{A99A4F01-81B8-EF47-8F91-9D45F77B8345}" destId="{336C745C-41F4-344F-8186-2D2A90932753}" srcOrd="4" destOrd="0" presId="urn:microsoft.com/office/officeart/2005/8/layout/cycle3"/>
    <dgm:cxn modelId="{E2CB77A8-790C-AD48-B7F3-4DD3F91AF2D2}" type="presParOf" srcId="{A99A4F01-81B8-EF47-8F91-9D45F77B8345}" destId="{835AB5DB-1B4D-A44E-A923-728C1B1439E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B824-F3AC-294F-8944-92EF5AFAC372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023CF1-46DE-8645-A754-0C06694B6AE4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Levantamento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requisitos</a:t>
          </a:r>
          <a:endParaRPr lang="en-US" sz="1600" kern="1200" dirty="0"/>
        </a:p>
      </dsp:txBody>
      <dsp:txXfrm>
        <a:off x="2160400" y="47068"/>
        <a:ext cx="1775198" cy="842046"/>
      </dsp:txXfrm>
    </dsp:sp>
    <dsp:sp modelId="{CDF3F517-3D91-DF4F-A57E-B945A50E5EA5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Customizaç</a:t>
          </a:r>
          <a:r>
            <a:rPr lang="en-US" sz="1600" kern="1200" dirty="0" err="1" smtClean="0"/>
            <a:t>ão</a:t>
          </a:r>
          <a:r>
            <a:rPr lang="en-US" sz="1600" kern="1200" dirty="0" smtClean="0"/>
            <a:t> da </a:t>
          </a:r>
          <a:r>
            <a:rPr lang="en-US" sz="1600" kern="1200" dirty="0" err="1" smtClean="0"/>
            <a:t>ferramenta</a:t>
          </a:r>
          <a:endParaRPr lang="en-US" sz="1600" kern="1200" dirty="0"/>
        </a:p>
      </dsp:txBody>
      <dsp:txXfrm>
        <a:off x="3804791" y="1241788"/>
        <a:ext cx="1775198" cy="842046"/>
      </dsp:txXfrm>
    </dsp:sp>
    <dsp:sp modelId="{D984A93A-CD7E-C246-8FA5-217857156C76}">
      <dsp:nvSpPr>
        <dsp:cNvPr id="0" name=""/>
        <dsp:cNvSpPr/>
      </dsp:nvSpPr>
      <dsp:spPr>
        <a:xfrm>
          <a:off x="3131137" y="3129332"/>
          <a:ext cx="1866304" cy="933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Rodada</a:t>
          </a:r>
          <a:r>
            <a:rPr lang="en-US" sz="1600" kern="1200" dirty="0" smtClean="0"/>
            <a:t> de testes</a:t>
          </a:r>
          <a:endParaRPr lang="en-US" sz="1600" kern="1200" dirty="0"/>
        </a:p>
      </dsp:txBody>
      <dsp:txXfrm>
        <a:off x="3176690" y="3174885"/>
        <a:ext cx="1775198" cy="842046"/>
      </dsp:txXfrm>
    </dsp:sp>
    <dsp:sp modelId="{336C745C-41F4-344F-8186-2D2A90932753}">
      <dsp:nvSpPr>
        <dsp:cNvPr id="0" name=""/>
        <dsp:cNvSpPr/>
      </dsp:nvSpPr>
      <dsp:spPr>
        <a:xfrm>
          <a:off x="1098558" y="3129332"/>
          <a:ext cx="1866304" cy="933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Entrega</a:t>
          </a:r>
          <a:r>
            <a:rPr lang="en-US" sz="1600" kern="1200" dirty="0" smtClean="0"/>
            <a:t> da </a:t>
          </a:r>
          <a:r>
            <a:rPr lang="en-US" sz="1600" kern="1200" dirty="0" err="1" smtClean="0"/>
            <a:t>vers</a:t>
          </a:r>
          <a:r>
            <a:rPr lang="en-US" sz="1600" kern="1200" dirty="0" err="1" smtClean="0"/>
            <a:t>ão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homologada</a:t>
          </a:r>
          <a:endParaRPr lang="en-US" sz="1600" kern="1200" dirty="0"/>
        </a:p>
      </dsp:txBody>
      <dsp:txXfrm>
        <a:off x="1144111" y="3174885"/>
        <a:ext cx="1775198" cy="842046"/>
      </dsp:txXfrm>
    </dsp:sp>
    <dsp:sp modelId="{835AB5DB-1B4D-A44E-A923-728C1B1439EC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Horas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mensais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desenvolvimento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melhorias</a:t>
          </a:r>
          <a:endParaRPr lang="en-US" sz="1600" kern="1200" dirty="0"/>
        </a:p>
      </dsp:txBody>
      <dsp:txXfrm>
        <a:off x="516009" y="1241788"/>
        <a:ext cx="1775198" cy="84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621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7" name="Shape 1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3" name="Shape 1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Shape 19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0" name="Shape 19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Shape 19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3" name="Shape 1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Shape 19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8" name="Shape 19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4" name="Shape 1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8" name="Shape 1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5" name="Shape 1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3" name="Shape 1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5" name="Shape 1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Shape 19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0" name="Shape 19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Shape 19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0" name="Shape 1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8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9" name="Shape 9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468" name="Shape 468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1pPr>
            <a:lvl2pPr algn="ctr" rtl="0">
              <a:spcBef>
                <a:spcPts val="0"/>
              </a:spcBef>
              <a:buClr>
                <a:srgbClr val="F55D4B"/>
              </a:buClr>
              <a:defRPr i="1">
                <a:solidFill>
                  <a:srgbClr val="F55D4B"/>
                </a:solidFill>
              </a:defRPr>
            </a:lvl2pPr>
            <a:lvl3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3pPr>
            <a:lvl4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4pPr>
            <a:lvl5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5pPr>
            <a:lvl6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6pPr>
            <a:lvl7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7pPr>
            <a:lvl8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8pPr>
            <a:lvl9pPr algn="ctr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Shape 665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6" name="Shape 66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Shape 84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844" name="Shape 84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8" name="Shape 101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9" name="Shape 1019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Shape 1022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023" name="Shape 1023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2"/>
          </p:nvPr>
        </p:nvSpPr>
        <p:spPr>
          <a:xfrm>
            <a:off x="3391602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0" name="Shape 1200"/>
          <p:cNvSpPr txBox="1">
            <a:spLocks noGrp="1"/>
          </p:cNvSpPr>
          <p:nvPr>
            <p:ph type="body" idx="3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2" name="Shape 1202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203" name="Shape 1203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7" name="Shape 1377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Shape 137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380" name="Shape 138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84" name="Shape 1484"/>
          <p:cNvSpPr txBox="1">
            <a:spLocks noGrp="1"/>
          </p:cNvSpPr>
          <p:nvPr>
            <p:ph type="body" idx="1"/>
          </p:nvPr>
        </p:nvSpPr>
        <p:spPr>
          <a:xfrm>
            <a:off x="457200" y="5447700"/>
            <a:ext cx="8229600" cy="57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95A5A6"/>
        </a:solidFill>
        <a:effectLst/>
      </p:bgPr>
    </p:bg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Shape 1592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593" name="Shape 1593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Shape 1698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699" name="Shape 169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9ember.com.br/ER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526127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ERPortable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Shape 1872"/>
          <p:cNvSpPr txBox="1">
            <a:spLocks noGrp="1"/>
          </p:cNvSpPr>
          <p:nvPr>
            <p:ph type="title"/>
          </p:nvPr>
        </p:nvSpPr>
        <p:spPr>
          <a:xfrm>
            <a:off x="1280550" y="988975"/>
            <a:ext cx="6582899" cy="220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0" dirty="0" smtClean="0">
                <a:latin typeface="Merriweather"/>
                <a:ea typeface="Merriweather"/>
                <a:cs typeface="Merriweather"/>
                <a:sym typeface="Merriweather"/>
              </a:rPr>
              <a:t>Visão </a:t>
            </a:r>
            <a:r>
              <a:rPr lang="pt-BR" sz="3600" b="0" dirty="0" smtClean="0">
                <a:latin typeface="Merriweather"/>
                <a:ea typeface="Merriweather"/>
                <a:cs typeface="Merriweather"/>
                <a:sym typeface="Merriweather"/>
              </a:rPr>
              <a:t>9ember</a:t>
            </a:r>
            <a:endParaRPr lang="en" sz="3600" b="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Shape 1916"/>
          <p:cNvSpPr txBox="1">
            <a:spLocks noGrp="1"/>
          </p:cNvSpPr>
          <p:nvPr>
            <p:ph type="ctrTitle"/>
          </p:nvPr>
        </p:nvSpPr>
        <p:spPr>
          <a:xfrm>
            <a:off x="1660200" y="2111125"/>
            <a:ext cx="58236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FFFF"/>
                </a:solidFill>
              </a:rPr>
              <a:t>6,4 milh</a:t>
            </a:r>
            <a:r>
              <a:rPr lang="en" sz="6600" dirty="0" smtClean="0">
                <a:solidFill>
                  <a:srgbClr val="FFFFFF"/>
                </a:solidFill>
              </a:rPr>
              <a:t>ões de empresas no Brasil</a:t>
            </a:r>
            <a:endParaRPr lang="en" sz="6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Shape 1922"/>
          <p:cNvSpPr txBox="1">
            <a:spLocks noGrp="1"/>
          </p:cNvSpPr>
          <p:nvPr>
            <p:ph type="ctrTitle"/>
          </p:nvPr>
        </p:nvSpPr>
        <p:spPr>
          <a:xfrm>
            <a:off x="685800" y="863999"/>
            <a:ext cx="77724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5400" dirty="0">
                <a:solidFill>
                  <a:srgbClr val="FFFFFF"/>
                </a:solidFill>
              </a:rPr>
              <a:t>6,4 milhões de empresas no Brasil</a:t>
            </a:r>
            <a:endParaRPr lang="en" sz="5400" dirty="0">
              <a:solidFill>
                <a:srgbClr val="FFFFFF"/>
              </a:solidFill>
            </a:endParaRPr>
          </a:p>
        </p:txBody>
      </p:sp>
      <p:sp>
        <p:nvSpPr>
          <p:cNvPr id="1923" name="Shape 1923"/>
          <p:cNvSpPr txBox="1">
            <a:spLocks noGrp="1"/>
          </p:cNvSpPr>
          <p:nvPr>
            <p:ph type="subTitle" idx="1"/>
          </p:nvPr>
        </p:nvSpPr>
        <p:spPr>
          <a:xfrm>
            <a:off x="685800" y="1729345"/>
            <a:ext cx="77724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/>
              <a:t>52% dos empregos gerados</a:t>
            </a:r>
            <a:endParaRPr lang="en" sz="2000" dirty="0"/>
          </a:p>
        </p:txBody>
      </p:sp>
      <p:sp>
        <p:nvSpPr>
          <p:cNvPr id="1924" name="Shape 1924"/>
          <p:cNvSpPr txBox="1">
            <a:spLocks noGrp="1"/>
          </p:cNvSpPr>
          <p:nvPr>
            <p:ph type="ctrTitle" idx="2"/>
          </p:nvPr>
        </p:nvSpPr>
        <p:spPr>
          <a:xfrm>
            <a:off x="685800" y="4369199"/>
            <a:ext cx="77724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rgbClr val="FFFFFF"/>
                </a:solidFill>
              </a:rPr>
              <a:t>100</a:t>
            </a:r>
            <a:r>
              <a:rPr lang="en" sz="4000" dirty="0" smtClean="0">
                <a:solidFill>
                  <a:srgbClr val="FFFFFF"/>
                </a:solidFill>
              </a:rPr>
              <a:t>% delas precisam de algum recurso tecnol</a:t>
            </a:r>
            <a:r>
              <a:rPr lang="en" sz="4000" dirty="0" smtClean="0">
                <a:solidFill>
                  <a:srgbClr val="FFFFFF"/>
                </a:solidFill>
              </a:rPr>
              <a:t>ógico</a:t>
            </a: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1925" name="Shape 1925"/>
          <p:cNvSpPr txBox="1">
            <a:spLocks noGrp="1"/>
          </p:cNvSpPr>
          <p:nvPr>
            <p:ph type="subTitle" idx="3"/>
          </p:nvPr>
        </p:nvSpPr>
        <p:spPr>
          <a:xfrm>
            <a:off x="685800" y="5234544"/>
            <a:ext cx="77724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/>
              <a:t>Mesmo que seja apenas aceitar pagamento com cart</a:t>
            </a:r>
            <a:r>
              <a:rPr lang="en" sz="2000" dirty="0" smtClean="0"/>
              <a:t>ão</a:t>
            </a:r>
            <a:endParaRPr lang="en" sz="2000" dirty="0"/>
          </a:p>
        </p:txBody>
      </p:sp>
      <p:sp>
        <p:nvSpPr>
          <p:cNvPr id="1926" name="Shape 1926"/>
          <p:cNvSpPr txBox="1">
            <a:spLocks noGrp="1"/>
          </p:cNvSpPr>
          <p:nvPr>
            <p:ph type="ctrTitle" idx="4"/>
          </p:nvPr>
        </p:nvSpPr>
        <p:spPr>
          <a:xfrm>
            <a:off x="685800" y="2616599"/>
            <a:ext cx="77724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99% s</a:t>
            </a:r>
            <a:r>
              <a:rPr lang="en" sz="4800" dirty="0" smtClean="0">
                <a:solidFill>
                  <a:srgbClr val="FFFFFF"/>
                </a:solidFill>
              </a:rPr>
              <a:t>ão micro e pequenas empresas</a:t>
            </a:r>
            <a:endParaRPr lang="en" sz="3200" dirty="0">
              <a:solidFill>
                <a:srgbClr val="FFFFFF"/>
              </a:solidFill>
            </a:endParaRPr>
          </a:p>
        </p:txBody>
      </p:sp>
      <p:sp>
        <p:nvSpPr>
          <p:cNvPr id="1927" name="Shape 1927"/>
          <p:cNvSpPr txBox="1">
            <a:spLocks noGrp="1"/>
          </p:cNvSpPr>
          <p:nvPr>
            <p:ph type="subTitle" idx="5"/>
          </p:nvPr>
        </p:nvSpPr>
        <p:spPr>
          <a:xfrm>
            <a:off x="685800" y="3481944"/>
            <a:ext cx="77724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/>
              <a:t>H</a:t>
            </a:r>
            <a:r>
              <a:rPr lang="en" sz="2000" dirty="0" smtClean="0"/>
              <a:t>á muitos clientes em potencial</a:t>
            </a:r>
            <a:endParaRPr lang="en"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Shape 1877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Use charts to explain your ideas</a:t>
            </a:r>
          </a:p>
        </p:txBody>
      </p:sp>
      <p:sp>
        <p:nvSpPr>
          <p:cNvPr id="1878" name="Shape 1878"/>
          <p:cNvSpPr/>
          <p:nvPr/>
        </p:nvSpPr>
        <p:spPr>
          <a:xfrm>
            <a:off x="3410428" y="2283450"/>
            <a:ext cx="2291100" cy="22911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Gray</a:t>
            </a:r>
          </a:p>
        </p:txBody>
      </p:sp>
      <p:sp>
        <p:nvSpPr>
          <p:cNvPr id="1879" name="Shape 1879"/>
          <p:cNvSpPr/>
          <p:nvPr/>
        </p:nvSpPr>
        <p:spPr>
          <a:xfrm>
            <a:off x="1343716" y="2283450"/>
            <a:ext cx="2291100" cy="22911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White</a:t>
            </a:r>
          </a:p>
        </p:txBody>
      </p:sp>
      <p:sp>
        <p:nvSpPr>
          <p:cNvPr id="1880" name="Shape 1880"/>
          <p:cNvSpPr/>
          <p:nvPr/>
        </p:nvSpPr>
        <p:spPr>
          <a:xfrm>
            <a:off x="5509183" y="2283450"/>
            <a:ext cx="2291100" cy="22911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Black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Shape 1932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33" name="Shape 1933"/>
          <p:cNvSpPr/>
          <p:nvPr/>
        </p:nvSpPr>
        <p:spPr>
          <a:xfrm>
            <a:off x="1118641" y="2586450"/>
            <a:ext cx="1685099" cy="1685099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first</a:t>
            </a:r>
          </a:p>
        </p:txBody>
      </p:sp>
      <p:sp>
        <p:nvSpPr>
          <p:cNvPr id="1934" name="Shape 1934"/>
          <p:cNvSpPr/>
          <p:nvPr/>
        </p:nvSpPr>
        <p:spPr>
          <a:xfrm>
            <a:off x="6340257" y="2586450"/>
            <a:ext cx="1685099" cy="1685099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last</a:t>
            </a:r>
          </a:p>
        </p:txBody>
      </p:sp>
      <p:sp>
        <p:nvSpPr>
          <p:cNvPr id="1935" name="Shape 1935"/>
          <p:cNvSpPr/>
          <p:nvPr/>
        </p:nvSpPr>
        <p:spPr>
          <a:xfrm>
            <a:off x="3729450" y="2586450"/>
            <a:ext cx="1685099" cy="1685099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second</a:t>
            </a:r>
          </a:p>
        </p:txBody>
      </p:sp>
      <p:cxnSp>
        <p:nvCxnSpPr>
          <p:cNvPr id="1936" name="Shape 1936"/>
          <p:cNvCxnSpPr>
            <a:endCxn id="1935" idx="2"/>
          </p:cNvCxnSpPr>
          <p:nvPr/>
        </p:nvCxnSpPr>
        <p:spPr>
          <a:xfrm>
            <a:off x="2803649" y="3428999"/>
            <a:ext cx="925800" cy="0"/>
          </a:xfrm>
          <a:prstGeom prst="straightConnector1">
            <a:avLst/>
          </a:prstGeom>
          <a:noFill/>
          <a:ln w="952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1937" name="Shape 1937"/>
          <p:cNvCxnSpPr>
            <a:endCxn id="1934" idx="2"/>
          </p:cNvCxnSpPr>
          <p:nvPr/>
        </p:nvCxnSpPr>
        <p:spPr>
          <a:xfrm>
            <a:off x="5414457" y="3428999"/>
            <a:ext cx="925800" cy="0"/>
          </a:xfrm>
          <a:prstGeom prst="straightConnector1">
            <a:avLst/>
          </a:prstGeom>
          <a:noFill/>
          <a:ln w="952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hape 1959"/>
          <p:cNvSpPr txBox="1">
            <a:spLocks noGrp="1"/>
          </p:cNvSpPr>
          <p:nvPr>
            <p:ph type="body" idx="1"/>
          </p:nvPr>
        </p:nvSpPr>
        <p:spPr>
          <a:xfrm>
            <a:off x="457200" y="5447700"/>
            <a:ext cx="8229600" cy="57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C3E50"/>
                </a:solidFill>
              </a:rPr>
              <a:t>You can copy&amp;paste graphs from </a:t>
            </a:r>
            <a:r>
              <a:rPr lang="en" u="sng">
                <a:solidFill>
                  <a:srgbClr val="2C3E50"/>
                </a:solidFill>
                <a:hlinkClick r:id="rId3"/>
              </a:rPr>
              <a:t>Google Sheets</a:t>
            </a:r>
          </a:p>
        </p:txBody>
      </p:sp>
      <p:pic>
        <p:nvPicPr>
          <p:cNvPr id="1960" name="Shape 19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712" y="127350"/>
            <a:ext cx="6170575" cy="51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Shape 1993"/>
          <p:cNvSpPr txBox="1">
            <a:spLocks noGrp="1"/>
          </p:cNvSpPr>
          <p:nvPr>
            <p:ph type="ctrTitle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Obrigado!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995" name="Shape 1995"/>
          <p:cNvSpPr txBox="1">
            <a:spLocks noGrp="1"/>
          </p:cNvSpPr>
          <p:nvPr>
            <p:ph type="body" idx="2"/>
          </p:nvPr>
        </p:nvSpPr>
        <p:spPr>
          <a:xfrm>
            <a:off x="1715250" y="3291225"/>
            <a:ext cx="5713500" cy="12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x-none" sz="1800" dirty="0" smtClean="0"/>
              <a:t>www.9ember.com</a:t>
            </a:r>
            <a:endParaRPr lang="en"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Tecnologia para micro e pequenas empresas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 txBox="1">
            <a:spLocks noGrp="1"/>
          </p:cNvSpPr>
          <p:nvPr>
            <p:ph type="title"/>
          </p:nvPr>
        </p:nvSpPr>
        <p:spPr>
          <a:xfrm>
            <a:off x="1131750" y="476672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Sumário Executivo</a:t>
            </a:r>
            <a:endParaRPr lang="en" dirty="0"/>
          </a:p>
        </p:txBody>
      </p:sp>
      <p:sp>
        <p:nvSpPr>
          <p:cNvPr id="1837" name="Shape 1837"/>
          <p:cNvSpPr txBox="1">
            <a:spLocks noGrp="1"/>
          </p:cNvSpPr>
          <p:nvPr>
            <p:ph type="body" idx="1"/>
          </p:nvPr>
        </p:nvSpPr>
        <p:spPr>
          <a:xfrm>
            <a:off x="1131750" y="1412776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rgbClr val="2C3E50"/>
              </a:buClr>
              <a:buSzPct val="100000"/>
              <a:buFont typeface="Merriweather"/>
              <a:buChar char="✖"/>
            </a:pPr>
            <a:r>
              <a:rPr lang="en" dirty="0" smtClean="0"/>
              <a:t>Sobre a empresa: A 9ember é uma idéia de consultoria e desenvolvimento de sistemas web com foco em micro e pequenas empresas. A página pode ser acessada no link http://www.9ember.com.</a:t>
            </a:r>
          </a:p>
          <a:p>
            <a:pPr marL="457200" lvl="0" indent="-393700" rtl="0">
              <a:spcBef>
                <a:spcPts val="0"/>
              </a:spcBef>
              <a:buClr>
                <a:srgbClr val="2C3E50"/>
              </a:buClr>
              <a:buSzPct val="100000"/>
              <a:buFont typeface="Merriweather"/>
              <a:buChar char="✖"/>
            </a:pPr>
            <a:endParaRPr lang="en" dirty="0"/>
          </a:p>
          <a:p>
            <a:pPr marL="457200" lvl="0" indent="-393700" rtl="0">
              <a:spcBef>
                <a:spcPts val="0"/>
              </a:spcBef>
              <a:buClr>
                <a:srgbClr val="2C3E50"/>
              </a:buClr>
              <a:buSzPct val="100000"/>
              <a:buFont typeface="Merriweather"/>
              <a:buChar char="✖"/>
            </a:pPr>
            <a:r>
              <a:rPr lang="en" dirty="0" smtClean="0"/>
              <a:t>Sobre o ERPortable</a:t>
            </a:r>
            <a:r>
              <a:rPr lang="pt-BR" dirty="0" smtClean="0"/>
              <a:t>: Dar a oportunidade de micro e pequenas empresas </a:t>
            </a:r>
            <a:r>
              <a:rPr lang="pt-BR" dirty="0" smtClean="0"/>
              <a:t>controlarem </a:t>
            </a:r>
            <a:r>
              <a:rPr lang="pt-BR" dirty="0" smtClean="0"/>
              <a:t>suas atividades e recursos com o uso da </a:t>
            </a:r>
            <a:r>
              <a:rPr lang="pt-BR" dirty="0" smtClean="0"/>
              <a:t>tecnologia, </a:t>
            </a:r>
            <a:r>
              <a:rPr lang="pt-BR" dirty="0" smtClean="0"/>
              <a:t>por um valor </a:t>
            </a:r>
            <a:r>
              <a:rPr lang="pt-BR" dirty="0" smtClean="0"/>
              <a:t>acessível, </a:t>
            </a:r>
            <a:r>
              <a:rPr lang="pt-BR" dirty="0" smtClean="0"/>
              <a:t>e não mais no papel ou planilhas </a:t>
            </a:r>
            <a:r>
              <a:rPr lang="pt-BR" dirty="0" err="1" smtClean="0"/>
              <a:t>offline</a:t>
            </a:r>
            <a:r>
              <a:rPr lang="pt-BR" dirty="0" smtClean="0"/>
              <a:t>.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0700" indent="-457200"/>
            <a:r>
              <a:rPr lang="en" dirty="0" smtClean="0"/>
              <a:t>Produtos</a:t>
            </a:r>
            <a:r>
              <a:rPr lang="pt-BR" dirty="0" smtClean="0"/>
              <a:t>: </a:t>
            </a:r>
          </a:p>
          <a:p>
            <a:pPr marL="520700" indent="-457200"/>
            <a:endParaRPr lang="pt-BR" dirty="0"/>
          </a:p>
          <a:p>
            <a:pPr marL="63500">
              <a:buNone/>
            </a:pPr>
            <a:r>
              <a:rPr lang="pt-BR" dirty="0" err="1" smtClean="0"/>
              <a:t>ERPortable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Principal produto que pode ser acessado no </a:t>
            </a:r>
            <a:r>
              <a:rPr lang="pt-BR" dirty="0" smtClean="0"/>
              <a:t>link </a:t>
            </a:r>
            <a:r>
              <a:rPr lang="pt-BR" dirty="0" smtClean="0">
                <a:hlinkClick r:id="rId2"/>
              </a:rPr>
              <a:t>www</a:t>
            </a:r>
            <a:r>
              <a:rPr lang="pt-BR" dirty="0" smtClean="0">
                <a:hlinkClick r:id="rId2"/>
              </a:rPr>
              <a:t>.9ember.com.br/</a:t>
            </a:r>
            <a:r>
              <a:rPr lang="pt-BR" dirty="0" smtClean="0">
                <a:hlinkClick r:id="rId2"/>
              </a:rPr>
              <a:t>ERP</a:t>
            </a:r>
            <a:r>
              <a:rPr lang="pt-BR" dirty="0" smtClean="0"/>
              <a:t>,</a:t>
            </a:r>
          </a:p>
          <a:p>
            <a:pPr marL="63500">
              <a:buNone/>
            </a:pPr>
            <a:r>
              <a:rPr lang="pt-BR" dirty="0" smtClean="0"/>
              <a:t>uma </a:t>
            </a:r>
            <a:r>
              <a:rPr lang="pt-BR" dirty="0" smtClean="0"/>
              <a:t>solução web desenvolvida com as mais novas tecnologias e metodologias de desenvolvimento de software para controle, gerenciamento e otimização dos recursos tangíveis e intangíveis de empresas de micro e pequeno porte.</a:t>
            </a:r>
            <a:endParaRPr lang="en-US" dirty="0"/>
          </a:p>
        </p:txBody>
      </p:sp>
      <p:sp>
        <p:nvSpPr>
          <p:cNvPr id="6" name="Shape 1836"/>
          <p:cNvSpPr txBox="1">
            <a:spLocks noGrp="1"/>
          </p:cNvSpPr>
          <p:nvPr>
            <p:ph type="title"/>
          </p:nvPr>
        </p:nvSpPr>
        <p:spPr>
          <a:xfrm>
            <a:off x="1131750" y="476672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Sumário Executivo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459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0700" indent="-457200"/>
            <a:r>
              <a:rPr lang="en" dirty="0" smtClean="0"/>
              <a:t>Produtos</a:t>
            </a:r>
            <a:r>
              <a:rPr lang="pt-BR" dirty="0" smtClean="0"/>
              <a:t>: </a:t>
            </a:r>
          </a:p>
          <a:p>
            <a:pPr marL="520700" indent="-457200"/>
            <a:endParaRPr lang="pt-BR" dirty="0"/>
          </a:p>
          <a:p>
            <a:pPr marL="63500">
              <a:buNone/>
            </a:pPr>
            <a:r>
              <a:rPr lang="pt-BR" dirty="0" err="1" smtClean="0"/>
              <a:t>Opportunity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Outra solução da 9ember é o sistema chamado </a:t>
            </a:r>
            <a:r>
              <a:rPr lang="pt-BR" dirty="0" err="1" smtClean="0"/>
              <a:t>Opportunity</a:t>
            </a:r>
            <a:r>
              <a:rPr lang="pt-BR" dirty="0" smtClean="0"/>
              <a:t>, que se trata de um gerenciador de </a:t>
            </a:r>
            <a:r>
              <a:rPr lang="pt-BR" dirty="0" smtClean="0"/>
              <a:t>projetos mas com foco estrat</a:t>
            </a:r>
            <a:r>
              <a:rPr lang="pt-BR" dirty="0" smtClean="0"/>
              <a:t>égico e não somente operacional,</a:t>
            </a:r>
            <a:r>
              <a:rPr lang="pt-BR" dirty="0"/>
              <a:t> </a:t>
            </a:r>
            <a:r>
              <a:rPr lang="pt-BR" dirty="0" smtClean="0"/>
              <a:t>alinhando </a:t>
            </a:r>
            <a:r>
              <a:rPr lang="pt-BR" dirty="0" smtClean="0"/>
              <a:t>um BSC (</a:t>
            </a:r>
            <a:r>
              <a:rPr lang="pt-BR" dirty="0" err="1" smtClean="0"/>
              <a:t>Balanced</a:t>
            </a:r>
            <a:r>
              <a:rPr lang="pt-BR" dirty="0" smtClean="0"/>
              <a:t> Score </a:t>
            </a:r>
            <a:r>
              <a:rPr lang="pt-BR" dirty="0" err="1" smtClean="0"/>
              <a:t>Card</a:t>
            </a:r>
            <a:r>
              <a:rPr lang="pt-BR" dirty="0" smtClean="0"/>
              <a:t>) com a visão da empresa. </a:t>
            </a:r>
            <a:endParaRPr lang="en-US" dirty="0"/>
          </a:p>
        </p:txBody>
      </p:sp>
      <p:sp>
        <p:nvSpPr>
          <p:cNvPr id="6" name="Shape 1836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Sumário Executivo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4257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ctrTitle"/>
          </p:nvPr>
        </p:nvSpPr>
        <p:spPr>
          <a:xfrm>
            <a:off x="1374150" y="3258850"/>
            <a:ext cx="6395700" cy="12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FFFF"/>
                </a:solidFill>
              </a:rPr>
              <a:t>A Diferença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844" name="Shape 1844"/>
          <p:cNvSpPr/>
          <p:nvPr/>
        </p:nvSpPr>
        <p:spPr>
          <a:xfrm>
            <a:off x="3213452" y="703601"/>
            <a:ext cx="2728141" cy="2522752"/>
          </a:xfrm>
          <a:custGeom>
            <a:avLst/>
            <a:gdLst/>
            <a:ahLst/>
            <a:cxnLst/>
            <a:rect l="0" t="0" r="0" b="0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845" name="Shape 1845"/>
          <p:cNvSpPr/>
          <p:nvPr/>
        </p:nvSpPr>
        <p:spPr>
          <a:xfrm>
            <a:off x="4014779" y="1296298"/>
            <a:ext cx="1114426" cy="133735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 smtClean="0"/>
              <a:t>Publico Alvo</a:t>
            </a:r>
            <a:endParaRPr lang="en" b="1" dirty="0" smtClean="0"/>
          </a:p>
          <a:p>
            <a:pPr marL="342900" indent="-342900"/>
            <a:r>
              <a:rPr lang="en" dirty="0" smtClean="0"/>
              <a:t> O </a:t>
            </a:r>
            <a:r>
              <a:rPr lang="en" dirty="0" smtClean="0"/>
              <a:t>foco da 9ember </a:t>
            </a:r>
            <a:r>
              <a:rPr lang="en" dirty="0" smtClean="0"/>
              <a:t>é o desenvolvimento tecnológico de micro e pequenas empresas, que sofrem devido ao custo elevado das tradicionais ferramentas empresariais.</a:t>
            </a:r>
            <a:endParaRPr lang="en" dirty="0"/>
          </a:p>
        </p:txBody>
      </p:sp>
      <p:sp>
        <p:nvSpPr>
          <p:cNvPr id="1851" name="Shape 185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 Diferença</a:t>
            </a:r>
            <a:endParaRPr lang="en" dirty="0"/>
          </a:p>
        </p:txBody>
      </p:sp>
      <p:sp>
        <p:nvSpPr>
          <p:cNvPr id="1852" name="Shape 1852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 smtClean="0"/>
              <a:t>Customizaç</a:t>
            </a:r>
            <a:r>
              <a:rPr lang="en" b="1" dirty="0" smtClean="0"/>
              <a:t>ão</a:t>
            </a:r>
            <a:endParaRPr lang="en" b="1" dirty="0"/>
          </a:p>
          <a:p>
            <a:pPr marL="342900" indent="-342900"/>
            <a:r>
              <a:rPr lang="en" dirty="0" smtClean="0"/>
              <a:t> </a:t>
            </a:r>
            <a:r>
              <a:rPr lang="en" dirty="0" smtClean="0"/>
              <a:t>Temos produtos totalmente mold</a:t>
            </a:r>
            <a:r>
              <a:rPr lang="en" dirty="0" smtClean="0"/>
              <a:t>áveis de acordo com a necessidade do cliente, onde faremos um levantamento detalhado da necessidade e características do cliente antes da entrega do produto final.</a:t>
            </a:r>
            <a:endParaRPr lang="en" dirty="0" smtClean="0"/>
          </a:p>
          <a:p>
            <a:pPr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Características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b="1" dirty="0" smtClean="0"/>
              <a:t>Candidatos</a:t>
            </a:r>
            <a:endParaRPr lang="en" dirty="0"/>
          </a:p>
          <a:p>
            <a:pPr marL="342900" indent="-342900"/>
            <a:r>
              <a:rPr lang="en" dirty="0"/>
              <a:t> </a:t>
            </a:r>
            <a:r>
              <a:rPr lang="en" dirty="0" smtClean="0"/>
              <a:t>Poderão se prontificar a enviar seus próprios dados que serão armazenados em um banco de dados e não somente quando forem recrutados.</a:t>
            </a:r>
            <a:endParaRPr lang="en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b="1" dirty="0" smtClean="0"/>
              <a:t>Empresas</a:t>
            </a:r>
            <a:endParaRPr lang="en" dirty="0"/>
          </a:p>
          <a:p>
            <a:pPr marL="342900" indent="-342900"/>
            <a:r>
              <a:rPr lang="en" dirty="0"/>
              <a:t> </a:t>
            </a:r>
            <a:r>
              <a:rPr lang="en" dirty="0" smtClean="0"/>
              <a:t>Terão acesso ao material coletado a qualquer momento de acordo com o contrato estabelecido, exceto ao material dos candidados que fazem parte da mesma. </a:t>
            </a:r>
            <a:endParaRPr lang="e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5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880499" cy="777000"/>
          </a:xfrm>
        </p:spPr>
        <p:txBody>
          <a:bodyPr/>
          <a:lstStyle/>
          <a:p>
            <a:r>
              <a:rPr lang="en-US" dirty="0" err="1" smtClean="0"/>
              <a:t>Fluxograma</a:t>
            </a:r>
            <a:r>
              <a:rPr lang="en-US" dirty="0" smtClean="0"/>
              <a:t> de </a:t>
            </a:r>
            <a:r>
              <a:rPr lang="en-US" dirty="0" err="1" smtClean="0"/>
              <a:t>implantaç</a:t>
            </a:r>
            <a:r>
              <a:rPr lang="en-US" dirty="0" err="1" smtClean="0"/>
              <a:t>ão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712216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395</Words>
  <Application>Microsoft Macintosh PowerPoint</Application>
  <PresentationFormat>On-screen Show (4:3)</PresentationFormat>
  <Paragraphs>51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Nathaniel template</vt:lpstr>
      <vt:lpstr>ERPortable</vt:lpstr>
      <vt:lpstr>PowerPoint Presentation</vt:lpstr>
      <vt:lpstr>Sumário Executivo</vt:lpstr>
      <vt:lpstr>Sumário Executivo</vt:lpstr>
      <vt:lpstr>Sumário Executivo</vt:lpstr>
      <vt:lpstr>A Diferença</vt:lpstr>
      <vt:lpstr>A Diferença</vt:lpstr>
      <vt:lpstr>Características</vt:lpstr>
      <vt:lpstr>Fluxograma de implantação</vt:lpstr>
      <vt:lpstr>Visão 9ember</vt:lpstr>
      <vt:lpstr>6,4 milhões de empresas no Brasil</vt:lpstr>
      <vt:lpstr>6,4 milhões de empresas no Brasil</vt:lpstr>
      <vt:lpstr>Use charts to explain your ideas</vt:lpstr>
      <vt:lpstr>Our process is easy</vt:lpstr>
      <vt:lpstr>PowerPoint Presentation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HelpMeNow Startup</dc:title>
  <dc:creator>Paulo Bezerra</dc:creator>
  <cp:lastModifiedBy>Paulo Bezerra</cp:lastModifiedBy>
  <cp:revision>40</cp:revision>
  <dcterms:modified xsi:type="dcterms:W3CDTF">2019-05-31T01:35:19Z</dcterms:modified>
</cp:coreProperties>
</file>