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3" r:id="rId1"/>
  </p:sldMasterIdLst>
  <p:notesMasterIdLst>
    <p:notesMasterId r:id="rId18"/>
  </p:notesMasterIdLst>
  <p:sldIdLst>
    <p:sldId id="2148" r:id="rId2"/>
    <p:sldId id="2189" r:id="rId3"/>
    <p:sldId id="2222" r:id="rId4"/>
    <p:sldId id="2292" r:id="rId5"/>
    <p:sldId id="2239" r:id="rId6"/>
    <p:sldId id="2293" r:id="rId7"/>
    <p:sldId id="2195" r:id="rId8"/>
    <p:sldId id="299" r:id="rId9"/>
    <p:sldId id="2299" r:id="rId10"/>
    <p:sldId id="2296" r:id="rId11"/>
    <p:sldId id="2197" r:id="rId12"/>
    <p:sldId id="2294" r:id="rId13"/>
    <p:sldId id="2288" r:id="rId14"/>
    <p:sldId id="2297" r:id="rId15"/>
    <p:sldId id="955" r:id="rId16"/>
    <p:sldId id="212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FF"/>
    <a:srgbClr val="F3E80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6" autoAdjust="0"/>
    <p:restoredTop sz="65957" autoAdjust="0"/>
  </p:normalViewPr>
  <p:slideViewPr>
    <p:cSldViewPr snapToGrid="0">
      <p:cViewPr varScale="1">
        <p:scale>
          <a:sx n="54" d="100"/>
          <a:sy n="54" d="100"/>
        </p:scale>
        <p:origin x="2070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438B2-94AD-459D-8779-F53DF601F99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655F0-0894-4DB0-A6D8-C5B7634A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4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12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81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7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506B-A710-41F5-A601-63CD212D9ECE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610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7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55F0-0894-4DB0-A6D8-C5B7634A21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6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66b8c01b6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66b8c01b6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E0410-F718-4C84-851B-B3657A7798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C6C5-3C2C-4C89-B4F7-BDA2413FEA22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9DC3-25A1-4DA1-86B4-48E95E02405E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93F5-51EB-4A27-B1EA-FB4C0C36552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TD0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266267" y="0"/>
            <a:ext cx="6925733" cy="6858000"/>
          </a:xfrm>
          <a:custGeom>
            <a:avLst/>
            <a:gdLst>
              <a:gd name="connsiteX0" fmla="*/ 1762115 w 5194300"/>
              <a:gd name="connsiteY0" fmla="*/ 0 h 5143500"/>
              <a:gd name="connsiteX1" fmla="*/ 3362315 w 5194300"/>
              <a:gd name="connsiteY1" fmla="*/ 0 h 5143500"/>
              <a:gd name="connsiteX2" fmla="*/ 3594100 w 5194300"/>
              <a:gd name="connsiteY2" fmla="*/ 0 h 5143500"/>
              <a:gd name="connsiteX3" fmla="*/ 5194300 w 5194300"/>
              <a:gd name="connsiteY3" fmla="*/ 0 h 5143500"/>
              <a:gd name="connsiteX4" fmla="*/ 3432185 w 5194300"/>
              <a:gd name="connsiteY4" fmla="*/ 5143500 h 5143500"/>
              <a:gd name="connsiteX5" fmla="*/ 1831985 w 5194300"/>
              <a:gd name="connsiteY5" fmla="*/ 5143500 h 5143500"/>
              <a:gd name="connsiteX6" fmla="*/ 1600200 w 5194300"/>
              <a:gd name="connsiteY6" fmla="*/ 5143500 h 5143500"/>
              <a:gd name="connsiteX7" fmla="*/ 0 w 51943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300" h="5143500">
                <a:moveTo>
                  <a:pt x="1762115" y="0"/>
                </a:moveTo>
                <a:lnTo>
                  <a:pt x="3362315" y="0"/>
                </a:lnTo>
                <a:lnTo>
                  <a:pt x="3594100" y="0"/>
                </a:lnTo>
                <a:lnTo>
                  <a:pt x="5194300" y="0"/>
                </a:lnTo>
                <a:lnTo>
                  <a:pt x="3432185" y="5143500"/>
                </a:lnTo>
                <a:lnTo>
                  <a:pt x="1831985" y="5143500"/>
                </a:lnTo>
                <a:lnTo>
                  <a:pt x="16002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27432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093" y="974041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60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D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4578-F9C5-45BC-893D-3760C3FF4F0E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9226-208B-45E0-8A3C-AE896B99ED4B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3A05-09D1-4034-AD97-98649B0C36F6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404-1D4C-4F54-8EE1-326EE882B967}" type="datetime1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0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3FCD-DBEC-4239-975F-CE088E78AA82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C4-E0A1-4EB4-9513-A2C9F4371981}" type="datetime1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9324-C820-4E6C-9421-FAE9712A6F93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921E-2A50-4D3F-8D31-6AE16AEEEC75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AD7E-75D0-43B8-988F-1241FFE232AF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591E-5E96-4CEA-9874-12E1497B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flipH="1">
            <a:off x="9982200" y="469901"/>
            <a:ext cx="2209800" cy="6388100"/>
          </a:xfrm>
          <a:prstGeom prst="rtTriangl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7291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Placeholder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431A33-E3A5-EAA2-6209-FAD97DE2A85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1" r="23702"/>
          <a:stretch/>
        </p:blipFill>
        <p:spPr>
          <a:xfrm>
            <a:off x="6478072" y="0"/>
            <a:ext cx="6078829" cy="6858000"/>
          </a:xfrm>
        </p:spPr>
      </p:pic>
      <p:sp>
        <p:nvSpPr>
          <p:cNvPr id="11" name="Rectangle 10"/>
          <p:cNvSpPr/>
          <p:nvPr/>
        </p:nvSpPr>
        <p:spPr>
          <a:xfrm>
            <a:off x="513933" y="3347084"/>
            <a:ext cx="1584960" cy="72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FA02D393-080E-0A62-6358-8061099424DD}"/>
              </a:ext>
            </a:extLst>
          </p:cNvPr>
          <p:cNvSpPr txBox="1">
            <a:spLocks/>
          </p:cNvSpPr>
          <p:nvPr/>
        </p:nvSpPr>
        <p:spPr>
          <a:xfrm>
            <a:off x="511782" y="4482876"/>
            <a:ext cx="4161817" cy="9591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Sejin Oh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US" sz="2133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790F42-2CB1-6FE6-4E9F-158F298BE25E}"/>
              </a:ext>
            </a:extLst>
          </p:cNvPr>
          <p:cNvSpPr txBox="1">
            <a:spLocks/>
          </p:cNvSpPr>
          <p:nvPr/>
        </p:nvSpPr>
        <p:spPr>
          <a:xfrm>
            <a:off x="554002" y="1262039"/>
            <a:ext cx="7304538" cy="13234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bg1"/>
                </a:solidFill>
                <a:latin typeface="+mj-ea"/>
              </a:rPr>
              <a:t>EMA Workshop</a:t>
            </a:r>
            <a:endParaRPr lang="en-US" altLang="ko-KR" sz="3200" dirty="0">
              <a:solidFill>
                <a:schemeClr val="bg1"/>
              </a:solidFill>
              <a:latin typeface="+mj-ea"/>
            </a:endParaRPr>
          </a:p>
          <a:p>
            <a:pPr algn="l"/>
            <a:r>
              <a:rPr lang="ko-KR" altLang="en-US" sz="3200" dirty="0">
                <a:solidFill>
                  <a:schemeClr val="bg1"/>
                </a:solidFill>
                <a:latin typeface="+mj-ea"/>
              </a:rPr>
              <a:t> </a:t>
            </a:r>
            <a:endParaRPr lang="en-US" sz="20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BD99F17-603B-5AC7-B7AF-681284A27CF3}"/>
              </a:ext>
            </a:extLst>
          </p:cNvPr>
          <p:cNvSpPr txBox="1">
            <a:spLocks/>
          </p:cNvSpPr>
          <p:nvPr/>
        </p:nvSpPr>
        <p:spPr>
          <a:xfrm>
            <a:off x="128788" y="147711"/>
            <a:ext cx="2240339" cy="3282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>
                <a:solidFill>
                  <a:schemeClr val="bg1"/>
                </a:solidFill>
                <a:latin typeface="+mj-ea"/>
              </a:rPr>
              <a:t>[LPP</a:t>
            </a:r>
            <a:r>
              <a:rPr lang="ko-KR" altLang="en-US" sz="2133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2133" dirty="0">
                <a:solidFill>
                  <a:schemeClr val="bg1"/>
                </a:solidFill>
                <a:latin typeface="+mj-ea"/>
              </a:rPr>
              <a:t>30.09.2022</a:t>
            </a:r>
            <a:r>
              <a:rPr lang="en-US" sz="2133" dirty="0">
                <a:solidFill>
                  <a:schemeClr val="bg1"/>
                </a:solidFill>
                <a:latin typeface="+mj-ea"/>
              </a:rPr>
              <a:t>]</a:t>
            </a:r>
            <a:endParaRPr lang="en-US" sz="1467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6983703F-B313-A1C1-AA8B-58600426F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28" y="5711868"/>
            <a:ext cx="2759995" cy="7597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062963A-FD25-EE0E-2056-7B943A49D7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6549"/>
          <a:stretch/>
        </p:blipFill>
        <p:spPr>
          <a:xfrm>
            <a:off x="7131617" y="5511453"/>
            <a:ext cx="2019161" cy="10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3764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82C4CD-26DA-4A7A-8C65-320142246A5C}"/>
              </a:ext>
            </a:extLst>
          </p:cNvPr>
          <p:cNvGrpSpPr/>
          <p:nvPr/>
        </p:nvGrpSpPr>
        <p:grpSpPr>
          <a:xfrm>
            <a:off x="523069" y="477079"/>
            <a:ext cx="11178602" cy="5936973"/>
            <a:chOff x="495491" y="1087655"/>
            <a:chExt cx="1918256" cy="3551053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33795AEA-F89F-425C-BA3C-9F5FA7539611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EDA6A5-5721-49C3-8820-F0D98A8995E1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289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85344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B63E2EE0-24A4-4198-B2C9-C272F78B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35" y="293158"/>
            <a:ext cx="9303026" cy="1493821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Spatial location of gestures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D7976D-181C-4927-B4FF-D9A9B1167B30}"/>
              </a:ext>
            </a:extLst>
          </p:cNvPr>
          <p:cNvSpPr/>
          <p:nvPr/>
        </p:nvSpPr>
        <p:spPr bwMode="auto">
          <a:xfrm>
            <a:off x="586460" y="551389"/>
            <a:ext cx="1026160" cy="1026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01</a:t>
            </a:r>
          </a:p>
        </p:txBody>
      </p:sp>
      <p:pic>
        <p:nvPicPr>
          <p:cNvPr id="10" name="그림 43">
            <a:extLst>
              <a:ext uri="{FF2B5EF4-FFF2-40B4-BE49-F238E27FC236}">
                <a16:creationId xmlns:a16="http://schemas.microsoft.com/office/drawing/2014/main" id="{E534530E-6D1E-4EB1-B77A-386D9EE1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54" y="1853579"/>
            <a:ext cx="8556967" cy="435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2FA89-774D-4667-93C2-195C86E8DEC1}"/>
              </a:ext>
            </a:extLst>
          </p:cNvPr>
          <p:cNvSpPr txBox="1"/>
          <p:nvPr/>
        </p:nvSpPr>
        <p:spPr>
          <a:xfrm>
            <a:off x="1669773" y="63354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Figure 4: A gestural score for ‘ten themes.’ 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F79D0-3B78-4763-BF13-39D10ECE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10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A83DFF-5020-4E1C-869C-AB4844FC28AD}"/>
              </a:ext>
            </a:extLst>
          </p:cNvPr>
          <p:cNvSpPr/>
          <p:nvPr/>
        </p:nvSpPr>
        <p:spPr>
          <a:xfrm rot="16200000">
            <a:off x="5178653" y="3050946"/>
            <a:ext cx="1072697" cy="18426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7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736" y="680960"/>
            <a:ext cx="9108131" cy="172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4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40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. How to parse gestures (MVIEW)</a:t>
            </a:r>
            <a:endParaRPr lang="en-US" sz="4000" b="1" kern="1200" dirty="0">
              <a:solidFill>
                <a:schemeClr val="tx1">
                  <a:lumMod val="90000"/>
                  <a:lumOff val="10000"/>
                </a:schemeClr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 descr="computer modeling bulb creativity architecture icon line style vector  illustration Stock Vector Image &amp; Art - Alamy">
            <a:extLst>
              <a:ext uri="{FF2B5EF4-FFF2-40B4-BE49-F238E27FC236}">
                <a16:creationId xmlns:a16="http://schemas.microsoft.com/office/drawing/2014/main" id="{0454B9B4-5527-4AE9-880F-CB9CFB30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01" y="2322802"/>
            <a:ext cx="2599356" cy="29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modeling bulb creativity architecture icon line style vector  illustration Stock Vector Image &amp; Art - Alamy">
            <a:extLst>
              <a:ext uri="{FF2B5EF4-FFF2-40B4-BE49-F238E27FC236}">
                <a16:creationId xmlns:a16="http://schemas.microsoft.com/office/drawing/2014/main" id="{508E4A2E-E067-4F93-91A8-42F8F1816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02" y="1940411"/>
            <a:ext cx="3447616" cy="397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362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6397-FC60-467E-B825-96A36D9E2CD9}" type="slidenum">
              <a:rPr lang="en-AU" smtClean="0"/>
              <a:pPr/>
              <a:t>12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5EBDE-74DF-7B0D-2A7D-E0D52D36B7FC}"/>
              </a:ext>
            </a:extLst>
          </p:cNvPr>
          <p:cNvGrpSpPr/>
          <p:nvPr/>
        </p:nvGrpSpPr>
        <p:grpSpPr>
          <a:xfrm>
            <a:off x="523069" y="477077"/>
            <a:ext cx="2408021" cy="6124136"/>
            <a:chOff x="495491" y="1087654"/>
            <a:chExt cx="1918256" cy="366300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2F7C0D23-56E2-EA24-4711-D890F1148B93}"/>
                </a:ext>
              </a:extLst>
            </p:cNvPr>
            <p:cNvSpPr/>
            <p:nvPr/>
          </p:nvSpPr>
          <p:spPr bwMode="auto">
            <a:xfrm>
              <a:off x="495491" y="1087654"/>
              <a:ext cx="1918256" cy="3663000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CAE4F4-BBD1-4B0B-2863-BAFCC61600F9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289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85344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DA82505-D5E8-F7E9-D941-59F8EA954B98}"/>
              </a:ext>
            </a:extLst>
          </p:cNvPr>
          <p:cNvSpPr txBox="1">
            <a:spLocks/>
          </p:cNvSpPr>
          <p:nvPr/>
        </p:nvSpPr>
        <p:spPr>
          <a:xfrm>
            <a:off x="934369" y="2735733"/>
            <a:ext cx="1583363" cy="1493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Mview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11AA19-DDB6-2D59-6A16-8425355656A0}"/>
              </a:ext>
            </a:extLst>
          </p:cNvPr>
          <p:cNvSpPr/>
          <p:nvPr/>
        </p:nvSpPr>
        <p:spPr bwMode="auto">
          <a:xfrm>
            <a:off x="1212761" y="1240321"/>
            <a:ext cx="1026160" cy="1026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33C4A5-7CB1-4AF5-F1C1-201182811247}"/>
              </a:ext>
            </a:extLst>
          </p:cNvPr>
          <p:cNvGrpSpPr/>
          <p:nvPr/>
        </p:nvGrpSpPr>
        <p:grpSpPr>
          <a:xfrm>
            <a:off x="4183692" y="1798529"/>
            <a:ext cx="6526061" cy="4539641"/>
            <a:chOff x="6039320" y="3498597"/>
            <a:chExt cx="4701316" cy="33356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7FC08D-55DD-2ABE-9138-A2431FACE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320" y="3498597"/>
              <a:ext cx="4701316" cy="3335668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63B29C-3992-5D09-4025-53B1F17FD868}"/>
                </a:ext>
              </a:extLst>
            </p:cNvPr>
            <p:cNvGrpSpPr/>
            <p:nvPr/>
          </p:nvGrpSpPr>
          <p:grpSpPr>
            <a:xfrm>
              <a:off x="6723364" y="3725819"/>
              <a:ext cx="3347884" cy="2368940"/>
              <a:chOff x="6723364" y="3727060"/>
              <a:chExt cx="3347884" cy="236894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71F363-072D-7B78-E9E3-DFDCBB0DD83E}"/>
                  </a:ext>
                </a:extLst>
              </p:cNvPr>
              <p:cNvSpPr/>
              <p:nvPr/>
            </p:nvSpPr>
            <p:spPr>
              <a:xfrm>
                <a:off x="6723364" y="4355068"/>
                <a:ext cx="678878" cy="339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1" dirty="0"/>
                  <a:t>Onset</a:t>
                </a:r>
                <a:endParaRPr lang="en-US" sz="24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35D0C5-0079-ADD0-DC87-881BCD650BD9}"/>
                  </a:ext>
                </a:extLst>
              </p:cNvPr>
              <p:cNvSpPr/>
              <p:nvPr/>
            </p:nvSpPr>
            <p:spPr>
              <a:xfrm>
                <a:off x="7584907" y="3727060"/>
                <a:ext cx="702158" cy="339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1" dirty="0"/>
                  <a:t>Target</a:t>
                </a:r>
                <a:endParaRPr lang="en-US" sz="2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B7801A-A5C5-639F-B91A-5002249F3A05}"/>
                  </a:ext>
                </a:extLst>
              </p:cNvPr>
              <p:cNvSpPr/>
              <p:nvPr/>
            </p:nvSpPr>
            <p:spPr>
              <a:xfrm>
                <a:off x="8696900" y="3745468"/>
                <a:ext cx="843458" cy="339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1" dirty="0"/>
                  <a:t>Release</a:t>
                </a:r>
                <a:endParaRPr lang="en-US" sz="2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75D7C6-3AA9-9723-5A82-8365915C4556}"/>
                  </a:ext>
                </a:extLst>
              </p:cNvPr>
              <p:cNvSpPr/>
              <p:nvPr/>
            </p:nvSpPr>
            <p:spPr>
              <a:xfrm>
                <a:off x="9372601" y="4278868"/>
                <a:ext cx="698647" cy="339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1" dirty="0"/>
                  <a:t>Offset</a:t>
                </a:r>
                <a:endParaRPr lang="en-US" sz="24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C0F64F4-CDFE-ECEE-53BA-5FFB9CBBBC38}"/>
                  </a:ext>
                </a:extLst>
              </p:cNvPr>
              <p:cNvCxnSpPr/>
              <p:nvPr/>
            </p:nvCxnSpPr>
            <p:spPr>
              <a:xfrm>
                <a:off x="7078588" y="4648200"/>
                <a:ext cx="0" cy="838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A2CC157-8044-CCDD-BBC2-29D642A4B8EE}"/>
                  </a:ext>
                </a:extLst>
              </p:cNvPr>
              <p:cNvCxnSpPr/>
              <p:nvPr/>
            </p:nvCxnSpPr>
            <p:spPr>
              <a:xfrm>
                <a:off x="8229600" y="4039473"/>
                <a:ext cx="0" cy="145306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27C74D6-A685-9516-CB6F-10ADA29AD8AE}"/>
                  </a:ext>
                </a:extLst>
              </p:cNvPr>
              <p:cNvCxnSpPr/>
              <p:nvPr/>
            </p:nvCxnSpPr>
            <p:spPr>
              <a:xfrm>
                <a:off x="8727944" y="3962400"/>
                <a:ext cx="0" cy="20724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8514619-6BA7-FE20-55FD-019A6F9C1CC5}"/>
                  </a:ext>
                </a:extLst>
              </p:cNvPr>
              <p:cNvCxnSpPr/>
              <p:nvPr/>
            </p:nvCxnSpPr>
            <p:spPr>
              <a:xfrm>
                <a:off x="9796568" y="4724400"/>
                <a:ext cx="0" cy="1371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751D73-BDB8-2C19-07D5-22B889EED044}"/>
                  </a:ext>
                </a:extLst>
              </p:cNvPr>
              <p:cNvSpPr txBox="1"/>
              <p:nvPr/>
            </p:nvSpPr>
            <p:spPr>
              <a:xfrm>
                <a:off x="7126696" y="5327456"/>
                <a:ext cx="1217730" cy="29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peak velocity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9C3A3C-3978-B044-3B6F-2479DBF444F1}"/>
                  </a:ext>
                </a:extLst>
              </p:cNvPr>
              <p:cNvSpPr txBox="1"/>
              <p:nvPr/>
            </p:nvSpPr>
            <p:spPr>
              <a:xfrm>
                <a:off x="8697294" y="5793721"/>
                <a:ext cx="1217730" cy="29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peak velocity</a:t>
                </a: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429824C-59E7-84DA-B73C-C4C6CBA3BF62}"/>
              </a:ext>
            </a:extLst>
          </p:cNvPr>
          <p:cNvSpPr/>
          <p:nvPr/>
        </p:nvSpPr>
        <p:spPr>
          <a:xfrm>
            <a:off x="3749710" y="915805"/>
            <a:ext cx="7060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Landmarks:</a:t>
            </a:r>
            <a:r>
              <a:rPr lang="en-AU" sz="2400" b="1" dirty="0"/>
              <a:t> Onset, Target, Release, Offset </a:t>
            </a:r>
            <a:r>
              <a:rPr lang="en-AU" sz="2400" dirty="0"/>
              <a:t>determined by 20% threshold of peak velocity in </a:t>
            </a:r>
            <a:r>
              <a:rPr lang="en-AU" sz="2400" dirty="0" err="1"/>
              <a:t>Mview</a:t>
            </a:r>
            <a:r>
              <a:rPr lang="en-AU" sz="2400" dirty="0"/>
              <a:t>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Tiede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2005)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14A9D2-CEF5-2CAD-FADE-A516BDD69F74}"/>
              </a:ext>
            </a:extLst>
          </p:cNvPr>
          <p:cNvSpPr/>
          <p:nvPr/>
        </p:nvSpPr>
        <p:spPr>
          <a:xfrm>
            <a:off x="5599134" y="3356975"/>
            <a:ext cx="62630" cy="8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7764B9-CF40-0AAE-6AF5-556020524B52}"/>
              </a:ext>
            </a:extLst>
          </p:cNvPr>
          <p:cNvSpPr/>
          <p:nvPr/>
        </p:nvSpPr>
        <p:spPr>
          <a:xfrm>
            <a:off x="7192027" y="2407085"/>
            <a:ext cx="62630" cy="8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D48C6B-9437-A631-6BBB-E195071D8511}"/>
              </a:ext>
            </a:extLst>
          </p:cNvPr>
          <p:cNvSpPr/>
          <p:nvPr/>
        </p:nvSpPr>
        <p:spPr>
          <a:xfrm>
            <a:off x="7895572" y="2409173"/>
            <a:ext cx="62630" cy="8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D277D0-98A9-BAA5-A296-C2A6FD6387B9}"/>
              </a:ext>
            </a:extLst>
          </p:cNvPr>
          <p:cNvSpPr/>
          <p:nvPr/>
        </p:nvSpPr>
        <p:spPr>
          <a:xfrm>
            <a:off x="9375730" y="3413343"/>
            <a:ext cx="62630" cy="8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4207B2-0B59-3AC8-B26C-00C38C4094D6}"/>
              </a:ext>
            </a:extLst>
          </p:cNvPr>
          <p:cNvSpPr/>
          <p:nvPr/>
        </p:nvSpPr>
        <p:spPr>
          <a:xfrm>
            <a:off x="6396623" y="3002072"/>
            <a:ext cx="62630" cy="8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A47EF2-B672-C515-F903-78BAF1FE4AAC}"/>
              </a:ext>
            </a:extLst>
          </p:cNvPr>
          <p:cNvSpPr/>
          <p:nvPr/>
        </p:nvSpPr>
        <p:spPr>
          <a:xfrm>
            <a:off x="7538580" y="2290176"/>
            <a:ext cx="62630" cy="8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26C71B-1D50-8EB5-5E13-11551C135E88}"/>
              </a:ext>
            </a:extLst>
          </p:cNvPr>
          <p:cNvSpPr/>
          <p:nvPr/>
        </p:nvSpPr>
        <p:spPr>
          <a:xfrm>
            <a:off x="8693062" y="2968669"/>
            <a:ext cx="62630" cy="8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6397-FC60-467E-B825-96A36D9E2CD9}" type="slidenum">
              <a:rPr lang="en-AU" smtClean="0"/>
              <a:pPr/>
              <a:t>13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5EBDE-74DF-7B0D-2A7D-E0D52D36B7FC}"/>
              </a:ext>
            </a:extLst>
          </p:cNvPr>
          <p:cNvGrpSpPr/>
          <p:nvPr/>
        </p:nvGrpSpPr>
        <p:grpSpPr>
          <a:xfrm>
            <a:off x="523069" y="477077"/>
            <a:ext cx="2408021" cy="6124136"/>
            <a:chOff x="495491" y="1087654"/>
            <a:chExt cx="1918256" cy="366300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2F7C0D23-56E2-EA24-4711-D890F1148B93}"/>
                </a:ext>
              </a:extLst>
            </p:cNvPr>
            <p:cNvSpPr/>
            <p:nvPr/>
          </p:nvSpPr>
          <p:spPr bwMode="auto">
            <a:xfrm>
              <a:off x="495491" y="1087654"/>
              <a:ext cx="1918256" cy="3663000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CAE4F4-BBD1-4B0B-2863-BAFCC61600F9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289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85344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DA82505-D5E8-F7E9-D941-59F8EA954B98}"/>
              </a:ext>
            </a:extLst>
          </p:cNvPr>
          <p:cNvSpPr txBox="1">
            <a:spLocks/>
          </p:cNvSpPr>
          <p:nvPr/>
        </p:nvSpPr>
        <p:spPr>
          <a:xfrm>
            <a:off x="934369" y="2735733"/>
            <a:ext cx="1583363" cy="1493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Mview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11AA19-DDB6-2D59-6A16-8425355656A0}"/>
              </a:ext>
            </a:extLst>
          </p:cNvPr>
          <p:cNvSpPr/>
          <p:nvPr/>
        </p:nvSpPr>
        <p:spPr bwMode="auto">
          <a:xfrm>
            <a:off x="1212761" y="1240321"/>
            <a:ext cx="1026160" cy="1026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F958AA-464E-7FB6-5B7E-F5B1B7E3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85" y="67027"/>
            <a:ext cx="8141918" cy="67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3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1466" y="200417"/>
            <a:ext cx="11157817" cy="17912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5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  <a:cs typeface="+mn-cs"/>
              </a:rPr>
              <a:t>4</a:t>
            </a:r>
            <a:r>
              <a:rPr lang="en-US" sz="5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  <a:cs typeface="+mn-cs"/>
              </a:rPr>
              <a:t>. How to analyze </a:t>
            </a:r>
            <a:r>
              <a:rPr lang="en-US" sz="5400" b="1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EMA data </a:t>
            </a:r>
            <a:endParaRPr lang="en-US" sz="5400" b="1" kern="1200" dirty="0">
              <a:solidFill>
                <a:schemeClr val="tx1"/>
              </a:solidFill>
              <a:highlight>
                <a:srgbClr val="FFFF00"/>
              </a:highlight>
              <a:latin typeface="+mn-ea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3483956" y="1731356"/>
            <a:ext cx="4592320" cy="4523429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4207381" y="2402154"/>
            <a:ext cx="3028160" cy="2982733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3098208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E53F414-1FC9-444D-8917-A8067BCC48D9}"/>
              </a:ext>
            </a:extLst>
          </p:cNvPr>
          <p:cNvGrpSpPr/>
          <p:nvPr/>
        </p:nvGrpSpPr>
        <p:grpSpPr>
          <a:xfrm>
            <a:off x="453796" y="130716"/>
            <a:ext cx="11178602" cy="4451300"/>
            <a:chOff x="495491" y="1087655"/>
            <a:chExt cx="1918256" cy="3551053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1E3FAA51-3A7F-4670-8799-E034DBAB641C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E0565E-16DB-4FB5-9DFA-230E03CAB766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289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85344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93E01858-F382-437A-9EB4-BB7FC32B593B}"/>
              </a:ext>
            </a:extLst>
          </p:cNvPr>
          <p:cNvSpPr txBox="1">
            <a:spLocks/>
          </p:cNvSpPr>
          <p:nvPr/>
        </p:nvSpPr>
        <p:spPr>
          <a:xfrm>
            <a:off x="1514362" y="168468"/>
            <a:ext cx="9472292" cy="732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Data measurement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4D8C94-428A-4F20-9628-B3A8722DD61D}"/>
              </a:ext>
            </a:extLst>
          </p:cNvPr>
          <p:cNvSpPr/>
          <p:nvPr/>
        </p:nvSpPr>
        <p:spPr bwMode="auto">
          <a:xfrm>
            <a:off x="517187" y="205025"/>
            <a:ext cx="826704" cy="7693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283273"/>
            <a:ext cx="10902165" cy="45512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Lip aperture for labial gesture; TB for /j/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맑은 고딕" panose="020B0503020000020004" pitchFamily="34" charset="-127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he correlation between </a:t>
            </a:r>
            <a:r>
              <a:rPr lang="en-US" i="1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first gesture duration </a:t>
            </a:r>
            <a:r>
              <a:rPr lang="en-US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and </a:t>
            </a:r>
            <a:r>
              <a:rPr lang="en-US" i="1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onset lag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 spatial position of the TB sensors at movement onset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046397-FC60-467E-B825-96A36D9E2CD9}" type="slidenum">
              <a:rPr lang="en-AU" smtClean="0"/>
              <a:pPr>
                <a:spcAft>
                  <a:spcPts val="600"/>
                </a:spcAft>
              </a:pPr>
              <a:t>15</a:t>
            </a:fld>
            <a:endParaRPr lang="en-AU"/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615070EE-E9B7-48EC-A5AD-B2CC8B9164D9}"/>
              </a:ext>
            </a:extLst>
          </p:cNvPr>
          <p:cNvGrpSpPr/>
          <p:nvPr/>
        </p:nvGrpSpPr>
        <p:grpSpPr>
          <a:xfrm>
            <a:off x="985495" y="4086330"/>
            <a:ext cx="2909985" cy="806945"/>
            <a:chOff x="3388916" y="3894196"/>
            <a:chExt cx="1371600" cy="385465"/>
          </a:xfrm>
        </p:grpSpPr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DDA98756-808A-4ABC-ADEF-E2BC3F90D5F9}"/>
                </a:ext>
              </a:extLst>
            </p:cNvPr>
            <p:cNvCxnSpPr/>
            <p:nvPr/>
          </p:nvCxnSpPr>
          <p:spPr>
            <a:xfrm>
              <a:off x="3769916" y="3898661"/>
              <a:ext cx="609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32C22A9A-8241-4EAF-9C4C-6233111F51C9}"/>
                </a:ext>
              </a:extLst>
            </p:cNvPr>
            <p:cNvCxnSpPr/>
            <p:nvPr/>
          </p:nvCxnSpPr>
          <p:spPr>
            <a:xfrm rot="5400000">
              <a:off x="3388916" y="3898661"/>
              <a:ext cx="381000" cy="381000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5">
              <a:extLst>
                <a:ext uri="{FF2B5EF4-FFF2-40B4-BE49-F238E27FC236}">
                  <a16:creationId xmlns:a16="http://schemas.microsoft.com/office/drawing/2014/main" id="{3CFF89BF-64A7-486C-AA0C-88F9580705FB}"/>
                </a:ext>
              </a:extLst>
            </p:cNvPr>
            <p:cNvCxnSpPr/>
            <p:nvPr/>
          </p:nvCxnSpPr>
          <p:spPr>
            <a:xfrm rot="16200000" flipH="1">
              <a:off x="4379516" y="3898661"/>
              <a:ext cx="381000" cy="381000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55334A-36AB-4115-95E9-BE60A4DF5495}"/>
                </a:ext>
              </a:extLst>
            </p:cNvPr>
            <p:cNvSpPr txBox="1"/>
            <p:nvPr/>
          </p:nvSpPr>
          <p:spPr>
            <a:xfrm>
              <a:off x="3922316" y="3894196"/>
              <a:ext cx="381000" cy="338146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4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ABEF5361-AECB-4F69-B81C-F7DAC118C43F}"/>
              </a:ext>
            </a:extLst>
          </p:cNvPr>
          <p:cNvGrpSpPr/>
          <p:nvPr/>
        </p:nvGrpSpPr>
        <p:grpSpPr>
          <a:xfrm>
            <a:off x="2440489" y="5032523"/>
            <a:ext cx="3086513" cy="1720858"/>
            <a:chOff x="3388916" y="3894196"/>
            <a:chExt cx="1371600" cy="707886"/>
          </a:xfrm>
        </p:grpSpPr>
        <p:cxnSp>
          <p:nvCxnSpPr>
            <p:cNvPr id="22" name="Straight Connector 28">
              <a:extLst>
                <a:ext uri="{FF2B5EF4-FFF2-40B4-BE49-F238E27FC236}">
                  <a16:creationId xmlns:a16="http://schemas.microsoft.com/office/drawing/2014/main" id="{521AEC10-C097-4332-9767-D1261CF2A80F}"/>
                </a:ext>
              </a:extLst>
            </p:cNvPr>
            <p:cNvCxnSpPr/>
            <p:nvPr/>
          </p:nvCxnSpPr>
          <p:spPr>
            <a:xfrm>
              <a:off x="3769916" y="3898661"/>
              <a:ext cx="609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9">
              <a:extLst>
                <a:ext uri="{FF2B5EF4-FFF2-40B4-BE49-F238E27FC236}">
                  <a16:creationId xmlns:a16="http://schemas.microsoft.com/office/drawing/2014/main" id="{5D2342D3-77BC-47B3-B8D3-232CD152891D}"/>
                </a:ext>
              </a:extLst>
            </p:cNvPr>
            <p:cNvCxnSpPr/>
            <p:nvPr/>
          </p:nvCxnSpPr>
          <p:spPr>
            <a:xfrm rot="5400000">
              <a:off x="3388916" y="3898661"/>
              <a:ext cx="381000" cy="381000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0">
              <a:extLst>
                <a:ext uri="{FF2B5EF4-FFF2-40B4-BE49-F238E27FC236}">
                  <a16:creationId xmlns:a16="http://schemas.microsoft.com/office/drawing/2014/main" id="{055AD307-79AA-46E8-B6F8-EEA9852267B1}"/>
                </a:ext>
              </a:extLst>
            </p:cNvPr>
            <p:cNvCxnSpPr/>
            <p:nvPr/>
          </p:nvCxnSpPr>
          <p:spPr>
            <a:xfrm rot="16200000" flipH="1">
              <a:off x="4379516" y="3898661"/>
              <a:ext cx="381000" cy="381000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FEC3C9-2E1E-432B-BE7E-4D53A8FB2051}"/>
                </a:ext>
              </a:extLst>
            </p:cNvPr>
            <p:cNvSpPr txBox="1"/>
            <p:nvPr/>
          </p:nvSpPr>
          <p:spPr>
            <a:xfrm>
              <a:off x="3922316" y="3894196"/>
              <a:ext cx="762000" cy="707886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40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26" name="Rectangle 32">
            <a:extLst>
              <a:ext uri="{FF2B5EF4-FFF2-40B4-BE49-F238E27FC236}">
                <a16:creationId xmlns:a16="http://schemas.microsoft.com/office/drawing/2014/main" id="{944F9649-FAFC-4149-B861-9D97630567C3}"/>
              </a:ext>
            </a:extLst>
          </p:cNvPr>
          <p:cNvSpPr/>
          <p:nvPr/>
        </p:nvSpPr>
        <p:spPr>
          <a:xfrm>
            <a:off x="5698475" y="3824720"/>
            <a:ext cx="7265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i="1" baseline="-25000" dirty="0">
                <a:solidFill>
                  <a:srgbClr val="0000FF"/>
                </a:solidFill>
              </a:rPr>
              <a:t>1</a:t>
            </a:r>
            <a:r>
              <a:rPr lang="en-US" sz="2800" i="1" dirty="0">
                <a:solidFill>
                  <a:srgbClr val="0000FF"/>
                </a:solidFill>
              </a:rPr>
              <a:t> duration </a:t>
            </a:r>
            <a:r>
              <a:rPr lang="en-US" sz="2800" b="1" i="1" dirty="0"/>
              <a:t>=</a:t>
            </a:r>
            <a:r>
              <a:rPr lang="en-US" sz="2800" i="1" dirty="0"/>
              <a:t> </a:t>
            </a:r>
            <a:r>
              <a:rPr lang="en-US" sz="2800" dirty="0"/>
              <a:t> </a:t>
            </a:r>
            <a:r>
              <a:rPr lang="en-US" sz="2800" b="1" dirty="0"/>
              <a:t>Offset (G</a:t>
            </a:r>
            <a:r>
              <a:rPr lang="en-US" sz="2800" b="1" baseline="-25000" dirty="0"/>
              <a:t>1</a:t>
            </a:r>
            <a:r>
              <a:rPr lang="en-US" sz="2800" b="1" dirty="0"/>
              <a:t>) – Onset (G</a:t>
            </a:r>
            <a:r>
              <a:rPr lang="en-US" sz="2800" b="1" baseline="-25000" dirty="0"/>
              <a:t>1</a:t>
            </a:r>
            <a:r>
              <a:rPr lang="en-US" sz="2800" b="1" dirty="0"/>
              <a:t>)</a:t>
            </a:r>
          </a:p>
        </p:txBody>
      </p:sp>
      <p:sp>
        <p:nvSpPr>
          <p:cNvPr id="27" name="Rectangle 39">
            <a:extLst>
              <a:ext uri="{FF2B5EF4-FFF2-40B4-BE49-F238E27FC236}">
                <a16:creationId xmlns:a16="http://schemas.microsoft.com/office/drawing/2014/main" id="{6CE78988-AC73-43B1-AB5E-B75254D76929}"/>
              </a:ext>
            </a:extLst>
          </p:cNvPr>
          <p:cNvSpPr/>
          <p:nvPr/>
        </p:nvSpPr>
        <p:spPr>
          <a:xfrm>
            <a:off x="5698475" y="5093244"/>
            <a:ext cx="6993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Onset lag</a:t>
            </a:r>
            <a:r>
              <a:rPr lang="en-US" sz="2800" b="1" i="1" dirty="0"/>
              <a:t> =</a:t>
            </a:r>
            <a:r>
              <a:rPr lang="en-US" sz="2800" i="1" dirty="0"/>
              <a:t> </a:t>
            </a:r>
            <a:r>
              <a:rPr lang="en-US" sz="2800" dirty="0"/>
              <a:t> </a:t>
            </a:r>
            <a:r>
              <a:rPr lang="en-US" sz="2800" b="1" dirty="0"/>
              <a:t>Onset (G</a:t>
            </a:r>
            <a:r>
              <a:rPr lang="en-US" sz="2800" b="1" baseline="-25000" dirty="0"/>
              <a:t>2</a:t>
            </a:r>
            <a:r>
              <a:rPr lang="en-US" sz="2800" b="1" dirty="0"/>
              <a:t>) – Onset (G</a:t>
            </a:r>
            <a:r>
              <a:rPr lang="en-US" sz="2800" b="1" baseline="-25000" dirty="0"/>
              <a:t>1</a:t>
            </a:r>
            <a:r>
              <a:rPr lang="en-US" sz="2800" b="1" dirty="0"/>
              <a:t>)</a:t>
            </a:r>
            <a:endParaRPr lang="en-US" sz="2800" dirty="0"/>
          </a:p>
        </p:txBody>
      </p:sp>
      <p:cxnSp>
        <p:nvCxnSpPr>
          <p:cNvPr id="28" name="Straight Connector 45">
            <a:extLst>
              <a:ext uri="{FF2B5EF4-FFF2-40B4-BE49-F238E27FC236}">
                <a16:creationId xmlns:a16="http://schemas.microsoft.com/office/drawing/2014/main" id="{82A5AF7E-6289-40EE-8178-159C118AE253}"/>
              </a:ext>
            </a:extLst>
          </p:cNvPr>
          <p:cNvCxnSpPr>
            <a:cxnSpLocks/>
          </p:cNvCxnSpPr>
          <p:nvPr/>
        </p:nvCxnSpPr>
        <p:spPr>
          <a:xfrm flipH="1">
            <a:off x="1033546" y="5865856"/>
            <a:ext cx="1371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6">
            <a:extLst>
              <a:ext uri="{FF2B5EF4-FFF2-40B4-BE49-F238E27FC236}">
                <a16:creationId xmlns:a16="http://schemas.microsoft.com/office/drawing/2014/main" id="{0A1D73F5-3706-40A4-9D7B-E5EA9734A6AB}"/>
              </a:ext>
            </a:extLst>
          </p:cNvPr>
          <p:cNvCxnSpPr>
            <a:cxnSpLocks/>
          </p:cNvCxnSpPr>
          <p:nvPr/>
        </p:nvCxnSpPr>
        <p:spPr>
          <a:xfrm flipH="1">
            <a:off x="1064591" y="3760000"/>
            <a:ext cx="2752139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5">
            <a:extLst>
              <a:ext uri="{FF2B5EF4-FFF2-40B4-BE49-F238E27FC236}">
                <a16:creationId xmlns:a16="http://schemas.microsoft.com/office/drawing/2014/main" id="{C5CF6A8A-5F71-423A-8164-1746963F6D6E}"/>
              </a:ext>
            </a:extLst>
          </p:cNvPr>
          <p:cNvCxnSpPr>
            <a:cxnSpLocks/>
          </p:cNvCxnSpPr>
          <p:nvPr/>
        </p:nvCxnSpPr>
        <p:spPr>
          <a:xfrm flipV="1">
            <a:off x="1033546" y="5717558"/>
            <a:ext cx="0" cy="296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5">
            <a:extLst>
              <a:ext uri="{FF2B5EF4-FFF2-40B4-BE49-F238E27FC236}">
                <a16:creationId xmlns:a16="http://schemas.microsoft.com/office/drawing/2014/main" id="{192DE11D-5AFC-40EF-8C6A-5F641EB477AC}"/>
              </a:ext>
            </a:extLst>
          </p:cNvPr>
          <p:cNvCxnSpPr>
            <a:cxnSpLocks/>
          </p:cNvCxnSpPr>
          <p:nvPr/>
        </p:nvCxnSpPr>
        <p:spPr>
          <a:xfrm flipV="1">
            <a:off x="2405146" y="5717558"/>
            <a:ext cx="0" cy="296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6">
            <a:extLst>
              <a:ext uri="{FF2B5EF4-FFF2-40B4-BE49-F238E27FC236}">
                <a16:creationId xmlns:a16="http://schemas.microsoft.com/office/drawing/2014/main" id="{0F523D17-58A9-4104-860A-DE3BED297A94}"/>
              </a:ext>
            </a:extLst>
          </p:cNvPr>
          <p:cNvCxnSpPr>
            <a:cxnSpLocks/>
          </p:cNvCxnSpPr>
          <p:nvPr/>
        </p:nvCxnSpPr>
        <p:spPr>
          <a:xfrm flipV="1">
            <a:off x="1077015" y="3592331"/>
            <a:ext cx="1" cy="30868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6">
            <a:extLst>
              <a:ext uri="{FF2B5EF4-FFF2-40B4-BE49-F238E27FC236}">
                <a16:creationId xmlns:a16="http://schemas.microsoft.com/office/drawing/2014/main" id="{A24FF523-BDA9-4E67-A3D5-7ABD741B7AB3}"/>
              </a:ext>
            </a:extLst>
          </p:cNvPr>
          <p:cNvCxnSpPr>
            <a:cxnSpLocks/>
          </p:cNvCxnSpPr>
          <p:nvPr/>
        </p:nvCxnSpPr>
        <p:spPr>
          <a:xfrm flipV="1">
            <a:off x="3808848" y="3591661"/>
            <a:ext cx="1" cy="30868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3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Text"/>
          <p:cNvSpPr txBox="1"/>
          <p:nvPr/>
        </p:nvSpPr>
        <p:spPr>
          <a:xfrm>
            <a:off x="3145905" y="2588492"/>
            <a:ext cx="617728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r>
              <a:rPr lang="en-US" sz="6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1846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503582" y="327109"/>
            <a:ext cx="4453954" cy="591441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90290"/>
              </p:ext>
            </p:extLst>
          </p:nvPr>
        </p:nvGraphicFramePr>
        <p:xfrm>
          <a:off x="5340644" y="297588"/>
          <a:ext cx="6248400" cy="5727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786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None/>
                      </a:pPr>
                      <a:r>
                        <a:rPr lang="en-US" sz="2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What is EMA?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652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None/>
                      </a:pPr>
                      <a:r>
                        <a:rPr lang="en-US" sz="2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When do you use EMA?</a:t>
                      </a:r>
                      <a:endParaRPr lang="en-US" sz="2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52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None/>
                      </a:pPr>
                      <a:r>
                        <a:rPr lang="en-US" sz="2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How to parse gestures (MVIEW)</a:t>
                      </a:r>
                      <a:endParaRPr lang="en-US" sz="2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26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652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None/>
                      </a:pPr>
                      <a:r>
                        <a:rPr lang="en-US" sz="2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How to analyze EMA data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1980406" y="2174461"/>
            <a:ext cx="1403125" cy="1407717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887895" y="3902018"/>
            <a:ext cx="3724473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FFBE14-7DA3-4E8A-83F4-05DE3A58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91E-5E96-4CEA-9874-12E1497BA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73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1466" y="200417"/>
            <a:ext cx="11157817" cy="17912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5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  <a:cs typeface="+mn-cs"/>
              </a:rPr>
              <a:t>1. What is </a:t>
            </a:r>
            <a:r>
              <a:rPr lang="en-US" sz="5400" b="1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EMA?</a:t>
            </a:r>
            <a:endParaRPr lang="en-US" sz="5400" b="1" kern="1200" dirty="0">
              <a:solidFill>
                <a:schemeClr val="tx1"/>
              </a:solidFill>
              <a:highlight>
                <a:srgbClr val="FFFF00"/>
              </a:highlight>
              <a:latin typeface="+mn-ea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3483956" y="1731356"/>
            <a:ext cx="4592320" cy="4523429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4207381" y="2402154"/>
            <a:ext cx="3028160" cy="2982733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0929783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 diagnostics for complex segmenthood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6397-FC60-467E-B825-96A36D9E2CD9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5EBDE-74DF-7B0D-2A7D-E0D52D36B7FC}"/>
              </a:ext>
            </a:extLst>
          </p:cNvPr>
          <p:cNvGrpSpPr/>
          <p:nvPr/>
        </p:nvGrpSpPr>
        <p:grpSpPr>
          <a:xfrm>
            <a:off x="523069" y="477079"/>
            <a:ext cx="11178602" cy="5936973"/>
            <a:chOff x="495491" y="1087655"/>
            <a:chExt cx="1918256" cy="3551053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2F7C0D23-56E2-EA24-4711-D890F1148B93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CAE4F4-BBD1-4B0B-2863-BAFCC61600F9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289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85344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DA82505-D5E8-F7E9-D941-59F8EA954B98}"/>
              </a:ext>
            </a:extLst>
          </p:cNvPr>
          <p:cNvSpPr txBox="1">
            <a:spLocks/>
          </p:cNvSpPr>
          <p:nvPr/>
        </p:nvSpPr>
        <p:spPr>
          <a:xfrm>
            <a:off x="1736035" y="293158"/>
            <a:ext cx="9472292" cy="1493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Electromagnetic Articulography (EMA)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11AA19-DDB6-2D59-6A16-8425355656A0}"/>
              </a:ext>
            </a:extLst>
          </p:cNvPr>
          <p:cNvSpPr/>
          <p:nvPr/>
        </p:nvSpPr>
        <p:spPr bwMode="auto">
          <a:xfrm>
            <a:off x="586460" y="551389"/>
            <a:ext cx="1026160" cy="1026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01</a:t>
            </a:r>
          </a:p>
        </p:txBody>
      </p:sp>
      <p:pic>
        <p:nvPicPr>
          <p:cNvPr id="2054" name="Picture 6" descr="A Novel Three-Dimensional Analysis of Tongue Movement During Water and  Saliva Deglutition: A Preliminary Study on Swallowing Patterns |  SpringerLink">
            <a:extLst>
              <a:ext uri="{FF2B5EF4-FFF2-40B4-BE49-F238E27FC236}">
                <a16:creationId xmlns:a16="http://schemas.microsoft.com/office/drawing/2014/main" id="{08005E4E-98DF-30B4-7E74-B87F4C9E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21" y="1730485"/>
            <a:ext cx="11789581" cy="48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6768F-800E-52AF-6EB8-587D9D2C4388}"/>
              </a:ext>
            </a:extLst>
          </p:cNvPr>
          <p:cNvSpPr/>
          <p:nvPr/>
        </p:nvSpPr>
        <p:spPr>
          <a:xfrm>
            <a:off x="3184071" y="5208814"/>
            <a:ext cx="2906486" cy="979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13E4F-6878-EF12-DE0E-E7E506175FBE}"/>
              </a:ext>
            </a:extLst>
          </p:cNvPr>
          <p:cNvSpPr/>
          <p:nvPr/>
        </p:nvSpPr>
        <p:spPr>
          <a:xfrm>
            <a:off x="7908471" y="5344885"/>
            <a:ext cx="2906486" cy="979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 diagnostics for complex segmenthood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6397-FC60-467E-B825-96A36D9E2CD9}" type="slidenum">
              <a:rPr lang="en-AU" smtClean="0"/>
              <a:pPr/>
              <a:t>5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5EBDE-74DF-7B0D-2A7D-E0D52D36B7FC}"/>
              </a:ext>
            </a:extLst>
          </p:cNvPr>
          <p:cNvGrpSpPr/>
          <p:nvPr/>
        </p:nvGrpSpPr>
        <p:grpSpPr>
          <a:xfrm>
            <a:off x="523069" y="477079"/>
            <a:ext cx="11178602" cy="5936973"/>
            <a:chOff x="495491" y="1087655"/>
            <a:chExt cx="1918256" cy="3551053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2F7C0D23-56E2-EA24-4711-D890F1148B93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CAE4F4-BBD1-4B0B-2863-BAFCC61600F9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289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85344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DA82505-D5E8-F7E9-D941-59F8EA954B98}"/>
              </a:ext>
            </a:extLst>
          </p:cNvPr>
          <p:cNvSpPr txBox="1">
            <a:spLocks/>
          </p:cNvSpPr>
          <p:nvPr/>
        </p:nvSpPr>
        <p:spPr>
          <a:xfrm>
            <a:off x="1736035" y="293158"/>
            <a:ext cx="9472292" cy="1493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Electromagnetic Articulography (EMA)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11AA19-DDB6-2D59-6A16-8425355656A0}"/>
              </a:ext>
            </a:extLst>
          </p:cNvPr>
          <p:cNvSpPr/>
          <p:nvPr/>
        </p:nvSpPr>
        <p:spPr bwMode="auto">
          <a:xfrm>
            <a:off x="586460" y="551389"/>
            <a:ext cx="1026160" cy="1026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01</a:t>
            </a:r>
          </a:p>
        </p:txBody>
      </p:sp>
      <p:pic>
        <p:nvPicPr>
          <p:cNvPr id="1028" name="Picture 4" descr="Rebernik | A review of data collection practices using electromagnetic  articulography | Laboratory Phonology">
            <a:extLst>
              <a:ext uri="{FF2B5EF4-FFF2-40B4-BE49-F238E27FC236}">
                <a16:creationId xmlns:a16="http://schemas.microsoft.com/office/drawing/2014/main" id="{8A271AF1-6B65-7702-1D20-4D43335E0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1" y="1825539"/>
            <a:ext cx="9226689" cy="481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7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 diagnostics for complex segmenthood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6397-FC60-467E-B825-96A36D9E2CD9}" type="slidenum">
              <a:rPr lang="en-AU" smtClean="0"/>
              <a:pPr/>
              <a:t>6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5EBDE-74DF-7B0D-2A7D-E0D52D36B7FC}"/>
              </a:ext>
            </a:extLst>
          </p:cNvPr>
          <p:cNvGrpSpPr/>
          <p:nvPr/>
        </p:nvGrpSpPr>
        <p:grpSpPr>
          <a:xfrm>
            <a:off x="523069" y="477079"/>
            <a:ext cx="11178602" cy="5936973"/>
            <a:chOff x="495491" y="1087655"/>
            <a:chExt cx="1918256" cy="3551053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2F7C0D23-56E2-EA24-4711-D890F1148B93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CAE4F4-BBD1-4B0B-2863-BAFCC61600F9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289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85344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DA82505-D5E8-F7E9-D941-59F8EA954B98}"/>
              </a:ext>
            </a:extLst>
          </p:cNvPr>
          <p:cNvSpPr txBox="1">
            <a:spLocks/>
          </p:cNvSpPr>
          <p:nvPr/>
        </p:nvSpPr>
        <p:spPr>
          <a:xfrm>
            <a:off x="1736035" y="293158"/>
            <a:ext cx="9472292" cy="1493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Electromagnetic Articulography (EMA)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11AA19-DDB6-2D59-6A16-8425355656A0}"/>
              </a:ext>
            </a:extLst>
          </p:cNvPr>
          <p:cNvSpPr/>
          <p:nvPr/>
        </p:nvSpPr>
        <p:spPr bwMode="auto">
          <a:xfrm>
            <a:off x="586460" y="551389"/>
            <a:ext cx="1026160" cy="1026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DB00A-63A9-C06C-14A5-B19641C998C2}"/>
              </a:ext>
            </a:extLst>
          </p:cNvPr>
          <p:cNvSpPr txBox="1"/>
          <p:nvPr/>
        </p:nvSpPr>
        <p:spPr>
          <a:xfrm>
            <a:off x="3048000" y="3248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https://www.youtube.com/watch?v=6oIejoZ17j0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622" y="1395408"/>
            <a:ext cx="7411882" cy="9218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4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48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. When do you use EMA? </a:t>
            </a:r>
            <a:endParaRPr lang="en-US" sz="4800" b="1" kern="1200" dirty="0">
              <a:solidFill>
                <a:schemeClr val="tx1">
                  <a:lumMod val="90000"/>
                  <a:lumOff val="10000"/>
                </a:schemeClr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Book | Free Stock Photo | Illustration of an open book | # 14337">
            <a:extLst>
              <a:ext uri="{FF2B5EF4-FFF2-40B4-BE49-F238E27FC236}">
                <a16:creationId xmlns:a16="http://schemas.microsoft.com/office/drawing/2014/main" id="{192D1D11-61DB-4237-92F2-5369E1A1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48" y="2703800"/>
            <a:ext cx="5167239" cy="26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ook | Free Stock Photo | Illustration of an open book | # 14337">
            <a:extLst>
              <a:ext uri="{FF2B5EF4-FFF2-40B4-BE49-F238E27FC236}">
                <a16:creationId xmlns:a16="http://schemas.microsoft.com/office/drawing/2014/main" id="{B912105F-23B6-46FE-A48A-35C8AD57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75" y="2897764"/>
            <a:ext cx="5813670" cy="29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658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266b8c01b6_2_57"/>
          <p:cNvSpPr txBox="1">
            <a:spLocks noGrp="1"/>
          </p:cNvSpPr>
          <p:nvPr>
            <p:ph type="title"/>
          </p:nvPr>
        </p:nvSpPr>
        <p:spPr>
          <a:xfrm>
            <a:off x="1981200" y="579438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marL="457200" indent="-425450" algn="ctr">
              <a:spcBef>
                <a:spcPts val="0"/>
              </a:spcBef>
              <a:buSzPts val="3100"/>
              <a:buAutoNum type="arabicPeriod"/>
            </a:pPr>
            <a:r>
              <a:rPr lang="fr-FR" sz="3100" dirty="0"/>
              <a:t>Background: Temporal coordination of </a:t>
            </a:r>
            <a:r>
              <a:rPr lang="fr-FR" sz="3100" dirty="0" err="1"/>
              <a:t>syllable</a:t>
            </a:r>
            <a:r>
              <a:rPr lang="fr-FR" sz="3100" dirty="0"/>
              <a:t> structure</a:t>
            </a:r>
            <a:endParaRPr sz="3100" dirty="0"/>
          </a:p>
        </p:txBody>
      </p:sp>
      <p:sp>
        <p:nvSpPr>
          <p:cNvPr id="439" name="Google Shape;439;g1266b8c01b6_2_57"/>
          <p:cNvSpPr txBox="1">
            <a:spLocks noGrp="1"/>
          </p:cNvSpPr>
          <p:nvPr>
            <p:ph type="body" idx="1"/>
          </p:nvPr>
        </p:nvSpPr>
        <p:spPr>
          <a:xfrm>
            <a:off x="578285" y="1972970"/>
            <a:ext cx="10757770" cy="4526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200" indent="-355600">
              <a:spcBef>
                <a:spcPts val="360"/>
              </a:spcBef>
              <a:buSzPts val="2000"/>
            </a:pPr>
            <a:r>
              <a:rPr lang="en-US" dirty="0"/>
              <a:t>A gesture in a syllable onset is coordinated in-phase with the following vowel, with two gestures triggered at the same time. </a:t>
            </a:r>
          </a:p>
        </p:txBody>
      </p:sp>
      <p:sp>
        <p:nvSpPr>
          <p:cNvPr id="441" name="Google Shape;441;g1266b8c01b6_2_5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fr-FR"/>
              <a:pPr>
                <a:buClr>
                  <a:srgbClr val="000000"/>
                </a:buClr>
              </a:pPr>
              <a:t>8</a:t>
            </a:fld>
            <a:endParaRPr/>
          </a:p>
        </p:txBody>
      </p:sp>
      <p:sp>
        <p:nvSpPr>
          <p:cNvPr id="442" name="Google Shape;442;g1266b8c01b6_2_57"/>
          <p:cNvSpPr txBox="1"/>
          <p:nvPr/>
        </p:nvSpPr>
        <p:spPr>
          <a:xfrm>
            <a:off x="1098491" y="4353010"/>
            <a:ext cx="7748400" cy="5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1266b8c01b6_2_57"/>
          <p:cNvSpPr txBox="1"/>
          <p:nvPr/>
        </p:nvSpPr>
        <p:spPr>
          <a:xfrm>
            <a:off x="1098501" y="3597224"/>
            <a:ext cx="4018800" cy="554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C1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g1266b8c01b6_2_57"/>
          <p:cNvCxnSpPr>
            <a:cxnSpLocks/>
          </p:cNvCxnSpPr>
          <p:nvPr/>
        </p:nvCxnSpPr>
        <p:spPr>
          <a:xfrm>
            <a:off x="1105999" y="3597225"/>
            <a:ext cx="0" cy="131467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9CD0167-8111-554E-5194-D61A5834FACA}"/>
              </a:ext>
            </a:extLst>
          </p:cNvPr>
          <p:cNvGrpSpPr/>
          <p:nvPr/>
        </p:nvGrpSpPr>
        <p:grpSpPr>
          <a:xfrm>
            <a:off x="523069" y="477079"/>
            <a:ext cx="11178602" cy="5936973"/>
            <a:chOff x="495491" y="1087655"/>
            <a:chExt cx="1918256" cy="3551053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DB0CB9F6-D4E2-E467-8894-74A3062808BA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2400" dirty="0"/>
                <a:t> </a:t>
              </a:r>
              <a:r>
                <a:rPr lang="fr-FR" sz="4400" b="1" dirty="0">
                  <a:solidFill>
                    <a:schemeClr val="bg1"/>
                  </a:solidFill>
                </a:rPr>
                <a:t>Temporal coordination of </a:t>
              </a:r>
              <a:r>
                <a:rPr lang="fr-FR" sz="4400" b="1" dirty="0" err="1">
                  <a:solidFill>
                    <a:schemeClr val="bg1"/>
                  </a:solidFill>
                </a:rPr>
                <a:t>gestures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9F4FEF-70A4-94A1-F1DA-D79FA2BD224F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289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85344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AF47BE5-92E0-DCDD-3612-147090C6E50A}"/>
              </a:ext>
            </a:extLst>
          </p:cNvPr>
          <p:cNvSpPr/>
          <p:nvPr/>
        </p:nvSpPr>
        <p:spPr bwMode="auto">
          <a:xfrm>
            <a:off x="586460" y="551389"/>
            <a:ext cx="1026160" cy="1026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6397-FC60-467E-B825-96A36D9E2CD9}" type="slidenum">
              <a:rPr lang="en-AU" smtClean="0"/>
              <a:pPr/>
              <a:t>9</a:t>
            </a:fld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4A703-3E7F-46B5-D867-33593B39F474}"/>
              </a:ext>
            </a:extLst>
          </p:cNvPr>
          <p:cNvGrpSpPr/>
          <p:nvPr/>
        </p:nvGrpSpPr>
        <p:grpSpPr>
          <a:xfrm>
            <a:off x="523069" y="477079"/>
            <a:ext cx="11178602" cy="5936973"/>
            <a:chOff x="495491" y="1087655"/>
            <a:chExt cx="1918256" cy="3551053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6226A6C9-496A-871A-AA0A-414E43F383B9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2400" dirty="0"/>
                <a:t> </a:t>
              </a:r>
              <a:r>
                <a:rPr lang="fr-FR" sz="4400" b="1" dirty="0">
                  <a:solidFill>
                    <a:schemeClr val="bg1"/>
                  </a:solidFill>
                </a:rPr>
                <a:t>Temporal coordination of </a:t>
              </a:r>
              <a:r>
                <a:rPr lang="fr-FR" sz="4400" b="1" dirty="0" err="1">
                  <a:solidFill>
                    <a:schemeClr val="bg1"/>
                  </a:solidFill>
                </a:rPr>
                <a:t>gestures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35211F-7FB6-33C6-8361-7BD5C88A63F0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289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85344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13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D95AB8A-9A24-2301-E3A9-8506A1A52CA5}"/>
              </a:ext>
            </a:extLst>
          </p:cNvPr>
          <p:cNvSpPr/>
          <p:nvPr/>
        </p:nvSpPr>
        <p:spPr bwMode="auto">
          <a:xfrm>
            <a:off x="586460" y="551389"/>
            <a:ext cx="1026160" cy="1026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01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568A60-E2B0-BD6F-036B-7EC685E7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72" y="2071679"/>
            <a:ext cx="7175810" cy="41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9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6939</TotalTime>
  <Words>301</Words>
  <Application>Microsoft Office PowerPoint</Application>
  <PresentationFormat>Widescreen</PresentationFormat>
  <Paragraphs>84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1. What is EMA?</vt:lpstr>
      <vt:lpstr>Phonetic diagnostics for complex segmenthood</vt:lpstr>
      <vt:lpstr>Phonetic diagnostics for complex segmenthood</vt:lpstr>
      <vt:lpstr>Phonetic diagnostics for complex segmenthood</vt:lpstr>
      <vt:lpstr>2. When do you use EMA? </vt:lpstr>
      <vt:lpstr>Background: Temporal coordination of syllable structure</vt:lpstr>
      <vt:lpstr>PowerPoint Presentation</vt:lpstr>
      <vt:lpstr>Spatial location of gestures</vt:lpstr>
      <vt:lpstr>3. How to parse gestures (MVIEW)</vt:lpstr>
      <vt:lpstr>PowerPoint Presentation</vt:lpstr>
      <vt:lpstr>PowerPoint Presentation</vt:lpstr>
      <vt:lpstr>4. How to analyze EMA data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Sejin Oh</dc:creator>
  <cp:lastModifiedBy>Sejin  Oh</cp:lastModifiedBy>
  <cp:revision>232</cp:revision>
  <dcterms:created xsi:type="dcterms:W3CDTF">2021-10-20T22:11:03Z</dcterms:created>
  <dcterms:modified xsi:type="dcterms:W3CDTF">2022-09-30T13:43:26Z</dcterms:modified>
</cp:coreProperties>
</file>