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IBM Plex Sans"/>
      <p:regular r:id="rId13"/>
      <p:bold r:id="rId14"/>
      <p:italic r:id="rId15"/>
      <p:boldItalic r:id="rId16"/>
    </p:embeddedFont>
    <p:embeddedFont>
      <p:font typeface="Readex Pro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IBMPlexSans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IBMPlexSans-italic.fntdata"/><Relationship Id="rId14" Type="http://schemas.openxmlformats.org/officeDocument/2006/relationships/font" Target="fonts/IBMPlexSans-bold.fntdata"/><Relationship Id="rId17" Type="http://schemas.openxmlformats.org/officeDocument/2006/relationships/font" Target="fonts/ReadexPro-regular.fntdata"/><Relationship Id="rId16" Type="http://schemas.openxmlformats.org/officeDocument/2006/relationships/font" Target="fonts/IBMPlex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eadex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eb62f5820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eb62f5820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eb62f5820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eb62f5820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eb62f58202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eb62f58202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eb62f58202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eb62f58202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eb62f58202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eb62f58202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eb62f58202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eb62f58202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9.png"/><Relationship Id="rId7" Type="http://schemas.openxmlformats.org/officeDocument/2006/relationships/image" Target="../media/image3.png"/><Relationship Id="rId8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Relationship Id="rId4" Type="http://schemas.openxmlformats.org/officeDocument/2006/relationships/image" Target="../media/image7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4.png"/><Relationship Id="rId5" Type="http://schemas.openxmlformats.org/officeDocument/2006/relationships/image" Target="../media/image15.png"/><Relationship Id="rId6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3.png"/><Relationship Id="rId5" Type="http://schemas.openxmlformats.org/officeDocument/2006/relationships/image" Target="../media/image14.png"/><Relationship Id="rId6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16.png"/><Relationship Id="rId7" Type="http://schemas.openxmlformats.org/officeDocument/2006/relationships/image" Target="../media/image8.png"/><Relationship Id="rId8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93475"/>
            <a:ext cx="9144001" cy="1556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1603650" y="223775"/>
            <a:ext cx="52395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400">
                <a:latin typeface="Readex Pro"/>
                <a:ea typeface="Readex Pro"/>
                <a:cs typeface="Readex Pro"/>
                <a:sym typeface="Readex Pro"/>
              </a:rPr>
              <a:t>espec</a:t>
            </a:r>
            <a:r>
              <a:rPr b="1" lang="pt-BR" sz="6400">
                <a:solidFill>
                  <a:srgbClr val="00A8CC"/>
                </a:solidFill>
                <a:latin typeface="Readex Pro"/>
                <a:ea typeface="Readex Pro"/>
                <a:cs typeface="Readex Pro"/>
                <a:sym typeface="Readex Pro"/>
              </a:rPr>
              <a:t>ivi</a:t>
            </a:r>
            <a:r>
              <a:rPr b="1" lang="pt-BR" sz="6400">
                <a:latin typeface="Readex Pro"/>
                <a:ea typeface="Readex Pro"/>
                <a:cs typeface="Readex Pro"/>
                <a:sym typeface="Readex Pro"/>
              </a:rPr>
              <a:t>a</a:t>
            </a:r>
            <a:endParaRPr b="1" sz="6400">
              <a:latin typeface="Readex Pro"/>
              <a:ea typeface="Readex Pro"/>
              <a:cs typeface="Readex Pro"/>
              <a:sym typeface="Readex Pr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07150" y="1636200"/>
            <a:ext cx="8338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Readex Pro"/>
                <a:ea typeface="Readex Pro"/>
                <a:cs typeface="Readex Pro"/>
                <a:sym typeface="Readex Pro"/>
              </a:rPr>
              <a:t>A sua plataforma de transporte particular para pessoas com deficiência!</a:t>
            </a:r>
            <a:endParaRPr sz="1600">
              <a:latin typeface="Readex Pro"/>
              <a:ea typeface="Readex Pro"/>
              <a:cs typeface="Readex Pro"/>
              <a:sym typeface="Readex Pro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8744" y="2406421"/>
            <a:ext cx="504412" cy="504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7150" y="136700"/>
            <a:ext cx="1208077" cy="11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990163">
            <a:off x="7813122" y="2512371"/>
            <a:ext cx="872433" cy="872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600725">
            <a:off x="3810710" y="2626929"/>
            <a:ext cx="700955" cy="755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 rot="-3562233">
            <a:off x="1904024" y="3029849"/>
            <a:ext cx="648750" cy="6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eadex Pro"/>
                <a:ea typeface="Readex Pro"/>
                <a:cs typeface="Readex Pro"/>
                <a:sym typeface="Readex Pro"/>
              </a:rPr>
              <a:t>Sobre o Especivia.</a:t>
            </a:r>
            <a:endParaRPr b="1">
              <a:latin typeface="Readex Pro"/>
              <a:ea typeface="Readex Pro"/>
              <a:cs typeface="Readex Pro"/>
              <a:sym typeface="Readex Pro"/>
            </a:endParaRPr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O </a:t>
            </a:r>
            <a:r>
              <a:rPr b="1" lang="pt-BR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Especivia</a:t>
            </a:r>
            <a:r>
              <a:rPr lang="pt-BR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já segue em mares azuis, com uma ideia original, que o mercado não pensou antes…</a:t>
            </a:r>
            <a:endParaRPr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8399" y="404999"/>
            <a:ext cx="648750" cy="65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9250" y="1677879"/>
            <a:ext cx="1410316" cy="1390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0784" y="1677213"/>
            <a:ext cx="1410315" cy="139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82688" y="1788525"/>
            <a:ext cx="1208077" cy="11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56938" y="2205595"/>
            <a:ext cx="1769830" cy="1769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eadex Pro"/>
                <a:ea typeface="Readex Pro"/>
                <a:cs typeface="Readex Pro"/>
                <a:sym typeface="Readex Pro"/>
              </a:rPr>
              <a:t>O Estilo Especivia.</a:t>
            </a:r>
            <a:endParaRPr b="1">
              <a:latin typeface="Readex Pro"/>
              <a:ea typeface="Readex Pro"/>
              <a:cs typeface="Readex Pro"/>
              <a:sym typeface="Readex Pro"/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8399" y="404999"/>
            <a:ext cx="648750" cy="6527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152475"/>
            <a:ext cx="362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 plataforma do Especivia concentra-se em uma plataforma onde pessoas com qualquer tipo de </a:t>
            </a:r>
            <a:r>
              <a:rPr lang="pt-BR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deficiência</a:t>
            </a:r>
            <a:r>
              <a:rPr lang="pt-BR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ou dificuldade conecte com motoristas e cuidadores dentro de um ecossistema livre e seguro</a:t>
            </a:r>
            <a:endParaRPr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306351"/>
            <a:ext cx="4242525" cy="4262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8750" y="2515625"/>
            <a:ext cx="1407225" cy="33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eadex Pro"/>
                <a:ea typeface="Readex Pro"/>
                <a:cs typeface="Readex Pro"/>
                <a:sym typeface="Readex Pro"/>
              </a:rPr>
              <a:t>O Estilo Especivia.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8399" y="404999"/>
            <a:ext cx="648750" cy="6527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Vamos oferecer aos nossos clientes:</a:t>
            </a:r>
            <a:endParaRPr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"/>
              <a:buChar char="+"/>
            </a:pPr>
            <a:r>
              <a:rPr b="1" lang="pt-BR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Segurança</a:t>
            </a:r>
            <a:endParaRPr b="1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"/>
              <a:buChar char="+"/>
            </a:pPr>
            <a:r>
              <a:rPr b="1" lang="pt-BR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Confiabilidade</a:t>
            </a:r>
            <a:endParaRPr b="1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"/>
              <a:buChar char="+"/>
            </a:pPr>
            <a:r>
              <a:rPr b="1" lang="pt-BR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Qualidade </a:t>
            </a:r>
            <a:endParaRPr b="1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"/>
              <a:buChar char="+"/>
            </a:pPr>
            <a:r>
              <a:rPr b="1" lang="pt-BR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Acessibilidade</a:t>
            </a:r>
            <a:endParaRPr b="1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"/>
              <a:buChar char="+"/>
            </a:pPr>
            <a:r>
              <a:rPr b="1" lang="pt-BR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Facilidade</a:t>
            </a:r>
            <a:endParaRPr b="1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1850" y="1786700"/>
            <a:ext cx="4187825" cy="243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6450952" y="1606725"/>
            <a:ext cx="2693048" cy="2611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821904">
            <a:off x="6165222" y="1109647"/>
            <a:ext cx="872432" cy="872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eadex Pro"/>
                <a:ea typeface="Readex Pro"/>
                <a:cs typeface="Readex Pro"/>
                <a:sym typeface="Readex Pro"/>
              </a:rPr>
              <a:t>Porque Especivia?</a:t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8399" y="404999"/>
            <a:ext cx="648750" cy="6527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311700" y="1152475"/>
            <a:ext cx="447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Temos recursos</a:t>
            </a:r>
            <a:r>
              <a:rPr lang="pt-BR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:</a:t>
            </a:r>
            <a:endParaRPr b="1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"/>
              <a:buChar char="+"/>
            </a:pPr>
            <a:r>
              <a:rPr b="1" lang="pt-BR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Assistência 24h</a:t>
            </a:r>
            <a:endParaRPr b="1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"/>
              <a:buChar char="+"/>
            </a:pPr>
            <a:r>
              <a:rPr b="1" lang="pt-BR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Trabalho Voluntário</a:t>
            </a:r>
            <a:endParaRPr b="1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"/>
              <a:buChar char="+"/>
            </a:pPr>
            <a:r>
              <a:rPr b="1" lang="pt-BR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Empreendedorismo</a:t>
            </a:r>
            <a:endParaRPr b="1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"/>
              <a:buChar char="+"/>
            </a:pPr>
            <a:r>
              <a:rPr b="1" lang="pt-BR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Interface Amigável</a:t>
            </a:r>
            <a:endParaRPr b="1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"/>
              <a:buChar char="+"/>
            </a:pPr>
            <a:r>
              <a:rPr b="1" lang="pt-BR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Livre </a:t>
            </a:r>
            <a:r>
              <a:rPr b="1" lang="pt-BR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Negociação</a:t>
            </a:r>
            <a:endParaRPr b="1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600751">
            <a:off x="4286382" y="1753744"/>
            <a:ext cx="1196187" cy="1289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660268">
            <a:off x="7465846" y="1575892"/>
            <a:ext cx="1238808" cy="1456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60800" y="1152475"/>
            <a:ext cx="1402151" cy="1533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2149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eadex Pro"/>
                <a:ea typeface="Readex Pro"/>
                <a:cs typeface="Readex Pro"/>
                <a:sym typeface="Readex Pro"/>
              </a:rPr>
              <a:t>A Proposta do Especivia.</a:t>
            </a:r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Vamos oferecer o aplicativo </a:t>
            </a:r>
            <a:r>
              <a:rPr b="1" lang="pt-BR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gratuitamente</a:t>
            </a:r>
            <a:r>
              <a:rPr lang="pt-BR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, onde somente se paga uma pequena taxa de manutenção de serviço que assegurará a estabilidade da aplicação. a favor da </a:t>
            </a:r>
            <a:r>
              <a:rPr b="1" lang="pt-BR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Privacidade.</a:t>
            </a:r>
            <a:endParaRPr b="1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8999" y="404999"/>
            <a:ext cx="648750" cy="65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35275" y="1576650"/>
            <a:ext cx="1592350" cy="170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37">
            <a:off x="7035876" y="1017729"/>
            <a:ext cx="749049" cy="738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724238">
            <a:off x="5139200" y="1124824"/>
            <a:ext cx="2057540" cy="378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441900" y="665050"/>
            <a:ext cx="8520600" cy="28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3600">
                <a:latin typeface="Readex Pro"/>
                <a:ea typeface="Readex Pro"/>
                <a:cs typeface="Readex Pro"/>
                <a:sym typeface="Readex Pro"/>
              </a:rPr>
              <a:t>Obrigado! </a:t>
            </a:r>
            <a:r>
              <a:rPr lang="pt-BR" sz="1600">
                <a:latin typeface="IBM Plex Sans"/>
                <a:ea typeface="IBM Plex Sans"/>
                <a:cs typeface="IBM Plex Sans"/>
                <a:sym typeface="IBM Plex Sans"/>
              </a:rPr>
              <a:t>Com a Especivia, todos </a:t>
            </a:r>
            <a:r>
              <a:rPr lang="pt-BR" sz="1600">
                <a:latin typeface="IBM Plex Sans"/>
                <a:ea typeface="IBM Plex Sans"/>
                <a:cs typeface="IBM Plex Sans"/>
                <a:sym typeface="IBM Plex Sans"/>
              </a:rPr>
              <a:t>têm</a:t>
            </a:r>
            <a:r>
              <a:rPr lang="pt-BR" sz="1600">
                <a:latin typeface="IBM Plex Sans"/>
                <a:ea typeface="IBM Plex Sans"/>
                <a:cs typeface="IBM Plex Sans"/>
                <a:sym typeface="IBM Plex Sans"/>
              </a:rPr>
              <a:t> via para ser especial!</a:t>
            </a:r>
            <a:endParaRPr sz="16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8744" y="2406421"/>
            <a:ext cx="504412" cy="504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990163">
            <a:off x="7813122" y="2512371"/>
            <a:ext cx="872433" cy="872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600725">
            <a:off x="3810710" y="2626929"/>
            <a:ext cx="700955" cy="755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-3562233">
            <a:off x="1904024" y="3029849"/>
            <a:ext cx="648750" cy="65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1393475"/>
            <a:ext cx="9144001" cy="15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/>
          <p:nvPr/>
        </p:nvSpPr>
        <p:spPr>
          <a:xfrm>
            <a:off x="1603650" y="223775"/>
            <a:ext cx="52395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400">
                <a:latin typeface="Readex Pro"/>
                <a:ea typeface="Readex Pro"/>
                <a:cs typeface="Readex Pro"/>
                <a:sym typeface="Readex Pro"/>
              </a:rPr>
              <a:t>espec</a:t>
            </a:r>
            <a:r>
              <a:rPr b="1" lang="pt-BR" sz="6400">
                <a:solidFill>
                  <a:srgbClr val="00A8CC"/>
                </a:solidFill>
                <a:latin typeface="Readex Pro"/>
                <a:ea typeface="Readex Pro"/>
                <a:cs typeface="Readex Pro"/>
                <a:sym typeface="Readex Pro"/>
              </a:rPr>
              <a:t>ivi</a:t>
            </a:r>
            <a:r>
              <a:rPr b="1" lang="pt-BR" sz="6400">
                <a:latin typeface="Readex Pro"/>
                <a:ea typeface="Readex Pro"/>
                <a:cs typeface="Readex Pro"/>
                <a:sym typeface="Readex Pro"/>
              </a:rPr>
              <a:t>a</a:t>
            </a:r>
            <a:endParaRPr b="1" sz="6400">
              <a:latin typeface="Readex Pro"/>
              <a:ea typeface="Readex Pro"/>
              <a:cs typeface="Readex Pro"/>
              <a:sym typeface="Readex Pro"/>
            </a:endParaRPr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7150" y="136700"/>
            <a:ext cx="1208077" cy="116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