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1" r:id="rId6"/>
    <p:sldId id="262" r:id="rId7"/>
    <p:sldId id="263" r:id="rId8"/>
    <p:sldId id="276" r:id="rId9"/>
    <p:sldId id="275" r:id="rId10"/>
    <p:sldId id="266" r:id="rId11"/>
    <p:sldId id="269" r:id="rId12"/>
    <p:sldId id="270" r:id="rId13"/>
    <p:sldId id="272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74" r:id="rId22"/>
    <p:sldId id="260" r:id="rId2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6656FD21-7E6C-4373-A220-5205F4598658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EE050D71-FEF3-400E-A00F-B8FDC219312B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fly.shimmer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hyperlink" Target="https://github.com/iotaledger/cli-walle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-qnbiiqwyqj.now.sh/?ref=hackernoon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iota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2D30AA-3DE0-167F-C8C5-9CA68CFA657F}"/>
              </a:ext>
            </a:extLst>
          </p:cNvPr>
          <p:cNvSpPr txBox="1"/>
          <p:nvPr/>
        </p:nvSpPr>
        <p:spPr>
          <a:xfrm>
            <a:off x="374073" y="637309"/>
            <a:ext cx="5832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Segurança entre dispositivos com uso de tecnologia de registro distribuído (DLT) - TANGLE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B7479A-4904-C947-7C02-6E189E43BE5A}"/>
              </a:ext>
            </a:extLst>
          </p:cNvPr>
          <p:cNvSpPr txBox="1"/>
          <p:nvPr/>
        </p:nvSpPr>
        <p:spPr>
          <a:xfrm>
            <a:off x="886690" y="2144977"/>
            <a:ext cx="509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Pedro Henrique Campos Damacena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6A937-1638-6006-A5C0-2C9F5984058F}"/>
              </a:ext>
            </a:extLst>
          </p:cNvPr>
          <p:cNvSpPr txBox="1"/>
          <p:nvPr/>
        </p:nvSpPr>
        <p:spPr>
          <a:xfrm>
            <a:off x="221673" y="3067872"/>
            <a:ext cx="6276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dirty="0">
                <a:solidFill>
                  <a:schemeClr val="bg1"/>
                </a:solidFill>
                <a:effectLst/>
              </a:rPr>
              <a:t>Sistemas Distribuídos - Prof. Sérgio T. de Carvalho</a:t>
            </a:r>
            <a:endParaRPr lang="pt-BR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dirty="0">
                <a:solidFill>
                  <a:schemeClr val="bg1"/>
                </a:solidFill>
                <a:effectLst/>
              </a:rPr>
              <a:t>Instituto de Informática | UFG</a:t>
            </a:r>
            <a:endParaRPr lang="pt-BR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35003" y="235478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+mj-lt"/>
                <a:cs typeface="Arial" panose="020B0604020202020204" pitchFamily="34" charset="0"/>
              </a:rPr>
              <a:t>Processo de inserção de um Bloco/Transação: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17B99F-38F9-DAD1-F319-DDD4EFB0496B}"/>
              </a:ext>
            </a:extLst>
          </p:cNvPr>
          <p:cNvSpPr txBox="1"/>
          <p:nvPr/>
        </p:nvSpPr>
        <p:spPr>
          <a:xfrm>
            <a:off x="72661" y="1098237"/>
            <a:ext cx="41842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TANGLE ( Estrutura 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Cliente: 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 cliente é um software que inicia e cria transações para um usuário (seja humano, máquina ou dispositivo). A maioria dos clientes para usuários virá na forma de software de carteira como o </a:t>
            </a:r>
            <a:r>
              <a:rPr lang="pt-BR" sz="1400" b="0" i="0" u="sng" strike="noStrike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3"/>
              </a:rPr>
              <a:t>Firefly</a:t>
            </a:r>
            <a:r>
              <a:rPr lang="pt-BR" sz="14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3"/>
              </a:rPr>
              <a:t> Wallet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ou  </a:t>
            </a:r>
            <a:r>
              <a:rPr lang="pt-BR" sz="14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4"/>
              </a:rPr>
              <a:t>CLI Wallet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Nó: 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 nó é o 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ponto de entrada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para os clientes na rede. Os nós são os 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contadores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tomadores de decisão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validadores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 todas as informações na rede. Cada nó na rede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Tangle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conhece o status exato e o valor de todos os endereços existentes na rede a qualquer momento. Isso é chamado </a:t>
            </a:r>
            <a:r>
              <a:rPr lang="pt-BR" sz="1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ledger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state</a:t>
            </a:r>
            <a:r>
              <a:rPr lang="pt-BR" sz="1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050" name="Picture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9E994B9-937E-9407-4549-224B890D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58" y="1649461"/>
            <a:ext cx="3917451" cy="299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07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35003" y="235478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+mj-lt"/>
                <a:cs typeface="Arial" panose="020B0604020202020204" pitchFamily="34" charset="0"/>
              </a:rPr>
              <a:t>Processo de inserção de um Bloco/Transação: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17B99F-38F9-DAD1-F319-DDD4EFB0496B}"/>
              </a:ext>
            </a:extLst>
          </p:cNvPr>
          <p:cNvSpPr txBox="1"/>
          <p:nvPr/>
        </p:nvSpPr>
        <p:spPr>
          <a:xfrm>
            <a:off x="135003" y="715364"/>
            <a:ext cx="80599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Criação da Transação: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Um usuário inicia o processo criando uma transação.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Inclui informações como a quantia de IOTA a ser transferida, endereços do remetente e destinatário, e outros dados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dirty="0"/>
              <a:t>Prova de Trabalho (</a:t>
            </a:r>
            <a:r>
              <a:rPr lang="pt-BR" dirty="0" err="1"/>
              <a:t>PoW</a:t>
            </a:r>
            <a:r>
              <a:rPr lang="pt-BR" dirty="0"/>
              <a:t>):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Antes de enviar a transação para a </a:t>
            </a:r>
            <a:r>
              <a:rPr lang="pt-BR" sz="1600" dirty="0" err="1"/>
              <a:t>Tangle</a:t>
            </a:r>
            <a:r>
              <a:rPr lang="pt-BR" sz="1600" dirty="0"/>
              <a:t>, o remetente deve realizar um cálculo de Prova de Trabalho (</a:t>
            </a:r>
            <a:r>
              <a:rPr lang="pt-BR" sz="1600" dirty="0" err="1"/>
              <a:t>PoW</a:t>
            </a:r>
            <a:r>
              <a:rPr lang="pt-BR" sz="1600" dirty="0"/>
              <a:t>).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O </a:t>
            </a:r>
            <a:r>
              <a:rPr lang="pt-BR" sz="1600" dirty="0" err="1"/>
              <a:t>PoW</a:t>
            </a:r>
            <a:r>
              <a:rPr lang="pt-BR" sz="1600" dirty="0"/>
              <a:t> ajuda a evitar spam na rede, pois exige que os remetentes demonstrem que gastaram algum esforço computacional para enviar a transação.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20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D17B99F-38F9-DAD1-F319-DDD4EFB0496B}"/>
              </a:ext>
            </a:extLst>
          </p:cNvPr>
          <p:cNvSpPr txBox="1"/>
          <p:nvPr/>
        </p:nvSpPr>
        <p:spPr>
          <a:xfrm>
            <a:off x="183494" y="632284"/>
            <a:ext cx="805996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Anexando a </a:t>
            </a:r>
            <a:r>
              <a:rPr lang="pt-BR" dirty="0" err="1"/>
              <a:t>Tangle</a:t>
            </a:r>
            <a:r>
              <a:rPr lang="pt-BR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+mj-lt"/>
              </a:rPr>
              <a:t>Após encontrar uma solução de </a:t>
            </a:r>
            <a:r>
              <a:rPr lang="pt-BR" sz="1600" b="0" i="0" dirty="0" err="1">
                <a:effectLst/>
                <a:latin typeface="+mj-lt"/>
              </a:rPr>
              <a:t>PoW</a:t>
            </a:r>
            <a:r>
              <a:rPr lang="pt-BR" sz="1600" b="0" i="0" dirty="0">
                <a:effectLst/>
                <a:latin typeface="+mj-lt"/>
              </a:rPr>
              <a:t>, o remetente transmite a transação para a rede </a:t>
            </a:r>
            <a:r>
              <a:rPr lang="pt-BR" sz="1600" b="0" i="0" dirty="0" err="1">
                <a:effectLst/>
                <a:latin typeface="+mj-lt"/>
              </a:rPr>
              <a:t>Tangle</a:t>
            </a:r>
            <a:r>
              <a:rPr lang="pt-BR" sz="1600" b="0" i="0" dirty="0">
                <a:effectLst/>
                <a:latin typeface="+mj-lt"/>
              </a:rPr>
              <a:t>. A transação é então difundida para outros nós na rede.</a:t>
            </a:r>
            <a:br>
              <a:rPr lang="pt-BR" sz="1400" dirty="0"/>
            </a:br>
            <a:endParaRPr lang="pt-BR" sz="1400" dirty="0"/>
          </a:p>
          <a:p>
            <a:r>
              <a:rPr lang="pt-BR" dirty="0"/>
              <a:t>Validação da Transação: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Os nós na </a:t>
            </a:r>
            <a:r>
              <a:rPr lang="pt-BR" sz="1600" dirty="0" err="1"/>
              <a:t>Tangle</a:t>
            </a:r>
            <a:r>
              <a:rPr lang="pt-BR" sz="1600" dirty="0"/>
              <a:t> validam a transação quanto à sua integridade e autenticidade. Isso envolve verificar a assinatura digital do remetente e garantir que os fundos sejam suficientes para a transação.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dirty="0"/>
              <a:t>Referências Diretas: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Uma característica importante da </a:t>
            </a:r>
            <a:r>
              <a:rPr lang="pt-BR" dirty="0" err="1"/>
              <a:t>Tangle</a:t>
            </a:r>
            <a:r>
              <a:rPr lang="pt-BR" dirty="0"/>
              <a:t> é que cada nova transação deve aprovar duas transações anteriores antes de ser aprovada por outras.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90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D22FEF9-7FBD-44B2-3EB8-A2E587C0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18" y="2985082"/>
            <a:ext cx="5230091" cy="20705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FAF7D1-A2CE-08F0-8B5C-33E8F9B58A35}"/>
              </a:ext>
            </a:extLst>
          </p:cNvPr>
          <p:cNvSpPr txBox="1"/>
          <p:nvPr/>
        </p:nvSpPr>
        <p:spPr>
          <a:xfrm>
            <a:off x="218130" y="230100"/>
            <a:ext cx="80599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Confirmação:</a:t>
            </a:r>
            <a:endParaRPr lang="pt-BR" sz="1600" b="0" i="0" dirty="0">
              <a:effectLst/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+mj-lt"/>
              </a:rPr>
              <a:t>À medida que mais transações referenciam a transação original, ela se torna mais confiável. Em geral, quanto mais confirmações uma transação recebe, mais segura ela é considerada.</a:t>
            </a:r>
            <a:br>
              <a:rPr lang="pt-BR" sz="1400" dirty="0"/>
            </a:br>
            <a:endParaRPr lang="pt-BR" sz="1400" dirty="0"/>
          </a:p>
          <a:p>
            <a:r>
              <a:rPr lang="pt-BR" dirty="0"/>
              <a:t>Consenso Local: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 </a:t>
            </a:r>
            <a:r>
              <a:rPr lang="pt-BR" sz="1600" dirty="0" err="1"/>
              <a:t>Tangle</a:t>
            </a:r>
            <a:r>
              <a:rPr lang="pt-BR" sz="1600" dirty="0"/>
              <a:t> não possui um único consenso global, como o </a:t>
            </a:r>
            <a:r>
              <a:rPr lang="pt-BR" sz="1600" dirty="0" err="1"/>
              <a:t>PoW</a:t>
            </a:r>
            <a:r>
              <a:rPr lang="pt-BR" sz="1600" dirty="0"/>
              <a:t> no Bitcoin ou o </a:t>
            </a:r>
            <a:r>
              <a:rPr lang="pt-BR" sz="1600" dirty="0" err="1"/>
              <a:t>PoS</a:t>
            </a:r>
            <a:r>
              <a:rPr lang="pt-BR" sz="1600" dirty="0"/>
              <a:t> no Ethereum. Em vez disso, ele utiliza um consenso local, onde os usuários escolhem manualmente quais transações confiar com base no número de confirmações e em outras métricas.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08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35003" y="115819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+mj-lt"/>
                <a:cs typeface="Arial" panose="020B0604020202020204" pitchFamily="34" charset="0"/>
              </a:rPr>
              <a:t>Algoritmo de seleção de pontas (</a:t>
            </a:r>
            <a:r>
              <a:rPr lang="pt-BR" sz="2400" dirty="0" err="1">
                <a:latin typeface="+mj-lt"/>
                <a:cs typeface="Arial" panose="020B0604020202020204" pitchFamily="34" charset="0"/>
              </a:rPr>
              <a:t>Tip</a:t>
            </a:r>
            <a:r>
              <a:rPr lang="pt-BR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+mj-lt"/>
                <a:cs typeface="Arial" panose="020B0604020202020204" pitchFamily="34" charset="0"/>
              </a:rPr>
              <a:t>Selection</a:t>
            </a:r>
            <a:r>
              <a:rPr lang="pt-BR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+mj-lt"/>
                <a:cs typeface="Arial" panose="020B0604020202020204" pitchFamily="34" charset="0"/>
              </a:rPr>
              <a:t>Algorithm</a:t>
            </a:r>
            <a:r>
              <a:rPr lang="pt-BR" sz="2400" dirty="0">
                <a:latin typeface="+mj-lt"/>
                <a:cs typeface="Arial" panose="020B0604020202020204" pitchFamily="34" charset="0"/>
              </a:rPr>
              <a:t>)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17B99F-38F9-DAD1-F319-DDD4EFB0496B}"/>
              </a:ext>
            </a:extLst>
          </p:cNvPr>
          <p:cNvSpPr txBox="1"/>
          <p:nvPr/>
        </p:nvSpPr>
        <p:spPr>
          <a:xfrm>
            <a:off x="152243" y="418157"/>
            <a:ext cx="80599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b="1" dirty="0"/>
              <a:t>1º</a:t>
            </a:r>
            <a:r>
              <a:rPr lang="pt-BR" dirty="0"/>
              <a:t> Escolha de Transações Anteriores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TSA começa escolhendo duas transações anteriores para referenciar.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2º</a:t>
            </a:r>
            <a:r>
              <a:rPr lang="pt-BR" dirty="0"/>
              <a:t> Random Walk (Caminhada Aleatória Ponderada)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Usa Markov Chain Monte Carlo (MCMC)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3º</a:t>
            </a:r>
            <a:r>
              <a:rPr lang="pt-BR" dirty="0"/>
              <a:t> Validação de Pontas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algoritmo verifica se as transações selecionadas atendem a certos critérios. Ex. possui gasto duplo?</a:t>
            </a:r>
          </a:p>
          <a:p>
            <a:endParaRPr lang="pt-BR" dirty="0"/>
          </a:p>
          <a:p>
            <a:r>
              <a:rPr lang="pt-BR" b="1" dirty="0"/>
              <a:t>4º</a:t>
            </a:r>
            <a:r>
              <a:rPr lang="pt-BR" dirty="0"/>
              <a:t> Confirmação e Anexação</a:t>
            </a:r>
          </a:p>
          <a:p>
            <a:endParaRPr lang="pt-BR" dirty="0"/>
          </a:p>
          <a:p>
            <a:r>
              <a:rPr lang="pt-BR" b="1" dirty="0"/>
              <a:t>Simulação do TSA: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https://public-qnbiiqwyqj.now.sh/?ref=hackernoon.com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526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321087" y="334176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Comparação entre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DLTs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 Blockchain x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C446FD-5516-AC4C-D84D-8611189FC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7" y="1098363"/>
            <a:ext cx="5611827" cy="15822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F9418E-BA4B-4D00-D5DC-8282B8AAF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776" y="2771121"/>
            <a:ext cx="5249117" cy="20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321087" y="334176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Comparação entre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DLTs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 Resultados )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8BDCED-74FC-7FD4-F4C2-38704CBB29DC}"/>
              </a:ext>
            </a:extLst>
          </p:cNvPr>
          <p:cNvSpPr txBox="1"/>
          <p:nvPr/>
        </p:nvSpPr>
        <p:spPr>
          <a:xfrm>
            <a:off x="242454" y="978217"/>
            <a:ext cx="794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1º Artigo - Quais as complexidades de tempo para a execução de operações de 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adição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 transações (ou blocos) e 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consulta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 transações?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FD9844-C979-8CC8-9BCE-76276DF7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8" y="2404397"/>
            <a:ext cx="4037675" cy="20249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B55E129-6450-C075-092A-E7CFED32E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815" y="2419393"/>
            <a:ext cx="4040914" cy="209272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CCC1E24-03FC-6F0A-9C08-DE8FDB4025B4}"/>
              </a:ext>
            </a:extLst>
          </p:cNvPr>
          <p:cNvSpPr txBox="1"/>
          <p:nvPr/>
        </p:nvSpPr>
        <p:spPr>
          <a:xfrm>
            <a:off x="477981" y="1758066"/>
            <a:ext cx="347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Blockchain </a:t>
            </a:r>
          </a:p>
          <a:p>
            <a:r>
              <a:rPr lang="pt-BR" dirty="0"/>
              <a:t>(Segurança x Tempo de Espera)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B8D005-FAD6-0DBE-BE84-0C61B4DDD9E1}"/>
              </a:ext>
            </a:extLst>
          </p:cNvPr>
          <p:cNvSpPr txBox="1"/>
          <p:nvPr/>
        </p:nvSpPr>
        <p:spPr>
          <a:xfrm>
            <a:off x="4433453" y="1758065"/>
            <a:ext cx="382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TANGLE </a:t>
            </a:r>
          </a:p>
          <a:p>
            <a:pPr algn="ctr"/>
            <a:r>
              <a:rPr lang="pt-BR" dirty="0"/>
              <a:t>(Segurança x Tempo de Espera)</a:t>
            </a:r>
          </a:p>
        </p:txBody>
      </p:sp>
    </p:spTree>
    <p:extLst>
      <p:ext uri="{BB962C8B-B14F-4D97-AF65-F5344CB8AC3E}">
        <p14:creationId xmlns:p14="http://schemas.microsoft.com/office/powerpoint/2010/main" val="102225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321087" y="334176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Comparação entre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DLTs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 Conclusão )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8BDCED-74FC-7FD4-F4C2-38704CBB29DC}"/>
              </a:ext>
            </a:extLst>
          </p:cNvPr>
          <p:cNvSpPr txBox="1"/>
          <p:nvPr/>
        </p:nvSpPr>
        <p:spPr>
          <a:xfrm>
            <a:off x="242454" y="839006"/>
            <a:ext cx="79421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1º Artigo: </a:t>
            </a:r>
          </a:p>
          <a:p>
            <a:pPr algn="just"/>
            <a:endParaRPr lang="pt-B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uso de DAG para </a:t>
            </a:r>
            <a:r>
              <a:rPr lang="pt-BR" dirty="0" err="1"/>
              <a:t>Tangle</a:t>
            </a:r>
            <a:r>
              <a:rPr lang="pt-BR" dirty="0"/>
              <a:t> teve seu destaque pela sua simplicidade de implementação: uma transação por vértice.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Possui uma execução prática otimizada de consultas e adições de transações.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realização da </a:t>
            </a:r>
            <a:r>
              <a:rPr lang="pt-BR" dirty="0" err="1"/>
              <a:t>PoW</a:t>
            </a:r>
            <a:r>
              <a:rPr lang="pt-BR" dirty="0"/>
              <a:t> é menos onerosa que aquela da Blockchain por lidar com menos informações.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Dado que o processamento típico em cenários de </a:t>
            </a:r>
            <a:r>
              <a:rPr lang="pt-BR" dirty="0" err="1"/>
              <a:t>IoT</a:t>
            </a:r>
            <a:r>
              <a:rPr lang="pt-BR" dirty="0"/>
              <a:t> envolve poucos dados, a </a:t>
            </a:r>
            <a:r>
              <a:rPr lang="pt-BR" dirty="0" err="1"/>
              <a:t>Tangle</a:t>
            </a:r>
            <a:r>
              <a:rPr lang="pt-BR" dirty="0"/>
              <a:t> termina sendo então uma tecnologia mais atrativa na prática que a Blockchain.</a:t>
            </a:r>
          </a:p>
        </p:txBody>
      </p:sp>
    </p:spTree>
    <p:extLst>
      <p:ext uri="{BB962C8B-B14F-4D97-AF65-F5344CB8AC3E}">
        <p14:creationId xmlns:p14="http://schemas.microsoft.com/office/powerpoint/2010/main" val="164797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321087" y="334176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Comparação entre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DLTs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 Resultados )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8BDCED-74FC-7FD4-F4C2-38704CBB29DC}"/>
              </a:ext>
            </a:extLst>
          </p:cNvPr>
          <p:cNvSpPr txBox="1"/>
          <p:nvPr/>
        </p:nvSpPr>
        <p:spPr>
          <a:xfrm>
            <a:off x="242454" y="978217"/>
            <a:ext cx="794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º Artigo -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335CB5-8081-C3EC-E076-AFF667E75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87" y="1347549"/>
            <a:ext cx="2889417" cy="3666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46843B-9659-2D1B-CD5B-2676F020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29" y="1347549"/>
            <a:ext cx="2160784" cy="3666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F5D4A35-6CA3-E3DD-F456-8A9C0E98E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655" y="2085111"/>
            <a:ext cx="3490985" cy="1873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714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369578" y="64012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Comparação entre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DLTs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 Conclusão )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8BDCED-74FC-7FD4-F4C2-38704CBB29DC}"/>
              </a:ext>
            </a:extLst>
          </p:cNvPr>
          <p:cNvSpPr txBox="1"/>
          <p:nvPr/>
        </p:nvSpPr>
        <p:spPr>
          <a:xfrm>
            <a:off x="270162" y="858186"/>
            <a:ext cx="79421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º Artigo: </a:t>
            </a:r>
          </a:p>
          <a:p>
            <a:pPr algn="just"/>
            <a:endParaRPr lang="pt-B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err="1"/>
              <a:t>PoW</a:t>
            </a:r>
            <a:r>
              <a:rPr lang="pt-BR" sz="1600" dirty="0"/>
              <a:t>, </a:t>
            </a:r>
            <a:r>
              <a:rPr lang="pt-BR" sz="1600" dirty="0" err="1"/>
              <a:t>PoS</a:t>
            </a:r>
            <a:r>
              <a:rPr lang="pt-BR" sz="1600" dirty="0"/>
              <a:t> e DAG dependem dos diferentes recursos, ou seja, computacional poder, idade da moeda e chegadas de novas transações, para alcançar consenso.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err="1"/>
              <a:t>PoW</a:t>
            </a:r>
            <a:r>
              <a:rPr lang="pt-BR" sz="1600" dirty="0"/>
              <a:t> e </a:t>
            </a:r>
            <a:r>
              <a:rPr lang="pt-BR" sz="1600" dirty="0" err="1"/>
              <a:t>PoS</a:t>
            </a:r>
            <a:r>
              <a:rPr lang="pt-BR" sz="1600" dirty="0"/>
              <a:t> são baseados em competição mecanismos, e DAG é um mecanismo orientado para a acumulação.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 latência pode ser de 60 min (ou 7 TPS) em Bitcoin e 3 min (ou 20 a 30 TPS) em Ethereum, o que pode ser muito longo para atender ao crescimento exponencial de aplicações </a:t>
            </a:r>
            <a:r>
              <a:rPr lang="pt-BR" sz="1600" dirty="0" err="1"/>
              <a:t>IoT</a:t>
            </a:r>
            <a:r>
              <a:rPr lang="pt-BR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Já para uma arquitetura </a:t>
            </a:r>
            <a:r>
              <a:rPr lang="pt-BR" sz="1600" dirty="0" err="1"/>
              <a:t>multi-chain</a:t>
            </a:r>
            <a:r>
              <a:rPr lang="pt-BR" sz="1600" dirty="0"/>
              <a:t>, uma nova transação pode ser inserida no DAG assim que possível. Tecnicamente, não há limite superior de TPS.</a:t>
            </a:r>
          </a:p>
        </p:txBody>
      </p:sp>
    </p:spTree>
    <p:extLst>
      <p:ext uri="{BB962C8B-B14F-4D97-AF65-F5344CB8AC3E}">
        <p14:creationId xmlns:p14="http://schemas.microsoft.com/office/powerpoint/2010/main" val="120336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Tecnologia de registro distribuído (DLT)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360218" y="1004456"/>
            <a:ext cx="8036098" cy="22482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A tecnologia de registro distribuído (DLT) é um banco de dados digital composto de informações copiadas, compartilhadas e sincronizadas. Como o nome diz, elas são espalhadas geograficamente por vários pontos ou nós. 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Cada um dos nós da DLT carregam em si cópias das operações realizadas, que podem ser checadas por pessoas autorizadas na rede. A veracidade das informações é garantida por um registro temporal e uma assinatura criptografada exclusiva. </a:t>
            </a:r>
          </a:p>
          <a:p>
            <a:endParaRPr lang="pt-BR" sz="1600" dirty="0"/>
          </a:p>
        </p:txBody>
      </p:sp>
      <p:pic>
        <p:nvPicPr>
          <p:cNvPr id="1032" name="Picture 8" descr="Blockchain versus tangle (directed acyclic graph) [44]. | Download  Scientific Diagram">
            <a:extLst>
              <a:ext uri="{FF2B5EF4-FFF2-40B4-BE49-F238E27FC236}">
                <a16:creationId xmlns:a16="http://schemas.microsoft.com/office/drawing/2014/main" id="{C282C085-A127-5C37-EADB-2F8423CD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25" y="2941304"/>
            <a:ext cx="4481258" cy="212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35003" y="235478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+mj-lt"/>
                <a:cs typeface="Arial" panose="020B0604020202020204" pitchFamily="34" charset="0"/>
              </a:rPr>
              <a:t>Conclusão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AE23FA-0728-22AD-72E2-40ABFFB36C19}"/>
              </a:ext>
            </a:extLst>
          </p:cNvPr>
          <p:cNvSpPr txBox="1"/>
          <p:nvPr/>
        </p:nvSpPr>
        <p:spPr>
          <a:xfrm>
            <a:off x="287403" y="852054"/>
            <a:ext cx="7942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Área de estudo promissora, campo de pesquisa em crescimento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Identificado uma grande quantidade de aplicações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problema do equilíbrio entre segurança, escalabilidade e eficiência da rede permanece como um problema em aberto. Apesar de muitas soluções propostas.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Tangle</a:t>
            </a:r>
            <a:r>
              <a:rPr lang="pt-BR" dirty="0"/>
              <a:t> se apresenta como uma alternativa viável para melhoria do problema, principalmente em </a:t>
            </a:r>
            <a:r>
              <a:rPr lang="pt-BR" dirty="0" err="1"/>
              <a:t>IoT</a:t>
            </a:r>
            <a:r>
              <a:rPr lang="pt-BR" dirty="0"/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B0B3BC7-053D-A52D-1090-B1AF65783A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3639" cy="51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74;p17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1C9078-7D06-8453-8C79-FEB1584679E8}"/>
              </a:ext>
            </a:extLst>
          </p:cNvPr>
          <p:cNvSpPr txBox="1"/>
          <p:nvPr/>
        </p:nvSpPr>
        <p:spPr>
          <a:xfrm>
            <a:off x="1073727" y="1835527"/>
            <a:ext cx="6476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+mj-lt"/>
              </a:rPr>
              <a:t>OBRIGADO!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44B062-919B-6CC6-0660-7879A690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5" y="1147763"/>
            <a:ext cx="83335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EA104E-A3F3-CEBC-6EE8-CCAA9F168247}"/>
              </a:ext>
            </a:extLst>
          </p:cNvPr>
          <p:cNvSpPr txBox="1"/>
          <p:nvPr/>
        </p:nvSpPr>
        <p:spPr>
          <a:xfrm>
            <a:off x="1073726" y="2807721"/>
            <a:ext cx="6476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+mj-lt"/>
              </a:rPr>
              <a:t>Perguntas?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C095EB8-5020-DC38-99EF-07B6A8A224BA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IOTA / TANGLE</a:t>
            </a:r>
          </a:p>
        </p:txBody>
      </p:sp>
      <p:pic>
        <p:nvPicPr>
          <p:cNvPr id="3" name="Picture 2" descr="La Iota Descentralizó El Logotipo Oscuro Del Vector Del Cryptocurrency De  Los Pagos De Las Internet-de-cosas Del Blockchain Ilustración del Vector -  Ilustración de comercio, intercambio: 109805090">
            <a:extLst>
              <a:ext uri="{FF2B5EF4-FFF2-40B4-BE49-F238E27FC236}">
                <a16:creationId xmlns:a16="http://schemas.microsoft.com/office/drawing/2014/main" id="{8681C16B-4847-F63F-BFA8-6D257D89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132" y="488649"/>
            <a:ext cx="1143524" cy="11435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48677" y="831456"/>
            <a:ext cx="4423143" cy="31328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IOTA é uma criptomoeda, que surgiu da necessidade de soluções financeiras seguras, livre de taxas, com transações mais rápidas e descentralizadas voltados para Internet das coisas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), foi descrita em 2016 porém os primeiros conceitos surgiram em 2014. </a:t>
            </a:r>
          </a:p>
          <a:p>
            <a:pPr algn="just">
              <a:lnSpc>
                <a:spcPct val="11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tecnologia adjacente a IOTA é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que foi descrita em 2016 no artigo "The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 por um matemático russo/brasileiro chamado Serguei Popov.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BC837F-64DE-76C4-864F-9A9C5BCDF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195" y="1734445"/>
            <a:ext cx="3891590" cy="23433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C095EB8-5020-DC38-99EF-07B6A8A224BA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LIMITAÇÕES DA BLOCKCHAIN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48857" y="1143000"/>
            <a:ext cx="6028578" cy="38712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limitado: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Apresenta baixo número de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transações por segundo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TPS (Zander 2019). O (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TPS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 é 7 para Bitcoin. Já o (TPS) da Visa é 1600 (Bachmann,2019).</a:t>
            </a:r>
          </a:p>
          <a:p>
            <a:pPr algn="just">
              <a:lnSpc>
                <a:spcPct val="11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Custos de transação: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As taxas funcionam como um incentivo para o participantes a investir na infraestrutura necessária para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Porém, as taxas criam um obstáculo para 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micropagamentos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(Popov, 2016).</a:t>
            </a:r>
          </a:p>
          <a:p>
            <a:pPr algn="just">
              <a:lnSpc>
                <a:spcPct val="11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Atraso de confirmação: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adição de um único bloco de cada vez leva a atraso na confirmação das transações.</a:t>
            </a:r>
          </a:p>
          <a:p>
            <a:pPr algn="just">
              <a:lnSpc>
                <a:spcPct val="11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Desigualdade: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Mineradores, com alto poder computacional, assumirão o controle do DLT, impedindo dispositivos com baixo poder computacional de minerar novos blocos.</a:t>
            </a:r>
          </a:p>
          <a:p>
            <a:pPr algn="just">
              <a:lnSpc>
                <a:spcPct val="11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Reality as a social construct – How IOTAs most radical tech-decisions aim  to disrupt the DLT space : r/Iota">
            <a:extLst>
              <a:ext uri="{FF2B5EF4-FFF2-40B4-BE49-F238E27FC236}">
                <a16:creationId xmlns:a16="http://schemas.microsoft.com/office/drawing/2014/main" id="{51726709-DE69-8128-9D9B-094EDF0F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81" y="1289606"/>
            <a:ext cx="2478254" cy="315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8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C095EB8-5020-DC38-99EF-07B6A8A224BA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Objetivos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48857" y="796636"/>
            <a:ext cx="7942198" cy="42176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spcBef>
                <a:spcPts val="0"/>
              </a:spcBef>
              <a:spcAft>
                <a:spcPts val="1800"/>
              </a:spcAft>
            </a:pPr>
            <a:r>
              <a:rPr lang="pt-BR" sz="1800" dirty="0">
                <a:cs typeface="Arial" panose="020B0604020202020204" pitchFamily="34" charset="0"/>
              </a:rPr>
              <a:t>Estudar e entender o funcionamento da estrutura da </a:t>
            </a:r>
            <a:r>
              <a:rPr lang="pt-BR" sz="1800" dirty="0" err="1">
                <a:cs typeface="Arial" panose="020B0604020202020204" pitchFamily="34" charset="0"/>
              </a:rPr>
              <a:t>Tangle</a:t>
            </a:r>
            <a:r>
              <a:rPr lang="pt-BR" sz="1800" dirty="0">
                <a:cs typeface="Arial" panose="020B0604020202020204" pitchFamily="34" charset="0"/>
              </a:rPr>
              <a:t> </a:t>
            </a:r>
            <a:r>
              <a:rPr lang="pt-BR" sz="1800" b="0" i="0" u="none" strike="noStrike" dirty="0">
                <a:effectLst/>
              </a:rPr>
              <a:t>(arquitetura, comunicação, protocolos de consenso, tipos de vulnerabilidades, prós e contras da tecnologia).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Entender , testar e utilizar a estrutura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Pública –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Devnet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Implementar a comunicação segura entre dispositivos através da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Desenvolver um relatório que demonstra a importância de pensar em novos tipos de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DLTs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para cenários e exigências especificas. </a:t>
            </a:r>
          </a:p>
          <a:p>
            <a:pPr algn="just">
              <a:lnSpc>
                <a:spcPct val="11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Cronograma (Previsto)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94C6C90-0577-2CF5-49ED-8EFA04EEE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43713"/>
              </p:ext>
            </p:extLst>
          </p:nvPr>
        </p:nvGraphicFramePr>
        <p:xfrm>
          <a:off x="1126959" y="781193"/>
          <a:ext cx="6400803" cy="3985236"/>
        </p:xfrm>
        <a:graphic>
          <a:graphicData uri="http://schemas.openxmlformats.org/drawingml/2006/table">
            <a:tbl>
              <a:tblPr/>
              <a:tblGrid>
                <a:gridCol w="1969479">
                  <a:extLst>
                    <a:ext uri="{9D8B030D-6E8A-4147-A177-3AD203B41FA5}">
                      <a16:colId xmlns:a16="http://schemas.microsoft.com/office/drawing/2014/main" val="1040196895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1532316352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895239792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452305765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122476915"/>
                    </a:ext>
                  </a:extLst>
                </a:gridCol>
              </a:tblGrid>
              <a:tr h="280132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Atividade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Mês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16173"/>
                  </a:ext>
                </a:extLst>
              </a:tr>
              <a:tr h="2801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Junho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Julho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Agosto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484135"/>
                  </a:ext>
                </a:extLst>
              </a:tr>
              <a:tr h="93156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Estudar e entender o funcionamento da estrutura da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b="0" i="0" u="none" strike="noStrike" dirty="0">
                          <a:effectLst/>
                          <a:latin typeface="+mn-lt"/>
                        </a:rPr>
                        <a:t>(arquitetura, comunicação, protocolos de consenso, tipos de vulnerabilidades, prós e contras da tecnologia).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pt-BR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pt-BR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br>
                        <a:rPr lang="pt-BR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pt-BR" sz="10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523617"/>
                  </a:ext>
                </a:extLst>
              </a:tr>
              <a:tr h="66698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Entender , testar e utilizar a estrutura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 Pública –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Devnet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917429"/>
                  </a:ext>
                </a:extLst>
              </a:tr>
              <a:tr h="5512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Implementar a comunicação segura entre dispositivos através da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05886"/>
                  </a:ext>
                </a:extLst>
              </a:tr>
              <a:tr h="85162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Desenvolver uma apresentação e relatório que demonstra a importância de pensar em novos tipos de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DLTs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para cenários e exigências especificas. 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fontAlgn="t"/>
                      <a:endParaRPr lang="pt-BR" sz="10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7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38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Cronograma (Realizado)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94C6C90-0577-2CF5-49ED-8EFA04EEE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27786"/>
              </p:ext>
            </p:extLst>
          </p:nvPr>
        </p:nvGraphicFramePr>
        <p:xfrm>
          <a:off x="1126959" y="781193"/>
          <a:ext cx="6400803" cy="3985236"/>
        </p:xfrm>
        <a:graphic>
          <a:graphicData uri="http://schemas.openxmlformats.org/drawingml/2006/table">
            <a:tbl>
              <a:tblPr/>
              <a:tblGrid>
                <a:gridCol w="1969479">
                  <a:extLst>
                    <a:ext uri="{9D8B030D-6E8A-4147-A177-3AD203B41FA5}">
                      <a16:colId xmlns:a16="http://schemas.microsoft.com/office/drawing/2014/main" val="1040196895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1532316352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895239792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452305765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122476915"/>
                    </a:ext>
                  </a:extLst>
                </a:gridCol>
              </a:tblGrid>
              <a:tr h="280132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Atividade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Mês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16173"/>
                  </a:ext>
                </a:extLst>
              </a:tr>
              <a:tr h="2801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Junho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Julho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Agosto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484135"/>
                  </a:ext>
                </a:extLst>
              </a:tr>
              <a:tr h="93156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Estudar e entender o funcionamento da estrutura da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b="0" i="0" u="none" strike="noStrike" dirty="0">
                          <a:effectLst/>
                          <a:latin typeface="+mn-lt"/>
                        </a:rPr>
                        <a:t>(arquitetura, comunicação, protocolos de consenso, tipos de vulnerabilidades, prós e contras da tecnologia).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pt-BR" sz="1000" b="1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</a:br>
                      <a:r>
                        <a:rPr lang="pt-BR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pt-BR" sz="1000" b="1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</a:br>
                      <a:br>
                        <a:rPr lang="pt-BR" sz="1000" b="1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</a:br>
                      <a:endParaRPr lang="pt-BR" sz="1000" b="1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523617"/>
                  </a:ext>
                </a:extLst>
              </a:tr>
              <a:tr h="66698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Entender , testar e utilizar a estrutura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 Pública –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Devnet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1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917429"/>
                  </a:ext>
                </a:extLst>
              </a:tr>
              <a:tr h="5512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Implementar a comunicação segura entre dispositivos através da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X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05886"/>
                  </a:ext>
                </a:extLst>
              </a:tr>
              <a:tr h="85162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Desenvolver uma apresentação e relatório que demonstra a importância de pensar em novos tipos de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DLTs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para cenários e exigências especificas. 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1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pt-BR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b="1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  <a:p>
                      <a:pPr algn="ctr" fontAlgn="t"/>
                      <a:endParaRPr lang="pt-BR" sz="10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7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65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Relevância do Tema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6E4A60-6A35-B884-8C7C-18F790D1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3" y="1041372"/>
            <a:ext cx="7283831" cy="35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48857" y="407478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spcBef>
                <a:spcPts val="0"/>
              </a:spcBef>
              <a:spcAft>
                <a:spcPts val="18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possui algumas versões: (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https://roadmap.iota.org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)  </a:t>
            </a: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52EFEC-E831-2143-3298-EAF6423F2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" y="992602"/>
            <a:ext cx="7757198" cy="3743420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2C0B713-FFCC-23D5-641D-99DA30647AC6}"/>
              </a:ext>
            </a:extLst>
          </p:cNvPr>
          <p:cNvCxnSpPr>
            <a:cxnSpLocks/>
          </p:cNvCxnSpPr>
          <p:nvPr/>
        </p:nvCxnSpPr>
        <p:spPr>
          <a:xfrm flipH="1">
            <a:off x="1551709" y="2396836"/>
            <a:ext cx="900546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4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1433</Words>
  <Application>Microsoft Office PowerPoint</Application>
  <PresentationFormat>Apresentação na tela (16:9)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Setorial</cp:lastModifiedBy>
  <cp:revision>81</cp:revision>
  <dcterms:modified xsi:type="dcterms:W3CDTF">2023-08-21T15:19:20Z</dcterms:modified>
  <dc:language>pt-BR</dc:language>
</cp:coreProperties>
</file>