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35" r:id="rId3"/>
    <p:sldId id="375" r:id="rId4"/>
    <p:sldId id="376" r:id="rId5"/>
    <p:sldId id="377" r:id="rId6"/>
    <p:sldId id="379" r:id="rId7"/>
    <p:sldId id="378" r:id="rId8"/>
    <p:sldId id="380" r:id="rId9"/>
    <p:sldId id="381" r:id="rId10"/>
    <p:sldId id="382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11" r:id="rId33"/>
    <p:sldId id="412" r:id="rId34"/>
    <p:sldId id="415" r:id="rId35"/>
    <p:sldId id="419" r:id="rId36"/>
    <p:sldId id="405" r:id="rId37"/>
    <p:sldId id="406" r:id="rId38"/>
    <p:sldId id="407" r:id="rId39"/>
    <p:sldId id="408" r:id="rId40"/>
    <p:sldId id="409" r:id="rId41"/>
    <p:sldId id="413" r:id="rId42"/>
    <p:sldId id="414" r:id="rId43"/>
    <p:sldId id="416" r:id="rId44"/>
    <p:sldId id="420" r:id="rId45"/>
    <p:sldId id="417" r:id="rId46"/>
    <p:sldId id="418" r:id="rId47"/>
    <p:sldId id="29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1C1C1C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rgbClr val="DDDDDD"/>
            </a:gs>
            <a:gs pos="100000">
              <a:srgbClr val="000000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556" y="3512056"/>
            <a:ext cx="9144000" cy="1511280"/>
          </a:xfr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700" b="1" strike="noStrike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144000" cy="936104"/>
          </a:xfrm>
        </p:spPr>
        <p:txBody>
          <a:bodyPr lIns="118872" tIns="0" rIns="45720" b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pic>
        <p:nvPicPr>
          <p:cNvPr id="2055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60648"/>
            <a:ext cx="6191151" cy="3096258"/>
          </a:xfrm>
          <a:prstGeom prst="rect">
            <a:avLst/>
          </a:prstGeom>
          <a:noFill/>
        </p:spPr>
      </p:pic>
      <p:cxnSp>
        <p:nvCxnSpPr>
          <p:cNvPr id="20" name="Conector reto 19"/>
          <p:cNvCxnSpPr/>
          <p:nvPr userDrawn="1"/>
        </p:nvCxnSpPr>
        <p:spPr>
          <a:xfrm rot="10800000" flipH="1">
            <a:off x="-5556" y="347650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rot="10800000" flipH="1">
            <a:off x="-12762" y="5050316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/>
          <p:cNvSpPr txBox="1">
            <a:spLocks/>
          </p:cNvSpPr>
          <p:nvPr userDrawn="1"/>
        </p:nvSpPr>
        <p:spPr>
          <a:xfrm>
            <a:off x="-10988" y="5937405"/>
            <a:ext cx="9144000" cy="936104"/>
          </a:xfrm>
          <a:prstGeom prst="rect">
            <a:avLst/>
          </a:prstGeom>
        </p:spPr>
        <p:txBody>
          <a:bodyPr vert="horz" lIns="118872" tIns="0" rIns="45720" bIns="0" rtlCol="0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000" b="1" i="1" u="none" strike="noStrike" kern="1200" cap="none" spc="0" normalizeH="0" baseline="0" noProof="0" dirty="0" smtClean="0">
                <a:ln w="3175">
                  <a:noFill/>
                </a:ln>
                <a:solidFill>
                  <a:schemeClr val="accent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Inovação voltada a resultados.</a:t>
            </a:r>
            <a:endParaRPr kumimoji="0" lang="en-US" sz="2000" b="1" i="1" u="none" strike="noStrike" kern="1200" cap="none" spc="0" normalizeH="0" baseline="0" noProof="0" dirty="0">
              <a:ln w="3175">
                <a:noFill/>
              </a:ln>
              <a:solidFill>
                <a:schemeClr val="accent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bg>
      <p:bgPr>
        <a:gradFill rotWithShape="1">
          <a:gsLst>
            <a:gs pos="0">
              <a:srgbClr val="DDDDDD"/>
            </a:gs>
            <a:gs pos="100000">
              <a:srgbClr val="000000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556" y="3512056"/>
            <a:ext cx="9144000" cy="1511280"/>
          </a:xfr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700" b="1" strike="noStrike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13176"/>
            <a:ext cx="9144000" cy="1844824"/>
          </a:xfrm>
        </p:spPr>
        <p:txBody>
          <a:bodyPr lIns="118872" tIns="0" rIns="45720" b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dirty="0" smtClean="0"/>
              <a:t>Clique para editar o estilo do subtítulo mestre</a:t>
            </a:r>
            <a:endParaRPr kumimoji="0" lang="en-US" dirty="0"/>
          </a:p>
        </p:txBody>
      </p:sp>
      <p:pic>
        <p:nvPicPr>
          <p:cNvPr id="2055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260648"/>
            <a:ext cx="6191151" cy="3096258"/>
          </a:xfrm>
          <a:prstGeom prst="rect">
            <a:avLst/>
          </a:prstGeom>
          <a:noFill/>
        </p:spPr>
      </p:pic>
      <p:cxnSp>
        <p:nvCxnSpPr>
          <p:cNvPr id="20" name="Conector reto 19"/>
          <p:cNvCxnSpPr/>
          <p:nvPr userDrawn="1"/>
        </p:nvCxnSpPr>
        <p:spPr>
          <a:xfrm rot="10800000" flipH="1">
            <a:off x="-5556" y="347650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rot="10800000" flipH="1">
            <a:off x="-12762" y="5050316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>
            <a:noAutofit/>
          </a:bodyPr>
          <a:lstStyle>
            <a:lvl1pPr>
              <a:defRPr sz="320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2285884" y="6135687"/>
            <a:ext cx="45784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i="1" cap="none" spc="0" dirty="0" smtClean="0">
                <a:ln w="3175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rial" pitchFamily="34" charset="0"/>
                <a:cs typeface="Arial" pitchFamily="34" charset="0"/>
              </a:rPr>
              <a:t>Inovação voltada a resultados</a:t>
            </a:r>
            <a:endParaRPr lang="pt-BR" sz="2400" b="1" i="1" cap="none" spc="0" dirty="0">
              <a:ln w="3175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BD9B9B92-3847-4A4B-871D-E985687E6451}" type="datetimeFigureOut">
              <a:rPr lang="pt-BR" smtClean="0"/>
              <a:pPr/>
              <a:t>10/06/2014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9A6C81BC-5107-4EAE-8E69-3D379301E4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 bwMode="ltGray">
          <a:xfrm>
            <a:off x="0" y="1"/>
            <a:ext cx="9143999" cy="1124744"/>
          </a:xfrm>
          <a:prstGeom prst="rect">
            <a:avLst/>
          </a:prstGeom>
          <a:gradFill flip="none" rotWithShape="1">
            <a:gsLst>
              <a:gs pos="0">
                <a:srgbClr val="808080">
                  <a:alpha val="50000"/>
                </a:srgbClr>
              </a:gs>
              <a:gs pos="100000">
                <a:schemeClr val="tx1">
                  <a:alpha val="50000"/>
                </a:schemeClr>
              </a:gs>
            </a:gsLst>
            <a:lin ang="54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>
              <a:solidFill>
                <a:schemeClr val="tx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129" y="35625"/>
            <a:ext cx="8229600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17019"/>
            <a:ext cx="8229600" cy="506003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cxnSp>
        <p:nvCxnSpPr>
          <p:cNvPr id="10" name="Conector reto 9"/>
          <p:cNvCxnSpPr/>
          <p:nvPr userDrawn="1"/>
        </p:nvCxnSpPr>
        <p:spPr>
          <a:xfrm rot="10800000" flipH="1">
            <a:off x="-5556" y="1160370"/>
            <a:ext cx="9144000" cy="0"/>
          </a:xfrm>
          <a:prstGeom prst="line">
            <a:avLst/>
          </a:prstGeom>
          <a:ln w="44450" cmpd="sng">
            <a:gradFill>
              <a:gsLst>
                <a:gs pos="1000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9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 bwMode="ltGray">
          <a:xfrm>
            <a:off x="1" y="6633759"/>
            <a:ext cx="9143999" cy="216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808080">
                  <a:alpha val="50000"/>
                </a:srgbClr>
              </a:gs>
            </a:gsLst>
            <a:lin ang="54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r>
              <a:rPr kumimoji="0"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www.innovatium.com.br</a:t>
            </a:r>
            <a:endParaRPr kumimoji="0"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 rot="10800000" flipH="1">
            <a:off x="-12762" y="6585476"/>
            <a:ext cx="9144000" cy="0"/>
          </a:xfrm>
          <a:prstGeom prst="line">
            <a:avLst/>
          </a:prstGeom>
          <a:ln w="444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C:\Documentos\Innovatium\Logo\Logo 2010 NOVO\Logo_Innovatium_volume.jpg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3835" y="23750"/>
            <a:ext cx="2105008" cy="105273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mpire-db.apache.org/empiredb/hibernate.htm" TargetMode="External"/><Relationship Id="rId3" Type="http://schemas.openxmlformats.org/officeDocument/2006/relationships/hyperlink" Target="http://en.wikipedia.org/wiki/List_of_object-relational_mapping_software" TargetMode="External"/><Relationship Id="rId7" Type="http://schemas.openxmlformats.org/officeDocument/2006/relationships/hyperlink" Target="http://www.datanucleus.org/" TargetMode="External"/><Relationship Id="rId2" Type="http://schemas.openxmlformats.org/officeDocument/2006/relationships/hyperlink" Target="https://db.apache.org/jdo/jdo_v_jp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eclipselink/jpa.php" TargetMode="External"/><Relationship Id="rId5" Type="http://schemas.openxmlformats.org/officeDocument/2006/relationships/hyperlink" Target="http://hibernate.org/orm/" TargetMode="External"/><Relationship Id="rId10" Type="http://schemas.openxmlformats.org/officeDocument/2006/relationships/hyperlink" Target="https://cayenne.apache.org/" TargetMode="External"/><Relationship Id="rId4" Type="http://schemas.openxmlformats.org/officeDocument/2006/relationships/hyperlink" Target="http://java-source.net/open-source/persistence" TargetMode="External"/><Relationship Id="rId9" Type="http://schemas.openxmlformats.org/officeDocument/2006/relationships/hyperlink" Target="http://www.simpleorm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 err="1" smtClean="0">
                <a:latin typeface="Calibri" pitchFamily="34" charset="0"/>
              </a:rPr>
              <a:t>Alphalinc</a:t>
            </a:r>
            <a:r>
              <a:rPr lang="pt-BR" sz="4000" dirty="0" smtClean="0">
                <a:latin typeface="Calibri" pitchFamily="34" charset="0"/>
              </a:rPr>
              <a:t/>
            </a:r>
            <a:br>
              <a:rPr lang="pt-BR" sz="4000" dirty="0" smtClean="0">
                <a:latin typeface="Calibri" pitchFamily="34" charset="0"/>
              </a:rPr>
            </a:br>
            <a:r>
              <a:rPr lang="pt-BR" sz="3200" dirty="0" smtClean="0">
                <a:latin typeface="Calibri" pitchFamily="34" charset="0"/>
              </a:rPr>
              <a:t>Java ORM (</a:t>
            </a:r>
            <a:r>
              <a:rPr lang="pt-BR" sz="3200" dirty="0" err="1" smtClean="0">
                <a:latin typeface="Calibri" pitchFamily="34" charset="0"/>
              </a:rPr>
              <a:t>Object</a:t>
            </a:r>
            <a:r>
              <a:rPr lang="pt-BR" sz="3200" dirty="0" smtClean="0">
                <a:latin typeface="Calibri" pitchFamily="34" charset="0"/>
              </a:rPr>
              <a:t> </a:t>
            </a:r>
            <a:r>
              <a:rPr lang="pt-BR" sz="3200" dirty="0" err="1" smtClean="0">
                <a:latin typeface="Calibri" pitchFamily="34" charset="0"/>
              </a:rPr>
              <a:t>Relational</a:t>
            </a:r>
            <a:r>
              <a:rPr lang="pt-BR" sz="3200" dirty="0" smtClean="0">
                <a:latin typeface="Calibri" pitchFamily="34" charset="0"/>
              </a:rPr>
              <a:t> </a:t>
            </a:r>
            <a:r>
              <a:rPr lang="pt-BR" sz="3200" dirty="0" err="1" smtClean="0">
                <a:latin typeface="Calibri" pitchFamily="34" charset="0"/>
              </a:rPr>
              <a:t>Mapping</a:t>
            </a:r>
            <a:r>
              <a:rPr lang="pt-BR" sz="3200" dirty="0" smtClean="0">
                <a:latin typeface="Calibri" pitchFamily="34" charset="0"/>
              </a:rPr>
              <a:t>)</a:t>
            </a:r>
            <a:endParaRPr lang="pt-BR" sz="4400" dirty="0">
              <a:latin typeface="Calibri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16119" y="5157192"/>
            <a:ext cx="6111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TASC – </a:t>
            </a:r>
            <a:r>
              <a:rPr lang="pt-BR" sz="3600" b="1" dirty="0" err="1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</a:t>
            </a:r>
            <a:r>
              <a:rPr lang="pt-BR" sz="3600" b="1" dirty="0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3600" b="1" dirty="0" err="1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alpha</a:t>
            </a:r>
            <a:r>
              <a:rPr lang="pt-BR" sz="3600" b="1" dirty="0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3600" b="1" dirty="0" err="1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supply</a:t>
            </a:r>
            <a:r>
              <a:rPr lang="pt-BR" sz="3600" b="1" dirty="0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3600" b="1" dirty="0" err="1" smtClean="0">
                <a:ln w="6350" cmpd="sng">
                  <a:solidFill>
                    <a:schemeClr val="tx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chain</a:t>
            </a:r>
            <a:endParaRPr lang="pt-BR" sz="3600" b="1" dirty="0">
              <a:ln w="6350" cmpd="sng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pPr lvl="1"/>
            <a:r>
              <a:rPr lang="pt-BR" dirty="0" err="1" smtClean="0"/>
              <a:t>Implicit</a:t>
            </a:r>
            <a:r>
              <a:rPr lang="pt-BR" dirty="0" smtClean="0"/>
              <a:t> &amp;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Transactions</a:t>
            </a:r>
            <a:endParaRPr lang="pt-BR" dirty="0" smtClean="0"/>
          </a:p>
          <a:p>
            <a:pPr lvl="1"/>
            <a:r>
              <a:rPr lang="pt-BR" dirty="0" smtClean="0"/>
              <a:t>Version </a:t>
            </a:r>
            <a:r>
              <a:rPr lang="pt-BR" dirty="0" err="1" smtClean="0"/>
              <a:t>Control</a:t>
            </a:r>
            <a:r>
              <a:rPr lang="pt-BR" dirty="0" smtClean="0"/>
              <a:t> &amp; </a:t>
            </a:r>
            <a:r>
              <a:rPr lang="pt-BR" dirty="0" err="1" smtClean="0"/>
              <a:t>Optimistic</a:t>
            </a:r>
            <a:r>
              <a:rPr lang="pt-BR" dirty="0" smtClean="0"/>
              <a:t> </a:t>
            </a:r>
            <a:r>
              <a:rPr lang="pt-BR" dirty="0" err="1" smtClean="0"/>
              <a:t>Locking</a:t>
            </a:r>
            <a:endParaRPr lang="pt-BR" dirty="0" smtClean="0"/>
          </a:p>
          <a:p>
            <a:pPr lvl="1"/>
            <a:r>
              <a:rPr lang="pt-BR" dirty="0" err="1" smtClean="0"/>
              <a:t>Lock</a:t>
            </a:r>
            <a:r>
              <a:rPr lang="pt-BR" dirty="0" smtClean="0"/>
              <a:t> </a:t>
            </a:r>
            <a:r>
              <a:rPr lang="pt-BR" dirty="0" err="1" smtClean="0"/>
              <a:t>Mode</a:t>
            </a:r>
            <a:r>
              <a:rPr lang="pt-BR" dirty="0" smtClean="0"/>
              <a:t> &amp; </a:t>
            </a:r>
            <a:r>
              <a:rPr lang="pt-BR" dirty="0" err="1" smtClean="0"/>
              <a:t>Pessimistic</a:t>
            </a:r>
            <a:r>
              <a:rPr lang="pt-BR" dirty="0" smtClean="0"/>
              <a:t> </a:t>
            </a:r>
            <a:r>
              <a:rPr lang="pt-BR" dirty="0" err="1" smtClean="0"/>
              <a:t>Locking</a:t>
            </a:r>
            <a:endParaRPr lang="pt-BR" dirty="0" smtClean="0"/>
          </a:p>
          <a:p>
            <a:pPr lvl="1"/>
            <a:r>
              <a:rPr lang="pt-BR" dirty="0" smtClean="0"/>
              <a:t>JTA (Java </a:t>
            </a:r>
            <a:r>
              <a:rPr lang="pt-BR" dirty="0" err="1" smtClean="0"/>
              <a:t>Transaction</a:t>
            </a:r>
            <a:r>
              <a:rPr lang="pt-BR" dirty="0" smtClean="0"/>
              <a:t> API)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- Alternativas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5842992" cy="5060032"/>
          </a:xfrm>
        </p:spPr>
        <p:txBody>
          <a:bodyPr tIns="36000" bIns="36000" anchor="ctr" anchorCtr="0">
            <a:normAutofit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JPA - POJO – with Annotations</a:t>
            </a:r>
          </a:p>
          <a:p>
            <a:pPr algn="ctr">
              <a:buNone/>
            </a:pPr>
            <a:r>
              <a:rPr lang="en-US" b="1" dirty="0" smtClean="0"/>
              <a:t>(reverse engineering)</a:t>
            </a:r>
          </a:p>
          <a:p>
            <a:pPr algn="ctr">
              <a:buNone/>
            </a:pPr>
            <a:r>
              <a:rPr lang="en-US" b="1" dirty="0" smtClean="0"/>
              <a:t>X</a:t>
            </a:r>
          </a:p>
          <a:p>
            <a:pPr algn="ctr">
              <a:buNone/>
            </a:pPr>
            <a:r>
              <a:rPr lang="en-US" b="1" dirty="0" smtClean="0"/>
              <a:t>JPA - Dynamic Entity Classes</a:t>
            </a:r>
          </a:p>
          <a:p>
            <a:pPr algn="ctr">
              <a:buNone/>
            </a:pPr>
            <a:r>
              <a:rPr lang="en-US" b="1" dirty="0" smtClean="0"/>
              <a:t>(programmatically)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6772" y="3829595"/>
            <a:ext cx="3113700" cy="24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graphics1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54" y="2060848"/>
            <a:ext cx="6552714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2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54" y="2076339"/>
            <a:ext cx="6552714" cy="394494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4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624736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6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9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s11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dirty="0" smtClean="0"/>
              <a:t>JDBC - Java Database </a:t>
            </a:r>
            <a:r>
              <a:rPr lang="pt-BR" dirty="0" err="1" smtClean="0"/>
              <a:t>Connectivity</a:t>
            </a:r>
            <a:endParaRPr lang="pt-BR" dirty="0" smtClean="0"/>
          </a:p>
          <a:p>
            <a:pPr algn="ctr"/>
            <a:r>
              <a:rPr lang="pt-BR" dirty="0" smtClean="0"/>
              <a:t>JDO - Java Data </a:t>
            </a:r>
            <a:r>
              <a:rPr lang="pt-BR" dirty="0" err="1" smtClean="0"/>
              <a:t>Objects</a:t>
            </a:r>
            <a:endParaRPr lang="pt-BR" dirty="0" smtClean="0"/>
          </a:p>
          <a:p>
            <a:pPr algn="ctr"/>
            <a:r>
              <a:rPr lang="pt-BR" dirty="0" smtClean="0"/>
              <a:t>JPA - Java </a:t>
            </a:r>
            <a:r>
              <a:rPr lang="pt-BR" dirty="0" err="1" smtClean="0"/>
              <a:t>Persistence</a:t>
            </a:r>
            <a:r>
              <a:rPr lang="pt-BR" dirty="0" smtClean="0"/>
              <a:t> API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6161" y="1772816"/>
            <a:ext cx="628218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s1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14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1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16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17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31640" y="2060848"/>
            <a:ext cx="6552728" cy="396044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s18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95536" y="2060848"/>
            <a:ext cx="7920880" cy="460851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19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79512" y="2060848"/>
            <a:ext cx="7704856" cy="479715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20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23528" y="2060848"/>
            <a:ext cx="7632848" cy="4797152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(reverse </a:t>
            </a:r>
            <a:r>
              <a:rPr lang="pt-BR" dirty="0" err="1" smtClean="0"/>
              <a:t>engineering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</a:t>
            </a:r>
            <a:r>
              <a:rPr lang="pt-BR" dirty="0" err="1" smtClean="0"/>
              <a:t>Create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Employee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new Employee();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(name);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employee.setJob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(job);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employee.setSalary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(salary);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employee.setDeptno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deptno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session.save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(employee);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Read (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retrieve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Employee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(Employee)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sz="2400" u="sng" dirty="0" smtClean="0">
                <a:hlinkClick r:id="rId2"/>
              </a:rPr>
              <a:t>https://db.apache.org/jdo/jdo_v_jpa.html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3"/>
              </a:rPr>
              <a:t>http://en.wikipedia.org/wiki/List_of_object-relational_mapping_software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4"/>
              </a:rPr>
              <a:t>http://java-source.net/open-source/persistence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5"/>
              </a:rPr>
              <a:t>http://hibernate.org/orm/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6"/>
              </a:rPr>
              <a:t>https://www.eclipse.org/eclipselink/jpa.php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7"/>
              </a:rPr>
              <a:t>http://www.datanucleus.org/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8"/>
              </a:rPr>
              <a:t>http://empire-db.apache.org/empiredb/hibernate.htm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9"/>
              </a:rPr>
              <a:t>http://www.simpleorm.org/</a:t>
            </a:r>
            <a:endParaRPr lang="pt-BR" sz="2400" u="sng" dirty="0" smtClean="0"/>
          </a:p>
          <a:p>
            <a:pPr lvl="1"/>
            <a:r>
              <a:rPr lang="pt-BR" sz="2400" u="sng" dirty="0" smtClean="0">
                <a:hlinkClick r:id="rId10"/>
              </a:rPr>
              <a:t>https://cayenne.apache.org/</a:t>
            </a:r>
            <a:endParaRPr lang="pt-BR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</a:t>
            </a:r>
            <a:r>
              <a:rPr lang="pt-BR" dirty="0" err="1" smtClean="0"/>
              <a:t>Update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Employee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(Employee)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employee.setSalary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(9000);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session.update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(employee);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Delete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Employee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(Employee)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session.delete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(employee);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Many-to-One</a:t>
            </a:r>
            <a:r>
              <a:rPr lang="pt-BR" dirty="0" smtClean="0"/>
              <a:t> </a:t>
            </a:r>
            <a:r>
              <a:rPr lang="pt-BR" dirty="0" err="1" smtClean="0"/>
              <a:t>Relationship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entityManagerFactory.createEntityManager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Order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em.find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Order.class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111);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order.getCustomer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em.close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entityManagerFactory.close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One-to-Many</a:t>
            </a:r>
            <a:r>
              <a:rPr lang="pt-BR" dirty="0" smtClean="0"/>
              <a:t> </a:t>
            </a:r>
            <a:r>
              <a:rPr lang="pt-BR" dirty="0" err="1" smtClean="0"/>
              <a:t>Relationship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entityManagerFactory.createEntityManager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Customer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em.find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Customer.class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100);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Collection&lt;Order&gt; orders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customer.getOrders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em.close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entityManagerFactory.close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Annotated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POJO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 fontScale="92500" lnSpcReduction="10000"/>
          </a:bodyPr>
          <a:lstStyle/>
          <a:p>
            <a:r>
              <a:rPr lang="pt-BR" dirty="0" err="1" smtClean="0"/>
              <a:t>Triggers</a:t>
            </a:r>
            <a:endParaRPr lang="pt-BR" dirty="0" smtClean="0"/>
          </a:p>
          <a:p>
            <a:pPr lvl="1"/>
            <a:r>
              <a:rPr lang="en-US" dirty="0" smtClean="0"/>
              <a:t>Callback methods (with annotations)</a:t>
            </a:r>
          </a:p>
          <a:p>
            <a:pPr lvl="2"/>
            <a:r>
              <a:rPr lang="en-US" dirty="0" err="1" smtClean="0"/>
              <a:t>Eventos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do </a:t>
            </a:r>
            <a:r>
              <a:rPr lang="en-US" dirty="0" err="1" smtClean="0"/>
              <a:t>NetManager</a:t>
            </a:r>
            <a:endParaRPr lang="en-US" dirty="0" smtClean="0"/>
          </a:p>
          <a:p>
            <a:pPr lvl="2"/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configurados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suportados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PrePersist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PreRemove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PostPersist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PostRemove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PreUpdate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PostUpdate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PostLoad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- Alternativas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5842992" cy="5060032"/>
          </a:xfrm>
        </p:spPr>
        <p:txBody>
          <a:bodyPr tIns="36000" bIns="36000" anchor="ctr" anchorCtr="0">
            <a:normAutofit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JPA - POJO – with Annotations</a:t>
            </a:r>
          </a:p>
          <a:p>
            <a:pPr algn="ctr">
              <a:buNone/>
            </a:pPr>
            <a:r>
              <a:rPr lang="en-US" b="1" dirty="0" smtClean="0"/>
              <a:t>(reverse engineering)</a:t>
            </a:r>
          </a:p>
          <a:p>
            <a:pPr algn="ctr">
              <a:buNone/>
            </a:pPr>
            <a:r>
              <a:rPr lang="en-US" b="1" dirty="0" smtClean="0"/>
              <a:t>X</a:t>
            </a:r>
          </a:p>
          <a:p>
            <a:pPr algn="ctr">
              <a:buNone/>
            </a:pPr>
            <a:r>
              <a:rPr lang="en-US" b="1" dirty="0" smtClean="0"/>
              <a:t>JPA - Dynamic Entity Classes</a:t>
            </a:r>
          </a:p>
          <a:p>
            <a:pPr algn="ctr">
              <a:buNone/>
            </a:pPr>
            <a:r>
              <a:rPr lang="en-US" b="1" dirty="0" smtClean="0"/>
              <a:t>(programmatically)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6772" y="3829595"/>
            <a:ext cx="3113700" cy="24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endParaRPr lang="pt-BR" dirty="0" smtClean="0"/>
          </a:p>
          <a:p>
            <a:pPr lvl="1"/>
            <a:r>
              <a:rPr lang="pt-BR" dirty="0" smtClean="0"/>
              <a:t>Não existe a definição da classe</a:t>
            </a:r>
          </a:p>
          <a:p>
            <a:pPr lvl="1"/>
            <a:r>
              <a:rPr lang="pt-BR" dirty="0" smtClean="0"/>
              <a:t>Criação dinâmica em tempo de execução</a:t>
            </a:r>
          </a:p>
          <a:p>
            <a:pPr lvl="1"/>
            <a:r>
              <a:rPr lang="pt-BR" dirty="0" smtClean="0"/>
              <a:t>Utilização do dicionário de dados do </a:t>
            </a:r>
            <a:r>
              <a:rPr lang="pt-BR" dirty="0" err="1" smtClean="0"/>
              <a:t>NetManager</a:t>
            </a:r>
            <a:endParaRPr lang="pt-BR" dirty="0" smtClean="0"/>
          </a:p>
          <a:p>
            <a:pPr lvl="1"/>
            <a:r>
              <a:rPr lang="pt-BR" dirty="0" smtClean="0"/>
              <a:t>Utilização da API de forma programática</a:t>
            </a:r>
          </a:p>
          <a:p>
            <a:pPr lvl="1"/>
            <a:r>
              <a:rPr lang="pt-BR" dirty="0" smtClean="0"/>
              <a:t>Totalmente aderente ao padrão JPA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</a:t>
            </a:r>
            <a:r>
              <a:rPr lang="pt-BR" dirty="0" err="1" smtClean="0"/>
              <a:t>Create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employee = new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("Employee");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Name",name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Job",job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Salary",salary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Deptno",deptno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mPersistent.save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Read (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retrieve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employee =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</a:t>
            </a:r>
            <a:r>
              <a:rPr lang="pt-BR" dirty="0" err="1" smtClean="0"/>
              <a:t>Update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employee =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("Salary",9000);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employee.save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JDBC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dirty="0" smtClean="0"/>
              <a:t>Criado em 1997 (JDK 1.1)</a:t>
            </a:r>
          </a:p>
          <a:p>
            <a:pPr lvl="1"/>
            <a:r>
              <a:rPr lang="pt-BR" dirty="0" smtClean="0"/>
              <a:t>Acesso a bancos de dados relacionais</a:t>
            </a:r>
          </a:p>
          <a:p>
            <a:pPr lvl="1"/>
            <a:r>
              <a:rPr lang="pt-BR" dirty="0" smtClean="0"/>
              <a:t>Arquitetura semelhante ao ODBC</a:t>
            </a:r>
          </a:p>
          <a:p>
            <a:pPr lvl="1"/>
            <a:r>
              <a:rPr lang="pt-BR" dirty="0" smtClean="0"/>
              <a:t>Comandos DDL e DML</a:t>
            </a:r>
          </a:p>
          <a:p>
            <a:pPr lvl="1"/>
            <a:r>
              <a:rPr lang="pt-BR" dirty="0" smtClean="0"/>
              <a:t>Abstração de tipos de dados</a:t>
            </a:r>
          </a:p>
          <a:p>
            <a:pPr lvl="1"/>
            <a:r>
              <a:rPr lang="pt-BR" dirty="0" smtClean="0"/>
              <a:t>Controle do pool de conexões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smtClean="0"/>
              <a:t>CRUD – Delete</a:t>
            </a:r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"from Employee where name = :name";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Query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session.createQuery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query.setString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("name", "John Mayer");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employee =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query.uniqueResult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employee.delete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Many-to-One</a:t>
            </a:r>
            <a:r>
              <a:rPr lang="pt-BR" dirty="0" smtClean="0"/>
              <a:t> </a:t>
            </a:r>
            <a:r>
              <a:rPr lang="pt-BR" dirty="0" err="1" smtClean="0"/>
              <a:t>Relationship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session.find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("Order", 111);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customer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order.getObjectReference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("Customer");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/>
          </a:bodyPr>
          <a:lstStyle/>
          <a:p>
            <a:r>
              <a:rPr lang="pt-BR" dirty="0" err="1" smtClean="0"/>
              <a:t>One-to-Many</a:t>
            </a:r>
            <a:r>
              <a:rPr lang="pt-BR" dirty="0" smtClean="0"/>
              <a:t> </a:t>
            </a:r>
            <a:r>
              <a:rPr lang="pt-BR" dirty="0" err="1" smtClean="0"/>
              <a:t>Relationship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customer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session.find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("Customer", 100);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Collection&lt;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 orders =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customer.getObjectCollection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Order","Customer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Persistent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order : orders){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order.get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(“ID”);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order.get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(“XXX”);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mPersistent.createClass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(“Order”);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“select o from Order o where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o.dataInclusao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&gt;= :data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o.customer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ustomer”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Entity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t" anchorCtr="0">
            <a:normAutofit lnSpcReduction="10000"/>
          </a:bodyPr>
          <a:lstStyle/>
          <a:p>
            <a:r>
              <a:rPr lang="pt-BR" dirty="0" err="1" smtClean="0"/>
              <a:t>Triggers</a:t>
            </a:r>
            <a:endParaRPr lang="pt-BR" dirty="0" smtClean="0"/>
          </a:p>
          <a:p>
            <a:pPr lvl="1"/>
            <a:r>
              <a:rPr lang="pt-BR" dirty="0" smtClean="0"/>
              <a:t>Suportadas com total transparência para o desenvolvedor</a:t>
            </a:r>
          </a:p>
          <a:p>
            <a:pPr lvl="2"/>
            <a:r>
              <a:rPr lang="pt-BR" dirty="0" smtClean="0"/>
              <a:t>Eventos de controle do </a:t>
            </a:r>
            <a:r>
              <a:rPr lang="pt-BR" dirty="0" err="1" smtClean="0"/>
              <a:t>NetManager</a:t>
            </a:r>
            <a:endParaRPr lang="pt-BR" dirty="0" smtClean="0"/>
          </a:p>
          <a:p>
            <a:pPr lvl="2"/>
            <a:r>
              <a:rPr lang="pt-BR" dirty="0" smtClean="0"/>
              <a:t>Eventos configurados para Aplicação</a:t>
            </a:r>
          </a:p>
          <a:p>
            <a:pPr lvl="1"/>
            <a:r>
              <a:rPr lang="pt-BR" dirty="0" smtClean="0"/>
              <a:t>Tipos suportados:</a:t>
            </a:r>
          </a:p>
          <a:p>
            <a:pPr lvl="2"/>
            <a:r>
              <a:rPr lang="pt-BR" dirty="0" err="1" smtClean="0"/>
              <a:t>BeforeSave</a:t>
            </a:r>
            <a:endParaRPr lang="pt-BR" dirty="0" smtClean="0"/>
          </a:p>
          <a:p>
            <a:pPr lvl="2"/>
            <a:r>
              <a:rPr lang="pt-BR" dirty="0" err="1" smtClean="0"/>
              <a:t>AfterSave</a:t>
            </a:r>
            <a:endParaRPr lang="pt-BR" dirty="0" smtClean="0"/>
          </a:p>
          <a:p>
            <a:pPr lvl="2"/>
            <a:r>
              <a:rPr lang="pt-BR" dirty="0" err="1" smtClean="0"/>
              <a:t>BeforeDelete</a:t>
            </a:r>
            <a:endParaRPr lang="pt-BR" dirty="0" smtClean="0"/>
          </a:p>
          <a:p>
            <a:pPr lvl="2"/>
            <a:r>
              <a:rPr lang="pt-BR" dirty="0" err="1" smtClean="0"/>
              <a:t>AfterDelete</a:t>
            </a:r>
            <a:endParaRPr lang="pt-BR" dirty="0" smtClean="0"/>
          </a:p>
          <a:p>
            <a:pPr lvl="2"/>
            <a:r>
              <a:rPr lang="pt-BR" dirty="0" err="1" smtClean="0"/>
              <a:t>AfterLoad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- Comparativo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317019"/>
            <a:ext cx="5842992" cy="5060032"/>
          </a:xfrm>
        </p:spPr>
        <p:txBody>
          <a:bodyPr tIns="36000" bIns="36000" anchor="ctr" anchorCtr="0">
            <a:normAutofit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JPA - POJO – with Annotations</a:t>
            </a:r>
          </a:p>
          <a:p>
            <a:pPr algn="ctr">
              <a:buNone/>
            </a:pPr>
            <a:r>
              <a:rPr lang="en-US" b="1" dirty="0" smtClean="0"/>
              <a:t>(reverse engineering)</a:t>
            </a:r>
          </a:p>
          <a:p>
            <a:pPr algn="ctr">
              <a:buNone/>
            </a:pPr>
            <a:r>
              <a:rPr lang="en-US" b="1" dirty="0" smtClean="0"/>
              <a:t>X</a:t>
            </a:r>
          </a:p>
          <a:p>
            <a:pPr algn="ctr">
              <a:buNone/>
            </a:pPr>
            <a:r>
              <a:rPr lang="en-US" b="1" dirty="0" smtClean="0"/>
              <a:t>JPA - Dynamic Entity Classes</a:t>
            </a:r>
          </a:p>
          <a:p>
            <a:pPr algn="ctr">
              <a:buNone/>
            </a:pPr>
            <a:r>
              <a:rPr lang="en-US" b="1" dirty="0" smtClean="0"/>
              <a:t>(programmatically)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6772" y="3829595"/>
            <a:ext cx="3113700" cy="24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cap="none" dirty="0" err="1" smtClean="0"/>
              <a:t>Annotated</a:t>
            </a:r>
            <a:r>
              <a:rPr lang="pt-BR" cap="none" dirty="0" smtClean="0"/>
              <a:t> POJO</a:t>
            </a:r>
            <a:endParaRPr lang="pt-BR" cap="none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Clareza</a:t>
            </a:r>
          </a:p>
          <a:p>
            <a:r>
              <a:rPr lang="pt-BR" dirty="0" smtClean="0"/>
              <a:t>Legibilidade</a:t>
            </a:r>
          </a:p>
          <a:p>
            <a:r>
              <a:rPr lang="pt-BR" dirty="0" smtClean="0"/>
              <a:t>Padrão de Mercado</a:t>
            </a:r>
          </a:p>
          <a:p>
            <a:r>
              <a:rPr lang="pt-BR" dirty="0" smtClean="0"/>
              <a:t>Maior Apoio na Implementação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cap="none" dirty="0" err="1" smtClean="0"/>
              <a:t>Dynamic</a:t>
            </a:r>
            <a:r>
              <a:rPr lang="pt-BR" cap="none" dirty="0" smtClean="0"/>
              <a:t> </a:t>
            </a:r>
            <a:r>
              <a:rPr lang="pt-BR" cap="none" dirty="0" err="1" smtClean="0"/>
              <a:t>Entity</a:t>
            </a:r>
            <a:endParaRPr lang="pt-BR" cap="non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Flexibilidade</a:t>
            </a:r>
          </a:p>
          <a:p>
            <a:r>
              <a:rPr lang="pt-BR" dirty="0" smtClean="0"/>
              <a:t>Integridade</a:t>
            </a:r>
          </a:p>
          <a:p>
            <a:r>
              <a:rPr lang="pt-BR" dirty="0" smtClean="0"/>
              <a:t>Simplicidade</a:t>
            </a:r>
          </a:p>
          <a:p>
            <a:r>
              <a:rPr lang="pt-BR" dirty="0" smtClean="0"/>
              <a:t>Menor Esforço</a:t>
            </a:r>
          </a:p>
          <a:p>
            <a:r>
              <a:rPr lang="pt-BR" dirty="0" smtClean="0"/>
              <a:t>Maior Transparência ao Desenvolvedor</a:t>
            </a:r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– Comparativo – Prós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cap="none" dirty="0" err="1" smtClean="0"/>
              <a:t>Annotated</a:t>
            </a:r>
            <a:r>
              <a:rPr lang="pt-BR" cap="none" dirty="0" smtClean="0"/>
              <a:t> POJO</a:t>
            </a:r>
            <a:endParaRPr lang="pt-BR" cap="none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Maior Esforço</a:t>
            </a:r>
          </a:p>
          <a:p>
            <a:r>
              <a:rPr lang="pt-BR" dirty="0" smtClean="0"/>
              <a:t>Menor Flexibilidade</a:t>
            </a:r>
          </a:p>
          <a:p>
            <a:r>
              <a:rPr lang="pt-BR" dirty="0" smtClean="0"/>
              <a:t>Menor Robustez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cap="none" dirty="0" err="1" smtClean="0"/>
              <a:t>Dynamic</a:t>
            </a:r>
            <a:r>
              <a:rPr lang="pt-BR" cap="none" dirty="0" smtClean="0"/>
              <a:t> </a:t>
            </a:r>
            <a:r>
              <a:rPr lang="pt-BR" cap="none" dirty="0" err="1" smtClean="0"/>
              <a:t>Entity</a:t>
            </a:r>
            <a:endParaRPr lang="pt-BR" cap="non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Maior Cuidado na Implementação</a:t>
            </a:r>
          </a:p>
          <a:p>
            <a:r>
              <a:rPr lang="pt-BR" dirty="0" smtClean="0"/>
              <a:t>Pouca Referência de Mercado</a:t>
            </a:r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 – Comparativo – Contras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Alexandre van den Mosselaar</a:t>
            </a:r>
          </a:p>
          <a:p>
            <a:r>
              <a:rPr lang="pt-BR" sz="1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alexandre@innovatium.com.br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(11) 3044-0209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(11) 98469-2498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0" y="3501008"/>
            <a:ext cx="9144000" cy="1511280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noFill/>
          </a:ln>
          <a:effectLst/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Alphalinc</a:t>
            </a: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pt-BR" sz="3200" dirty="0" smtClean="0">
                <a:latin typeface="Calibri" pitchFamily="34" charset="0"/>
              </a:rPr>
              <a:t> Java ORM (</a:t>
            </a:r>
            <a:r>
              <a:rPr lang="pt-BR" sz="3200" dirty="0" err="1" smtClean="0">
                <a:latin typeface="Calibri" pitchFamily="34" charset="0"/>
              </a:rPr>
              <a:t>Object</a:t>
            </a:r>
            <a:r>
              <a:rPr lang="pt-BR" sz="3200" dirty="0" smtClean="0">
                <a:latin typeface="Calibri" pitchFamily="34" charset="0"/>
              </a:rPr>
              <a:t> </a:t>
            </a:r>
            <a:r>
              <a:rPr lang="pt-BR" sz="3200" dirty="0" err="1" smtClean="0">
                <a:latin typeface="Calibri" pitchFamily="34" charset="0"/>
              </a:rPr>
              <a:t>Relational</a:t>
            </a:r>
            <a:r>
              <a:rPr lang="pt-BR" sz="3200" dirty="0" smtClean="0">
                <a:latin typeface="Calibri" pitchFamily="34" charset="0"/>
              </a:rPr>
              <a:t> </a:t>
            </a:r>
            <a:r>
              <a:rPr lang="pt-BR" sz="3200" dirty="0" err="1" smtClean="0">
                <a:latin typeface="Calibri" pitchFamily="34" charset="0"/>
              </a:rPr>
              <a:t>Mapping</a:t>
            </a:r>
            <a:r>
              <a:rPr lang="pt-BR" sz="3200" dirty="0" smtClean="0">
                <a:latin typeface="Calibri" pitchFamily="34" charset="0"/>
              </a:rPr>
              <a:t>)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JDO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dirty="0" smtClean="0"/>
              <a:t>Liberado em 2006</a:t>
            </a:r>
          </a:p>
          <a:p>
            <a:pPr lvl="1"/>
            <a:r>
              <a:rPr lang="pt-BR" dirty="0" smtClean="0"/>
              <a:t>POJO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Independente do tipo de banco de dados (RDBMS, OODBMS, ...)</a:t>
            </a:r>
          </a:p>
          <a:p>
            <a:pPr lvl="1"/>
            <a:r>
              <a:rPr lang="pt-BR" dirty="0" smtClean="0"/>
              <a:t>Controle de transações</a:t>
            </a:r>
          </a:p>
          <a:p>
            <a:pPr lvl="1"/>
            <a:r>
              <a:rPr lang="pt-BR" dirty="0" smtClean="0"/>
              <a:t>JDOQL - Java Data </a:t>
            </a:r>
            <a:r>
              <a:rPr lang="pt-BR" dirty="0" err="1" smtClean="0"/>
              <a:t>Objects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 smtClean="0"/>
          </a:p>
          <a:p>
            <a:pPr lvl="1"/>
            <a:r>
              <a:rPr lang="pt-BR" dirty="0" smtClean="0"/>
              <a:t>Diversas implementações comerciais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JDO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dirty="0" err="1" smtClean="0"/>
              <a:t>DataNucleus</a:t>
            </a:r>
            <a:r>
              <a:rPr lang="pt-BR" dirty="0" smtClean="0"/>
              <a:t> (*)</a:t>
            </a:r>
          </a:p>
          <a:p>
            <a:pPr lvl="1"/>
            <a:r>
              <a:rPr lang="pt-BR" dirty="0" smtClean="0"/>
              <a:t>JPOX</a:t>
            </a:r>
          </a:p>
          <a:p>
            <a:pPr lvl="1"/>
            <a:r>
              <a:rPr lang="pt-BR" dirty="0" err="1" smtClean="0"/>
              <a:t>XCalia</a:t>
            </a:r>
            <a:endParaRPr lang="pt-BR" dirty="0" smtClean="0"/>
          </a:p>
          <a:p>
            <a:pPr lvl="1"/>
            <a:r>
              <a:rPr lang="pt-BR" dirty="0" err="1" smtClean="0"/>
              <a:t>ObjectDB</a:t>
            </a:r>
            <a:endParaRPr lang="pt-BR" dirty="0" smtClean="0"/>
          </a:p>
          <a:p>
            <a:pPr lvl="1"/>
            <a:r>
              <a:rPr lang="pt-BR" dirty="0" err="1" smtClean="0"/>
              <a:t>Speedo</a:t>
            </a:r>
            <a:endParaRPr lang="pt-BR" dirty="0" smtClean="0"/>
          </a:p>
          <a:p>
            <a:pPr lvl="1"/>
            <a:r>
              <a:rPr lang="pt-BR" dirty="0" smtClean="0"/>
              <a:t>TJDO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sz="2000" dirty="0" smtClean="0"/>
              <a:t>(*) Implementação de referência no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dirty="0" smtClean="0"/>
              <a:t>Liberado em 2006 (EJB)</a:t>
            </a:r>
          </a:p>
          <a:p>
            <a:pPr lvl="1"/>
            <a:r>
              <a:rPr lang="pt-BR" dirty="0" smtClean="0"/>
              <a:t>POJO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Banco de dados relacionais (RDBMS)</a:t>
            </a:r>
          </a:p>
          <a:p>
            <a:pPr lvl="1"/>
            <a:r>
              <a:rPr lang="pt-BR" dirty="0" smtClean="0"/>
              <a:t>Controle de transações</a:t>
            </a:r>
          </a:p>
          <a:p>
            <a:pPr lvl="1"/>
            <a:r>
              <a:rPr lang="pt-BR" dirty="0" smtClean="0"/>
              <a:t>JPQL - 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 smtClean="0"/>
          </a:p>
          <a:p>
            <a:pPr lvl="1"/>
            <a:r>
              <a:rPr lang="pt-BR" dirty="0" smtClean="0"/>
              <a:t>Mais utilizado no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(*)</a:t>
            </a:r>
          </a:p>
          <a:p>
            <a:pPr lvl="1"/>
            <a:r>
              <a:rPr lang="pt-BR" dirty="0" err="1" smtClean="0"/>
              <a:t>EclipseLink</a:t>
            </a:r>
            <a:endParaRPr lang="pt-BR" dirty="0" smtClean="0"/>
          </a:p>
          <a:p>
            <a:pPr lvl="1"/>
            <a:r>
              <a:rPr lang="pt-BR" dirty="0" err="1" smtClean="0"/>
              <a:t>TopLink</a:t>
            </a:r>
            <a:r>
              <a:rPr lang="pt-BR" dirty="0" smtClean="0"/>
              <a:t> (Oracle)</a:t>
            </a:r>
          </a:p>
          <a:p>
            <a:pPr lvl="1"/>
            <a:r>
              <a:rPr lang="pt-BR" dirty="0" err="1" smtClean="0"/>
              <a:t>OpenJPA</a:t>
            </a:r>
            <a:endParaRPr lang="pt-BR" dirty="0" smtClean="0"/>
          </a:p>
          <a:p>
            <a:pPr lvl="1"/>
            <a:r>
              <a:rPr lang="pt-BR" dirty="0" err="1" smtClean="0"/>
              <a:t>DataNucleus</a:t>
            </a:r>
            <a:endParaRPr lang="pt-BR" dirty="0" smtClean="0"/>
          </a:p>
          <a:p>
            <a:pPr lvl="1"/>
            <a:r>
              <a:rPr lang="pt-BR" dirty="0" err="1" smtClean="0"/>
              <a:t>ObjectDB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sz="2000" dirty="0" smtClean="0"/>
              <a:t>(*) Implementação de referência no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52728"/>
          </a:xfrm>
        </p:spPr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Alphalinc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- Java ORM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JPA</a:t>
            </a:r>
            <a:endParaRPr lang="pt-BR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tIns="36000" bIns="36000" anchor="ctr" anchorCtr="0">
            <a:normAutofit/>
          </a:bodyPr>
          <a:lstStyle/>
          <a:p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Mechanism</a:t>
            </a:r>
            <a:endParaRPr lang="pt-BR" dirty="0" smtClean="0"/>
          </a:p>
          <a:p>
            <a:pPr lvl="1"/>
            <a:r>
              <a:rPr lang="en-US" dirty="0" smtClean="0"/>
              <a:t>Annotations</a:t>
            </a:r>
          </a:p>
          <a:p>
            <a:pPr lvl="2"/>
            <a:r>
              <a:rPr lang="en-US" dirty="0" smtClean="0"/>
              <a:t>reverse engineering (*)</a:t>
            </a:r>
          </a:p>
          <a:p>
            <a:pPr lvl="2"/>
            <a:r>
              <a:rPr lang="en-US" dirty="0" smtClean="0"/>
              <a:t>added manually</a:t>
            </a:r>
          </a:p>
          <a:p>
            <a:pPr lvl="2"/>
            <a:r>
              <a:rPr lang="en-US" dirty="0" smtClean="0"/>
              <a:t>generated class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API (programmatically)</a:t>
            </a:r>
          </a:p>
          <a:p>
            <a:pPr lvl="2"/>
            <a:r>
              <a:rPr lang="en-US" dirty="0" smtClean="0"/>
              <a:t>fewer implementations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(*) </a:t>
            </a:r>
            <a:r>
              <a:rPr lang="en-US" sz="2000" dirty="0" err="1" smtClean="0"/>
              <a:t>Mecanismo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utilizado</a:t>
            </a:r>
            <a:r>
              <a:rPr lang="en-US" sz="2000" dirty="0" smtClean="0"/>
              <a:t> no </a:t>
            </a:r>
            <a:r>
              <a:rPr lang="en-US" sz="2000" dirty="0" err="1" smtClean="0"/>
              <a:t>mercado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Personalizada 1">
      <a:dk1>
        <a:srgbClr val="000000"/>
      </a:dk1>
      <a:lt1>
        <a:srgbClr val="FFFFFF"/>
      </a:lt1>
      <a:dk2>
        <a:srgbClr val="333333"/>
      </a:dk2>
      <a:lt2>
        <a:srgbClr val="DDDDDD"/>
      </a:lt2>
      <a:accent1>
        <a:srgbClr val="F07800"/>
      </a:accent1>
      <a:accent2>
        <a:srgbClr val="C00000"/>
      </a:accent2>
      <a:accent3>
        <a:srgbClr val="990000"/>
      </a:accent3>
      <a:accent4>
        <a:srgbClr val="663300"/>
      </a:accent4>
      <a:accent5>
        <a:srgbClr val="333333"/>
      </a:accent5>
      <a:accent6>
        <a:srgbClr val="808080"/>
      </a:accent6>
      <a:hlink>
        <a:srgbClr val="990033"/>
      </a:hlink>
      <a:folHlink>
        <a:srgbClr val="FF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2166</TotalTime>
  <Words>1093</Words>
  <Application>Microsoft Office PowerPoint</Application>
  <PresentationFormat>Apresentação na tela (4:3)</PresentationFormat>
  <Paragraphs>297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Módulo</vt:lpstr>
      <vt:lpstr>Alphalinc Java ORM (Object Relational Mapping)</vt:lpstr>
      <vt:lpstr>Alphalinc - Java ORM Introdução</vt:lpstr>
      <vt:lpstr>Alphalinc - Java ORM Referências</vt:lpstr>
      <vt:lpstr>Alphalinc - Java ORM JDBC</vt:lpstr>
      <vt:lpstr>Alphalinc - Java ORM JDO</vt:lpstr>
      <vt:lpstr>Alphalinc - Java ORM JDO</vt:lpstr>
      <vt:lpstr>Alphalinc - Java ORM JPA</vt:lpstr>
      <vt:lpstr>Alphalinc - Java ORM JPA</vt:lpstr>
      <vt:lpstr>Alphalinc - Java ORM JPA</vt:lpstr>
      <vt:lpstr>Alphalinc - Java ORM JPA</vt:lpstr>
      <vt:lpstr>Alphalinc - Java ORM JPA - Alternativas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Annotated POJO</vt:lpstr>
      <vt:lpstr>Alphalinc - Java ORM JPA - Alternativas</vt:lpstr>
      <vt:lpstr>Alphalinc - Java ORM JPA Dynamic Entity</vt:lpstr>
      <vt:lpstr>Alphalinc - Java ORM JPA Dynamic Entity</vt:lpstr>
      <vt:lpstr>Alphalinc - Java ORM JPA Dynamic Entity</vt:lpstr>
      <vt:lpstr>Alphalinc - Java ORM JPA Dynamic Entity</vt:lpstr>
      <vt:lpstr>Alphalinc - Java ORM JPA Dynamic Entity</vt:lpstr>
      <vt:lpstr>Alphalinc - Java ORM JPA Dynamic Entity</vt:lpstr>
      <vt:lpstr>Alphalinc - Java ORM JPA Dynamic Entity</vt:lpstr>
      <vt:lpstr>Alphalinc - Java ORM JPA Dynamic Entity</vt:lpstr>
      <vt:lpstr>Alphalinc - Java ORM JPA - Comparativo</vt:lpstr>
      <vt:lpstr>Alphalinc - Java ORM JPA – Comparativo – Prós</vt:lpstr>
      <vt:lpstr>Alphalinc - Java ORM JPA – Comparativo – Contras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mosselaar</dc:creator>
  <cp:lastModifiedBy>mosselaar</cp:lastModifiedBy>
  <cp:revision>89</cp:revision>
  <dcterms:created xsi:type="dcterms:W3CDTF">2010-11-23T23:34:55Z</dcterms:created>
  <dcterms:modified xsi:type="dcterms:W3CDTF">2014-06-10T17:43:52Z</dcterms:modified>
</cp:coreProperties>
</file>