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421" r:id="rId3"/>
    <p:sldId id="422" r:id="rId4"/>
    <p:sldId id="423" r:id="rId5"/>
    <p:sldId id="335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49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291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1C1C1C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EC3C9-390E-4BDB-906B-1CFADD8EACA3}" type="doc">
      <dgm:prSet loTypeId="urn:microsoft.com/office/officeart/2005/8/layout/gear1" loCatId="cycle" qsTypeId="urn:microsoft.com/office/officeart/2005/8/quickstyle/simple4" qsCatId="simple" csTypeId="urn:microsoft.com/office/officeart/2005/8/colors/accent1_2" csCatId="accent1" phldr="1"/>
      <dgm:spPr/>
    </dgm:pt>
    <dgm:pt modelId="{CC669F31-EECD-4D67-A444-1645DCB27C7D}">
      <dgm:prSet phldrT="[Texto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ECC860C-71E2-4299-BAE9-E1E116FACF87}" type="parTrans" cxnId="{DE696934-10EB-44A1-9EF1-A6614B58203A}">
      <dgm:prSet/>
      <dgm:spPr/>
      <dgm:t>
        <a:bodyPr/>
        <a:lstStyle/>
        <a:p>
          <a:endParaRPr lang="pt-BR"/>
        </a:p>
      </dgm:t>
    </dgm:pt>
    <dgm:pt modelId="{74D7E288-B623-4BE3-9879-1E5B16688022}" type="sibTrans" cxnId="{DE696934-10EB-44A1-9EF1-A6614B58203A}">
      <dgm:prSet/>
      <dgm:spPr/>
      <dgm:t>
        <a:bodyPr/>
        <a:lstStyle/>
        <a:p>
          <a:endParaRPr lang="pt-BR"/>
        </a:p>
      </dgm:t>
    </dgm:pt>
    <dgm:pt modelId="{F816E115-7CE5-4114-A754-D0B1398D8ECD}">
      <dgm:prSet phldrT="[Texto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12FD461-F5EB-4FE1-8C01-1D7E4C7AE2A4}" type="parTrans" cxnId="{0665F6D9-6486-4932-90FA-1B262F6C8D4F}">
      <dgm:prSet/>
      <dgm:spPr/>
      <dgm:t>
        <a:bodyPr/>
        <a:lstStyle/>
        <a:p>
          <a:endParaRPr lang="pt-BR"/>
        </a:p>
      </dgm:t>
    </dgm:pt>
    <dgm:pt modelId="{D6D39392-7FA5-42D4-A276-2A9B4DC16113}" type="sibTrans" cxnId="{0665F6D9-6486-4932-90FA-1B262F6C8D4F}">
      <dgm:prSet/>
      <dgm:spPr/>
      <dgm:t>
        <a:bodyPr/>
        <a:lstStyle/>
        <a:p>
          <a:endParaRPr lang="pt-BR"/>
        </a:p>
      </dgm:t>
    </dgm:pt>
    <dgm:pt modelId="{FCD5E566-F364-455A-9CA8-616A7B9533BF}" type="pres">
      <dgm:prSet presAssocID="{157EC3C9-390E-4BDB-906B-1CFADD8EACA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420E6F3-2C46-407F-8C6B-A9BC9676264F}" type="pres">
      <dgm:prSet presAssocID="{CC669F31-EECD-4D67-A444-1645DCB27C7D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E4A57A-73C8-4B2D-9052-DD351B09331C}" type="pres">
      <dgm:prSet presAssocID="{CC669F31-EECD-4D67-A444-1645DCB27C7D}" presName="gear1srcNode" presStyleLbl="node1" presStyleIdx="0" presStyleCnt="2"/>
      <dgm:spPr/>
      <dgm:t>
        <a:bodyPr/>
        <a:lstStyle/>
        <a:p>
          <a:endParaRPr lang="pt-BR"/>
        </a:p>
      </dgm:t>
    </dgm:pt>
    <dgm:pt modelId="{FE81064A-7B83-467A-9B39-EFEAD3B8A85B}" type="pres">
      <dgm:prSet presAssocID="{CC669F31-EECD-4D67-A444-1645DCB27C7D}" presName="gear1dstNode" presStyleLbl="node1" presStyleIdx="0" presStyleCnt="2"/>
      <dgm:spPr/>
      <dgm:t>
        <a:bodyPr/>
        <a:lstStyle/>
        <a:p>
          <a:endParaRPr lang="pt-BR"/>
        </a:p>
      </dgm:t>
    </dgm:pt>
    <dgm:pt modelId="{D86C8DE3-1205-49A1-B6A1-605402BCCF78}" type="pres">
      <dgm:prSet presAssocID="{F816E115-7CE5-4114-A754-D0B1398D8ECD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73C0BB1-BF00-4195-B368-2ED61DA76BD4}" type="pres">
      <dgm:prSet presAssocID="{F816E115-7CE5-4114-A754-D0B1398D8ECD}" presName="gear2srcNode" presStyleLbl="node1" presStyleIdx="1" presStyleCnt="2"/>
      <dgm:spPr/>
      <dgm:t>
        <a:bodyPr/>
        <a:lstStyle/>
        <a:p>
          <a:endParaRPr lang="pt-BR"/>
        </a:p>
      </dgm:t>
    </dgm:pt>
    <dgm:pt modelId="{01706670-5BBD-4703-8805-30A955729371}" type="pres">
      <dgm:prSet presAssocID="{F816E115-7CE5-4114-A754-D0B1398D8ECD}" presName="gear2dstNode" presStyleLbl="node1" presStyleIdx="1" presStyleCnt="2"/>
      <dgm:spPr/>
      <dgm:t>
        <a:bodyPr/>
        <a:lstStyle/>
        <a:p>
          <a:endParaRPr lang="pt-BR"/>
        </a:p>
      </dgm:t>
    </dgm:pt>
    <dgm:pt modelId="{2AC1BE96-038F-4B48-9A60-12E11D1798B7}" type="pres">
      <dgm:prSet presAssocID="{74D7E288-B623-4BE3-9879-1E5B16688022}" presName="connector1" presStyleLbl="sibTrans2D1" presStyleIdx="0" presStyleCnt="2"/>
      <dgm:spPr/>
      <dgm:t>
        <a:bodyPr/>
        <a:lstStyle/>
        <a:p>
          <a:endParaRPr lang="pt-BR"/>
        </a:p>
      </dgm:t>
    </dgm:pt>
    <dgm:pt modelId="{1CC452A5-85B2-4B85-BB96-54716B649079}" type="pres">
      <dgm:prSet presAssocID="{D6D39392-7FA5-42D4-A276-2A9B4DC16113}" presName="connector2" presStyleLbl="sibTrans2D1" presStyleIdx="1" presStyleCnt="2"/>
      <dgm:spPr/>
      <dgm:t>
        <a:bodyPr/>
        <a:lstStyle/>
        <a:p>
          <a:endParaRPr lang="pt-BR"/>
        </a:p>
      </dgm:t>
    </dgm:pt>
  </dgm:ptLst>
  <dgm:cxnLst>
    <dgm:cxn modelId="{C696F1C3-254F-4F00-91CE-AACD1BD9D603}" type="presOf" srcId="{CC669F31-EECD-4D67-A444-1645DCB27C7D}" destId="{FE81064A-7B83-467A-9B39-EFEAD3B8A85B}" srcOrd="2" destOrd="0" presId="urn:microsoft.com/office/officeart/2005/8/layout/gear1"/>
    <dgm:cxn modelId="{0665F6D9-6486-4932-90FA-1B262F6C8D4F}" srcId="{157EC3C9-390E-4BDB-906B-1CFADD8EACA3}" destId="{F816E115-7CE5-4114-A754-D0B1398D8ECD}" srcOrd="1" destOrd="0" parTransId="{312FD461-F5EB-4FE1-8C01-1D7E4C7AE2A4}" sibTransId="{D6D39392-7FA5-42D4-A276-2A9B4DC16113}"/>
    <dgm:cxn modelId="{210453A1-E73E-4AEF-B1A2-D01BBC6B1ADB}" type="presOf" srcId="{157EC3C9-390E-4BDB-906B-1CFADD8EACA3}" destId="{FCD5E566-F364-455A-9CA8-616A7B9533BF}" srcOrd="0" destOrd="0" presId="urn:microsoft.com/office/officeart/2005/8/layout/gear1"/>
    <dgm:cxn modelId="{4CCCAE39-62E2-46A1-89B8-3859F05022FF}" type="presOf" srcId="{74D7E288-B623-4BE3-9879-1E5B16688022}" destId="{2AC1BE96-038F-4B48-9A60-12E11D1798B7}" srcOrd="0" destOrd="0" presId="urn:microsoft.com/office/officeart/2005/8/layout/gear1"/>
    <dgm:cxn modelId="{8A7E9AFB-CDED-4C06-BBFD-65764F65F77C}" type="presOf" srcId="{CC669F31-EECD-4D67-A444-1645DCB27C7D}" destId="{1420E6F3-2C46-407F-8C6B-A9BC9676264F}" srcOrd="0" destOrd="0" presId="urn:microsoft.com/office/officeart/2005/8/layout/gear1"/>
    <dgm:cxn modelId="{E4AE1BBA-8B11-45B6-8B16-94CEEF6C47BF}" type="presOf" srcId="{F816E115-7CE5-4114-A754-D0B1398D8ECD}" destId="{973C0BB1-BF00-4195-B368-2ED61DA76BD4}" srcOrd="1" destOrd="0" presId="urn:microsoft.com/office/officeart/2005/8/layout/gear1"/>
    <dgm:cxn modelId="{48E870DB-F5F6-47D6-BD23-B199A96294AB}" type="presOf" srcId="{F816E115-7CE5-4114-A754-D0B1398D8ECD}" destId="{01706670-5BBD-4703-8805-30A955729371}" srcOrd="2" destOrd="0" presId="urn:microsoft.com/office/officeart/2005/8/layout/gear1"/>
    <dgm:cxn modelId="{9EB57378-9A9B-4845-9146-6DEF41B49785}" type="presOf" srcId="{D6D39392-7FA5-42D4-A276-2A9B4DC16113}" destId="{1CC452A5-85B2-4B85-BB96-54716B649079}" srcOrd="0" destOrd="0" presId="urn:microsoft.com/office/officeart/2005/8/layout/gear1"/>
    <dgm:cxn modelId="{DE696934-10EB-44A1-9EF1-A6614B58203A}" srcId="{157EC3C9-390E-4BDB-906B-1CFADD8EACA3}" destId="{CC669F31-EECD-4D67-A444-1645DCB27C7D}" srcOrd="0" destOrd="0" parTransId="{DECC860C-71E2-4299-BAE9-E1E116FACF87}" sibTransId="{74D7E288-B623-4BE3-9879-1E5B16688022}"/>
    <dgm:cxn modelId="{F5E5FBB3-578C-4A52-B065-59968567117D}" type="presOf" srcId="{F816E115-7CE5-4114-A754-D0B1398D8ECD}" destId="{D86C8DE3-1205-49A1-B6A1-605402BCCF78}" srcOrd="0" destOrd="0" presId="urn:microsoft.com/office/officeart/2005/8/layout/gear1"/>
    <dgm:cxn modelId="{F5EE6377-41E0-4DC1-A9D8-E2BA1E812C9E}" type="presOf" srcId="{CC669F31-EECD-4D67-A444-1645DCB27C7D}" destId="{0FE4A57A-73C8-4B2D-9052-DD351B09331C}" srcOrd="1" destOrd="0" presId="urn:microsoft.com/office/officeart/2005/8/layout/gear1"/>
    <dgm:cxn modelId="{9A388CC5-FA65-433C-B066-F047FA293915}" type="presParOf" srcId="{FCD5E566-F364-455A-9CA8-616A7B9533BF}" destId="{1420E6F3-2C46-407F-8C6B-A9BC9676264F}" srcOrd="0" destOrd="0" presId="urn:microsoft.com/office/officeart/2005/8/layout/gear1"/>
    <dgm:cxn modelId="{5E69FA10-4C57-4BD7-866B-7919B380BF62}" type="presParOf" srcId="{FCD5E566-F364-455A-9CA8-616A7B9533BF}" destId="{0FE4A57A-73C8-4B2D-9052-DD351B09331C}" srcOrd="1" destOrd="0" presId="urn:microsoft.com/office/officeart/2005/8/layout/gear1"/>
    <dgm:cxn modelId="{A7F6446D-3B92-44E6-9027-53B83ACFBA57}" type="presParOf" srcId="{FCD5E566-F364-455A-9CA8-616A7B9533BF}" destId="{FE81064A-7B83-467A-9B39-EFEAD3B8A85B}" srcOrd="2" destOrd="0" presId="urn:microsoft.com/office/officeart/2005/8/layout/gear1"/>
    <dgm:cxn modelId="{C8265058-CA5C-404E-8B11-2BB12D96F7DD}" type="presParOf" srcId="{FCD5E566-F364-455A-9CA8-616A7B9533BF}" destId="{D86C8DE3-1205-49A1-B6A1-605402BCCF78}" srcOrd="3" destOrd="0" presId="urn:microsoft.com/office/officeart/2005/8/layout/gear1"/>
    <dgm:cxn modelId="{C0ABDF2D-BEF9-4A22-B990-E274CE433339}" type="presParOf" srcId="{FCD5E566-F364-455A-9CA8-616A7B9533BF}" destId="{973C0BB1-BF00-4195-B368-2ED61DA76BD4}" srcOrd="4" destOrd="0" presId="urn:microsoft.com/office/officeart/2005/8/layout/gear1"/>
    <dgm:cxn modelId="{4A314C9F-7ED5-49C8-B9E6-934A374F3000}" type="presParOf" srcId="{FCD5E566-F364-455A-9CA8-616A7B9533BF}" destId="{01706670-5BBD-4703-8805-30A955729371}" srcOrd="5" destOrd="0" presId="urn:microsoft.com/office/officeart/2005/8/layout/gear1"/>
    <dgm:cxn modelId="{15CF60D0-57E5-416C-8C0F-004E8746BF4F}" type="presParOf" srcId="{FCD5E566-F364-455A-9CA8-616A7B9533BF}" destId="{2AC1BE96-038F-4B48-9A60-12E11D1798B7}" srcOrd="6" destOrd="0" presId="urn:microsoft.com/office/officeart/2005/8/layout/gear1"/>
    <dgm:cxn modelId="{642D2524-9D32-4C88-A3FF-F270D893F3B8}" type="presParOf" srcId="{FCD5E566-F364-455A-9CA8-616A7B9533BF}" destId="{1CC452A5-85B2-4B85-BB96-54716B64907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20E6F3-2C46-407F-8C6B-A9BC9676264F}">
      <dsp:nvSpPr>
        <dsp:cNvPr id="0" name=""/>
        <dsp:cNvSpPr/>
      </dsp:nvSpPr>
      <dsp:spPr>
        <a:xfrm>
          <a:off x="1244949" y="610388"/>
          <a:ext cx="959182" cy="95918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endParaRPr lang="pt-BR" sz="2000" kern="1200" dirty="0"/>
        </a:p>
      </dsp:txBody>
      <dsp:txXfrm>
        <a:off x="1244949" y="610388"/>
        <a:ext cx="959182" cy="959182"/>
      </dsp:txXfrm>
    </dsp:sp>
    <dsp:sp modelId="{D86C8DE3-1205-49A1-B6A1-605402BCCF78}">
      <dsp:nvSpPr>
        <dsp:cNvPr id="0" name=""/>
        <dsp:cNvSpPr/>
      </dsp:nvSpPr>
      <dsp:spPr>
        <a:xfrm>
          <a:off x="686879" y="383672"/>
          <a:ext cx="697587" cy="69758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endParaRPr lang="pt-BR" sz="2000" kern="1200" dirty="0"/>
        </a:p>
      </dsp:txBody>
      <dsp:txXfrm>
        <a:off x="686879" y="383672"/>
        <a:ext cx="697587" cy="697587"/>
      </dsp:txXfrm>
    </dsp:sp>
    <dsp:sp modelId="{2AC1BE96-038F-4B48-9A60-12E11D1798B7}">
      <dsp:nvSpPr>
        <dsp:cNvPr id="0" name=""/>
        <dsp:cNvSpPr/>
      </dsp:nvSpPr>
      <dsp:spPr>
        <a:xfrm>
          <a:off x="1241734" y="472771"/>
          <a:ext cx="1179794" cy="1179794"/>
        </a:xfrm>
        <a:prstGeom prst="circularArrow">
          <a:avLst>
            <a:gd name="adj1" fmla="val 4878"/>
            <a:gd name="adj2" fmla="val 312630"/>
            <a:gd name="adj3" fmla="val 2849927"/>
            <a:gd name="adj4" fmla="val 15677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452A5-85B2-4B85-BB96-54716B649079}">
      <dsp:nvSpPr>
        <dsp:cNvPr id="0" name=""/>
        <dsp:cNvSpPr/>
      </dsp:nvSpPr>
      <dsp:spPr>
        <a:xfrm>
          <a:off x="563338" y="239839"/>
          <a:ext cx="892039" cy="8920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rgbClr val="DDDDDD"/>
            </a:gs>
            <a:gs pos="100000">
              <a:srgbClr val="000000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556" y="3512056"/>
            <a:ext cx="9144000" cy="1511280"/>
          </a:xfrm>
          <a:solidFill>
            <a:schemeClr val="bg1">
              <a:alpha val="40000"/>
            </a:schemeClr>
          </a:solidFill>
          <a:ln w="38100">
            <a:noFill/>
          </a:ln>
          <a:effectLst/>
        </p:spPr>
        <p:txBody>
          <a:bodyPr vert="horz" lIns="91440" tIns="0" rIns="45720" bIns="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700" b="1" strike="noStrike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13176"/>
            <a:ext cx="9144000" cy="936104"/>
          </a:xfrm>
        </p:spPr>
        <p:txBody>
          <a:bodyPr lIns="118872" tIns="0" rIns="45720" b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pic>
        <p:nvPicPr>
          <p:cNvPr id="2055" name="Picture 7" descr="C:\Documentos\Innovatium\Logo\Logo 2010 NOVO\Logo_Innovatium_volume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60648"/>
            <a:ext cx="6191151" cy="3096258"/>
          </a:xfrm>
          <a:prstGeom prst="rect">
            <a:avLst/>
          </a:prstGeom>
          <a:noFill/>
        </p:spPr>
      </p:pic>
      <p:cxnSp>
        <p:nvCxnSpPr>
          <p:cNvPr id="20" name="Conector reto 19"/>
          <p:cNvCxnSpPr/>
          <p:nvPr userDrawn="1"/>
        </p:nvCxnSpPr>
        <p:spPr>
          <a:xfrm rot="10800000" flipH="1">
            <a:off x="-5556" y="3476500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rot="10800000" flipH="1">
            <a:off x="-12762" y="5050316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2"/>
          <p:cNvSpPr txBox="1">
            <a:spLocks/>
          </p:cNvSpPr>
          <p:nvPr userDrawn="1"/>
        </p:nvSpPr>
        <p:spPr>
          <a:xfrm>
            <a:off x="-10988" y="5937405"/>
            <a:ext cx="9144000" cy="936104"/>
          </a:xfrm>
          <a:prstGeom prst="rect">
            <a:avLst/>
          </a:prstGeom>
        </p:spPr>
        <p:txBody>
          <a:bodyPr vert="horz" lIns="118872" tIns="0" rIns="45720" bIns="0" rtlCol="0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 smtClean="0">
                <a:ln w="3175">
                  <a:noFill/>
                </a:ln>
                <a:solidFill>
                  <a:schemeClr val="accent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Inovação voltada a resultados.</a:t>
            </a:r>
            <a:endParaRPr kumimoji="0" lang="en-US" sz="2000" b="1" i="1" u="none" strike="noStrike" kern="1200" cap="none" spc="0" normalizeH="0" baseline="0" noProof="0" dirty="0">
              <a:ln w="3175">
                <a:noFill/>
              </a:ln>
              <a:solidFill>
                <a:schemeClr val="accent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bg>
      <p:bgPr>
        <a:gradFill rotWithShape="1">
          <a:gsLst>
            <a:gs pos="0">
              <a:srgbClr val="DDDDDD"/>
            </a:gs>
            <a:gs pos="100000">
              <a:srgbClr val="000000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556" y="3512056"/>
            <a:ext cx="9144000" cy="1511280"/>
          </a:xfrm>
          <a:solidFill>
            <a:schemeClr val="bg1">
              <a:alpha val="40000"/>
            </a:schemeClr>
          </a:solidFill>
          <a:ln w="38100">
            <a:noFill/>
          </a:ln>
          <a:effectLst/>
        </p:spPr>
        <p:txBody>
          <a:bodyPr vert="horz" lIns="91440" tIns="0" rIns="45720" bIns="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700" b="1" strike="noStrike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13176"/>
            <a:ext cx="9144000" cy="1844824"/>
          </a:xfrm>
        </p:spPr>
        <p:txBody>
          <a:bodyPr lIns="118872" tIns="0" rIns="45720" b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pic>
        <p:nvPicPr>
          <p:cNvPr id="2055" name="Picture 7" descr="C:\Documentos\Innovatium\Logo\Logo 2010 NOVO\Logo_Innovatium_volume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60648"/>
            <a:ext cx="6191151" cy="3096258"/>
          </a:xfrm>
          <a:prstGeom prst="rect">
            <a:avLst/>
          </a:prstGeom>
          <a:noFill/>
        </p:spPr>
      </p:pic>
      <p:cxnSp>
        <p:nvCxnSpPr>
          <p:cNvPr id="20" name="Conector reto 19"/>
          <p:cNvCxnSpPr/>
          <p:nvPr userDrawn="1"/>
        </p:nvCxnSpPr>
        <p:spPr>
          <a:xfrm rot="10800000" flipH="1">
            <a:off x="-5556" y="3476500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rot="10800000" flipH="1">
            <a:off x="-12762" y="5050316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>
            <a:noAutofit/>
          </a:bodyPr>
          <a:lstStyle>
            <a:lvl1pPr>
              <a:defRPr sz="32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2285884" y="6135687"/>
            <a:ext cx="45784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i="1" cap="none" spc="0" dirty="0" smtClean="0">
                <a:ln w="3175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Inovação voltada a resultados</a:t>
            </a:r>
            <a:endParaRPr lang="pt-BR" sz="2400" b="1" i="1" cap="none" spc="0" dirty="0">
              <a:ln w="3175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01/10/2014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 bwMode="ltGray">
          <a:xfrm>
            <a:off x="0" y="1"/>
            <a:ext cx="9143999" cy="1124744"/>
          </a:xfrm>
          <a:prstGeom prst="rect">
            <a:avLst/>
          </a:prstGeom>
          <a:gradFill flip="none" rotWithShape="1">
            <a:gsLst>
              <a:gs pos="0">
                <a:srgbClr val="808080">
                  <a:alpha val="50000"/>
                </a:srgbClr>
              </a:gs>
              <a:gs pos="100000">
                <a:schemeClr val="tx1">
                  <a:alpha val="50000"/>
                </a:schemeClr>
              </a:gs>
            </a:gsLst>
            <a:lin ang="54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129" y="35625"/>
            <a:ext cx="8229600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17019"/>
            <a:ext cx="8229600" cy="506003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cxnSp>
        <p:nvCxnSpPr>
          <p:cNvPr id="10" name="Conector reto 9"/>
          <p:cNvCxnSpPr/>
          <p:nvPr userDrawn="1"/>
        </p:nvCxnSpPr>
        <p:spPr>
          <a:xfrm rot="10800000" flipH="1">
            <a:off x="-5556" y="1160370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 bwMode="ltGray">
          <a:xfrm>
            <a:off x="1" y="6633759"/>
            <a:ext cx="9143999" cy="216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808080">
                  <a:alpha val="50000"/>
                </a:srgbClr>
              </a:gs>
            </a:gsLst>
            <a:lin ang="54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r>
              <a:rPr kumimoji="0"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www.innovatium.com.br</a:t>
            </a:r>
            <a:endParaRPr kumimoji="0"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 rot="10800000" flipH="1">
            <a:off x="-12762" y="6585476"/>
            <a:ext cx="9144000" cy="0"/>
          </a:xfrm>
          <a:prstGeom prst="line">
            <a:avLst/>
          </a:prstGeom>
          <a:ln w="444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C:\Documentos\Innovatium\Logo\Logo 2010 NOVO\Logo_Innovatium_volume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3835" y="23750"/>
            <a:ext cx="2105008" cy="105273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latin typeface="Calibri" pitchFamily="34" charset="0"/>
              </a:rPr>
              <a:t>M2J - Framework </a:t>
            </a:r>
            <a:endParaRPr lang="pt-BR" sz="4400" dirty="0">
              <a:latin typeface="Calibri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Variáveis Públicas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%A=1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.var(“%A”).set(1);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%B=%A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.var(“%B”).set(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.var(“%A”).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%A(1)=0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.var(“%A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”).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s$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).set(0);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%A(1)=0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.var(“%A”,1).set(0);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– 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Operações Aritméticas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A=1+1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m$op.Add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(1,1));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B=A+1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m$op.Add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(),1));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A=“1”+1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m$op.Add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(“1”,1));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B=“4”-2*3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m$op.Multiply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m$op.Subtract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(“4”,2),3));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Operações Lógicas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(A=1)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m$op.Equal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(),1)) {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(A)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m$op.Logical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())) {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A=“1”+1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m$op.Equal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m$op.Add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(“1”,1))) {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A’=“1”+1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m$op.NotEqual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m$op.Add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(“1”,1))) {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(A&gt;1)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m$op.Greater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(),1)) {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(A&lt;=1)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m$op.LessOrEqual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(),1)) {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Funções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A=$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piece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(“1,2,3,4”,”,”,2)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m$fn.$piece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(“1,2,3,4”,”,”,2));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B=$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piece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(A,”,”)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m$fn.$piece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(),”,”);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A=B_A_”abc”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m$fn.$concat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(),”abc”));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B=$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extract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(A,10,)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m$fn.$extract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(),10,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$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piece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(A,”,”,2) = B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pieceVar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(A,”,”,2).set(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A=$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(X)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m$fn.$get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(X));</a:t>
            </a:r>
            <a:endParaRPr lang="pt-BR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Métodos s/Parâmetros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void main()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COMeditor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COMeditor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return;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u="sng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Métodos c/Parâmetros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COMGridEdit31R(YINHALT,YLFDAT=1)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Object main(Object … _p)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YINHALT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m$.newVarParamRef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(_p,1,"YINHALT");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YLFDAT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m$.newVarParamRef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(_p,2,"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YLFDAT”,1);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return _COMGridEdit31R(YINHALT,YLFDAT);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Object _COMGridEdit31R(Object … _p)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YINHALT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m$.newVarParamRef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(_p,1,"YINHALT");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YLFDAT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m$.newVarParamRef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(_p,2,"YLFDAT");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return …;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NEW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blnFollowingTimes,clsFldNo,strIndex,strIndirection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blnFollowingTimes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blnFollowingTimes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clsFldNo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clsFldNo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strIndex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strIndex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strIndirection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strIndirection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blnFollowingTimes,clsFldNo,strIndex,strIndirection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Variáveis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são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desempilhadas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automaticamente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Chamada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tem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que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ser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realizada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via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ou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m$.call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acionamento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do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método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via dispatch do framework)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DO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507288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if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'="" do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SetKeyFields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idClass,idKey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m$op.NotEqual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(),""))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SetKeyFields",idClass.get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do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AfterDataFields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pstrParentForm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_":"_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pstrGridForm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,$$$YES, $$$YES)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AfterDataFields",m$op.Concat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pstrParentForm.get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(),":",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pstrGridForm.get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()),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include.COMSYS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.$$$YES(m$),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include.COMSYS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.$$$YES(m$));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do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GetFieldDetails^COMUtilForm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idRelation,,.idFieldType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idFieldNo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COMUtilForm.GetFieldDetails",idRelation.get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(),null,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idFieldType,idFieldNo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CALL ($$)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507288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idUser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$$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GetChildUser^WWWUSER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(YUSER)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idUser.set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m$.call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WWWUSER.GetChildUser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("YUSER").get()));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if $$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IsList^COMUtils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pstrForm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m$op.Logical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m$.call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COMUtils.IsList",pstrForm.get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()))) {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write 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BarHeight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="_$$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GetSearchHeight^COMView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)_";“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m$op.Concat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BarHeight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m$.call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COMView.GetSearchHeight",idClass.get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()),";"));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XECUTE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507288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xecute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"set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strValue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$get("_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strLangRef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_")“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m$.Xecute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m$op.Concat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strValue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$get(",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strLangRef.get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(),")"));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xecute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"set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=$get(^"_YDATEI_"("_$$^WWWYM(YDATEI)_", "_pidLinkKey_",idDate,1))“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m$.Xecute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m$op.Concat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=$get(^",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YDATEI.get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(),"(",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m$.call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WWWYM.main",YDATEI.get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()),",",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pidLinkKey.get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(),", idDate,1))"));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Tecnologia “M” (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Mumps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/>
              <a:t>Variáveis Locais &amp; Públicas </a:t>
            </a:r>
          </a:p>
          <a:p>
            <a:pPr lvl="0">
              <a:lnSpc>
                <a:spcPct val="150000"/>
              </a:lnSpc>
              <a:buNone/>
            </a:pPr>
            <a:r>
              <a:rPr lang="pt-BR" sz="2400" dirty="0" smtClean="0"/>
              <a:t>	(escopo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/>
              <a:t>block</a:t>
            </a:r>
            <a:r>
              <a:rPr lang="pt-BR" sz="2400" dirty="0" smtClean="0"/>
              <a:t>/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/>
              <a:t>block</a:t>
            </a:r>
            <a:r>
              <a:rPr lang="pt-BR" sz="2400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Sem Tipos de Variáveis (</a:t>
            </a:r>
            <a:r>
              <a:rPr lang="pt-BR" sz="2400" dirty="0" err="1" smtClean="0"/>
              <a:t>tipagem</a:t>
            </a:r>
            <a:r>
              <a:rPr lang="pt-BR" sz="2400" dirty="0" smtClean="0"/>
              <a:t> fraca)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Estrutura de Dados </a:t>
            </a:r>
            <a:r>
              <a:rPr lang="pt-BR" sz="2400" dirty="0" err="1" smtClean="0"/>
              <a:t>Multi-Dimensionais</a:t>
            </a:r>
            <a:endParaRPr lang="pt-BR" sz="2400" dirty="0" smtClean="0"/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Armazenamento de Dados em Globais (subscritos)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Parâmetros sem Validação de Tipo de Dado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Parâmetros por Valor/Referência </a:t>
            </a:r>
          </a:p>
          <a:p>
            <a:pPr lvl="0">
              <a:lnSpc>
                <a:spcPct val="150000"/>
              </a:lnSpc>
              <a:buNone/>
            </a:pPr>
            <a:r>
              <a:rPr lang="pt-BR" sz="2400" dirty="0" smtClean="0"/>
              <a:t>	(</a:t>
            </a:r>
            <a:r>
              <a:rPr lang="pt-BR" sz="2400" dirty="0" err="1" smtClean="0"/>
              <a:t>by</a:t>
            </a:r>
            <a:r>
              <a:rPr lang="pt-BR" sz="2400" dirty="0" smtClean="0"/>
              <a:t> </a:t>
            </a:r>
            <a:r>
              <a:rPr lang="pt-BR" sz="2400" dirty="0" err="1" smtClean="0"/>
              <a:t>value</a:t>
            </a:r>
            <a:r>
              <a:rPr lang="pt-BR" sz="2400" dirty="0" smtClean="0"/>
              <a:t> e </a:t>
            </a:r>
            <a:r>
              <a:rPr lang="pt-BR" sz="2400" dirty="0" err="1" smtClean="0"/>
              <a:t>by</a:t>
            </a:r>
            <a:r>
              <a:rPr lang="pt-BR" sz="2400" dirty="0" smtClean="0"/>
              <a:t> </a:t>
            </a:r>
            <a:r>
              <a:rPr lang="pt-BR" sz="2400" dirty="0" err="1" smtClean="0"/>
              <a:t>reference</a:t>
            </a:r>
            <a:r>
              <a:rPr lang="pt-BR" sz="2400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Comando GOTO</a:t>
            </a:r>
          </a:p>
          <a:p>
            <a:pPr lvl="0">
              <a:lnSpc>
                <a:spcPct val="150000"/>
              </a:lnSpc>
            </a:pPr>
            <a:r>
              <a:rPr lang="pt-BR" sz="2400" dirty="0" err="1" smtClean="0"/>
              <a:t>Indireção</a:t>
            </a:r>
            <a:r>
              <a:rPr lang="pt-BR" sz="2400" dirty="0" smtClean="0"/>
              <a:t> de Variáveis (@)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Execução Interpretada (</a:t>
            </a:r>
            <a:r>
              <a:rPr lang="pt-BR" sz="2400" dirty="0" err="1" smtClean="0"/>
              <a:t>xecute</a:t>
            </a:r>
            <a:r>
              <a:rPr lang="pt-BR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NEW (</a:t>
            </a:r>
            <a:r>
              <a:rPr lang="pt-BR" sz="28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507288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New (YM,YDATEI,YKEY,YBED,YLOCATION)  ;FIS;07.01.04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YM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("YM");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YBED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("YBED");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YLOCATION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("YLOCATION");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m$.newVarExcept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(YM,YDATEI,YKEY,YBED,YLOCATION);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New (%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request,%session,%KEY,%,%ZCS,%CGIEVAR,NOKILL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NOKILL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("NOKILL");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m$.newVarExcept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(NOKILL);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NEW (</a:t>
            </a:r>
            <a:r>
              <a:rPr lang="pt-BR" sz="28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block</a:t>
            </a: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507288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do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//&lt;&lt; . NEW POSX1,POSX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POSX1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("POSX1");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POSX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("POSX");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m$.newVarBlock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(1,POSX1,POSX);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 while (false);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m$.restoreVarBlock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Armazenamento de Dados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/>
              <a:t>Dados Relacionais (RDBMS)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Metadados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da aplicação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Parâmetros da aplicação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Dados Não Relacionais (NRDBMS)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Metadados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Parâmetros da aplicação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Globais sem classe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temporários</a:t>
            </a:r>
          </a:p>
          <a:p>
            <a:pPr lvl="0">
              <a:lnSpc>
                <a:spcPct val="150000"/>
              </a:lnSpc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Armazenamento de Dados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/>
              <a:t>Dados Relacionais (RDBMS)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da aplicação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acessíveis via SQL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acessíveis por outras ferramentas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Dados Não Relacionais (NRDBMS)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armazenados sem definição de uma classe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com alto volume de acesso via global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Dados temporários (não relevantes para aplicação)</a:t>
            </a:r>
          </a:p>
          <a:p>
            <a:pPr lvl="0">
              <a:lnSpc>
                <a:spcPct val="150000"/>
              </a:lnSpc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Armazenamento de Dados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/>
              <a:t>Dados Relacionais (RDBMS)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Oracle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SQL Server</a:t>
            </a:r>
          </a:p>
          <a:p>
            <a:pPr lvl="1">
              <a:lnSpc>
                <a:spcPct val="150000"/>
              </a:lnSpc>
            </a:pPr>
            <a:r>
              <a:rPr lang="pt-BR" sz="2000" dirty="0" err="1" smtClean="0"/>
              <a:t>My</a:t>
            </a:r>
            <a:r>
              <a:rPr lang="pt-BR" sz="2000" dirty="0" smtClean="0"/>
              <a:t> SQL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etc.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Dados Não Relacionais (NRDBMS)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Oracle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SQL Server</a:t>
            </a:r>
          </a:p>
          <a:p>
            <a:pPr lvl="1">
              <a:lnSpc>
                <a:spcPct val="150000"/>
              </a:lnSpc>
            </a:pPr>
            <a:r>
              <a:rPr lang="pt-BR" sz="2000" dirty="0" err="1" smtClean="0"/>
              <a:t>Hypertable</a:t>
            </a:r>
            <a:endParaRPr lang="pt-BR" sz="2000" dirty="0" smtClean="0"/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etc.</a:t>
            </a:r>
          </a:p>
          <a:p>
            <a:pPr lvl="0">
              <a:lnSpc>
                <a:spcPct val="150000"/>
              </a:lnSpc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Armazenamento de Dados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Armazenamento de Classes/Globais: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0 – Padrão @NM (Relacional)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2 – Classes V2 (Relacional)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4 – Objetos @NM (Relacional)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90 – Relacional/Não Relacional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91 – Não Relacional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92 – Transiente (Não Relacional)</a:t>
            </a:r>
          </a:p>
          <a:p>
            <a:pPr lvl="0">
              <a:lnSpc>
                <a:spcPct val="150000"/>
              </a:lnSpc>
              <a:buNone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Armazenamento de Dados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1700808"/>
            <a:ext cx="6264696" cy="4392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63688" y="1844824"/>
            <a:ext cx="5616624" cy="2448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14" name="Fluxograma: Disco magnético 13"/>
          <p:cNvSpPr/>
          <p:nvPr/>
        </p:nvSpPr>
        <p:spPr>
          <a:xfrm>
            <a:off x="2339752" y="4725144"/>
            <a:ext cx="2088232" cy="1080120"/>
          </a:xfrm>
          <a:prstGeom prst="flowChartMagneticDisk">
            <a:avLst/>
          </a:prstGeom>
          <a:ln w="3175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RDBMS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979712" y="2204864"/>
            <a:ext cx="5184576" cy="1944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M2J Framework</a:t>
            </a:r>
            <a:endParaRPr lang="pt-BR" dirty="0"/>
          </a:p>
        </p:txBody>
      </p:sp>
      <p:sp>
        <p:nvSpPr>
          <p:cNvPr id="20" name="Seta para cima e para baixo 19"/>
          <p:cNvSpPr/>
          <p:nvPr/>
        </p:nvSpPr>
        <p:spPr>
          <a:xfrm>
            <a:off x="3225114" y="4005064"/>
            <a:ext cx="288032" cy="864096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123728" y="2564904"/>
            <a:ext cx="4896544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</a:t>
            </a:r>
            <a:r>
              <a:rPr lang="pt-BR" dirty="0" err="1" smtClean="0"/>
              <a:t>Cache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2123728" y="3068960"/>
            <a:ext cx="2376264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ORM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Relational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644008" y="3068960"/>
            <a:ext cx="2376264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MDA</a:t>
            </a:r>
          </a:p>
          <a:p>
            <a:pPr algn="ctr"/>
            <a:r>
              <a:rPr lang="pt-BR" dirty="0" smtClean="0"/>
              <a:t>(Multidimensional Data Access)</a:t>
            </a:r>
            <a:endParaRPr lang="pt-BR" dirty="0"/>
          </a:p>
        </p:txBody>
      </p:sp>
      <p:sp>
        <p:nvSpPr>
          <p:cNvPr id="19" name="Fluxograma: Disco magnético 18"/>
          <p:cNvSpPr/>
          <p:nvPr/>
        </p:nvSpPr>
        <p:spPr>
          <a:xfrm>
            <a:off x="4788024" y="4725144"/>
            <a:ext cx="2088232" cy="1080120"/>
          </a:xfrm>
          <a:prstGeom prst="flowChartMagneticDisk">
            <a:avLst/>
          </a:prstGeom>
          <a:ln w="3175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NRDBMS</a:t>
            </a:r>
            <a:endParaRPr lang="pt-BR" dirty="0"/>
          </a:p>
        </p:txBody>
      </p:sp>
      <p:sp>
        <p:nvSpPr>
          <p:cNvPr id="21" name="Seta para cima e para baixo 20"/>
          <p:cNvSpPr/>
          <p:nvPr/>
        </p:nvSpPr>
        <p:spPr>
          <a:xfrm>
            <a:off x="5673386" y="4005064"/>
            <a:ext cx="288032" cy="864096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Globais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507288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$order(^WWW002(0,pidClass,idKey))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idKey.set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m$fn.$order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("^WWW002",0,pidClass.get(),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set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objKey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$get(^WWW002(0,pidClass,idKey,1))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objKey.set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m$fn.$get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("^WWW002",0,pidClass.get(),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idKey.get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(),1)));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kill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CacheTempView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(YUSER)</a:t>
            </a:r>
          </a:p>
          <a:p>
            <a:pPr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CacheTempView",m$.var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("YUSER").get()).kill();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//&lt;&lt; if $data(^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CacheTempIncrement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YFORM,idHeaderKey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m$op.Logical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m$fn.$data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m$.var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CacheTempIncrement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YFORM.get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idHeaderKey.get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())))) {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a direita 9"/>
          <p:cNvSpPr/>
          <p:nvPr/>
        </p:nvSpPr>
        <p:spPr>
          <a:xfrm>
            <a:off x="3131840" y="3933056"/>
            <a:ext cx="2736304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Conversor de Código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Visão Geral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61035"/>
            <a:ext cx="8229600" cy="1247885"/>
          </a:xfrm>
        </p:spPr>
        <p:txBody>
          <a:bodyPr tIns="36000" bIns="360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smtClean="0"/>
              <a:t>Include (.</a:t>
            </a:r>
            <a:r>
              <a:rPr lang="pt-BR" sz="1800" dirty="0" err="1" smtClean="0"/>
              <a:t>inc</a:t>
            </a:r>
            <a:r>
              <a:rPr lang="pt-BR" sz="1800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1800" dirty="0" smtClean="0"/>
              <a:t>Rotina (.</a:t>
            </a:r>
            <a:r>
              <a:rPr lang="pt-BR" sz="1800" dirty="0" err="1" smtClean="0"/>
              <a:t>mac</a:t>
            </a:r>
            <a:r>
              <a:rPr lang="pt-BR" sz="1800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1800" dirty="0" smtClean="0"/>
              <a:t>Classe (.</a:t>
            </a:r>
            <a:r>
              <a:rPr lang="pt-BR" sz="1800" dirty="0" err="1" smtClean="0"/>
              <a:t>cls</a:t>
            </a:r>
            <a:r>
              <a:rPr lang="pt-BR" sz="1800" dirty="0" smtClean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3212976"/>
            <a:ext cx="2376264" cy="20162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Fonte</a:t>
            </a:r>
          </a:p>
          <a:p>
            <a:pPr algn="ctr"/>
            <a:r>
              <a:rPr lang="pt-BR" dirty="0" smtClean="0"/>
              <a:t>COS/”M”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940152" y="3212976"/>
            <a:ext cx="2376264" cy="20162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Fonte</a:t>
            </a:r>
          </a:p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graphicFrame>
        <p:nvGraphicFramePr>
          <p:cNvPr id="8" name="Diagrama 7"/>
          <p:cNvGraphicFramePr/>
          <p:nvPr/>
        </p:nvGraphicFramePr>
        <p:xfrm>
          <a:off x="3059832" y="3284984"/>
          <a:ext cx="2664296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Conversor de Código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Situações Não Contempladas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686800" cy="5060032"/>
          </a:xfrm>
        </p:spPr>
        <p:txBody>
          <a:bodyPr tIns="36000" bIns="360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 smtClean="0"/>
              <a:t>Blocos com ponto sem DO (blocos desabilitados) (gera ERRO)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Múltiplos comandos DO na mesma linha (não gera ERRO)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Comando FOR utilizando simultaneamente lista e intervalo (não gera ERRO)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Comando SQL Embutido (&amp;SQL) (não gera código)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Comando DO/IF/FOR sem código (gera ERRO)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Comando BASIC no código (gera ERRO)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Referência de macro #def1arg com mais de um argumento (gera ALERTA)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Classes Persistentes (V2) (não gera ERRO)</a:t>
            </a:r>
          </a:p>
          <a:p>
            <a:pPr lvl="0">
              <a:lnSpc>
                <a:spcPct val="150000"/>
              </a:lnSpc>
              <a:buNone/>
            </a:pP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Tecnologia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Caché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(COS)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/>
              <a:t>Armazenamento de Dados Relacionais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Comandos SQL Embutido (&amp;SQL)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Páginas CSP</a:t>
            </a:r>
          </a:p>
          <a:p>
            <a:pPr lvl="0">
              <a:lnSpc>
                <a:spcPct val="150000"/>
              </a:lnSpc>
            </a:pPr>
            <a:r>
              <a:rPr lang="pt-BR" sz="2400" dirty="0" err="1" smtClean="0"/>
              <a:t>Hiper-Evento</a:t>
            </a:r>
            <a:r>
              <a:rPr lang="pt-BR" sz="2400" dirty="0" smtClean="0"/>
              <a:t> (</a:t>
            </a:r>
            <a:r>
              <a:rPr lang="pt-BR" sz="2400" dirty="0" err="1" smtClean="0"/>
              <a:t>ajax</a:t>
            </a:r>
            <a:r>
              <a:rPr lang="pt-BR" sz="2400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Classes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Abstratas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Registradas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Seriais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Persistentes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Armazenamento de Objeto Persistentes (OO)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Biblioteca (%</a:t>
            </a:r>
            <a:r>
              <a:rPr lang="pt-BR" sz="2400" dirty="0" err="1" smtClean="0"/>
              <a:t>Library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Conversor de Código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Pontos de Intervenção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686800" cy="5060032"/>
          </a:xfrm>
        </p:spPr>
        <p:txBody>
          <a:bodyPr tIns="36000" bIns="36000" anchor="ctr" anchorCtr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pt-BR" sz="2000" dirty="0" smtClean="0"/>
              <a:t>Referência de globais de índice (^...s) em classes relacionais (sem dados)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Comandos SQL embutido (&amp;SQL) (sem código gerado pelo conversor)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Utilização de “</a:t>
            </a:r>
            <a:r>
              <a:rPr lang="pt-BR" sz="2000" dirty="0" err="1" smtClean="0"/>
              <a:t>resultset</a:t>
            </a:r>
            <a:r>
              <a:rPr lang="pt-BR" sz="2000" dirty="0" smtClean="0"/>
              <a:t>” com comando SQL inválido (erro de execução)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Comandos interpretados muito complexos (</a:t>
            </a:r>
            <a:r>
              <a:rPr lang="pt-BR" sz="2000" dirty="0" err="1" smtClean="0"/>
              <a:t>xecute</a:t>
            </a:r>
            <a:r>
              <a:rPr lang="pt-BR" sz="2000" dirty="0" smtClean="0"/>
              <a:t>) (erro de execução)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Acionamento de rotinas não convertidas (erro de execução)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Acionamento de classes/objetos V2 não convertidos (erro de execução)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Acionamento de classes/objetos da biblioteca inexistentes (erro de compilação/execução)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Referência de variáveis não inicializadas (erro de UNDEFINED)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/>
              <a:t>Funções não suportadas ($</a:t>
            </a:r>
            <a:r>
              <a:rPr lang="pt-BR" sz="2000" dirty="0" err="1" smtClean="0"/>
              <a:t>zutil</a:t>
            </a:r>
            <a:r>
              <a:rPr lang="pt-BR" sz="2000" dirty="0" smtClean="0"/>
              <a:t>, $</a:t>
            </a:r>
            <a:r>
              <a:rPr lang="pt-BR" sz="2000" dirty="0" err="1" smtClean="0"/>
              <a:t>text</a:t>
            </a:r>
            <a:r>
              <a:rPr lang="pt-BR" sz="2000" dirty="0" smtClean="0"/>
              <a:t>, $</a:t>
            </a:r>
            <a:r>
              <a:rPr lang="pt-BR" sz="2000" dirty="0" err="1" smtClean="0"/>
              <a:t>stack</a:t>
            </a:r>
            <a:r>
              <a:rPr lang="pt-BR" sz="2000" dirty="0" smtClean="0"/>
              <a:t>, etc.) (erro de compilação/execução)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Conversor de Código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Pontos de Atenção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686800" cy="5060032"/>
          </a:xfrm>
        </p:spPr>
        <p:txBody>
          <a:bodyPr tIns="36000" bIns="36000" anchor="t" anchorCtr="0">
            <a:normAutofit/>
          </a:bodyPr>
          <a:lstStyle/>
          <a:p>
            <a:r>
              <a:rPr lang="pt-BR" sz="2000" dirty="0" smtClean="0"/>
              <a:t>Passagem de parâmetros por referência com redeclaração da variável dentro da rotina (utilização do </a:t>
            </a:r>
            <a:r>
              <a:rPr lang="pt-BR" sz="2000" dirty="0" err="1" smtClean="0"/>
              <a:t>New</a:t>
            </a:r>
            <a:r>
              <a:rPr lang="pt-BR" sz="2000" dirty="0" smtClean="0"/>
              <a:t> para a variável passada por referência)</a:t>
            </a:r>
          </a:p>
          <a:p>
            <a:pPr>
              <a:buNone/>
            </a:pPr>
            <a:r>
              <a:rPr lang="pt-BR" sz="2000" dirty="0" smtClean="0"/>
              <a:t>		do x1(.a)</a:t>
            </a:r>
          </a:p>
          <a:p>
            <a:pPr>
              <a:buNone/>
            </a:pPr>
            <a:r>
              <a:rPr lang="pt-BR" sz="2000" dirty="0" smtClean="0"/>
              <a:t>		x1(p1)</a:t>
            </a:r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0000"/>
                </a:solidFill>
              </a:rPr>
              <a:t>new</a:t>
            </a:r>
            <a:r>
              <a:rPr lang="pt-BR" sz="2000" dirty="0" smtClean="0">
                <a:solidFill>
                  <a:srgbClr val="FF0000"/>
                </a:solidFill>
              </a:rPr>
              <a:t> a</a:t>
            </a:r>
          </a:p>
          <a:p>
            <a:r>
              <a:rPr lang="pt-BR" sz="2000" dirty="0" smtClean="0"/>
              <a:t>Passagem de parâmetros por referência com utilização direta do parâmetro como uma variável em alguma </a:t>
            </a:r>
            <a:r>
              <a:rPr lang="pt-BR" sz="2000" dirty="0" err="1" smtClean="0"/>
              <a:t>subrotina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		do x1(.a)</a:t>
            </a:r>
          </a:p>
          <a:p>
            <a:pPr>
              <a:buNone/>
            </a:pPr>
            <a:r>
              <a:rPr lang="pt-BR" sz="2000" dirty="0" smtClean="0"/>
              <a:t>		x1(p1)</a:t>
            </a:r>
          </a:p>
          <a:p>
            <a:pPr>
              <a:buNone/>
            </a:pPr>
            <a:r>
              <a:rPr lang="pt-BR" sz="2000" dirty="0" smtClean="0"/>
              <a:t>		do x2</a:t>
            </a:r>
          </a:p>
          <a:p>
            <a:pPr>
              <a:buNone/>
            </a:pPr>
            <a:r>
              <a:rPr lang="pt-BR" sz="2000" dirty="0" smtClean="0"/>
              <a:t>		x2()</a:t>
            </a:r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000" dirty="0" smtClean="0">
                <a:solidFill>
                  <a:srgbClr val="FF0000"/>
                </a:solidFill>
              </a:rPr>
              <a:t>set v2=p1</a:t>
            </a:r>
          </a:p>
          <a:p>
            <a:pPr lvl="0"/>
            <a:r>
              <a:rPr lang="pt-BR" sz="2000" dirty="0" err="1" smtClean="0"/>
              <a:t>Indireção</a:t>
            </a:r>
            <a:r>
              <a:rPr lang="pt-BR" sz="2000" dirty="0" smtClean="0"/>
              <a:t> com chamada de funções (@) (pode não gerar erro e referenciar incorretamente a variável)</a:t>
            </a:r>
          </a:p>
          <a:p>
            <a:pPr lvl="0">
              <a:buNone/>
            </a:pPr>
            <a:r>
              <a:rPr lang="pt-BR" sz="2000" dirty="0" smtClean="0"/>
              <a:t>		set x=“$</a:t>
            </a:r>
            <a:r>
              <a:rPr lang="pt-BR" sz="2000" dirty="0" err="1" smtClean="0"/>
              <a:t>extract</a:t>
            </a:r>
            <a:r>
              <a:rPr lang="pt-BR" sz="2000" dirty="0" smtClean="0"/>
              <a:t>(y,10,)”</a:t>
            </a:r>
          </a:p>
          <a:p>
            <a:pPr lvl="0">
              <a:buNone/>
            </a:pPr>
            <a:r>
              <a:rPr lang="pt-BR" sz="2000" dirty="0" smtClean="0"/>
              <a:t>		set a=@x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Alexandre van den Mosselaar</a:t>
            </a:r>
          </a:p>
          <a:p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alexandre@innovatium.com.br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(11) 3044-0209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(11) 98469-2498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3501008"/>
            <a:ext cx="9144000" cy="1511280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noFill/>
          </a:ln>
          <a:effectLst/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M2J – Framework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Tecnologia Java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/>
              <a:t>Variáveis Locais (escopo restrito)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Com Tipos de Variáveis (</a:t>
            </a:r>
            <a:r>
              <a:rPr lang="pt-BR" sz="2400" dirty="0" err="1" smtClean="0"/>
              <a:t>tipagem</a:t>
            </a:r>
            <a:r>
              <a:rPr lang="pt-BR" sz="2400" dirty="0" smtClean="0"/>
              <a:t> forte)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Tipos Primitivos/Complexos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Armazenamento de Dados via API (JDBC/JPA/...)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Parâmetros com Validação de Tipo de Dado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Parâmetros por Valor e por Referência com Restrições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/>
              <a:t>Classes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Abstratas (não instanciáveis)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Interfaces (com diferentes implementações)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Públicas (visíveis fora do projeto)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Visão Geral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87624" y="1700808"/>
            <a:ext cx="2808312" cy="4392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75656" y="2060848"/>
            <a:ext cx="2232248" cy="2232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Caché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691680" y="3140968"/>
            <a:ext cx="1800200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“M”</a:t>
            </a:r>
            <a:endParaRPr lang="pt-BR" dirty="0"/>
          </a:p>
        </p:txBody>
      </p:sp>
      <p:sp>
        <p:nvSpPr>
          <p:cNvPr id="9" name="Fluxograma: Disco magnético 8"/>
          <p:cNvSpPr/>
          <p:nvPr/>
        </p:nvSpPr>
        <p:spPr>
          <a:xfrm>
            <a:off x="1907704" y="4725144"/>
            <a:ext cx="1296144" cy="1080120"/>
          </a:xfrm>
          <a:prstGeom prst="flowChartMagneticDisk">
            <a:avLst/>
          </a:prstGeom>
          <a:ln w="3175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Caché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004048" y="1700808"/>
            <a:ext cx="2808312" cy="4392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92080" y="2060848"/>
            <a:ext cx="2232248" cy="2232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Java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508104" y="3140968"/>
            <a:ext cx="1800200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Database</a:t>
            </a:r>
          </a:p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14" name="Fluxograma: Disco magnético 13"/>
          <p:cNvSpPr/>
          <p:nvPr/>
        </p:nvSpPr>
        <p:spPr>
          <a:xfrm>
            <a:off x="5724128" y="4725144"/>
            <a:ext cx="1296144" cy="1080120"/>
          </a:xfrm>
          <a:prstGeom prst="flowChartMagneticDisk">
            <a:avLst/>
          </a:prstGeom>
          <a:ln w="3175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DBMS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3491880" y="5157192"/>
            <a:ext cx="2088232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3851920" y="2996952"/>
            <a:ext cx="1368152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e para baixo 17"/>
          <p:cNvSpPr/>
          <p:nvPr/>
        </p:nvSpPr>
        <p:spPr>
          <a:xfrm>
            <a:off x="2443564" y="4365104"/>
            <a:ext cx="216024" cy="504056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cima e para baixo 18"/>
          <p:cNvSpPr/>
          <p:nvPr/>
        </p:nvSpPr>
        <p:spPr>
          <a:xfrm>
            <a:off x="6252037" y="4365104"/>
            <a:ext cx="216024" cy="504056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Visão Geral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1700808"/>
            <a:ext cx="6264696" cy="4392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63688" y="2060848"/>
            <a:ext cx="5616624" cy="2232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Java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979712" y="3645024"/>
            <a:ext cx="5184576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Database API</a:t>
            </a:r>
            <a:endParaRPr lang="pt-BR" dirty="0"/>
          </a:p>
        </p:txBody>
      </p:sp>
      <p:sp>
        <p:nvSpPr>
          <p:cNvPr id="14" name="Fluxograma: Disco magnético 13"/>
          <p:cNvSpPr/>
          <p:nvPr/>
        </p:nvSpPr>
        <p:spPr>
          <a:xfrm>
            <a:off x="3203848" y="4725144"/>
            <a:ext cx="2664296" cy="1080120"/>
          </a:xfrm>
          <a:prstGeom prst="flowChartMagneticDisk">
            <a:avLst/>
          </a:prstGeom>
          <a:ln w="3175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DBMS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979712" y="3068960"/>
            <a:ext cx="5184576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M2J Framework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979712" y="2492896"/>
            <a:ext cx="5184576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Convertida</a:t>
            </a:r>
            <a:endParaRPr lang="pt-BR" dirty="0"/>
          </a:p>
        </p:txBody>
      </p:sp>
      <p:sp>
        <p:nvSpPr>
          <p:cNvPr id="20" name="Seta para cima e para baixo 19"/>
          <p:cNvSpPr/>
          <p:nvPr/>
        </p:nvSpPr>
        <p:spPr>
          <a:xfrm>
            <a:off x="4387780" y="4365104"/>
            <a:ext cx="288032" cy="504056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Visão Geral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5060032"/>
          </a:xfrm>
        </p:spPr>
        <p:txBody>
          <a:bodyPr tIns="36000" bIns="360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 smtClean="0"/>
              <a:t>“M” </a:t>
            </a:r>
            <a:r>
              <a:rPr lang="pt-BR" sz="2000" dirty="0" err="1" smtClean="0"/>
              <a:t>Library</a:t>
            </a:r>
            <a:r>
              <a:rPr lang="pt-BR" sz="2000" dirty="0" smtClean="0"/>
              <a:t> (</a:t>
            </a:r>
            <a:r>
              <a:rPr lang="pt-BR" sz="2000" dirty="0" err="1" smtClean="0"/>
              <a:t>mLibrary</a:t>
            </a:r>
            <a:r>
              <a:rPr lang="pt-B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mContext</a:t>
            </a:r>
            <a:r>
              <a:rPr lang="pt-BR" sz="1800" dirty="0" smtClean="0"/>
              <a:t> (</a:t>
            </a:r>
            <a:r>
              <a:rPr lang="pt-BR" sz="1800" dirty="0" err="1" smtClean="0"/>
              <a:t>m$</a:t>
            </a:r>
            <a:r>
              <a:rPr lang="pt-B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mOperation</a:t>
            </a:r>
            <a:r>
              <a:rPr lang="pt-BR" sz="1800" dirty="0" smtClean="0"/>
              <a:t> (</a:t>
            </a:r>
            <a:r>
              <a:rPr lang="pt-BR" sz="1800" dirty="0" err="1" smtClean="0"/>
              <a:t>m$op</a:t>
            </a:r>
            <a:r>
              <a:rPr lang="pt-B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mFunction</a:t>
            </a:r>
            <a:r>
              <a:rPr lang="pt-BR" sz="1800" dirty="0" smtClean="0"/>
              <a:t> (</a:t>
            </a:r>
            <a:r>
              <a:rPr lang="pt-BR" sz="1800" dirty="0" err="1" smtClean="0"/>
              <a:t>m$fn</a:t>
            </a:r>
            <a:r>
              <a:rPr lang="pt-B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mCommand</a:t>
            </a:r>
            <a:r>
              <a:rPr lang="pt-BR" sz="1800" dirty="0" smtClean="0"/>
              <a:t> (</a:t>
            </a:r>
            <a:r>
              <a:rPr lang="pt-BR" sz="1800" dirty="0" err="1" smtClean="0"/>
              <a:t>m$</a:t>
            </a:r>
            <a:r>
              <a:rPr lang="pt-BR" sz="1800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2000" dirty="0" err="1" smtClean="0"/>
              <a:t>Caché</a:t>
            </a:r>
            <a:r>
              <a:rPr lang="pt-BR" sz="2000" dirty="0" smtClean="0"/>
              <a:t> </a:t>
            </a:r>
            <a:r>
              <a:rPr lang="pt-BR" sz="2000" dirty="0" err="1" smtClean="0"/>
              <a:t>Library</a:t>
            </a:r>
            <a:endParaRPr lang="pt-BR" sz="2000" dirty="0" smtClean="0"/>
          </a:p>
          <a:p>
            <a:pPr lvl="1">
              <a:lnSpc>
                <a:spcPct val="150000"/>
              </a:lnSpc>
            </a:pPr>
            <a:r>
              <a:rPr lang="pt-BR" sz="1800" dirty="0" smtClean="0"/>
              <a:t>$CSP</a:t>
            </a:r>
          </a:p>
          <a:p>
            <a:pPr lvl="1">
              <a:lnSpc>
                <a:spcPct val="150000"/>
              </a:lnSpc>
            </a:pPr>
            <a:r>
              <a:rPr lang="pt-BR" sz="1800" dirty="0" smtClean="0"/>
              <a:t>$</a:t>
            </a:r>
            <a:r>
              <a:rPr lang="pt-BR" sz="1800" dirty="0" err="1" smtClean="0"/>
              <a:t>Library</a:t>
            </a:r>
            <a:endParaRPr lang="pt-BR" sz="1800" dirty="0" smtClean="0"/>
          </a:p>
          <a:p>
            <a:pPr lvl="1">
              <a:lnSpc>
                <a:spcPct val="150000"/>
              </a:lnSpc>
            </a:pPr>
            <a:r>
              <a:rPr lang="pt-BR" sz="1800" dirty="0" smtClean="0"/>
              <a:t>$System (</a:t>
            </a:r>
            <a:r>
              <a:rPr lang="pt-BR" sz="1800" dirty="0" err="1" smtClean="0"/>
              <a:t>mSystem</a:t>
            </a:r>
            <a:r>
              <a:rPr lang="pt-B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1800" dirty="0" smtClean="0"/>
              <a:t>$</a:t>
            </a:r>
            <a:r>
              <a:rPr lang="pt-BR" sz="1800" dirty="0" err="1" smtClean="0"/>
              <a:t>Dictionary</a:t>
            </a: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Visão Geral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3120093"/>
          </a:xfrm>
        </p:spPr>
        <p:txBody>
          <a:bodyPr tIns="36000" bIns="360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 smtClean="0"/>
              <a:t>“M” </a:t>
            </a:r>
            <a:r>
              <a:rPr lang="pt-BR" sz="2000" dirty="0" err="1" smtClean="0"/>
              <a:t>Library</a:t>
            </a:r>
            <a:r>
              <a:rPr lang="pt-BR" sz="2000" dirty="0" smtClean="0"/>
              <a:t> (</a:t>
            </a:r>
            <a:r>
              <a:rPr lang="pt-BR" sz="2000" dirty="0" err="1" smtClean="0"/>
              <a:t>mLibrary</a:t>
            </a:r>
            <a:r>
              <a:rPr lang="pt-B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mVar</a:t>
            </a:r>
            <a:endParaRPr lang="pt-BR" sz="1800" dirty="0" smtClean="0"/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mClass</a:t>
            </a:r>
            <a:endParaRPr lang="pt-BR" sz="1800" dirty="0" smtClean="0"/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mInclude</a:t>
            </a:r>
            <a:endParaRPr lang="pt-BR" sz="1800" dirty="0" smtClean="0"/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mParameter</a:t>
            </a:r>
            <a:endParaRPr lang="pt-BR" sz="1800" dirty="0" smtClean="0"/>
          </a:p>
          <a:p>
            <a:pPr lvl="1">
              <a:lnSpc>
                <a:spcPct val="150000"/>
              </a:lnSpc>
            </a:pPr>
            <a:r>
              <a:rPr lang="pt-BR" sz="1800" dirty="0" err="1" smtClean="0"/>
              <a:t>mProperty</a:t>
            </a: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M2J Framework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 – Variáveis Locais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8229600" cy="4992301"/>
          </a:xfrm>
        </p:spPr>
        <p:txBody>
          <a:bodyPr tIns="36000" bIns="36000" anchor="t" anchorCtr="0">
            <a:noAutofit/>
          </a:bodyPr>
          <a:lstStyle/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A=1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.var(“A”);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B=A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mVar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B =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m$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.var(“B”);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B.set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A(1)=0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$(1).set(0);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A(1,1)=0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$(1,1).set(0);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//&lt;&lt; set B(1,1)=A(1,1)</a:t>
            </a:r>
          </a:p>
          <a:p>
            <a:pPr>
              <a:buNone/>
            </a:pP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B.s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$(1,1).set(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A.s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$(1,1).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pt-BR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Personalizada 1">
      <a:dk1>
        <a:srgbClr val="000000"/>
      </a:dk1>
      <a:lt1>
        <a:srgbClr val="FFFFFF"/>
      </a:lt1>
      <a:dk2>
        <a:srgbClr val="333333"/>
      </a:dk2>
      <a:lt2>
        <a:srgbClr val="DDDDDD"/>
      </a:lt2>
      <a:accent1>
        <a:srgbClr val="F07800"/>
      </a:accent1>
      <a:accent2>
        <a:srgbClr val="C00000"/>
      </a:accent2>
      <a:accent3>
        <a:srgbClr val="990000"/>
      </a:accent3>
      <a:accent4>
        <a:srgbClr val="663300"/>
      </a:accent4>
      <a:accent5>
        <a:srgbClr val="333333"/>
      </a:accent5>
      <a:accent6>
        <a:srgbClr val="808080"/>
      </a:accent6>
      <a:hlink>
        <a:srgbClr val="990033"/>
      </a:hlink>
      <a:folHlink>
        <a:srgbClr val="FF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2550</TotalTime>
  <Words>1542</Words>
  <Application>Microsoft Office PowerPoint</Application>
  <PresentationFormat>Apresentação na tela (4:3)</PresentationFormat>
  <Paragraphs>343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Módulo</vt:lpstr>
      <vt:lpstr>M2J - Framework </vt:lpstr>
      <vt:lpstr>M2J Framework Tecnologia “M” (Mumps)</vt:lpstr>
      <vt:lpstr>M2J Framework Tecnologia Caché (COS)</vt:lpstr>
      <vt:lpstr>M2J Framework Tecnologia Java</vt:lpstr>
      <vt:lpstr>M2J Framework Visão Geral</vt:lpstr>
      <vt:lpstr>M2J Framework Visão Geral</vt:lpstr>
      <vt:lpstr>M2J Framework Visão Geral</vt:lpstr>
      <vt:lpstr>M2J Framework Visão Geral</vt:lpstr>
      <vt:lpstr>M2J Framework Exemplo – Variáveis Locais</vt:lpstr>
      <vt:lpstr>M2J Framework Exemplo – Variáveis Públicas</vt:lpstr>
      <vt:lpstr>Alphalinc – M2J Framework Exemplo – Operações Aritméticas</vt:lpstr>
      <vt:lpstr>M2J Framework Exemplo – Operações Lógicas</vt:lpstr>
      <vt:lpstr>M2J Framework Exemplo – Funções</vt:lpstr>
      <vt:lpstr>M2J Framework Exemplo – Métodos s/Parâmetros</vt:lpstr>
      <vt:lpstr>M2J Framework Exemplo – Métodos c/Parâmetros</vt:lpstr>
      <vt:lpstr>M2J Framework Exemplo – NEW</vt:lpstr>
      <vt:lpstr>M2J Framework Exemplo – DO</vt:lpstr>
      <vt:lpstr>M2J Framework Exemplo – CALL ($$)</vt:lpstr>
      <vt:lpstr>M2J Framework Exemplo – XECUTE</vt:lpstr>
      <vt:lpstr>M2J Framework Exemplo – NEW (except)</vt:lpstr>
      <vt:lpstr>M2J Framework Exemplo – NEW (block)</vt:lpstr>
      <vt:lpstr>M2J Framework Armazenamento de Dados</vt:lpstr>
      <vt:lpstr>M2J Framework Armazenamento de Dados</vt:lpstr>
      <vt:lpstr>M2J Framework Armazenamento de Dados</vt:lpstr>
      <vt:lpstr>M2J Framework Armazenamento de Dados</vt:lpstr>
      <vt:lpstr>M2J Framework Armazenamento de Dados</vt:lpstr>
      <vt:lpstr>M2J Framework Exemplo – Globais</vt:lpstr>
      <vt:lpstr>Conversor de Código Visão Geral</vt:lpstr>
      <vt:lpstr>Conversor de Código Situações Não Contempladas</vt:lpstr>
      <vt:lpstr>Conversor de Código Pontos de Intervenção</vt:lpstr>
      <vt:lpstr>Conversor de Código Pontos de Atenção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mosselaar</dc:creator>
  <cp:lastModifiedBy>mosselaar</cp:lastModifiedBy>
  <cp:revision>96</cp:revision>
  <dcterms:created xsi:type="dcterms:W3CDTF">2010-11-23T23:34:55Z</dcterms:created>
  <dcterms:modified xsi:type="dcterms:W3CDTF">2014-10-01T21:49:02Z</dcterms:modified>
</cp:coreProperties>
</file>