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Calibri" panose="020F0502020204030204" pitchFamily="34" charset="0"/>
      <p:regular r:id="rId22"/>
      <p:bold r:id="rId23"/>
      <p:italic r:id="rId24"/>
      <p:boldItalic r:id="rId25"/>
    </p:embeddedFont>
    <p:embeddedFont>
      <p:font typeface="Times New Roman" panose="02020603050405020304" pitchFamily="18" charset="0"/>
      <p:regular r:id="rId26"/>
    </p:embeddedFont>
    <p:embeddedFont>
      <p:font typeface="Times New Roman Bold"/>
      <p:regular r:id="rId27"/>
    </p:embeddedFont>
    <p:embeddedFont>
      <p:font typeface="Times New Roman Italics"/>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182" autoAdjust="0"/>
  </p:normalViewPr>
  <p:slideViewPr>
    <p:cSldViewPr>
      <p:cViewPr varScale="1">
        <p:scale>
          <a:sx n="44" d="100"/>
          <a:sy n="44" d="100"/>
        </p:scale>
        <p:origin x="876"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CE20D-13C9-4681-8BD1-429601A7ACD7}" type="datetimeFigureOut">
              <a:rPr lang="pt-BR" smtClean="0"/>
              <a:t>08/12/2023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97BECC-957B-44A6-9728-3FE4757862F2}" type="slidenum">
              <a:rPr lang="pt-BR" smtClean="0"/>
              <a:t>‹nº›</a:t>
            </a:fld>
            <a:endParaRPr lang="pt-BR"/>
          </a:p>
        </p:txBody>
      </p:sp>
    </p:spTree>
    <p:extLst>
      <p:ext uri="{BB962C8B-B14F-4D97-AF65-F5344CB8AC3E}">
        <p14:creationId xmlns:p14="http://schemas.microsoft.com/office/powerpoint/2010/main" val="3345215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Bom, boa tarde a todos, meu nome é Pedro e hoje venho apresentar a vocês este trabalho, que é a comparação de algoritmos de árvore de decisão para a identificação do risco cardiovascular: uma </a:t>
            </a:r>
            <a:r>
              <a:rPr lang="pt-BR" dirty="0" err="1"/>
              <a:t>abor</a:t>
            </a:r>
            <a:r>
              <a:rPr lang="pt-BR" dirty="0"/>
              <a:t>..... Desenvolvido por mim e pelo meu orientador, prof. Dr. </a:t>
            </a:r>
            <a:r>
              <a:rPr lang="pt-BR" dirty="0" err="1"/>
              <a:t>adenaeur</a:t>
            </a:r>
            <a:endParaRPr lang="pt-BR" dirty="0"/>
          </a:p>
        </p:txBody>
      </p:sp>
      <p:sp>
        <p:nvSpPr>
          <p:cNvPr id="4" name="Espaço Reservado para Número de Slide 3"/>
          <p:cNvSpPr>
            <a:spLocks noGrp="1"/>
          </p:cNvSpPr>
          <p:nvPr>
            <p:ph type="sldNum" sz="quarter" idx="5"/>
          </p:nvPr>
        </p:nvSpPr>
        <p:spPr/>
        <p:txBody>
          <a:bodyPr/>
          <a:lstStyle/>
          <a:p>
            <a:fld id="{E197BECC-957B-44A6-9728-3FE4757862F2}" type="slidenum">
              <a:rPr lang="pt-BR" smtClean="0"/>
              <a:t>1</a:t>
            </a:fld>
            <a:endParaRPr lang="pt-BR"/>
          </a:p>
        </p:txBody>
      </p:sp>
    </p:spTree>
    <p:extLst>
      <p:ext uri="{BB962C8B-B14F-4D97-AF65-F5344CB8AC3E}">
        <p14:creationId xmlns:p14="http://schemas.microsoft.com/office/powerpoint/2010/main" val="312002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Acurácia: Métrica que avalia de maneira geral os acertos do modelo;</a:t>
            </a:r>
          </a:p>
          <a:p>
            <a:r>
              <a:rPr lang="pt-BR" dirty="0"/>
              <a:t>Precisão: Capacidade do modelo não classificar exemplos negativos como positivos</a:t>
            </a:r>
          </a:p>
          <a:p>
            <a:r>
              <a:rPr lang="pt-BR" dirty="0"/>
              <a:t>Revocação: Capacidade do modelo classificar exemplos positivos como positivos</a:t>
            </a:r>
          </a:p>
          <a:p>
            <a:r>
              <a:rPr lang="pt-BR" dirty="0"/>
              <a:t>F1-score: Medida de agregação entre a precisão e a </a:t>
            </a:r>
            <a:r>
              <a:rPr lang="pt-BR" dirty="0" err="1"/>
              <a:t>revocação</a:t>
            </a:r>
            <a:endParaRPr lang="pt-BR" dirty="0"/>
          </a:p>
        </p:txBody>
      </p:sp>
      <p:sp>
        <p:nvSpPr>
          <p:cNvPr id="4" name="Espaço Reservado para Número de Slide 3"/>
          <p:cNvSpPr>
            <a:spLocks noGrp="1"/>
          </p:cNvSpPr>
          <p:nvPr>
            <p:ph type="sldNum" sz="quarter" idx="5"/>
          </p:nvPr>
        </p:nvSpPr>
        <p:spPr/>
        <p:txBody>
          <a:bodyPr/>
          <a:lstStyle/>
          <a:p>
            <a:fld id="{E197BECC-957B-44A6-9728-3FE4757862F2}" type="slidenum">
              <a:rPr lang="pt-BR" smtClean="0"/>
              <a:t>10</a:t>
            </a:fld>
            <a:endParaRPr lang="pt-BR"/>
          </a:p>
        </p:txBody>
      </p:sp>
    </p:spTree>
    <p:extLst>
      <p:ext uri="{BB962C8B-B14F-4D97-AF65-F5344CB8AC3E}">
        <p14:creationId xmlns:p14="http://schemas.microsoft.com/office/powerpoint/2010/main" val="1125617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partir desse melhor modelo, foi feita uma etapa de hiper parametrização por Random Search cv, ou seja, utilizamos uma função que testa diversos parâmetros do algoritmo e associamos a cada metodologia de balanceamento de novo. Onde a análise combinada obteve a melhor acurácia, mas uma não tão boa Revocação. E o algoritmo otimizado com a técnica de </a:t>
            </a:r>
            <a:r>
              <a:rPr lang="pt-BR" dirty="0" err="1"/>
              <a:t>subamostragem</a:t>
            </a:r>
            <a:r>
              <a:rPr lang="pt-BR" dirty="0"/>
              <a:t>, obteve uma acurácia menor, mas um bom desempenho de Revocação (explicar a matriz de confusão). ´Pensando no contexto de prever um risco de IM ou DAC, a melhor associação do algoritmo foi com o treinamento </a:t>
            </a:r>
            <a:r>
              <a:rPr lang="pt-BR" dirty="0" err="1"/>
              <a:t>undersampliung</a:t>
            </a:r>
            <a:r>
              <a:rPr lang="pt-BR" dirty="0"/>
              <a:t>, dado que minimizamos o erro de dizer que uma pessoa não tem risco e ela eventualmente evoluir a ter essas doenças. </a:t>
            </a:r>
          </a:p>
        </p:txBody>
      </p:sp>
      <p:sp>
        <p:nvSpPr>
          <p:cNvPr id="4" name="Espaço Reservado para Número de Slide 3"/>
          <p:cNvSpPr>
            <a:spLocks noGrp="1"/>
          </p:cNvSpPr>
          <p:nvPr>
            <p:ph type="sldNum" sz="quarter" idx="5"/>
          </p:nvPr>
        </p:nvSpPr>
        <p:spPr/>
        <p:txBody>
          <a:bodyPr/>
          <a:lstStyle/>
          <a:p>
            <a:fld id="{E197BECC-957B-44A6-9728-3FE4757862F2}" type="slidenum">
              <a:rPr lang="pt-BR" smtClean="0"/>
              <a:t>11</a:t>
            </a:fld>
            <a:endParaRPr lang="pt-BR"/>
          </a:p>
        </p:txBody>
      </p:sp>
    </p:spTree>
    <p:extLst>
      <p:ext uri="{BB962C8B-B14F-4D97-AF65-F5344CB8AC3E}">
        <p14:creationId xmlns:p14="http://schemas.microsoft.com/office/powerpoint/2010/main" val="2120554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partir do índice de </a:t>
            </a:r>
            <a:r>
              <a:rPr lang="pt-BR" dirty="0" err="1"/>
              <a:t>gini</a:t>
            </a:r>
            <a:r>
              <a:rPr lang="pt-BR" dirty="0"/>
              <a:t>, foi possível </a:t>
            </a:r>
            <a:r>
              <a:rPr lang="pt-BR" dirty="0" err="1"/>
              <a:t>calcaular</a:t>
            </a:r>
            <a:r>
              <a:rPr lang="pt-BR" dirty="0"/>
              <a:t> as características mais relevantes na distinção entre as classes. São dessas características que são constituídos os subconjuntos mais puros em termos de definição das classes.</a:t>
            </a:r>
          </a:p>
        </p:txBody>
      </p:sp>
      <p:sp>
        <p:nvSpPr>
          <p:cNvPr id="4" name="Espaço Reservado para Número de Slide 3"/>
          <p:cNvSpPr>
            <a:spLocks noGrp="1"/>
          </p:cNvSpPr>
          <p:nvPr>
            <p:ph type="sldNum" sz="quarter" idx="5"/>
          </p:nvPr>
        </p:nvSpPr>
        <p:spPr/>
        <p:txBody>
          <a:bodyPr/>
          <a:lstStyle/>
          <a:p>
            <a:fld id="{E197BECC-957B-44A6-9728-3FE4757862F2}" type="slidenum">
              <a:rPr lang="pt-BR" smtClean="0"/>
              <a:t>12</a:t>
            </a:fld>
            <a:endParaRPr lang="pt-BR"/>
          </a:p>
        </p:txBody>
      </p:sp>
    </p:spTree>
    <p:extLst>
      <p:ext uri="{BB962C8B-B14F-4D97-AF65-F5344CB8AC3E}">
        <p14:creationId xmlns:p14="http://schemas.microsoft.com/office/powerpoint/2010/main" val="2027747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XGB bom para identificar pacientes que tiveram essas doenças</a:t>
            </a:r>
          </a:p>
        </p:txBody>
      </p:sp>
      <p:sp>
        <p:nvSpPr>
          <p:cNvPr id="4" name="Espaço Reservado para Número de Slide 3"/>
          <p:cNvSpPr>
            <a:spLocks noGrp="1"/>
          </p:cNvSpPr>
          <p:nvPr>
            <p:ph type="sldNum" sz="quarter" idx="5"/>
          </p:nvPr>
        </p:nvSpPr>
        <p:spPr/>
        <p:txBody>
          <a:bodyPr/>
          <a:lstStyle/>
          <a:p>
            <a:fld id="{E197BECC-957B-44A6-9728-3FE4757862F2}" type="slidenum">
              <a:rPr lang="pt-BR" smtClean="0"/>
              <a:t>13</a:t>
            </a:fld>
            <a:endParaRPr lang="pt-BR"/>
          </a:p>
        </p:txBody>
      </p:sp>
    </p:spTree>
    <p:extLst>
      <p:ext uri="{BB962C8B-B14F-4D97-AF65-F5344CB8AC3E}">
        <p14:creationId xmlns:p14="http://schemas.microsoft.com/office/powerpoint/2010/main" val="3179280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Resumo desta apresentação é composto por uma introdução, do objetivo, seguido dos resultados e conclusão</a:t>
            </a:r>
          </a:p>
        </p:txBody>
      </p:sp>
      <p:sp>
        <p:nvSpPr>
          <p:cNvPr id="4" name="Espaço Reservado para Número de Slide 3"/>
          <p:cNvSpPr>
            <a:spLocks noGrp="1"/>
          </p:cNvSpPr>
          <p:nvPr>
            <p:ph type="sldNum" sz="quarter" idx="5"/>
          </p:nvPr>
        </p:nvSpPr>
        <p:spPr/>
        <p:txBody>
          <a:bodyPr/>
          <a:lstStyle/>
          <a:p>
            <a:fld id="{E197BECC-957B-44A6-9728-3FE4757862F2}" type="slidenum">
              <a:rPr lang="pt-BR" smtClean="0"/>
              <a:t>2</a:t>
            </a:fld>
            <a:endParaRPr lang="pt-BR"/>
          </a:p>
        </p:txBody>
      </p:sp>
    </p:spTree>
    <p:extLst>
      <p:ext uri="{BB962C8B-B14F-4D97-AF65-F5344CB8AC3E}">
        <p14:creationId xmlns:p14="http://schemas.microsoft.com/office/powerpoint/2010/main" val="2211734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Bom... Doenças cardiovasculares são as principais causas de mortes no brasil e no mundo, e além do impacto na saúde do individuo também há o impacto financeiro, onde estudos apontam que no ano de 2015 foram gastos 56,2 bilhões de reais aos cofres públicos do sistema único de saúde. Embora existam exames que possibilitam a identificação precoce do risco dessas doenças, o alto custo e a grande demanda impede o acesso a toda a população. Pensando nisso, diversos estudos na literatura te mostrado que o uso de técnicas de aprendizado de máquina tem se mostrado uma opção mais econômica para o auxilio a médicos. Algoritmos classificadores baseados em árvores tem se mostrado bastante relevantes quando aplicados em dados clínicos e resultados de exames laboratoriais</a:t>
            </a:r>
          </a:p>
        </p:txBody>
      </p:sp>
      <p:sp>
        <p:nvSpPr>
          <p:cNvPr id="4" name="Espaço Reservado para Número de Slide 3"/>
          <p:cNvSpPr>
            <a:spLocks noGrp="1"/>
          </p:cNvSpPr>
          <p:nvPr>
            <p:ph type="sldNum" sz="quarter" idx="5"/>
          </p:nvPr>
        </p:nvSpPr>
        <p:spPr/>
        <p:txBody>
          <a:bodyPr/>
          <a:lstStyle/>
          <a:p>
            <a:fld id="{E197BECC-957B-44A6-9728-3FE4757862F2}" type="slidenum">
              <a:rPr lang="pt-BR" smtClean="0"/>
              <a:t>3</a:t>
            </a:fld>
            <a:endParaRPr lang="pt-BR"/>
          </a:p>
        </p:txBody>
      </p:sp>
    </p:spTree>
    <p:extLst>
      <p:ext uri="{BB962C8B-B14F-4D97-AF65-F5344CB8AC3E}">
        <p14:creationId xmlns:p14="http://schemas.microsoft.com/office/powerpoint/2010/main" val="4266424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partir disso, o objetivo deste projeto é desenvolver um classificador capaz de identificar pacientes com risco de desenvolver infarto do miocárdio ou doença arterial coronariana em cima de dados coletados por pesquisas transversais. Os algoritmos utilizados serão o DT, RF, algoritmos robustos e já bastante utilizados na literatura, e o XGB , um algoritmo </a:t>
            </a:r>
            <a:r>
              <a:rPr lang="pt-BR" dirty="0" err="1"/>
              <a:t>tbm</a:t>
            </a:r>
            <a:r>
              <a:rPr lang="pt-BR" dirty="0"/>
              <a:t> baseado em árvore, só que mais recente e pouco explorado em estudos científicos. Além, será feita a quantificação das características mais relevantes identificadas pelo modelo como fatores de risco.</a:t>
            </a:r>
          </a:p>
        </p:txBody>
      </p:sp>
      <p:sp>
        <p:nvSpPr>
          <p:cNvPr id="4" name="Espaço Reservado para Número de Slide 3"/>
          <p:cNvSpPr>
            <a:spLocks noGrp="1"/>
          </p:cNvSpPr>
          <p:nvPr>
            <p:ph type="sldNum" sz="quarter" idx="5"/>
          </p:nvPr>
        </p:nvSpPr>
        <p:spPr/>
        <p:txBody>
          <a:bodyPr/>
          <a:lstStyle/>
          <a:p>
            <a:fld id="{E197BECC-957B-44A6-9728-3FE4757862F2}" type="slidenum">
              <a:rPr lang="pt-BR" smtClean="0"/>
              <a:t>4</a:t>
            </a:fld>
            <a:endParaRPr lang="pt-BR"/>
          </a:p>
        </p:txBody>
      </p:sp>
    </p:spTree>
    <p:extLst>
      <p:ext uri="{BB962C8B-B14F-4D97-AF65-F5344CB8AC3E}">
        <p14:creationId xmlns:p14="http://schemas.microsoft.com/office/powerpoint/2010/main" val="194127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197BECC-957B-44A6-9728-3FE4757862F2}" type="slidenum">
              <a:rPr lang="pt-BR" smtClean="0"/>
              <a:t>5</a:t>
            </a:fld>
            <a:endParaRPr lang="pt-BR"/>
          </a:p>
        </p:txBody>
      </p:sp>
    </p:spTree>
    <p:extLst>
      <p:ext uri="{BB962C8B-B14F-4D97-AF65-F5344CB8AC3E}">
        <p14:creationId xmlns:p14="http://schemas.microsoft.com/office/powerpoint/2010/main" val="2956307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banco de dados utilizados foi de um questionário aplicado pelo centro de prevenção e controle de doenças dos EUA, onde todo ano por chamadas telefônicas atendentes coletam informações clínicas de mais de 400 mil americanos em todos os estados. Os dados foram disponibilizados na plataforma </a:t>
            </a:r>
            <a:r>
              <a:rPr lang="pt-BR" dirty="0" err="1"/>
              <a:t>kaggle</a:t>
            </a:r>
            <a:r>
              <a:rPr lang="pt-BR" dirty="0"/>
              <a:t>, e já previamente tratados com a separação de algumas características e remoção de argumentos </a:t>
            </a:r>
            <a:r>
              <a:rPr lang="pt-BR" dirty="0" err="1"/>
              <a:t>nuloa</a:t>
            </a:r>
            <a:endParaRPr lang="pt-BR" dirty="0"/>
          </a:p>
        </p:txBody>
      </p:sp>
      <p:sp>
        <p:nvSpPr>
          <p:cNvPr id="4" name="Espaço Reservado para Número de Slide 3"/>
          <p:cNvSpPr>
            <a:spLocks noGrp="1"/>
          </p:cNvSpPr>
          <p:nvPr>
            <p:ph type="sldNum" sz="quarter" idx="5"/>
          </p:nvPr>
        </p:nvSpPr>
        <p:spPr/>
        <p:txBody>
          <a:bodyPr/>
          <a:lstStyle/>
          <a:p>
            <a:fld id="{E197BECC-957B-44A6-9728-3FE4757862F2}" type="slidenum">
              <a:rPr lang="pt-BR" smtClean="0"/>
              <a:t>6</a:t>
            </a:fld>
            <a:endParaRPr lang="pt-BR"/>
          </a:p>
        </p:txBody>
      </p:sp>
    </p:spTree>
    <p:extLst>
      <p:ext uri="{BB962C8B-B14F-4D97-AF65-F5344CB8AC3E}">
        <p14:creationId xmlns:p14="http://schemas.microsoft.com/office/powerpoint/2010/main" val="3235859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Na etapa de análise dos dados, foi possível identificar que o </a:t>
            </a:r>
            <a:r>
              <a:rPr lang="pt-BR" dirty="0" err="1"/>
              <a:t>dataset</a:t>
            </a:r>
            <a:r>
              <a:rPr lang="pt-BR" dirty="0"/>
              <a:t> era composto por 18 características clínicas, sendo flags de identificação, dados antropométricos, percepção de saúde, etc. Onde foram mais de 300 mil indivíduos entrevistados, sendo 8,6% deles já sido diagnosticado com infarto do miocárdio ou doença arterial coronariana. Por se tratar de um desbalanço tão grande entre as classes, algoritmos classificadores não terão padrões suficientes para distinguir a classe minoritária, logo, foi necessário o uso de metodologias de balanceamento para o treinamento dos modelos. Durante esta etapa, também foi possível identificar outliers que fogem do esperado para adultos, como médias de sonos dormidas por dia abaixo de 4 horas e acima de 14 h, e IMC abaixo de 14 kg/m2 e acima de 60 kg/m2. E esses </a:t>
            </a:r>
            <a:r>
              <a:rPr lang="pt-BR" dirty="0" err="1"/>
              <a:t>îndividuos</a:t>
            </a:r>
            <a:r>
              <a:rPr lang="pt-BR" dirty="0"/>
              <a:t> foram previamente removidos para não enviesar os algoritmos testados.</a:t>
            </a:r>
          </a:p>
        </p:txBody>
      </p:sp>
      <p:sp>
        <p:nvSpPr>
          <p:cNvPr id="4" name="Espaço Reservado para Número de Slide 3"/>
          <p:cNvSpPr>
            <a:spLocks noGrp="1"/>
          </p:cNvSpPr>
          <p:nvPr>
            <p:ph type="sldNum" sz="quarter" idx="5"/>
          </p:nvPr>
        </p:nvSpPr>
        <p:spPr/>
        <p:txBody>
          <a:bodyPr/>
          <a:lstStyle/>
          <a:p>
            <a:fld id="{E197BECC-957B-44A6-9728-3FE4757862F2}" type="slidenum">
              <a:rPr lang="pt-BR" smtClean="0"/>
              <a:t>7</a:t>
            </a:fld>
            <a:endParaRPr lang="pt-BR"/>
          </a:p>
        </p:txBody>
      </p:sp>
    </p:spTree>
    <p:extLst>
      <p:ext uri="{BB962C8B-B14F-4D97-AF65-F5344CB8AC3E}">
        <p14:creationId xmlns:p14="http://schemas.microsoft.com/office/powerpoint/2010/main" val="1545619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As metodologias utilizadas foram a </a:t>
            </a:r>
            <a:r>
              <a:rPr lang="pt-BR" dirty="0" err="1"/>
              <a:t>subamostragem</a:t>
            </a:r>
            <a:r>
              <a:rPr lang="pt-BR" dirty="0"/>
              <a:t>, a sobre amostragem e a combinação de ambas</a:t>
            </a:r>
          </a:p>
        </p:txBody>
      </p:sp>
      <p:sp>
        <p:nvSpPr>
          <p:cNvPr id="4" name="Espaço Reservado para Número de Slide 3"/>
          <p:cNvSpPr>
            <a:spLocks noGrp="1"/>
          </p:cNvSpPr>
          <p:nvPr>
            <p:ph type="sldNum" sz="quarter" idx="5"/>
          </p:nvPr>
        </p:nvSpPr>
        <p:spPr/>
        <p:txBody>
          <a:bodyPr/>
          <a:lstStyle/>
          <a:p>
            <a:fld id="{E197BECC-957B-44A6-9728-3FE4757862F2}" type="slidenum">
              <a:rPr lang="pt-BR" smtClean="0"/>
              <a:t>8</a:t>
            </a:fld>
            <a:endParaRPr lang="pt-BR"/>
          </a:p>
        </p:txBody>
      </p:sp>
    </p:spTree>
    <p:extLst>
      <p:ext uri="{BB962C8B-B14F-4D97-AF65-F5344CB8AC3E}">
        <p14:creationId xmlns:p14="http://schemas.microsoft.com/office/powerpoint/2010/main" val="1420638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DT: A partir do peso da característica, é calculada o índice de </a:t>
            </a:r>
            <a:r>
              <a:rPr lang="pt-BR" dirty="0" err="1"/>
              <a:t>fini</a:t>
            </a:r>
            <a:r>
              <a:rPr lang="pt-BR" dirty="0"/>
              <a:t> ou entropia, onde cada padrão passa pelos nos e ramos dessas árvores até a tomada de decisão de qual classe ela pertence</a:t>
            </a:r>
          </a:p>
          <a:p>
            <a:r>
              <a:rPr lang="pt-BR" dirty="0"/>
              <a:t>RF: Diversas arvores realizadas de maneira paralela, onde cada padrão passa por essas arvores e a classe mais votada é a definida</a:t>
            </a:r>
          </a:p>
          <a:p>
            <a:r>
              <a:rPr lang="pt-BR" dirty="0"/>
              <a:t>XGB: Diversas arvores só que construídas de maneira sequencial, onde a próxima busca otimizar os erros da anterior até definir a sua classificação.</a:t>
            </a:r>
          </a:p>
          <a:p>
            <a:r>
              <a:rPr lang="pt-BR" dirty="0"/>
              <a:t>Dito isso, cada algoritmo passou pela etapa de divisão de dados em 75%para treino e 25% para teste. Onde os dados de treino passaram por uma validação cruzada de 5 </a:t>
            </a:r>
            <a:r>
              <a:rPr lang="pt-BR" dirty="0" err="1"/>
              <a:t>folds</a:t>
            </a:r>
            <a:r>
              <a:rPr lang="pt-BR" dirty="0"/>
              <a:t> para verificar se o modelo possui sobre ajuste e sua capacidade de prever dados não vistos. Em seguida, a etapa de teste, que é aplicado em cima dos dados separados anteriormente e avaliação de performance</a:t>
            </a:r>
          </a:p>
        </p:txBody>
      </p:sp>
      <p:sp>
        <p:nvSpPr>
          <p:cNvPr id="4" name="Espaço Reservado para Número de Slide 3"/>
          <p:cNvSpPr>
            <a:spLocks noGrp="1"/>
          </p:cNvSpPr>
          <p:nvPr>
            <p:ph type="sldNum" sz="quarter" idx="5"/>
          </p:nvPr>
        </p:nvSpPr>
        <p:spPr/>
        <p:txBody>
          <a:bodyPr/>
          <a:lstStyle/>
          <a:p>
            <a:fld id="{E197BECC-957B-44A6-9728-3FE4757862F2}" type="slidenum">
              <a:rPr lang="pt-BR" smtClean="0"/>
              <a:t>9</a:t>
            </a:fld>
            <a:endParaRPr lang="pt-BR"/>
          </a:p>
        </p:txBody>
      </p:sp>
    </p:spTree>
    <p:extLst>
      <p:ext uri="{BB962C8B-B14F-4D97-AF65-F5344CB8AC3E}">
        <p14:creationId xmlns:p14="http://schemas.microsoft.com/office/powerpoint/2010/main" val="399290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image" Target="../media/image1.png"/><Relationship Id="rId7" Type="http://schemas.openxmlformats.org/officeDocument/2006/relationships/image" Target="../media/image31.emf"/><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package" Target="../embeddings/Microsoft_Excel_Worksheet.xlsx"/><Relationship Id="rId5" Type="http://schemas.openxmlformats.org/officeDocument/2006/relationships/image" Target="../media/image30.png"/><Relationship Id="rId4" Type="http://schemas.openxmlformats.org/officeDocument/2006/relationships/image" Target="../media/image2.svg"/><Relationship Id="rId9" Type="http://schemas.openxmlformats.org/officeDocument/2006/relationships/image" Target="../media/image33.em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8" Type="http://schemas.openxmlformats.org/officeDocument/2006/relationships/hyperlink" Target="https://www.kaggle.com/datasets/kamilpytlak/personal-key-indicators-of-heart-disease" TargetMode="External"/><Relationship Id="rId13" Type="http://schemas.openxmlformats.org/officeDocument/2006/relationships/hyperlink" Target="https://medium.com/kunumi/m%C3%A9tricas-de-avalia%C3%A7%C3%A3o-em-machine-learning-classifica%C3%A7%C3%A3o-49340dcdb198" TargetMode="External"/><Relationship Id="rId3" Type="http://schemas.openxmlformats.org/officeDocument/2006/relationships/image" Target="../media/image2.svg"/><Relationship Id="rId7" Type="http://schemas.openxmlformats.org/officeDocument/2006/relationships/hyperlink" Target="https://www.cdc.gov/heartdisease/facts.htm" TargetMode="External"/><Relationship Id="rId12" Type="http://schemas.openxmlformats.org/officeDocument/2006/relationships/hyperlink" Target="https://doi.org/10.1016/j.asej.2020.11.011"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doi.org/10.14569/IJACSA.2019.0100637" TargetMode="External"/><Relationship Id="rId11" Type="http://schemas.openxmlformats.org/officeDocument/2006/relationships/hyperlink" Target="https://williamkoehrsen.medium.com/random-forest-simple-explanation-377895a60d2d" TargetMode="External"/><Relationship Id="rId5" Type="http://schemas.openxmlformats.org/officeDocument/2006/relationships/hyperlink" Target="https://doi.org/10.5935/abc.20180104" TargetMode="External"/><Relationship Id="rId10" Type="http://schemas.openxmlformats.org/officeDocument/2006/relationships/hyperlink" Target="https://chirag-sehra.medium.com/decision-trees-explained-easily-28f23241248" TargetMode="External"/><Relationship Id="rId4" Type="http://schemas.openxmlformats.org/officeDocument/2006/relationships/hyperlink" Target="https://g1.globo.com/saude/noticia/2023/08/28/doencas-do-coracao-matam-quase-um-terco-dos-brasileiros-estilo-de-vida-e-um-dos-fatores-de-risco.ghtml" TargetMode="External"/><Relationship Id="rId9" Type="http://schemas.openxmlformats.org/officeDocument/2006/relationships/hyperlink" Target="https://medium.com/turing-talks/dados-desbalanceados-o-que-s%C3%A3o-e-como-evit%C3%A1-los-43df4f49732b" TargetMode="External"/><Relationship Id="rId14" Type="http://schemas.openxmlformats.org/officeDocument/2006/relationships/hyperlink" Target="https://scikit-learn/stable/modules/generated/sklearn.model_selection.RandomizedSearchCV.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18" Type="http://schemas.openxmlformats.org/officeDocument/2006/relationships/image" Target="../media/image22.svg"/><Relationship Id="rId3" Type="http://schemas.openxmlformats.org/officeDocument/2006/relationships/image" Target="../media/image1.png"/><Relationship Id="rId7" Type="http://schemas.openxmlformats.org/officeDocument/2006/relationships/image" Target="../media/image11.png"/><Relationship Id="rId12" Type="http://schemas.openxmlformats.org/officeDocument/2006/relationships/image" Target="../media/image16.svg"/><Relationship Id="rId17" Type="http://schemas.openxmlformats.org/officeDocument/2006/relationships/image" Target="../media/image21.png"/><Relationship Id="rId2" Type="http://schemas.openxmlformats.org/officeDocument/2006/relationships/notesSlide" Target="../notesSlides/notesSlide5.xml"/><Relationship Id="rId16"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2.svg"/><Relationship Id="rId9" Type="http://schemas.openxmlformats.org/officeDocument/2006/relationships/image" Target="../media/image13.png"/><Relationship Id="rId14"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545230" y="398513"/>
            <a:ext cx="3350056" cy="2020502"/>
          </a:xfrm>
          <a:custGeom>
            <a:avLst/>
            <a:gdLst/>
            <a:ahLst/>
            <a:cxnLst/>
            <a:rect l="l" t="t" r="r" b="b"/>
            <a:pathLst>
              <a:path w="3350056" h="2020502">
                <a:moveTo>
                  <a:pt x="0" y="0"/>
                </a:moveTo>
                <a:lnTo>
                  <a:pt x="3350056" y="0"/>
                </a:lnTo>
                <a:lnTo>
                  <a:pt x="3350056" y="2020502"/>
                </a:lnTo>
                <a:lnTo>
                  <a:pt x="0" y="2020502"/>
                </a:lnTo>
                <a:lnTo>
                  <a:pt x="0" y="0"/>
                </a:lnTo>
                <a:close/>
              </a:path>
            </a:pathLst>
          </a:custGeom>
          <a:blipFill>
            <a:blip r:embed="rId5"/>
            <a:stretch>
              <a:fillRect/>
            </a:stretch>
          </a:blipFill>
        </p:spPr>
      </p:sp>
      <p:sp>
        <p:nvSpPr>
          <p:cNvPr id="5" name="TextBox 5"/>
          <p:cNvSpPr txBox="1"/>
          <p:nvPr/>
        </p:nvSpPr>
        <p:spPr>
          <a:xfrm>
            <a:off x="1986707" y="3271057"/>
            <a:ext cx="14233551" cy="3852546"/>
          </a:xfrm>
          <a:prstGeom prst="rect">
            <a:avLst/>
          </a:prstGeom>
        </p:spPr>
        <p:txBody>
          <a:bodyPr lIns="0" tIns="0" rIns="0" bIns="0" rtlCol="0" anchor="t">
            <a:spAutoFit/>
          </a:bodyPr>
          <a:lstStyle/>
          <a:p>
            <a:pPr algn="ctr">
              <a:lnSpc>
                <a:spcPts val="6039"/>
              </a:lnSpc>
            </a:pPr>
            <a:r>
              <a:rPr lang="en-US" sz="3999" dirty="0">
                <a:solidFill>
                  <a:srgbClr val="000000"/>
                </a:solidFill>
                <a:latin typeface="Times New Roman Bold"/>
              </a:rPr>
              <a:t>COMPARAÇÃO DE ALGORITMOS DE ÁRVORE DE DECISÃO PARA A IDENTIFICAÇÃO DO RISCO CARDIOVASCULAR: ABORDAGEM BASEADA EM DADOS GERAIS DE SAÚDE COLETADOS POR PESQUISAS TRANSVERSAIS</a:t>
            </a:r>
          </a:p>
        </p:txBody>
      </p:sp>
      <p:sp>
        <p:nvSpPr>
          <p:cNvPr id="6" name="TextBox 6"/>
          <p:cNvSpPr txBox="1"/>
          <p:nvPr/>
        </p:nvSpPr>
        <p:spPr>
          <a:xfrm>
            <a:off x="4947651" y="8070895"/>
            <a:ext cx="7582049" cy="1019175"/>
          </a:xfrm>
          <a:prstGeom prst="rect">
            <a:avLst/>
          </a:prstGeom>
        </p:spPr>
        <p:txBody>
          <a:bodyPr lIns="0" tIns="0" rIns="0" bIns="0" rtlCol="0" anchor="t">
            <a:spAutoFit/>
          </a:bodyPr>
          <a:lstStyle/>
          <a:p>
            <a:pPr algn="ctr">
              <a:lnSpc>
                <a:spcPts val="3899"/>
              </a:lnSpc>
            </a:pPr>
            <a:r>
              <a:rPr lang="en-US" sz="2999">
                <a:solidFill>
                  <a:srgbClr val="000000"/>
                </a:solidFill>
                <a:latin typeface="Times New Roman"/>
              </a:rPr>
              <a:t>Aluno: Pedro Henrique Crisp Modesto</a:t>
            </a:r>
          </a:p>
          <a:p>
            <a:pPr algn="ctr">
              <a:lnSpc>
                <a:spcPts val="3899"/>
              </a:lnSpc>
              <a:spcBef>
                <a:spcPct val="0"/>
              </a:spcBef>
            </a:pPr>
            <a:r>
              <a:rPr lang="en-US" sz="2999">
                <a:solidFill>
                  <a:srgbClr val="000000"/>
                </a:solidFill>
                <a:latin typeface="Times New Roman"/>
              </a:rPr>
              <a:t>Orientador: Prof. Dr. Adenauer Girardi Casal</a:t>
            </a:r>
            <a:r>
              <a:rPr lang="en-US" sz="2999">
                <a:solidFill>
                  <a:srgbClr val="231F20"/>
                </a:solidFill>
                <a:latin typeface="Times New Roman"/>
              </a:rPr>
              <a:t>i</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106409" y="7473101"/>
            <a:ext cx="7629294" cy="7828566"/>
          </a:xfrm>
          <a:custGeom>
            <a:avLst/>
            <a:gdLst/>
            <a:ahLst/>
            <a:cxnLst/>
            <a:rect l="l" t="t" r="r" b="b"/>
            <a:pathLst>
              <a:path w="7629294" h="7828566">
                <a:moveTo>
                  <a:pt x="0" y="0"/>
                </a:moveTo>
                <a:lnTo>
                  <a:pt x="7629293" y="0"/>
                </a:lnTo>
                <a:lnTo>
                  <a:pt x="7629293"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192380" y="3437670"/>
            <a:ext cx="6841362" cy="4384830"/>
          </a:xfrm>
          <a:custGeom>
            <a:avLst/>
            <a:gdLst/>
            <a:ahLst/>
            <a:cxnLst/>
            <a:rect l="l" t="t" r="r" b="b"/>
            <a:pathLst>
              <a:path w="5852686" h="3924859">
                <a:moveTo>
                  <a:pt x="0" y="0"/>
                </a:moveTo>
                <a:lnTo>
                  <a:pt x="5852686" y="0"/>
                </a:lnTo>
                <a:lnTo>
                  <a:pt x="5852686" y="3924859"/>
                </a:lnTo>
                <a:lnTo>
                  <a:pt x="0" y="3924859"/>
                </a:lnTo>
                <a:lnTo>
                  <a:pt x="0" y="0"/>
                </a:lnTo>
                <a:close/>
              </a:path>
            </a:pathLst>
          </a:custGeom>
          <a:blipFill>
            <a:blip r:embed="rId5"/>
            <a:stretch>
              <a:fillRect/>
            </a:stretch>
          </a:blipFill>
        </p:spPr>
      </p:sp>
      <p:sp>
        <p:nvSpPr>
          <p:cNvPr id="7" name="TextBox 7"/>
          <p:cNvSpPr txBox="1"/>
          <p:nvPr/>
        </p:nvSpPr>
        <p:spPr>
          <a:xfrm>
            <a:off x="5197897" y="828675"/>
            <a:ext cx="7892207" cy="991870"/>
          </a:xfrm>
          <a:prstGeom prst="rect">
            <a:avLst/>
          </a:prstGeom>
        </p:spPr>
        <p:txBody>
          <a:bodyPr lIns="0" tIns="0" rIns="0" bIns="0" rtlCol="0" anchor="t">
            <a:spAutoFit/>
          </a:bodyPr>
          <a:lstStyle/>
          <a:p>
            <a:pPr algn="ctr">
              <a:lnSpc>
                <a:spcPts val="7279"/>
              </a:lnSpc>
            </a:pPr>
            <a:r>
              <a:rPr lang="en-US" sz="5199">
                <a:solidFill>
                  <a:srgbClr val="000000"/>
                </a:solidFill>
                <a:latin typeface="Times New Roman Bold"/>
              </a:rPr>
              <a:t>5. Avaliação de Performance</a:t>
            </a:r>
          </a:p>
        </p:txBody>
      </p:sp>
      <p:sp>
        <p:nvSpPr>
          <p:cNvPr id="8" name="TextBox 8"/>
          <p:cNvSpPr txBox="1"/>
          <p:nvPr/>
        </p:nvSpPr>
        <p:spPr>
          <a:xfrm>
            <a:off x="1421306" y="2840561"/>
            <a:ext cx="3279874" cy="512444"/>
          </a:xfrm>
          <a:prstGeom prst="rect">
            <a:avLst/>
          </a:prstGeom>
        </p:spPr>
        <p:txBody>
          <a:bodyPr lIns="0" tIns="0" rIns="0" bIns="0" rtlCol="0" anchor="t">
            <a:spAutoFit/>
          </a:bodyPr>
          <a:lstStyle/>
          <a:p>
            <a:pPr algn="ctr">
              <a:lnSpc>
                <a:spcPts val="3780"/>
              </a:lnSpc>
            </a:pPr>
            <a:r>
              <a:rPr lang="en-US" sz="2700">
                <a:solidFill>
                  <a:srgbClr val="000000"/>
                </a:solidFill>
                <a:latin typeface="Times New Roman Bold"/>
              </a:rPr>
              <a:t>Métricas de Avaliação </a:t>
            </a:r>
          </a:p>
        </p:txBody>
      </p:sp>
      <p:sp>
        <p:nvSpPr>
          <p:cNvPr id="9" name="TextBox 9"/>
          <p:cNvSpPr txBox="1"/>
          <p:nvPr/>
        </p:nvSpPr>
        <p:spPr>
          <a:xfrm>
            <a:off x="7415473" y="3109738"/>
            <a:ext cx="2476346" cy="414088"/>
          </a:xfrm>
          <a:prstGeom prst="rect">
            <a:avLst/>
          </a:prstGeom>
        </p:spPr>
        <p:txBody>
          <a:bodyPr wrap="square" lIns="0" tIns="0" rIns="0" bIns="0" rtlCol="0" anchor="t">
            <a:spAutoFit/>
          </a:bodyPr>
          <a:lstStyle/>
          <a:p>
            <a:pPr algn="ctr">
              <a:lnSpc>
                <a:spcPts val="3360"/>
              </a:lnSpc>
            </a:pPr>
            <a:r>
              <a:rPr lang="en-US" sz="2400" dirty="0" err="1">
                <a:solidFill>
                  <a:srgbClr val="000000"/>
                </a:solidFill>
                <a:latin typeface="Times New Roman Bold"/>
              </a:rPr>
              <a:t>Sobreamostragem</a:t>
            </a:r>
            <a:endParaRPr lang="en-US" sz="2400" dirty="0">
              <a:solidFill>
                <a:srgbClr val="000000"/>
              </a:solidFill>
              <a:latin typeface="Times New Roman Bold"/>
            </a:endParaRPr>
          </a:p>
        </p:txBody>
      </p:sp>
      <p:sp>
        <p:nvSpPr>
          <p:cNvPr id="10" name="TextBox 10"/>
          <p:cNvSpPr txBox="1"/>
          <p:nvPr/>
        </p:nvSpPr>
        <p:spPr>
          <a:xfrm>
            <a:off x="7644073" y="5423041"/>
            <a:ext cx="2122284" cy="414088"/>
          </a:xfrm>
          <a:prstGeom prst="rect">
            <a:avLst/>
          </a:prstGeom>
        </p:spPr>
        <p:txBody>
          <a:bodyPr wrap="square" lIns="0" tIns="0" rIns="0" bIns="0" rtlCol="0" anchor="t">
            <a:spAutoFit/>
          </a:bodyPr>
          <a:lstStyle/>
          <a:p>
            <a:pPr algn="ctr">
              <a:lnSpc>
                <a:spcPts val="3360"/>
              </a:lnSpc>
            </a:pPr>
            <a:r>
              <a:rPr lang="en-US" sz="2400" dirty="0" err="1">
                <a:solidFill>
                  <a:srgbClr val="000000"/>
                </a:solidFill>
                <a:latin typeface="Times New Roman Bold"/>
              </a:rPr>
              <a:t>Subamostragem</a:t>
            </a:r>
            <a:endParaRPr lang="en-US" sz="2400" dirty="0">
              <a:solidFill>
                <a:srgbClr val="000000"/>
              </a:solidFill>
              <a:latin typeface="Times New Roman Bold"/>
            </a:endParaRPr>
          </a:p>
        </p:txBody>
      </p:sp>
      <p:sp>
        <p:nvSpPr>
          <p:cNvPr id="11" name="TextBox 11"/>
          <p:cNvSpPr txBox="1"/>
          <p:nvPr/>
        </p:nvSpPr>
        <p:spPr>
          <a:xfrm>
            <a:off x="7180393" y="8150387"/>
            <a:ext cx="3133725" cy="453389"/>
          </a:xfrm>
          <a:prstGeom prst="rect">
            <a:avLst/>
          </a:prstGeom>
        </p:spPr>
        <p:txBody>
          <a:bodyPr lIns="0" tIns="0" rIns="0" bIns="0" rtlCol="0" anchor="t">
            <a:spAutoFit/>
          </a:bodyPr>
          <a:lstStyle/>
          <a:p>
            <a:pPr algn="ctr">
              <a:lnSpc>
                <a:spcPts val="3360"/>
              </a:lnSpc>
            </a:pPr>
            <a:r>
              <a:rPr lang="en-US" sz="2400" dirty="0" err="1">
                <a:solidFill>
                  <a:srgbClr val="000000"/>
                </a:solidFill>
                <a:latin typeface="Times New Roman Bold"/>
              </a:rPr>
              <a:t>Sobre</a:t>
            </a:r>
            <a:r>
              <a:rPr lang="en-US" sz="2400" dirty="0">
                <a:solidFill>
                  <a:srgbClr val="000000"/>
                </a:solidFill>
                <a:latin typeface="Times New Roman Bold"/>
              </a:rPr>
              <a:t> + </a:t>
            </a:r>
            <a:r>
              <a:rPr lang="en-US" sz="2400" dirty="0" err="1">
                <a:solidFill>
                  <a:srgbClr val="000000"/>
                </a:solidFill>
                <a:latin typeface="Times New Roman Bold"/>
              </a:rPr>
              <a:t>Subamostragem</a:t>
            </a:r>
            <a:endParaRPr lang="en-US" sz="2400" dirty="0">
              <a:solidFill>
                <a:srgbClr val="000000"/>
              </a:solidFill>
              <a:latin typeface="Times New Roman Bold"/>
            </a:endParaRPr>
          </a:p>
        </p:txBody>
      </p:sp>
      <p:graphicFrame>
        <p:nvGraphicFramePr>
          <p:cNvPr id="13" name="Objeto 12">
            <a:extLst>
              <a:ext uri="{FF2B5EF4-FFF2-40B4-BE49-F238E27FC236}">
                <a16:creationId xmlns:a16="http://schemas.microsoft.com/office/drawing/2014/main" id="{CE0341F7-9A0B-46F6-9CCC-4234C7EA700C}"/>
              </a:ext>
            </a:extLst>
          </p:cNvPr>
          <p:cNvGraphicFramePr>
            <a:graphicFrameLocks noChangeAspect="1"/>
          </p:cNvGraphicFramePr>
          <p:nvPr>
            <p:extLst>
              <p:ext uri="{D42A27DB-BD31-4B8C-83A1-F6EECF244321}">
                <p14:modId xmlns:p14="http://schemas.microsoft.com/office/powerpoint/2010/main" val="2279189868"/>
              </p:ext>
            </p:extLst>
          </p:nvPr>
        </p:nvGraphicFramePr>
        <p:xfrm>
          <a:off x="11266004" y="2480135"/>
          <a:ext cx="5121694" cy="1745740"/>
        </p:xfrm>
        <a:graphic>
          <a:graphicData uri="http://schemas.openxmlformats.org/presentationml/2006/ole">
            <mc:AlternateContent xmlns:mc="http://schemas.openxmlformats.org/markup-compatibility/2006">
              <mc:Choice xmlns:v="urn:schemas-microsoft-com:vml" Requires="v">
                <p:oleObj name="Worksheet" r:id="rId6" imgW="3800603" imgH="1295594" progId="Excel.Sheet.12">
                  <p:embed/>
                </p:oleObj>
              </mc:Choice>
              <mc:Fallback>
                <p:oleObj name="Worksheet" r:id="rId6" imgW="3800603" imgH="1295594" progId="Excel.Sheet.12">
                  <p:embed/>
                  <p:pic>
                    <p:nvPicPr>
                      <p:cNvPr id="0" name=""/>
                      <p:cNvPicPr/>
                      <p:nvPr/>
                    </p:nvPicPr>
                    <p:blipFill>
                      <a:blip r:embed="rId7"/>
                      <a:stretch>
                        <a:fillRect/>
                      </a:stretch>
                    </p:blipFill>
                    <p:spPr>
                      <a:xfrm>
                        <a:off x="11266004" y="2480135"/>
                        <a:ext cx="5121694" cy="1745740"/>
                      </a:xfrm>
                      <a:prstGeom prst="rect">
                        <a:avLst/>
                      </a:prstGeom>
                    </p:spPr>
                  </p:pic>
                </p:oleObj>
              </mc:Fallback>
            </mc:AlternateContent>
          </a:graphicData>
        </a:graphic>
      </p:graphicFrame>
      <p:pic>
        <p:nvPicPr>
          <p:cNvPr id="15" name="Imagem 14">
            <a:extLst>
              <a:ext uri="{FF2B5EF4-FFF2-40B4-BE49-F238E27FC236}">
                <a16:creationId xmlns:a16="http://schemas.microsoft.com/office/drawing/2014/main" id="{B1B76239-92A5-D45C-F164-0D4B33902506}"/>
              </a:ext>
            </a:extLst>
          </p:cNvPr>
          <p:cNvPicPr>
            <a:picLocks noChangeAspect="1"/>
          </p:cNvPicPr>
          <p:nvPr/>
        </p:nvPicPr>
        <p:blipFill>
          <a:blip r:embed="rId8"/>
          <a:stretch>
            <a:fillRect/>
          </a:stretch>
        </p:blipFill>
        <p:spPr>
          <a:xfrm>
            <a:off x="11264898" y="4828492"/>
            <a:ext cx="5122800" cy="1754559"/>
          </a:xfrm>
          <a:prstGeom prst="rect">
            <a:avLst/>
          </a:prstGeom>
        </p:spPr>
      </p:pic>
      <p:pic>
        <p:nvPicPr>
          <p:cNvPr id="17" name="Imagem 16">
            <a:extLst>
              <a:ext uri="{FF2B5EF4-FFF2-40B4-BE49-F238E27FC236}">
                <a16:creationId xmlns:a16="http://schemas.microsoft.com/office/drawing/2014/main" id="{BA1E5A1E-0019-D291-DE4A-7E75BD9BB46B}"/>
              </a:ext>
            </a:extLst>
          </p:cNvPr>
          <p:cNvPicPr>
            <a:picLocks noChangeAspect="1"/>
          </p:cNvPicPr>
          <p:nvPr/>
        </p:nvPicPr>
        <p:blipFill>
          <a:blip r:embed="rId9"/>
          <a:stretch>
            <a:fillRect/>
          </a:stretch>
        </p:blipFill>
        <p:spPr>
          <a:xfrm>
            <a:off x="11264898" y="7555675"/>
            <a:ext cx="5122800" cy="1754559"/>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106409" y="7473101"/>
            <a:ext cx="7629294" cy="7828566"/>
          </a:xfrm>
          <a:custGeom>
            <a:avLst/>
            <a:gdLst/>
            <a:ahLst/>
            <a:cxnLst/>
            <a:rect l="l" t="t" r="r" b="b"/>
            <a:pathLst>
              <a:path w="7629294" h="7828566">
                <a:moveTo>
                  <a:pt x="0" y="0"/>
                </a:moveTo>
                <a:lnTo>
                  <a:pt x="7629293" y="0"/>
                </a:lnTo>
                <a:lnTo>
                  <a:pt x="7629293"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5738440" y="828675"/>
            <a:ext cx="6811119" cy="991870"/>
          </a:xfrm>
          <a:prstGeom prst="rect">
            <a:avLst/>
          </a:prstGeom>
        </p:spPr>
        <p:txBody>
          <a:bodyPr lIns="0" tIns="0" rIns="0" bIns="0" rtlCol="0" anchor="t">
            <a:spAutoFit/>
          </a:bodyPr>
          <a:lstStyle/>
          <a:p>
            <a:pPr algn="ctr">
              <a:lnSpc>
                <a:spcPts val="7279"/>
              </a:lnSpc>
            </a:pPr>
            <a:r>
              <a:rPr lang="en-US" sz="5199">
                <a:solidFill>
                  <a:srgbClr val="000000"/>
                </a:solidFill>
                <a:latin typeface="Times New Roman Bold"/>
              </a:rPr>
              <a:t>6. Hiper Parametrização</a:t>
            </a:r>
          </a:p>
        </p:txBody>
      </p:sp>
      <p:pic>
        <p:nvPicPr>
          <p:cNvPr id="12" name="Imagem 11">
            <a:extLst>
              <a:ext uri="{FF2B5EF4-FFF2-40B4-BE49-F238E27FC236}">
                <a16:creationId xmlns:a16="http://schemas.microsoft.com/office/drawing/2014/main" id="{32CC9061-DBDD-07C8-0D5D-9ECBEF0655D4}"/>
              </a:ext>
            </a:extLst>
          </p:cNvPr>
          <p:cNvPicPr>
            <a:picLocks noChangeAspect="1"/>
          </p:cNvPicPr>
          <p:nvPr/>
        </p:nvPicPr>
        <p:blipFill>
          <a:blip r:embed="rId5"/>
          <a:stretch>
            <a:fillRect/>
          </a:stretch>
        </p:blipFill>
        <p:spPr>
          <a:xfrm>
            <a:off x="982726" y="2324100"/>
            <a:ext cx="16590928" cy="6477000"/>
          </a:xfrm>
          <a:prstGeom prst="rect">
            <a:avLst/>
          </a:prstGeom>
        </p:spPr>
      </p:pic>
      <p:sp>
        <p:nvSpPr>
          <p:cNvPr id="13" name="Retângulo: Cantos Arredondados 12">
            <a:extLst>
              <a:ext uri="{FF2B5EF4-FFF2-40B4-BE49-F238E27FC236}">
                <a16:creationId xmlns:a16="http://schemas.microsoft.com/office/drawing/2014/main" id="{4E7C0634-E939-6DED-F387-C4F9E2A7EC54}"/>
              </a:ext>
            </a:extLst>
          </p:cNvPr>
          <p:cNvSpPr/>
          <p:nvPr/>
        </p:nvSpPr>
        <p:spPr>
          <a:xfrm>
            <a:off x="12954000" y="2324100"/>
            <a:ext cx="4267200" cy="67818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Cantos Arredondados 14">
            <a:extLst>
              <a:ext uri="{FF2B5EF4-FFF2-40B4-BE49-F238E27FC236}">
                <a16:creationId xmlns:a16="http://schemas.microsoft.com/office/drawing/2014/main" id="{E6D4FD16-4FDB-3DE3-2BE8-72FAC4D45948}"/>
              </a:ext>
            </a:extLst>
          </p:cNvPr>
          <p:cNvSpPr/>
          <p:nvPr/>
        </p:nvSpPr>
        <p:spPr>
          <a:xfrm>
            <a:off x="7315200" y="2324100"/>
            <a:ext cx="4267200" cy="678180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106409" y="7473101"/>
            <a:ext cx="7629294" cy="7828566"/>
          </a:xfrm>
          <a:custGeom>
            <a:avLst/>
            <a:gdLst/>
            <a:ahLst/>
            <a:cxnLst/>
            <a:rect l="l" t="t" r="r" b="b"/>
            <a:pathLst>
              <a:path w="7629294" h="7828566">
                <a:moveTo>
                  <a:pt x="0" y="0"/>
                </a:moveTo>
                <a:lnTo>
                  <a:pt x="7629293" y="0"/>
                </a:lnTo>
                <a:lnTo>
                  <a:pt x="7629293"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2639207" y="828675"/>
            <a:ext cx="13009587" cy="890821"/>
          </a:xfrm>
          <a:prstGeom prst="rect">
            <a:avLst/>
          </a:prstGeom>
        </p:spPr>
        <p:txBody>
          <a:bodyPr wrap="square" lIns="0" tIns="0" rIns="0" bIns="0" rtlCol="0" anchor="t">
            <a:spAutoFit/>
          </a:bodyPr>
          <a:lstStyle/>
          <a:p>
            <a:pPr algn="ctr">
              <a:lnSpc>
                <a:spcPts val="7279"/>
              </a:lnSpc>
            </a:pPr>
            <a:r>
              <a:rPr lang="en-US" sz="5199" dirty="0">
                <a:solidFill>
                  <a:srgbClr val="000000"/>
                </a:solidFill>
                <a:latin typeface="Times New Roman Bold"/>
              </a:rPr>
              <a:t>7. Interpretações das características clínicas</a:t>
            </a:r>
          </a:p>
        </p:txBody>
      </p:sp>
      <p:pic>
        <p:nvPicPr>
          <p:cNvPr id="11" name="Imagem 10">
            <a:extLst>
              <a:ext uri="{FF2B5EF4-FFF2-40B4-BE49-F238E27FC236}">
                <a16:creationId xmlns:a16="http://schemas.microsoft.com/office/drawing/2014/main" id="{6A955E74-7CCC-319D-00E2-4FE5D8B6AD3E}"/>
              </a:ext>
            </a:extLst>
          </p:cNvPr>
          <p:cNvPicPr>
            <a:picLocks noChangeAspect="1"/>
          </p:cNvPicPr>
          <p:nvPr/>
        </p:nvPicPr>
        <p:blipFill>
          <a:blip r:embed="rId5"/>
          <a:stretch>
            <a:fillRect/>
          </a:stretch>
        </p:blipFill>
        <p:spPr>
          <a:xfrm>
            <a:off x="457200" y="3543300"/>
            <a:ext cx="8542105" cy="3600000"/>
          </a:xfrm>
          <a:prstGeom prst="rect">
            <a:avLst/>
          </a:prstGeom>
        </p:spPr>
      </p:pic>
      <p:pic>
        <p:nvPicPr>
          <p:cNvPr id="13" name="Imagem 12">
            <a:extLst>
              <a:ext uri="{FF2B5EF4-FFF2-40B4-BE49-F238E27FC236}">
                <a16:creationId xmlns:a16="http://schemas.microsoft.com/office/drawing/2014/main" id="{F3E7EE9A-1E97-DDCD-4287-3DE5F785F406}"/>
              </a:ext>
            </a:extLst>
          </p:cNvPr>
          <p:cNvPicPr>
            <a:picLocks noChangeAspect="1"/>
          </p:cNvPicPr>
          <p:nvPr/>
        </p:nvPicPr>
        <p:blipFill>
          <a:blip r:embed="rId6"/>
          <a:stretch>
            <a:fillRect/>
          </a:stretch>
        </p:blipFill>
        <p:spPr>
          <a:xfrm>
            <a:off x="9601200" y="3543300"/>
            <a:ext cx="8542105" cy="36000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106409" y="7473101"/>
            <a:ext cx="7629294" cy="7828566"/>
          </a:xfrm>
          <a:custGeom>
            <a:avLst/>
            <a:gdLst/>
            <a:ahLst/>
            <a:cxnLst/>
            <a:rect l="l" t="t" r="r" b="b"/>
            <a:pathLst>
              <a:path w="7629294" h="7828566">
                <a:moveTo>
                  <a:pt x="0" y="0"/>
                </a:moveTo>
                <a:lnTo>
                  <a:pt x="7629293" y="0"/>
                </a:lnTo>
                <a:lnTo>
                  <a:pt x="7629293"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rot="7659121">
            <a:off x="14758029" y="6640503"/>
            <a:ext cx="7629294" cy="7828566"/>
          </a:xfrm>
          <a:custGeom>
            <a:avLst/>
            <a:gdLst/>
            <a:ahLst/>
            <a:cxnLst/>
            <a:rect l="l" t="t" r="r" b="b"/>
            <a:pathLst>
              <a:path w="7629294" h="7828566">
                <a:moveTo>
                  <a:pt x="0" y="0"/>
                </a:moveTo>
                <a:lnTo>
                  <a:pt x="7629294" y="0"/>
                </a:lnTo>
                <a:lnTo>
                  <a:pt x="7629294" y="7828567"/>
                </a:lnTo>
                <a:lnTo>
                  <a:pt x="0" y="78285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6161038" y="316483"/>
            <a:ext cx="5965924" cy="1353173"/>
          </a:xfrm>
          <a:prstGeom prst="rect">
            <a:avLst/>
          </a:prstGeom>
        </p:spPr>
        <p:txBody>
          <a:bodyPr lIns="0" tIns="0" rIns="0" bIns="0" rtlCol="0" anchor="t">
            <a:spAutoFit/>
          </a:bodyPr>
          <a:lstStyle/>
          <a:p>
            <a:pPr algn="ctr">
              <a:lnSpc>
                <a:spcPts val="9940"/>
              </a:lnSpc>
            </a:pPr>
            <a:r>
              <a:rPr lang="en-US" sz="7100">
                <a:solidFill>
                  <a:srgbClr val="000000"/>
                </a:solidFill>
                <a:latin typeface="Times New Roman Bold"/>
              </a:rPr>
              <a:t>CONCLUSÃO</a:t>
            </a:r>
          </a:p>
        </p:txBody>
      </p:sp>
      <p:sp>
        <p:nvSpPr>
          <p:cNvPr id="5" name="TextBox 5"/>
          <p:cNvSpPr txBox="1"/>
          <p:nvPr/>
        </p:nvSpPr>
        <p:spPr>
          <a:xfrm>
            <a:off x="506631" y="2576408"/>
            <a:ext cx="16989245" cy="5730800"/>
          </a:xfrm>
          <a:prstGeom prst="rect">
            <a:avLst/>
          </a:prstGeom>
        </p:spPr>
        <p:txBody>
          <a:bodyPr lIns="0" tIns="0" rIns="0" bIns="0" rtlCol="0" anchor="t">
            <a:spAutoFit/>
          </a:bodyPr>
          <a:lstStyle/>
          <a:p>
            <a:pPr marL="431210" lvl="1" indent="-215605">
              <a:lnSpc>
                <a:spcPct val="150000"/>
              </a:lnSpc>
              <a:buFont typeface="Arial"/>
              <a:buChar char="•"/>
            </a:pPr>
            <a:r>
              <a:rPr lang="en-US" sz="3200" dirty="0" err="1">
                <a:solidFill>
                  <a:srgbClr val="000000"/>
                </a:solidFill>
                <a:latin typeface="Times New Roman"/>
              </a:rPr>
              <a:t>XGBoosting</a:t>
            </a:r>
            <a:r>
              <a:rPr lang="en-US" sz="3200" dirty="0">
                <a:solidFill>
                  <a:srgbClr val="000000"/>
                </a:solidFill>
                <a:latin typeface="Times New Roman"/>
              </a:rPr>
              <a:t> se </a:t>
            </a:r>
            <a:r>
              <a:rPr lang="en-US" sz="3200" dirty="0" err="1">
                <a:solidFill>
                  <a:srgbClr val="000000"/>
                </a:solidFill>
                <a:latin typeface="Times New Roman"/>
              </a:rPr>
              <a:t>mostrou</a:t>
            </a:r>
            <a:r>
              <a:rPr lang="en-US" sz="3200" dirty="0">
                <a:solidFill>
                  <a:srgbClr val="000000"/>
                </a:solidFill>
                <a:latin typeface="Times New Roman"/>
              </a:rPr>
              <a:t> um </a:t>
            </a:r>
            <a:r>
              <a:rPr lang="en-US" sz="3200" dirty="0" err="1">
                <a:solidFill>
                  <a:srgbClr val="000000"/>
                </a:solidFill>
                <a:latin typeface="Times New Roman"/>
              </a:rPr>
              <a:t>algoritmo</a:t>
            </a:r>
            <a:r>
              <a:rPr lang="en-US" sz="3200" dirty="0">
                <a:solidFill>
                  <a:srgbClr val="000000"/>
                </a:solidFill>
                <a:latin typeface="Times New Roman"/>
              </a:rPr>
              <a:t> </a:t>
            </a:r>
            <a:r>
              <a:rPr lang="en-US" sz="3200" dirty="0" err="1">
                <a:solidFill>
                  <a:srgbClr val="000000"/>
                </a:solidFill>
                <a:latin typeface="Times New Roman"/>
              </a:rPr>
              <a:t>eficaz</a:t>
            </a:r>
            <a:r>
              <a:rPr lang="en-US" sz="3200" dirty="0">
                <a:solidFill>
                  <a:srgbClr val="000000"/>
                </a:solidFill>
                <a:latin typeface="Times New Roman"/>
              </a:rPr>
              <a:t> para </a:t>
            </a:r>
            <a:r>
              <a:rPr lang="en-US" sz="3200" dirty="0" err="1">
                <a:solidFill>
                  <a:srgbClr val="000000"/>
                </a:solidFill>
                <a:latin typeface="Times New Roman"/>
              </a:rPr>
              <a:t>identificação</a:t>
            </a:r>
            <a:r>
              <a:rPr lang="en-US" sz="3200" dirty="0">
                <a:solidFill>
                  <a:srgbClr val="000000"/>
                </a:solidFill>
                <a:latin typeface="Times New Roman"/>
              </a:rPr>
              <a:t> de </a:t>
            </a:r>
            <a:r>
              <a:rPr lang="en-US" sz="3200" dirty="0" err="1">
                <a:solidFill>
                  <a:srgbClr val="000000"/>
                </a:solidFill>
                <a:latin typeface="Times New Roman"/>
              </a:rPr>
              <a:t>pacientes</a:t>
            </a:r>
            <a:r>
              <a:rPr lang="en-US" sz="3200" dirty="0">
                <a:solidFill>
                  <a:srgbClr val="000000"/>
                </a:solidFill>
                <a:latin typeface="Times New Roman"/>
              </a:rPr>
              <a:t> com IM </a:t>
            </a:r>
            <a:r>
              <a:rPr lang="en-US" sz="3200" dirty="0" err="1">
                <a:solidFill>
                  <a:srgbClr val="000000"/>
                </a:solidFill>
                <a:latin typeface="Times New Roman"/>
              </a:rPr>
              <a:t>ou</a:t>
            </a:r>
            <a:r>
              <a:rPr lang="en-US" sz="3200" dirty="0">
                <a:solidFill>
                  <a:srgbClr val="000000"/>
                </a:solidFill>
                <a:latin typeface="Times New Roman"/>
              </a:rPr>
              <a:t> DAC;</a:t>
            </a:r>
          </a:p>
          <a:p>
            <a:pPr marL="431210" lvl="1" indent="-215605">
              <a:lnSpc>
                <a:spcPct val="150000"/>
              </a:lnSpc>
              <a:buFont typeface="Arial"/>
              <a:buChar char="•"/>
            </a:pPr>
            <a:r>
              <a:rPr lang="en-US" sz="3200" dirty="0">
                <a:solidFill>
                  <a:srgbClr val="000000"/>
                </a:solidFill>
                <a:latin typeface="Times New Roman"/>
              </a:rPr>
              <a:t>O </a:t>
            </a:r>
            <a:r>
              <a:rPr lang="en-US" sz="3200" dirty="0" err="1">
                <a:solidFill>
                  <a:srgbClr val="000000"/>
                </a:solidFill>
                <a:latin typeface="Times New Roman"/>
              </a:rPr>
              <a:t>uso</a:t>
            </a:r>
            <a:r>
              <a:rPr lang="en-US" sz="3200" dirty="0">
                <a:solidFill>
                  <a:srgbClr val="000000"/>
                </a:solidFill>
                <a:latin typeface="Times New Roman"/>
              </a:rPr>
              <a:t> de dados </a:t>
            </a:r>
            <a:r>
              <a:rPr lang="en-US" sz="3200" dirty="0" err="1">
                <a:solidFill>
                  <a:srgbClr val="000000"/>
                </a:solidFill>
                <a:latin typeface="Times New Roman"/>
              </a:rPr>
              <a:t>coletados</a:t>
            </a:r>
            <a:r>
              <a:rPr lang="en-US" sz="3200" dirty="0">
                <a:solidFill>
                  <a:srgbClr val="000000"/>
                </a:solidFill>
                <a:latin typeface="Times New Roman"/>
              </a:rPr>
              <a:t> </a:t>
            </a:r>
            <a:r>
              <a:rPr lang="en-US" sz="3200" dirty="0" err="1">
                <a:solidFill>
                  <a:srgbClr val="000000"/>
                </a:solidFill>
                <a:latin typeface="Times New Roman"/>
              </a:rPr>
              <a:t>por</a:t>
            </a:r>
            <a:r>
              <a:rPr lang="en-US" sz="3200" dirty="0">
                <a:solidFill>
                  <a:srgbClr val="000000"/>
                </a:solidFill>
                <a:latin typeface="Times New Roman"/>
              </a:rPr>
              <a:t> </a:t>
            </a:r>
            <a:r>
              <a:rPr lang="en-US" sz="3200" dirty="0" err="1">
                <a:solidFill>
                  <a:srgbClr val="000000"/>
                </a:solidFill>
                <a:latin typeface="Times New Roman"/>
              </a:rPr>
              <a:t>pesquisas</a:t>
            </a:r>
            <a:r>
              <a:rPr lang="en-US" sz="3200" dirty="0">
                <a:solidFill>
                  <a:srgbClr val="000000"/>
                </a:solidFill>
                <a:latin typeface="Times New Roman"/>
              </a:rPr>
              <a:t> </a:t>
            </a:r>
            <a:r>
              <a:rPr lang="en-US" sz="3200" dirty="0" err="1">
                <a:solidFill>
                  <a:srgbClr val="000000"/>
                </a:solidFill>
                <a:latin typeface="Times New Roman"/>
              </a:rPr>
              <a:t>telefônicas</a:t>
            </a:r>
            <a:r>
              <a:rPr lang="en-US" sz="3200" dirty="0">
                <a:solidFill>
                  <a:srgbClr val="000000"/>
                </a:solidFill>
                <a:latin typeface="Times New Roman"/>
              </a:rPr>
              <a:t> </a:t>
            </a:r>
            <a:r>
              <a:rPr lang="en-US" sz="3200" dirty="0" err="1">
                <a:solidFill>
                  <a:srgbClr val="000000"/>
                </a:solidFill>
                <a:latin typeface="Times New Roman"/>
              </a:rPr>
              <a:t>apresentou</a:t>
            </a:r>
            <a:r>
              <a:rPr lang="en-US" sz="3200" dirty="0">
                <a:solidFill>
                  <a:srgbClr val="000000"/>
                </a:solidFill>
                <a:latin typeface="Times New Roman"/>
              </a:rPr>
              <a:t> características </a:t>
            </a:r>
            <a:r>
              <a:rPr lang="en-US" sz="3200" dirty="0" err="1">
                <a:solidFill>
                  <a:srgbClr val="000000"/>
                </a:solidFill>
                <a:latin typeface="Times New Roman"/>
              </a:rPr>
              <a:t>relevantes</a:t>
            </a:r>
            <a:r>
              <a:rPr lang="en-US" sz="3200" dirty="0">
                <a:solidFill>
                  <a:srgbClr val="000000"/>
                </a:solidFill>
                <a:latin typeface="Times New Roman"/>
              </a:rPr>
              <a:t> para </a:t>
            </a:r>
            <a:r>
              <a:rPr lang="en-US" sz="3200" dirty="0" err="1">
                <a:solidFill>
                  <a:srgbClr val="000000"/>
                </a:solidFill>
                <a:latin typeface="Times New Roman"/>
              </a:rPr>
              <a:t>identificação</a:t>
            </a:r>
            <a:r>
              <a:rPr lang="en-US" sz="3200" dirty="0">
                <a:solidFill>
                  <a:srgbClr val="000000"/>
                </a:solidFill>
                <a:latin typeface="Times New Roman"/>
              </a:rPr>
              <a:t> </a:t>
            </a:r>
            <a:r>
              <a:rPr lang="en-US" sz="3200" dirty="0" err="1">
                <a:solidFill>
                  <a:srgbClr val="000000"/>
                </a:solidFill>
                <a:latin typeface="Times New Roman"/>
              </a:rPr>
              <a:t>destas</a:t>
            </a:r>
            <a:r>
              <a:rPr lang="en-US" sz="3200" dirty="0">
                <a:solidFill>
                  <a:srgbClr val="000000"/>
                </a:solidFill>
                <a:latin typeface="Times New Roman"/>
              </a:rPr>
              <a:t> </a:t>
            </a:r>
            <a:r>
              <a:rPr lang="en-US" sz="3200" dirty="0" err="1">
                <a:solidFill>
                  <a:srgbClr val="000000"/>
                </a:solidFill>
                <a:latin typeface="Times New Roman"/>
              </a:rPr>
              <a:t>doenças</a:t>
            </a:r>
            <a:r>
              <a:rPr lang="en-US" sz="3200" dirty="0">
                <a:solidFill>
                  <a:srgbClr val="000000"/>
                </a:solidFill>
                <a:latin typeface="Times New Roman"/>
              </a:rPr>
              <a:t>;</a:t>
            </a:r>
          </a:p>
          <a:p>
            <a:pPr marL="431210" lvl="1" indent="-215605">
              <a:lnSpc>
                <a:spcPct val="150000"/>
              </a:lnSpc>
              <a:buFont typeface="Arial"/>
              <a:buChar char="•"/>
            </a:pPr>
            <a:r>
              <a:rPr lang="en-US" sz="3200" dirty="0">
                <a:solidFill>
                  <a:srgbClr val="000000"/>
                </a:solidFill>
                <a:latin typeface="Times New Roman"/>
              </a:rPr>
              <a:t>Em um </a:t>
            </a:r>
            <a:r>
              <a:rPr lang="en-US" sz="3200" dirty="0" err="1">
                <a:solidFill>
                  <a:srgbClr val="000000"/>
                </a:solidFill>
                <a:latin typeface="Times New Roman"/>
              </a:rPr>
              <a:t>projeto</a:t>
            </a:r>
            <a:r>
              <a:rPr lang="en-US" sz="3200" dirty="0">
                <a:solidFill>
                  <a:srgbClr val="000000"/>
                </a:solidFill>
                <a:latin typeface="Times New Roman"/>
              </a:rPr>
              <a:t> de </a:t>
            </a:r>
            <a:r>
              <a:rPr lang="en-US" sz="3200" dirty="0" err="1">
                <a:solidFill>
                  <a:srgbClr val="000000"/>
                </a:solidFill>
                <a:latin typeface="Times New Roman"/>
              </a:rPr>
              <a:t>classificador</a:t>
            </a:r>
            <a:r>
              <a:rPr lang="en-US" sz="3200" dirty="0">
                <a:solidFill>
                  <a:srgbClr val="000000"/>
                </a:solidFill>
                <a:latin typeface="Times New Roman"/>
              </a:rPr>
              <a:t> para a </a:t>
            </a:r>
            <a:r>
              <a:rPr lang="en-US" sz="3200" dirty="0" err="1">
                <a:solidFill>
                  <a:srgbClr val="000000"/>
                </a:solidFill>
                <a:latin typeface="Times New Roman"/>
              </a:rPr>
              <a:t>medicina</a:t>
            </a:r>
            <a:r>
              <a:rPr lang="en-US" sz="3200" dirty="0">
                <a:solidFill>
                  <a:srgbClr val="000000"/>
                </a:solidFill>
                <a:latin typeface="Times New Roman"/>
              </a:rPr>
              <a:t> é fundamental se </a:t>
            </a:r>
            <a:r>
              <a:rPr lang="en-US" sz="3200" dirty="0" err="1">
                <a:solidFill>
                  <a:srgbClr val="000000"/>
                </a:solidFill>
                <a:latin typeface="Times New Roman"/>
              </a:rPr>
              <a:t>atentar</a:t>
            </a:r>
            <a:r>
              <a:rPr lang="en-US" sz="3200" dirty="0">
                <a:solidFill>
                  <a:srgbClr val="000000"/>
                </a:solidFill>
                <a:latin typeface="Times New Roman"/>
              </a:rPr>
              <a:t> </a:t>
            </a:r>
            <a:r>
              <a:rPr lang="en-US" sz="3200" dirty="0" err="1">
                <a:solidFill>
                  <a:srgbClr val="000000"/>
                </a:solidFill>
                <a:latin typeface="Times New Roman"/>
              </a:rPr>
              <a:t>não</a:t>
            </a:r>
            <a:r>
              <a:rPr lang="en-US" sz="3200" dirty="0">
                <a:solidFill>
                  <a:srgbClr val="000000"/>
                </a:solidFill>
                <a:latin typeface="Times New Roman"/>
              </a:rPr>
              <a:t> </a:t>
            </a:r>
            <a:r>
              <a:rPr lang="en-US" sz="3200" dirty="0" err="1">
                <a:solidFill>
                  <a:srgbClr val="000000"/>
                </a:solidFill>
                <a:latin typeface="Times New Roman"/>
              </a:rPr>
              <a:t>apenas</a:t>
            </a:r>
            <a:r>
              <a:rPr lang="en-US" sz="3200" dirty="0">
                <a:solidFill>
                  <a:srgbClr val="000000"/>
                </a:solidFill>
                <a:latin typeface="Times New Roman"/>
              </a:rPr>
              <a:t> para </a:t>
            </a:r>
            <a:r>
              <a:rPr lang="en-US" sz="3200" dirty="0" err="1">
                <a:solidFill>
                  <a:srgbClr val="000000"/>
                </a:solidFill>
                <a:latin typeface="Times New Roman"/>
              </a:rPr>
              <a:t>métricas</a:t>
            </a:r>
            <a:r>
              <a:rPr lang="en-US" sz="3200" dirty="0">
                <a:solidFill>
                  <a:srgbClr val="000000"/>
                </a:solidFill>
                <a:latin typeface="Times New Roman"/>
              </a:rPr>
              <a:t> de performance, mas </a:t>
            </a:r>
            <a:r>
              <a:rPr lang="en-US" sz="3200" dirty="0" err="1">
                <a:solidFill>
                  <a:srgbClr val="000000"/>
                </a:solidFill>
                <a:latin typeface="Times New Roman"/>
              </a:rPr>
              <a:t>também</a:t>
            </a:r>
            <a:r>
              <a:rPr lang="en-US" sz="3200" dirty="0">
                <a:solidFill>
                  <a:srgbClr val="000000"/>
                </a:solidFill>
                <a:latin typeface="Times New Roman"/>
              </a:rPr>
              <a:t> para a </a:t>
            </a:r>
            <a:r>
              <a:rPr lang="en-US" sz="3200" dirty="0" err="1">
                <a:solidFill>
                  <a:srgbClr val="000000"/>
                </a:solidFill>
                <a:latin typeface="Times New Roman"/>
              </a:rPr>
              <a:t>interpretabilidade</a:t>
            </a:r>
            <a:r>
              <a:rPr lang="en-US" sz="3200" dirty="0">
                <a:solidFill>
                  <a:srgbClr val="000000"/>
                </a:solidFill>
                <a:latin typeface="Times New Roman"/>
              </a:rPr>
              <a:t> do </a:t>
            </a:r>
            <a:r>
              <a:rPr lang="en-US" sz="3200" dirty="0" err="1">
                <a:solidFill>
                  <a:srgbClr val="000000"/>
                </a:solidFill>
                <a:latin typeface="Times New Roman"/>
              </a:rPr>
              <a:t>modelo</a:t>
            </a:r>
            <a:r>
              <a:rPr lang="en-US" sz="3200" dirty="0">
                <a:solidFill>
                  <a:srgbClr val="000000"/>
                </a:solidFill>
                <a:latin typeface="Times New Roman"/>
              </a:rPr>
              <a:t> no </a:t>
            </a:r>
            <a:r>
              <a:rPr lang="en-US" sz="3200" dirty="0" err="1">
                <a:solidFill>
                  <a:srgbClr val="000000"/>
                </a:solidFill>
                <a:latin typeface="Times New Roman"/>
              </a:rPr>
              <a:t>contexto</a:t>
            </a:r>
            <a:r>
              <a:rPr lang="en-US" sz="3200" dirty="0">
                <a:solidFill>
                  <a:srgbClr val="000000"/>
                </a:solidFill>
                <a:latin typeface="Times New Roman"/>
              </a:rPr>
              <a:t> </a:t>
            </a:r>
            <a:r>
              <a:rPr lang="en-US" sz="3200" dirty="0" err="1">
                <a:solidFill>
                  <a:srgbClr val="000000"/>
                </a:solidFill>
                <a:latin typeface="Times New Roman"/>
              </a:rPr>
              <a:t>clínico</a:t>
            </a:r>
            <a:r>
              <a:rPr lang="en-US" sz="3200" dirty="0">
                <a:solidFill>
                  <a:srgbClr val="000000"/>
                </a:solidFill>
                <a:latin typeface="Times New Roman"/>
              </a:rPr>
              <a:t>;</a:t>
            </a:r>
          </a:p>
          <a:p>
            <a:pPr marL="431210" lvl="1" indent="-215605">
              <a:lnSpc>
                <a:spcPct val="150000"/>
              </a:lnSpc>
              <a:buFont typeface="Arial"/>
              <a:buChar char="•"/>
            </a:pPr>
            <a:r>
              <a:rPr lang="en-US" sz="3200" dirty="0">
                <a:solidFill>
                  <a:srgbClr val="000000"/>
                </a:solidFill>
                <a:latin typeface="Times New Roman"/>
              </a:rPr>
              <a:t>Testes </a:t>
            </a:r>
            <a:r>
              <a:rPr lang="en-US" sz="3200" dirty="0" err="1">
                <a:solidFill>
                  <a:srgbClr val="000000"/>
                </a:solidFill>
                <a:latin typeface="Times New Roman"/>
              </a:rPr>
              <a:t>destes</a:t>
            </a:r>
            <a:r>
              <a:rPr lang="en-US" sz="3200" dirty="0">
                <a:solidFill>
                  <a:srgbClr val="000000"/>
                </a:solidFill>
                <a:latin typeface="Times New Roman"/>
              </a:rPr>
              <a:t> </a:t>
            </a:r>
            <a:r>
              <a:rPr lang="en-US" sz="3200" dirty="0" err="1">
                <a:solidFill>
                  <a:srgbClr val="000000"/>
                </a:solidFill>
                <a:latin typeface="Times New Roman"/>
              </a:rPr>
              <a:t>modelos</a:t>
            </a:r>
            <a:r>
              <a:rPr lang="en-US" sz="3200" dirty="0">
                <a:solidFill>
                  <a:srgbClr val="000000"/>
                </a:solidFill>
                <a:latin typeface="Times New Roman"/>
              </a:rPr>
              <a:t> </a:t>
            </a:r>
            <a:r>
              <a:rPr lang="en-US" sz="3200" dirty="0" err="1">
                <a:solidFill>
                  <a:srgbClr val="000000"/>
                </a:solidFill>
                <a:latin typeface="Times New Roman"/>
              </a:rPr>
              <a:t>em</a:t>
            </a:r>
            <a:r>
              <a:rPr lang="en-US" sz="3200" dirty="0">
                <a:solidFill>
                  <a:srgbClr val="000000"/>
                </a:solidFill>
                <a:latin typeface="Times New Roman"/>
              </a:rPr>
              <a:t> dados </a:t>
            </a:r>
            <a:r>
              <a:rPr lang="en-US" sz="3200" dirty="0" err="1">
                <a:solidFill>
                  <a:srgbClr val="000000"/>
                </a:solidFill>
                <a:latin typeface="Times New Roman"/>
              </a:rPr>
              <a:t>longitudinais</a:t>
            </a:r>
            <a:r>
              <a:rPr lang="en-US" sz="3200" dirty="0">
                <a:solidFill>
                  <a:srgbClr val="000000"/>
                </a:solidFill>
                <a:latin typeface="Times New Roman"/>
              </a:rPr>
              <a:t> </a:t>
            </a:r>
            <a:r>
              <a:rPr lang="en-US" sz="3200" dirty="0" err="1">
                <a:solidFill>
                  <a:srgbClr val="000000"/>
                </a:solidFill>
                <a:latin typeface="Times New Roman"/>
              </a:rPr>
              <a:t>poderão</a:t>
            </a:r>
            <a:r>
              <a:rPr lang="en-US" sz="3200" dirty="0">
                <a:solidFill>
                  <a:srgbClr val="000000"/>
                </a:solidFill>
                <a:latin typeface="Times New Roman"/>
              </a:rPr>
              <a:t> </a:t>
            </a:r>
            <a:r>
              <a:rPr lang="en-US" sz="3200" dirty="0" err="1">
                <a:solidFill>
                  <a:srgbClr val="000000"/>
                </a:solidFill>
                <a:latin typeface="Times New Roman"/>
              </a:rPr>
              <a:t>confirmar</a:t>
            </a:r>
            <a:r>
              <a:rPr lang="en-US" sz="3200" dirty="0">
                <a:solidFill>
                  <a:srgbClr val="000000"/>
                </a:solidFill>
                <a:latin typeface="Times New Roman"/>
              </a:rPr>
              <a:t> o </a:t>
            </a:r>
            <a:r>
              <a:rPr lang="en-US" sz="3200" dirty="0" err="1">
                <a:solidFill>
                  <a:srgbClr val="000000"/>
                </a:solidFill>
                <a:latin typeface="Times New Roman"/>
              </a:rPr>
              <a:t>potencial</a:t>
            </a:r>
            <a:r>
              <a:rPr lang="en-US" sz="3200" dirty="0">
                <a:solidFill>
                  <a:srgbClr val="000000"/>
                </a:solidFill>
                <a:latin typeface="Times New Roman"/>
              </a:rPr>
              <a:t> dos </a:t>
            </a:r>
            <a:r>
              <a:rPr lang="en-US" sz="3200" dirty="0" err="1">
                <a:solidFill>
                  <a:srgbClr val="000000"/>
                </a:solidFill>
                <a:latin typeface="Times New Roman"/>
              </a:rPr>
              <a:t>métodos</a:t>
            </a:r>
            <a:r>
              <a:rPr lang="en-US" sz="3200" dirty="0">
                <a:solidFill>
                  <a:srgbClr val="000000"/>
                </a:solidFill>
                <a:latin typeface="Times New Roman"/>
              </a:rPr>
              <a:t> para </a:t>
            </a:r>
            <a:r>
              <a:rPr lang="en-US" sz="3200" dirty="0" err="1">
                <a:solidFill>
                  <a:srgbClr val="000000"/>
                </a:solidFill>
                <a:latin typeface="Times New Roman"/>
              </a:rPr>
              <a:t>identificação</a:t>
            </a:r>
            <a:r>
              <a:rPr lang="en-US" sz="3200" dirty="0">
                <a:solidFill>
                  <a:srgbClr val="000000"/>
                </a:solidFill>
                <a:latin typeface="Times New Roman"/>
              </a:rPr>
              <a:t> de </a:t>
            </a:r>
            <a:r>
              <a:rPr lang="en-US" sz="3200" dirty="0" err="1">
                <a:solidFill>
                  <a:srgbClr val="000000"/>
                </a:solidFill>
                <a:latin typeface="Times New Roman"/>
              </a:rPr>
              <a:t>risco</a:t>
            </a:r>
            <a:r>
              <a:rPr lang="en-US" sz="3200" dirty="0">
                <a:solidFill>
                  <a:srgbClr val="000000"/>
                </a:solidFill>
                <a:latin typeface="Times New Roman"/>
              </a:rPr>
              <a:t> de DAC e IM;</a:t>
            </a:r>
          </a:p>
          <a:p>
            <a:pPr>
              <a:lnSpc>
                <a:spcPts val="5176"/>
              </a:lnSpc>
            </a:pPr>
            <a:endParaRPr lang="en-US" sz="1997" dirty="0">
              <a:solidFill>
                <a:srgbClr val="000000"/>
              </a:solidFill>
              <a:latin typeface="Times New Roman"/>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14758029" y="6640503"/>
            <a:ext cx="7629294" cy="7828566"/>
          </a:xfrm>
          <a:custGeom>
            <a:avLst/>
            <a:gdLst/>
            <a:ahLst/>
            <a:cxnLst/>
            <a:rect l="l" t="t" r="r" b="b"/>
            <a:pathLst>
              <a:path w="7629294" h="7828566">
                <a:moveTo>
                  <a:pt x="0" y="0"/>
                </a:moveTo>
                <a:lnTo>
                  <a:pt x="7629294" y="0"/>
                </a:lnTo>
                <a:lnTo>
                  <a:pt x="7629294" y="7828567"/>
                </a:lnTo>
                <a:lnTo>
                  <a:pt x="0" y="78285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5879232" y="316483"/>
            <a:ext cx="6529536" cy="1353173"/>
          </a:xfrm>
          <a:prstGeom prst="rect">
            <a:avLst/>
          </a:prstGeom>
        </p:spPr>
        <p:txBody>
          <a:bodyPr lIns="0" tIns="0" rIns="0" bIns="0" rtlCol="0" anchor="t">
            <a:spAutoFit/>
          </a:bodyPr>
          <a:lstStyle/>
          <a:p>
            <a:pPr algn="ctr">
              <a:lnSpc>
                <a:spcPts val="9940"/>
              </a:lnSpc>
            </a:pPr>
            <a:r>
              <a:rPr lang="en-US" sz="7100">
                <a:solidFill>
                  <a:srgbClr val="000000"/>
                </a:solidFill>
                <a:latin typeface="Times New Roman Bold"/>
              </a:rPr>
              <a:t>REFERÊNCIAS</a:t>
            </a:r>
          </a:p>
        </p:txBody>
      </p:sp>
      <p:sp>
        <p:nvSpPr>
          <p:cNvPr id="4" name="TextBox 4"/>
          <p:cNvSpPr txBox="1"/>
          <p:nvPr/>
        </p:nvSpPr>
        <p:spPr>
          <a:xfrm>
            <a:off x="856721" y="2554112"/>
            <a:ext cx="16989245" cy="6330823"/>
          </a:xfrm>
          <a:prstGeom prst="rect">
            <a:avLst/>
          </a:prstGeom>
        </p:spPr>
        <p:txBody>
          <a:bodyPr lIns="0" tIns="0" rIns="0" bIns="0" rtlCol="0" anchor="t">
            <a:spAutoFit/>
          </a:bodyPr>
          <a:lstStyle/>
          <a:p>
            <a:pPr>
              <a:lnSpc>
                <a:spcPts val="2652"/>
              </a:lnSpc>
            </a:pPr>
            <a:r>
              <a:rPr lang="en-US" sz="1700">
                <a:solidFill>
                  <a:srgbClr val="000000"/>
                </a:solidFill>
                <a:latin typeface="Times New Roman Bold"/>
              </a:rPr>
              <a:t>[1] </a:t>
            </a:r>
            <a:r>
              <a:rPr lang="en-US" sz="1700">
                <a:solidFill>
                  <a:srgbClr val="000000"/>
                </a:solidFill>
                <a:latin typeface="Times New Roman"/>
              </a:rPr>
              <a:t>Doenças do coração matam quase um terço dos brasileiros; estilo de vida é um dos fatores de risco | Saúde | G1. ([s.d.]). Recuperado 4 de dezembro de 2023, de </a:t>
            </a:r>
            <a:r>
              <a:rPr lang="en-US" sz="1700" u="sng">
                <a:solidFill>
                  <a:srgbClr val="000000"/>
                </a:solidFill>
                <a:latin typeface="Times New Roman"/>
                <a:hlinkClick r:id="rId4" tooltip="https://g1.globo.com/saude/noticia/2023/08/28/doencas-do-coracao-matam-quase-um-terco-dos-brasileiros-estilo-de-vida-e-um-dos-fatores-de-risco.ghtml"/>
              </a:rPr>
              <a:t>https://g1.globo.com/saude/noticia/2023/08/28/doencas-do-coracao-matam-quase-um-terco-dos-brasileiros-estilo-de-vida-e-um-dos-fatores-de-risco.ghtml</a:t>
            </a:r>
          </a:p>
          <a:p>
            <a:pPr>
              <a:lnSpc>
                <a:spcPts val="2652"/>
              </a:lnSpc>
            </a:pPr>
            <a:r>
              <a:rPr lang="en-US" sz="1700">
                <a:solidFill>
                  <a:srgbClr val="000000"/>
                </a:solidFill>
                <a:latin typeface="Times New Roman Bold"/>
              </a:rPr>
              <a:t>[2]</a:t>
            </a:r>
            <a:r>
              <a:rPr lang="en-US" sz="1700">
                <a:solidFill>
                  <a:srgbClr val="000000"/>
                </a:solidFill>
                <a:latin typeface="Times New Roman"/>
              </a:rPr>
              <a:t> Stevens, B., Pezzullo, L., Verdian, L., Tomlinson, J., George, A., &amp; Bacal, F. (2018). The Economic Burden of Heart Conditions in Brazil. Arquivos Brasileiros de Cardiologia, 111, 29–36. </a:t>
            </a:r>
            <a:r>
              <a:rPr lang="en-US" sz="1700" u="sng">
                <a:solidFill>
                  <a:srgbClr val="000000"/>
                </a:solidFill>
                <a:latin typeface="Times New Roman"/>
                <a:hlinkClick r:id="rId5" tooltip="https://doi.org/10.5935/abc.20180104"/>
              </a:rPr>
              <a:t>https://doi.org/10.5935/abc.20180104</a:t>
            </a:r>
          </a:p>
          <a:p>
            <a:pPr>
              <a:lnSpc>
                <a:spcPts val="2652"/>
              </a:lnSpc>
            </a:pPr>
            <a:r>
              <a:rPr lang="en-US" sz="1700">
                <a:solidFill>
                  <a:srgbClr val="000000"/>
                </a:solidFill>
                <a:latin typeface="Times New Roman Bold"/>
              </a:rPr>
              <a:t>[3]</a:t>
            </a:r>
            <a:r>
              <a:rPr lang="en-US" sz="1700">
                <a:solidFill>
                  <a:srgbClr val="000000"/>
                </a:solidFill>
                <a:latin typeface="Times New Roman"/>
              </a:rPr>
              <a:t> Alotaibi, F. S. (2019). Implementation of Machine Learning Model to Predict Heart Failure Disease. International Journal of Advanced Computer Science and Applications, 10(6). </a:t>
            </a:r>
            <a:r>
              <a:rPr lang="en-US" sz="1700" u="sng">
                <a:solidFill>
                  <a:srgbClr val="000000"/>
                </a:solidFill>
                <a:latin typeface="Times New Roman"/>
                <a:hlinkClick r:id="rId6" tooltip="https://doi.org/10.14569/IJACSA.2019.0100637"/>
              </a:rPr>
              <a:t>https://doi.org/10.14569/IJACSA.2019.0100637</a:t>
            </a:r>
          </a:p>
          <a:p>
            <a:pPr>
              <a:lnSpc>
                <a:spcPts val="2652"/>
              </a:lnSpc>
            </a:pPr>
            <a:r>
              <a:rPr lang="en-US" sz="1700">
                <a:solidFill>
                  <a:srgbClr val="000000"/>
                </a:solidFill>
                <a:latin typeface="Times New Roman Bold"/>
              </a:rPr>
              <a:t>[4]</a:t>
            </a:r>
            <a:r>
              <a:rPr lang="en-US" sz="1700">
                <a:solidFill>
                  <a:srgbClr val="000000"/>
                </a:solidFill>
                <a:latin typeface="Times New Roman"/>
              </a:rPr>
              <a:t> Heart Disease Facts | cdc.gov. (2023, maio 15). Centers for Disease Control and Prevention. </a:t>
            </a:r>
            <a:r>
              <a:rPr lang="en-US" sz="1700" u="sng">
                <a:solidFill>
                  <a:srgbClr val="000000"/>
                </a:solidFill>
                <a:latin typeface="Times New Roman"/>
                <a:hlinkClick r:id="rId7" tooltip="https://www.cdc.gov/heartdisease/facts.htm"/>
              </a:rPr>
              <a:t>https://www.cdc.gov/heartdisease/facts.htm</a:t>
            </a:r>
          </a:p>
          <a:p>
            <a:pPr>
              <a:lnSpc>
                <a:spcPts val="2652"/>
              </a:lnSpc>
            </a:pPr>
            <a:r>
              <a:rPr lang="en-US" sz="1700">
                <a:solidFill>
                  <a:srgbClr val="000000"/>
                </a:solidFill>
                <a:latin typeface="Times New Roman Bold"/>
              </a:rPr>
              <a:t>[5] </a:t>
            </a:r>
            <a:r>
              <a:rPr lang="en-US" sz="1700">
                <a:solidFill>
                  <a:srgbClr val="000000"/>
                </a:solidFill>
                <a:latin typeface="Times New Roman"/>
              </a:rPr>
              <a:t>Indicators of Heart Disease (2022 UPDATE). ([s.d.]). Recuperado 9 de novembro de 2023, de </a:t>
            </a:r>
            <a:r>
              <a:rPr lang="en-US" sz="1700" u="sng">
                <a:solidFill>
                  <a:srgbClr val="000000"/>
                </a:solidFill>
                <a:latin typeface="Times New Roman"/>
                <a:hlinkClick r:id="rId8" tooltip="https://www.kaggle.com/datasets/kamilpytlak/personal-key-indicators-of-heart-disease"/>
              </a:rPr>
              <a:t>https://www.kaggle.com/datasets/kamilpytlak/personal-key-indicators-of-heart-disease</a:t>
            </a:r>
          </a:p>
          <a:p>
            <a:pPr>
              <a:lnSpc>
                <a:spcPts val="2652"/>
              </a:lnSpc>
            </a:pPr>
            <a:r>
              <a:rPr lang="en-US" sz="1700">
                <a:solidFill>
                  <a:srgbClr val="000000"/>
                </a:solidFill>
                <a:latin typeface="Times New Roman Bold"/>
              </a:rPr>
              <a:t>[6]</a:t>
            </a:r>
            <a:r>
              <a:rPr lang="en-US" sz="1700">
                <a:solidFill>
                  <a:srgbClr val="000000"/>
                </a:solidFill>
                <a:latin typeface="Times New Roman"/>
              </a:rPr>
              <a:t> Dados Desbalanceados—O que são e como lidar com eles | by Felipe Azank | Turing Talks | Medium. ([s.d.]). Recuperado 10 de novembro de 2023, de </a:t>
            </a:r>
            <a:r>
              <a:rPr lang="en-US" sz="1700" u="sng">
                <a:solidFill>
                  <a:srgbClr val="000000"/>
                </a:solidFill>
                <a:latin typeface="Times New Roman"/>
                <a:hlinkClick r:id="rId9" tooltip="https://medium.com/turing-talks/dados-desbalanceados-o-que-s%C3%A3o-e-como-evit%C3%A1-los-43df4f49732b"/>
              </a:rPr>
              <a:t>https://medium.com/turing-talks/dados-desbalanceados-o-que-s%C3%A3o-e-como-evit%C3%A1-los-43df4f49732b</a:t>
            </a:r>
          </a:p>
          <a:p>
            <a:pPr>
              <a:lnSpc>
                <a:spcPts val="2652"/>
              </a:lnSpc>
            </a:pPr>
            <a:r>
              <a:rPr lang="en-US" sz="1700">
                <a:solidFill>
                  <a:srgbClr val="000000"/>
                </a:solidFill>
                <a:latin typeface="Times New Roman Bold"/>
              </a:rPr>
              <a:t>[7]</a:t>
            </a:r>
            <a:r>
              <a:rPr lang="en-US" sz="1700">
                <a:solidFill>
                  <a:srgbClr val="000000"/>
                </a:solidFill>
                <a:latin typeface="Times New Roman"/>
              </a:rPr>
              <a:t> Sehra, C. (2020, novembro 30). Decision Trees Explained Easily. Medium. </a:t>
            </a:r>
            <a:r>
              <a:rPr lang="en-US" sz="1700" u="sng">
                <a:solidFill>
                  <a:srgbClr val="000000"/>
                </a:solidFill>
                <a:latin typeface="Times New Roman"/>
                <a:hlinkClick r:id="rId10" tooltip="https://chirag-sehra.medium.com/decision-trees-explained-easily-28f23241248"/>
              </a:rPr>
              <a:t>https://chirag-sehra.medium.com/decision-trees-explained-easily-28f23241248</a:t>
            </a:r>
          </a:p>
          <a:p>
            <a:pPr>
              <a:lnSpc>
                <a:spcPts val="2652"/>
              </a:lnSpc>
            </a:pPr>
            <a:r>
              <a:rPr lang="en-US" sz="1700">
                <a:solidFill>
                  <a:srgbClr val="000000"/>
                </a:solidFill>
                <a:latin typeface="Times New Roman Bold"/>
              </a:rPr>
              <a:t>[8]</a:t>
            </a:r>
            <a:r>
              <a:rPr lang="en-US" sz="1700">
                <a:solidFill>
                  <a:srgbClr val="000000"/>
                </a:solidFill>
                <a:latin typeface="Times New Roman"/>
              </a:rPr>
              <a:t> Koehrsen, W. (2020, agosto 18). Random Forest Simple Explanation. Medium. </a:t>
            </a:r>
            <a:r>
              <a:rPr lang="en-US" sz="1700" u="sng">
                <a:solidFill>
                  <a:srgbClr val="000000"/>
                </a:solidFill>
                <a:latin typeface="Times New Roman"/>
                <a:hlinkClick r:id="rId11" tooltip="https://williamkoehrsen.medium.com/random-forest-simple-explanation-377895a60d2d"/>
              </a:rPr>
              <a:t>https://williamkoehrsen.medium.com/random-forest-simple-explanation-377895a60d2d</a:t>
            </a:r>
          </a:p>
          <a:p>
            <a:pPr>
              <a:lnSpc>
                <a:spcPts val="2652"/>
              </a:lnSpc>
            </a:pPr>
            <a:r>
              <a:rPr lang="en-US" sz="1700">
                <a:solidFill>
                  <a:srgbClr val="000000"/>
                </a:solidFill>
                <a:latin typeface="Times New Roman Bold"/>
              </a:rPr>
              <a:t>[9]</a:t>
            </a:r>
            <a:r>
              <a:rPr lang="en-US" sz="1700">
                <a:solidFill>
                  <a:srgbClr val="000000"/>
                </a:solidFill>
                <a:latin typeface="Times New Roman"/>
              </a:rPr>
              <a:t> Ibrahem Ahmed Osman, A., Najah Ahmed, A., Chow, M. F., Feng Huang, Y., &amp; El-Shafie, A. (2021). Extreme gradient boosting (Xgboost) model to predict the groundwater levels in Selangor Malaysia. Ain Shams Engineering Journal, 12(2), 1545–1556. </a:t>
            </a:r>
            <a:r>
              <a:rPr lang="en-US" sz="1700" u="sng">
                <a:solidFill>
                  <a:srgbClr val="000000"/>
                </a:solidFill>
                <a:latin typeface="Times New Roman"/>
                <a:hlinkClick r:id="rId12" tooltip="https://doi.org/10.1016/j.asej.2020.11.011"/>
              </a:rPr>
              <a:t>https://doi.org/10.1016/j.asej.2020.11.011</a:t>
            </a:r>
          </a:p>
          <a:p>
            <a:pPr>
              <a:lnSpc>
                <a:spcPts val="2652"/>
              </a:lnSpc>
            </a:pPr>
            <a:r>
              <a:rPr lang="en-US" sz="1700">
                <a:solidFill>
                  <a:srgbClr val="000000"/>
                </a:solidFill>
                <a:latin typeface="Times New Roman Bold"/>
              </a:rPr>
              <a:t>[10]</a:t>
            </a:r>
            <a:r>
              <a:rPr lang="en-US" sz="1700">
                <a:solidFill>
                  <a:srgbClr val="000000"/>
                </a:solidFill>
                <a:latin typeface="Times New Roman"/>
              </a:rPr>
              <a:t> Métricas de Avaliação em Machine Learning: Classificação | by Kunumi | Kunumi Blog | Medium. ([s.d.]). Recuperado 4 de dezembro de 2023, de </a:t>
            </a:r>
            <a:r>
              <a:rPr lang="en-US" sz="1700" u="sng">
                <a:solidFill>
                  <a:srgbClr val="000000"/>
                </a:solidFill>
                <a:latin typeface="Times New Roman"/>
                <a:hlinkClick r:id="rId13" tooltip="https://medium.com/kunumi/m%C3%A9tricas-de-avalia%C3%A7%C3%A3o-em-machine-learning-classifica%C3%A7%C3%A3o-49340dcdb198"/>
              </a:rPr>
              <a:t>https://medium.com/kunumi/m%C3%A9tricas-de-avalia%C3%A7%C3%A3o-em-machine-learning-classifica%C3%A7%C3%A3o-49340dcdb198</a:t>
            </a:r>
          </a:p>
          <a:p>
            <a:pPr>
              <a:lnSpc>
                <a:spcPts val="2652"/>
              </a:lnSpc>
            </a:pPr>
            <a:r>
              <a:rPr lang="en-US" sz="1700">
                <a:solidFill>
                  <a:srgbClr val="000000"/>
                </a:solidFill>
                <a:latin typeface="Times New Roman Bold"/>
              </a:rPr>
              <a:t>[11] </a:t>
            </a:r>
            <a:r>
              <a:rPr lang="en-US" sz="1700">
                <a:solidFill>
                  <a:srgbClr val="000000"/>
                </a:solidFill>
                <a:latin typeface="Times New Roman"/>
              </a:rPr>
              <a:t>Sklearn.model_selection.RandomizedSearchCV. ([s.d.]). Scikit-Learn. Recuperado 9 de novembro de 2023, de </a:t>
            </a:r>
            <a:r>
              <a:rPr lang="en-US" sz="1700" u="sng">
                <a:solidFill>
                  <a:srgbClr val="000000"/>
                </a:solidFill>
                <a:latin typeface="Times New Roman"/>
                <a:hlinkClick r:id="rId14" tooltip="https://scikit-learn/stable/modules/generated/sklearn.model_selection.RandomizedSearchCV.html"/>
              </a:rPr>
              <a:t>https://scikit-learn/stable/modules/generated/sklearn.model_selection.RandomizedSearchCV.html</a:t>
            </a:r>
          </a:p>
          <a:p>
            <a:pPr>
              <a:lnSpc>
                <a:spcPts val="2380"/>
              </a:lnSpc>
            </a:pPr>
            <a:endParaRPr lang="en-US" sz="1700" u="sng">
              <a:solidFill>
                <a:srgbClr val="000000"/>
              </a:solidFill>
              <a:latin typeface="Times New Roman"/>
              <a:hlinkClick r:id="rId14" tooltip="https://scikit-learn/stable/modules/generated/sklearn.model_selection.RandomizedSearchCV.html"/>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106409" y="7473101"/>
            <a:ext cx="7629294" cy="7828566"/>
          </a:xfrm>
          <a:custGeom>
            <a:avLst/>
            <a:gdLst/>
            <a:ahLst/>
            <a:cxnLst/>
            <a:rect l="l" t="t" r="r" b="b"/>
            <a:pathLst>
              <a:path w="7629294" h="7828566">
                <a:moveTo>
                  <a:pt x="0" y="0"/>
                </a:moveTo>
                <a:lnTo>
                  <a:pt x="7629293" y="0"/>
                </a:lnTo>
                <a:lnTo>
                  <a:pt x="7629293"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7659121">
            <a:off x="14758029" y="6640503"/>
            <a:ext cx="7629294" cy="7828566"/>
          </a:xfrm>
          <a:custGeom>
            <a:avLst/>
            <a:gdLst/>
            <a:ahLst/>
            <a:cxnLst/>
            <a:rect l="l" t="t" r="r" b="b"/>
            <a:pathLst>
              <a:path w="7629294" h="7828566">
                <a:moveTo>
                  <a:pt x="0" y="0"/>
                </a:moveTo>
                <a:lnTo>
                  <a:pt x="7629294" y="0"/>
                </a:lnTo>
                <a:lnTo>
                  <a:pt x="7629294" y="7828567"/>
                </a:lnTo>
                <a:lnTo>
                  <a:pt x="0" y="78285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4638898" y="3634316"/>
            <a:ext cx="9010204" cy="1353173"/>
          </a:xfrm>
          <a:prstGeom prst="rect">
            <a:avLst/>
          </a:prstGeom>
        </p:spPr>
        <p:txBody>
          <a:bodyPr lIns="0" tIns="0" rIns="0" bIns="0" rtlCol="0" anchor="t">
            <a:spAutoFit/>
          </a:bodyPr>
          <a:lstStyle/>
          <a:p>
            <a:pPr algn="ctr">
              <a:lnSpc>
                <a:spcPts val="9940"/>
              </a:lnSpc>
            </a:pPr>
            <a:r>
              <a:rPr lang="en-US" sz="7100" dirty="0">
                <a:solidFill>
                  <a:srgbClr val="000000"/>
                </a:solidFill>
                <a:latin typeface="Times New Roman Bold"/>
              </a:rPr>
              <a:t>AGRADECIMENTOS</a:t>
            </a:r>
          </a:p>
        </p:txBody>
      </p:sp>
      <p:sp>
        <p:nvSpPr>
          <p:cNvPr id="5" name="Freeform 5"/>
          <p:cNvSpPr/>
          <p:nvPr/>
        </p:nvSpPr>
        <p:spPr>
          <a:xfrm>
            <a:off x="7468972" y="7884445"/>
            <a:ext cx="3350056" cy="2020502"/>
          </a:xfrm>
          <a:custGeom>
            <a:avLst/>
            <a:gdLst/>
            <a:ahLst/>
            <a:cxnLst/>
            <a:rect l="l" t="t" r="r" b="b"/>
            <a:pathLst>
              <a:path w="3350056" h="2020502">
                <a:moveTo>
                  <a:pt x="0" y="0"/>
                </a:moveTo>
                <a:lnTo>
                  <a:pt x="3350056" y="0"/>
                </a:lnTo>
                <a:lnTo>
                  <a:pt x="3350056" y="2020502"/>
                </a:lnTo>
                <a:lnTo>
                  <a:pt x="0" y="2020502"/>
                </a:lnTo>
                <a:lnTo>
                  <a:pt x="0" y="0"/>
                </a:lnTo>
                <a:close/>
              </a:path>
            </a:pathLst>
          </a:custGeom>
          <a:blipFill>
            <a:blip r:embed="rId4"/>
            <a:stretch>
              <a:fillRect/>
            </a:stretch>
          </a:blipFill>
        </p:spPr>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106409" y="7473101"/>
            <a:ext cx="7629294" cy="7828566"/>
          </a:xfrm>
          <a:custGeom>
            <a:avLst/>
            <a:gdLst/>
            <a:ahLst/>
            <a:cxnLst/>
            <a:rect l="l" t="t" r="r" b="b"/>
            <a:pathLst>
              <a:path w="7629294" h="7828566">
                <a:moveTo>
                  <a:pt x="0" y="0"/>
                </a:moveTo>
                <a:lnTo>
                  <a:pt x="7629293" y="0"/>
                </a:lnTo>
                <a:lnTo>
                  <a:pt x="7629293"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7659121">
            <a:off x="14758029" y="6640503"/>
            <a:ext cx="7629294" cy="7828566"/>
          </a:xfrm>
          <a:custGeom>
            <a:avLst/>
            <a:gdLst/>
            <a:ahLst/>
            <a:cxnLst/>
            <a:rect l="l" t="t" r="r" b="b"/>
            <a:pathLst>
              <a:path w="7629294" h="7828566">
                <a:moveTo>
                  <a:pt x="0" y="0"/>
                </a:moveTo>
                <a:lnTo>
                  <a:pt x="7629294" y="0"/>
                </a:lnTo>
                <a:lnTo>
                  <a:pt x="7629294" y="7828567"/>
                </a:lnTo>
                <a:lnTo>
                  <a:pt x="0" y="78285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6161038" y="316483"/>
            <a:ext cx="5965924" cy="1209883"/>
          </a:xfrm>
          <a:prstGeom prst="rect">
            <a:avLst/>
          </a:prstGeom>
        </p:spPr>
        <p:txBody>
          <a:bodyPr lIns="0" tIns="0" rIns="0" bIns="0" rtlCol="0" anchor="t">
            <a:spAutoFit/>
          </a:bodyPr>
          <a:lstStyle/>
          <a:p>
            <a:pPr algn="ctr">
              <a:lnSpc>
                <a:spcPts val="9940"/>
              </a:lnSpc>
            </a:pPr>
            <a:r>
              <a:rPr lang="en-US" sz="7100" dirty="0">
                <a:solidFill>
                  <a:srgbClr val="000000"/>
                </a:solidFill>
                <a:latin typeface="Times New Roman Bold"/>
              </a:rPr>
              <a:t>OUTLIERS</a:t>
            </a:r>
          </a:p>
        </p:txBody>
      </p:sp>
      <p:pic>
        <p:nvPicPr>
          <p:cNvPr id="7" name="Imagem 6">
            <a:extLst>
              <a:ext uri="{FF2B5EF4-FFF2-40B4-BE49-F238E27FC236}">
                <a16:creationId xmlns:a16="http://schemas.microsoft.com/office/drawing/2014/main" id="{8F07BF9F-314F-F078-B945-092FA8EA1746}"/>
              </a:ext>
            </a:extLst>
          </p:cNvPr>
          <p:cNvPicPr>
            <a:picLocks noChangeAspect="1"/>
          </p:cNvPicPr>
          <p:nvPr/>
        </p:nvPicPr>
        <p:blipFill>
          <a:blip r:embed="rId4"/>
          <a:stretch>
            <a:fillRect/>
          </a:stretch>
        </p:blipFill>
        <p:spPr>
          <a:xfrm>
            <a:off x="3010254" y="1506351"/>
            <a:ext cx="11755070" cy="3637148"/>
          </a:xfrm>
          <a:prstGeom prst="rect">
            <a:avLst/>
          </a:prstGeom>
        </p:spPr>
      </p:pic>
      <p:pic>
        <p:nvPicPr>
          <p:cNvPr id="9" name="Imagem 8">
            <a:extLst>
              <a:ext uri="{FF2B5EF4-FFF2-40B4-BE49-F238E27FC236}">
                <a16:creationId xmlns:a16="http://schemas.microsoft.com/office/drawing/2014/main" id="{33741E3F-C11A-D45F-7330-00EF28541166}"/>
              </a:ext>
            </a:extLst>
          </p:cNvPr>
          <p:cNvPicPr>
            <a:picLocks noChangeAspect="1"/>
          </p:cNvPicPr>
          <p:nvPr/>
        </p:nvPicPr>
        <p:blipFill>
          <a:blip r:embed="rId5"/>
          <a:stretch>
            <a:fillRect/>
          </a:stretch>
        </p:blipFill>
        <p:spPr>
          <a:xfrm>
            <a:off x="3010254" y="5372100"/>
            <a:ext cx="11829014" cy="3636000"/>
          </a:xfrm>
          <a:prstGeom prst="rect">
            <a:avLst/>
          </a:prstGeom>
        </p:spPr>
      </p:pic>
    </p:spTree>
    <p:extLst>
      <p:ext uri="{BB962C8B-B14F-4D97-AF65-F5344CB8AC3E}">
        <p14:creationId xmlns:p14="http://schemas.microsoft.com/office/powerpoint/2010/main" val="239777288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106409" y="7473101"/>
            <a:ext cx="7629294" cy="7828566"/>
          </a:xfrm>
          <a:custGeom>
            <a:avLst/>
            <a:gdLst/>
            <a:ahLst/>
            <a:cxnLst/>
            <a:rect l="l" t="t" r="r" b="b"/>
            <a:pathLst>
              <a:path w="7629294" h="7828566">
                <a:moveTo>
                  <a:pt x="0" y="0"/>
                </a:moveTo>
                <a:lnTo>
                  <a:pt x="7629293" y="0"/>
                </a:lnTo>
                <a:lnTo>
                  <a:pt x="7629293"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7659121">
            <a:off x="14758029" y="6640503"/>
            <a:ext cx="7629294" cy="7828566"/>
          </a:xfrm>
          <a:custGeom>
            <a:avLst/>
            <a:gdLst/>
            <a:ahLst/>
            <a:cxnLst/>
            <a:rect l="l" t="t" r="r" b="b"/>
            <a:pathLst>
              <a:path w="7629294" h="7828566">
                <a:moveTo>
                  <a:pt x="0" y="0"/>
                </a:moveTo>
                <a:lnTo>
                  <a:pt x="7629294" y="0"/>
                </a:lnTo>
                <a:lnTo>
                  <a:pt x="7629294" y="7828567"/>
                </a:lnTo>
                <a:lnTo>
                  <a:pt x="0" y="78285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714500" y="316483"/>
            <a:ext cx="14859000" cy="1209883"/>
          </a:xfrm>
          <a:prstGeom prst="rect">
            <a:avLst/>
          </a:prstGeom>
        </p:spPr>
        <p:txBody>
          <a:bodyPr wrap="square" lIns="0" tIns="0" rIns="0" bIns="0" rtlCol="0" anchor="t">
            <a:spAutoFit/>
          </a:bodyPr>
          <a:lstStyle/>
          <a:p>
            <a:pPr algn="ctr">
              <a:lnSpc>
                <a:spcPts val="9940"/>
              </a:lnSpc>
            </a:pPr>
            <a:r>
              <a:rPr lang="en-US" sz="7100" dirty="0">
                <a:solidFill>
                  <a:srgbClr val="000000"/>
                </a:solidFill>
                <a:latin typeface="Times New Roman Bold"/>
              </a:rPr>
              <a:t>MATRIZ DE CONFUSÃO</a:t>
            </a:r>
          </a:p>
        </p:txBody>
      </p:sp>
      <p:pic>
        <p:nvPicPr>
          <p:cNvPr id="6" name="Imagem 5">
            <a:extLst>
              <a:ext uri="{FF2B5EF4-FFF2-40B4-BE49-F238E27FC236}">
                <a16:creationId xmlns:a16="http://schemas.microsoft.com/office/drawing/2014/main" id="{393D845C-E578-C376-85C5-6D2A61B0FC10}"/>
              </a:ext>
            </a:extLst>
          </p:cNvPr>
          <p:cNvPicPr>
            <a:picLocks noChangeAspect="1"/>
          </p:cNvPicPr>
          <p:nvPr/>
        </p:nvPicPr>
        <p:blipFill>
          <a:blip r:embed="rId4"/>
          <a:stretch>
            <a:fillRect/>
          </a:stretch>
        </p:blipFill>
        <p:spPr>
          <a:xfrm>
            <a:off x="8915400" y="2064759"/>
            <a:ext cx="6400800" cy="6631132"/>
          </a:xfrm>
          <a:prstGeom prst="rect">
            <a:avLst/>
          </a:prstGeom>
        </p:spPr>
      </p:pic>
      <p:pic>
        <p:nvPicPr>
          <p:cNvPr id="10" name="Imagem 9">
            <a:extLst>
              <a:ext uri="{FF2B5EF4-FFF2-40B4-BE49-F238E27FC236}">
                <a16:creationId xmlns:a16="http://schemas.microsoft.com/office/drawing/2014/main" id="{C48CA3B5-78EA-FA34-986C-B143E587E285}"/>
              </a:ext>
            </a:extLst>
          </p:cNvPr>
          <p:cNvPicPr>
            <a:picLocks noChangeAspect="1"/>
          </p:cNvPicPr>
          <p:nvPr/>
        </p:nvPicPr>
        <p:blipFill>
          <a:blip r:embed="rId5"/>
          <a:stretch>
            <a:fillRect/>
          </a:stretch>
        </p:blipFill>
        <p:spPr>
          <a:xfrm>
            <a:off x="1295400" y="2168700"/>
            <a:ext cx="6400866" cy="6631200"/>
          </a:xfrm>
          <a:prstGeom prst="rect">
            <a:avLst/>
          </a:prstGeom>
        </p:spPr>
      </p:pic>
    </p:spTree>
    <p:extLst>
      <p:ext uri="{BB962C8B-B14F-4D97-AF65-F5344CB8AC3E}">
        <p14:creationId xmlns:p14="http://schemas.microsoft.com/office/powerpoint/2010/main" val="116622673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106409" y="7473101"/>
            <a:ext cx="7629294" cy="7828566"/>
          </a:xfrm>
          <a:custGeom>
            <a:avLst/>
            <a:gdLst/>
            <a:ahLst/>
            <a:cxnLst/>
            <a:rect l="l" t="t" r="r" b="b"/>
            <a:pathLst>
              <a:path w="7629294" h="7828566">
                <a:moveTo>
                  <a:pt x="0" y="0"/>
                </a:moveTo>
                <a:lnTo>
                  <a:pt x="7629293" y="0"/>
                </a:lnTo>
                <a:lnTo>
                  <a:pt x="7629293"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7659121">
            <a:off x="14758029" y="6640503"/>
            <a:ext cx="7629294" cy="7828566"/>
          </a:xfrm>
          <a:custGeom>
            <a:avLst/>
            <a:gdLst/>
            <a:ahLst/>
            <a:cxnLst/>
            <a:rect l="l" t="t" r="r" b="b"/>
            <a:pathLst>
              <a:path w="7629294" h="7828566">
                <a:moveTo>
                  <a:pt x="0" y="0"/>
                </a:moveTo>
                <a:lnTo>
                  <a:pt x="7629294" y="0"/>
                </a:lnTo>
                <a:lnTo>
                  <a:pt x="7629294" y="7828567"/>
                </a:lnTo>
                <a:lnTo>
                  <a:pt x="0" y="78285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714500" y="316483"/>
            <a:ext cx="14859000" cy="1209883"/>
          </a:xfrm>
          <a:prstGeom prst="rect">
            <a:avLst/>
          </a:prstGeom>
        </p:spPr>
        <p:txBody>
          <a:bodyPr wrap="square" lIns="0" tIns="0" rIns="0" bIns="0" rtlCol="0" anchor="t">
            <a:spAutoFit/>
          </a:bodyPr>
          <a:lstStyle/>
          <a:p>
            <a:pPr algn="ctr">
              <a:lnSpc>
                <a:spcPts val="9940"/>
              </a:lnSpc>
            </a:pPr>
            <a:r>
              <a:rPr lang="en-US" sz="7100" dirty="0">
                <a:solidFill>
                  <a:srgbClr val="000000"/>
                </a:solidFill>
                <a:latin typeface="Times New Roman Bold"/>
              </a:rPr>
              <a:t>HIPER PARÂMETROS</a:t>
            </a:r>
          </a:p>
        </p:txBody>
      </p:sp>
      <p:pic>
        <p:nvPicPr>
          <p:cNvPr id="7" name="Imagem 6">
            <a:extLst>
              <a:ext uri="{FF2B5EF4-FFF2-40B4-BE49-F238E27FC236}">
                <a16:creationId xmlns:a16="http://schemas.microsoft.com/office/drawing/2014/main" id="{BE50D54B-0073-B0D9-E333-7BE829DC37FD}"/>
              </a:ext>
            </a:extLst>
          </p:cNvPr>
          <p:cNvPicPr>
            <a:picLocks noChangeAspect="1"/>
          </p:cNvPicPr>
          <p:nvPr/>
        </p:nvPicPr>
        <p:blipFill>
          <a:blip r:embed="rId4"/>
          <a:stretch>
            <a:fillRect/>
          </a:stretch>
        </p:blipFill>
        <p:spPr>
          <a:xfrm>
            <a:off x="914400" y="3705961"/>
            <a:ext cx="16984899" cy="1209883"/>
          </a:xfrm>
          <a:prstGeom prst="rect">
            <a:avLst/>
          </a:prstGeom>
        </p:spPr>
      </p:pic>
    </p:spTree>
    <p:extLst>
      <p:ext uri="{BB962C8B-B14F-4D97-AF65-F5344CB8AC3E}">
        <p14:creationId xmlns:p14="http://schemas.microsoft.com/office/powerpoint/2010/main" val="256950111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714500" y="316483"/>
            <a:ext cx="14859000" cy="1209883"/>
          </a:xfrm>
          <a:prstGeom prst="rect">
            <a:avLst/>
          </a:prstGeom>
        </p:spPr>
        <p:txBody>
          <a:bodyPr wrap="square" lIns="0" tIns="0" rIns="0" bIns="0" rtlCol="0" anchor="t">
            <a:spAutoFit/>
          </a:bodyPr>
          <a:lstStyle/>
          <a:p>
            <a:pPr algn="ctr">
              <a:lnSpc>
                <a:spcPts val="9940"/>
              </a:lnSpc>
            </a:pPr>
            <a:r>
              <a:rPr lang="en-US" sz="7100" dirty="0">
                <a:solidFill>
                  <a:srgbClr val="000000"/>
                </a:solidFill>
                <a:latin typeface="Times New Roman Bold"/>
              </a:rPr>
              <a:t>FEATURES</a:t>
            </a:r>
          </a:p>
        </p:txBody>
      </p:sp>
      <p:pic>
        <p:nvPicPr>
          <p:cNvPr id="6" name="Imagem 5">
            <a:extLst>
              <a:ext uri="{FF2B5EF4-FFF2-40B4-BE49-F238E27FC236}">
                <a16:creationId xmlns:a16="http://schemas.microsoft.com/office/drawing/2014/main" id="{BF8E9BFA-F0AA-1B9D-B965-F0A86939BE27}"/>
              </a:ext>
            </a:extLst>
          </p:cNvPr>
          <p:cNvPicPr>
            <a:picLocks noChangeAspect="1"/>
          </p:cNvPicPr>
          <p:nvPr/>
        </p:nvPicPr>
        <p:blipFill>
          <a:blip r:embed="rId2"/>
          <a:stretch>
            <a:fillRect/>
          </a:stretch>
        </p:blipFill>
        <p:spPr>
          <a:xfrm>
            <a:off x="-5576" y="1514286"/>
            <a:ext cx="9405960" cy="3236134"/>
          </a:xfrm>
          <a:prstGeom prst="rect">
            <a:avLst/>
          </a:prstGeom>
        </p:spPr>
      </p:pic>
      <p:pic>
        <p:nvPicPr>
          <p:cNvPr id="9" name="Imagem 8">
            <a:extLst>
              <a:ext uri="{FF2B5EF4-FFF2-40B4-BE49-F238E27FC236}">
                <a16:creationId xmlns:a16="http://schemas.microsoft.com/office/drawing/2014/main" id="{43ED44DB-E926-E984-D165-CE41F6085A87}"/>
              </a:ext>
            </a:extLst>
          </p:cNvPr>
          <p:cNvPicPr>
            <a:picLocks noChangeAspect="1"/>
          </p:cNvPicPr>
          <p:nvPr/>
        </p:nvPicPr>
        <p:blipFill>
          <a:blip r:embed="rId3"/>
          <a:stretch>
            <a:fillRect/>
          </a:stretch>
        </p:blipFill>
        <p:spPr>
          <a:xfrm>
            <a:off x="756138" y="5031679"/>
            <a:ext cx="8387862" cy="5143500"/>
          </a:xfrm>
          <a:prstGeom prst="rect">
            <a:avLst/>
          </a:prstGeom>
        </p:spPr>
      </p:pic>
      <p:graphicFrame>
        <p:nvGraphicFramePr>
          <p:cNvPr id="10" name="Tabela 9">
            <a:extLst>
              <a:ext uri="{FF2B5EF4-FFF2-40B4-BE49-F238E27FC236}">
                <a16:creationId xmlns:a16="http://schemas.microsoft.com/office/drawing/2014/main" id="{3CA1480A-BE43-35B9-408D-DF543112097F}"/>
              </a:ext>
            </a:extLst>
          </p:cNvPr>
          <p:cNvGraphicFramePr>
            <a:graphicFrameLocks noGrp="1"/>
          </p:cNvGraphicFramePr>
          <p:nvPr>
            <p:extLst>
              <p:ext uri="{D42A27DB-BD31-4B8C-83A1-F6EECF244321}">
                <p14:modId xmlns:p14="http://schemas.microsoft.com/office/powerpoint/2010/main" val="3985910408"/>
              </p:ext>
            </p:extLst>
          </p:nvPr>
        </p:nvGraphicFramePr>
        <p:xfrm>
          <a:off x="9696450" y="1526367"/>
          <a:ext cx="8077200" cy="8648812"/>
        </p:xfrm>
        <a:graphic>
          <a:graphicData uri="http://schemas.openxmlformats.org/drawingml/2006/table">
            <a:tbl>
              <a:tblPr firstRow="1" firstCol="1" bandRow="1">
                <a:tableStyleId>{5C22544A-7EE6-4342-B048-85BDC9FD1C3A}</a:tableStyleId>
              </a:tblPr>
              <a:tblGrid>
                <a:gridCol w="2138465">
                  <a:extLst>
                    <a:ext uri="{9D8B030D-6E8A-4147-A177-3AD203B41FA5}">
                      <a16:colId xmlns:a16="http://schemas.microsoft.com/office/drawing/2014/main" val="1631740913"/>
                    </a:ext>
                  </a:extLst>
                </a:gridCol>
                <a:gridCol w="2198866">
                  <a:extLst>
                    <a:ext uri="{9D8B030D-6E8A-4147-A177-3AD203B41FA5}">
                      <a16:colId xmlns:a16="http://schemas.microsoft.com/office/drawing/2014/main" val="882340930"/>
                    </a:ext>
                  </a:extLst>
                </a:gridCol>
                <a:gridCol w="1714038">
                  <a:extLst>
                    <a:ext uri="{9D8B030D-6E8A-4147-A177-3AD203B41FA5}">
                      <a16:colId xmlns:a16="http://schemas.microsoft.com/office/drawing/2014/main" val="3460769078"/>
                    </a:ext>
                  </a:extLst>
                </a:gridCol>
                <a:gridCol w="241599">
                  <a:extLst>
                    <a:ext uri="{9D8B030D-6E8A-4147-A177-3AD203B41FA5}">
                      <a16:colId xmlns:a16="http://schemas.microsoft.com/office/drawing/2014/main" val="55251377"/>
                    </a:ext>
                  </a:extLst>
                </a:gridCol>
                <a:gridCol w="1784232">
                  <a:extLst>
                    <a:ext uri="{9D8B030D-6E8A-4147-A177-3AD203B41FA5}">
                      <a16:colId xmlns:a16="http://schemas.microsoft.com/office/drawing/2014/main" val="439489316"/>
                    </a:ext>
                  </a:extLst>
                </a:gridCol>
              </a:tblGrid>
              <a:tr h="678752">
                <a:tc>
                  <a:txBody>
                    <a:bodyPr/>
                    <a:lstStyle/>
                    <a:p>
                      <a:pPr indent="144145" algn="ctr">
                        <a:tabLst>
                          <a:tab pos="215900" algn="l"/>
                          <a:tab pos="431800" algn="l"/>
                        </a:tabLst>
                      </a:pPr>
                      <a:r>
                        <a:rPr lang="pt-BR" sz="1800" dirty="0">
                          <a:effectLst/>
                          <a:latin typeface="Times New Roman" panose="02020603050405020304" pitchFamily="18" charset="0"/>
                          <a:cs typeface="Times New Roman" panose="02020603050405020304" pitchFamily="18" charset="0"/>
                        </a:rPr>
                        <a:t>Condição</a:t>
                      </a:r>
                      <a:endParaRPr lang="pt-BR"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P(X | HeartDisease=1)</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gridSpan="2">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P(X | HeartDisease=0)</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pt-BR"/>
                    </a:p>
                  </a:txBody>
                  <a:tcPr/>
                </a:tc>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p-valor</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22368243"/>
                  </a:ext>
                </a:extLst>
              </a:tr>
              <a:tr h="467822">
                <a:tc>
                  <a:txBody>
                    <a:bodyPr/>
                    <a:lstStyle/>
                    <a:p>
                      <a:pPr indent="144145" algn="ctr">
                        <a:tabLst>
                          <a:tab pos="215900" algn="l"/>
                          <a:tab pos="431800" algn="l"/>
                        </a:tabLst>
                      </a:pPr>
                      <a:r>
                        <a:rPr lang="pt-BR" sz="1800" dirty="0">
                          <a:effectLst/>
                          <a:latin typeface="Times New Roman" panose="02020603050405020304" pitchFamily="18" charset="0"/>
                          <a:cs typeface="Times New Roman" panose="02020603050405020304" pitchFamily="18" charset="0"/>
                        </a:rPr>
                        <a:t>IMC&gt;25</a:t>
                      </a:r>
                      <a:endParaRPr lang="pt-BR"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75,4%</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67,1%</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gridSpan="2">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&lt;10</a:t>
                      </a:r>
                      <a:r>
                        <a:rPr lang="pt-BR" sz="1800" baseline="30000">
                          <a:effectLst/>
                          <a:latin typeface="Times New Roman" panose="02020603050405020304" pitchFamily="18" charset="0"/>
                          <a:cs typeface="Times New Roman" panose="02020603050405020304" pitchFamily="18" charset="0"/>
                        </a:rPr>
                        <a:t>-5</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pt-BR"/>
                    </a:p>
                  </a:txBody>
                  <a:tcPr/>
                </a:tc>
                <a:extLst>
                  <a:ext uri="{0D108BD9-81ED-4DB2-BD59-A6C34878D82A}">
                    <a16:rowId xmlns:a16="http://schemas.microsoft.com/office/drawing/2014/main" val="3995520462"/>
                  </a:ext>
                </a:extLst>
              </a:tr>
              <a:tr h="467822">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Smooking = Yes</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dirty="0">
                          <a:effectLst/>
                          <a:latin typeface="Times New Roman" panose="02020603050405020304" pitchFamily="18" charset="0"/>
                          <a:cs typeface="Times New Roman" panose="02020603050405020304" pitchFamily="18" charset="0"/>
                        </a:rPr>
                        <a:t>58,5%</a:t>
                      </a:r>
                      <a:endParaRPr lang="pt-BR"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39,5%</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gridSpan="2">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&lt;10</a:t>
                      </a:r>
                      <a:r>
                        <a:rPr lang="pt-BR" sz="1800" baseline="30000">
                          <a:effectLst/>
                          <a:latin typeface="Times New Roman" panose="02020603050405020304" pitchFamily="18" charset="0"/>
                          <a:cs typeface="Times New Roman" panose="02020603050405020304" pitchFamily="18" charset="0"/>
                        </a:rPr>
                        <a:t>-5</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pt-BR"/>
                    </a:p>
                  </a:txBody>
                  <a:tcPr/>
                </a:tc>
                <a:extLst>
                  <a:ext uri="{0D108BD9-81ED-4DB2-BD59-A6C34878D82A}">
                    <a16:rowId xmlns:a16="http://schemas.microsoft.com/office/drawing/2014/main" val="1358756948"/>
                  </a:ext>
                </a:extLst>
              </a:tr>
              <a:tr h="467822">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AlcoholDrinking = Yes</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4,1%</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7,0%</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gridSpan="2">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&lt;10</a:t>
                      </a:r>
                      <a:r>
                        <a:rPr lang="pt-BR" sz="1800" baseline="30000">
                          <a:effectLst/>
                          <a:latin typeface="Times New Roman" panose="02020603050405020304" pitchFamily="18" charset="0"/>
                          <a:cs typeface="Times New Roman" panose="02020603050405020304" pitchFamily="18" charset="0"/>
                        </a:rPr>
                        <a:t>-5</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pt-BR"/>
                    </a:p>
                  </a:txBody>
                  <a:tcPr/>
                </a:tc>
                <a:extLst>
                  <a:ext uri="{0D108BD9-81ED-4DB2-BD59-A6C34878D82A}">
                    <a16:rowId xmlns:a16="http://schemas.microsoft.com/office/drawing/2014/main" val="3396354981"/>
                  </a:ext>
                </a:extLst>
              </a:tr>
              <a:tr h="467822">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Stroke = Yes</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15,7%</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2,5%</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gridSpan="2">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&lt;10</a:t>
                      </a:r>
                      <a:r>
                        <a:rPr lang="pt-BR" sz="1800" baseline="30000">
                          <a:effectLst/>
                          <a:latin typeface="Times New Roman" panose="02020603050405020304" pitchFamily="18" charset="0"/>
                          <a:cs typeface="Times New Roman" panose="02020603050405020304" pitchFamily="18" charset="0"/>
                        </a:rPr>
                        <a:t>-5</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pt-BR"/>
                    </a:p>
                  </a:txBody>
                  <a:tcPr/>
                </a:tc>
                <a:extLst>
                  <a:ext uri="{0D108BD9-81ED-4DB2-BD59-A6C34878D82A}">
                    <a16:rowId xmlns:a16="http://schemas.microsoft.com/office/drawing/2014/main" val="3203380922"/>
                  </a:ext>
                </a:extLst>
              </a:tr>
              <a:tr h="467822">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PhysicalHealth &gt; 15 dias</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dirty="0">
                          <a:effectLst/>
                          <a:latin typeface="Times New Roman" panose="02020603050405020304" pitchFamily="18" charset="0"/>
                          <a:cs typeface="Times New Roman" panose="02020603050405020304" pitchFamily="18" charset="0"/>
                        </a:rPr>
                        <a:t>21,0%</a:t>
                      </a:r>
                      <a:endParaRPr lang="pt-BR"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6,6%</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gridSpan="2">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&lt;10</a:t>
                      </a:r>
                      <a:r>
                        <a:rPr lang="pt-BR" sz="1800" baseline="30000">
                          <a:effectLst/>
                          <a:latin typeface="Times New Roman" panose="02020603050405020304" pitchFamily="18" charset="0"/>
                          <a:cs typeface="Times New Roman" panose="02020603050405020304" pitchFamily="18" charset="0"/>
                        </a:rPr>
                        <a:t>-5</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pt-BR"/>
                    </a:p>
                  </a:txBody>
                  <a:tcPr/>
                </a:tc>
                <a:extLst>
                  <a:ext uri="{0D108BD9-81ED-4DB2-BD59-A6C34878D82A}">
                    <a16:rowId xmlns:a16="http://schemas.microsoft.com/office/drawing/2014/main" val="630941841"/>
                  </a:ext>
                </a:extLst>
              </a:tr>
              <a:tr h="467822">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MentalHealth &gt; 15</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10,9%</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dirty="0">
                          <a:effectLst/>
                          <a:latin typeface="Times New Roman" panose="02020603050405020304" pitchFamily="18" charset="0"/>
                          <a:cs typeface="Times New Roman" panose="02020603050405020304" pitchFamily="18" charset="0"/>
                        </a:rPr>
                        <a:t>7,9%</a:t>
                      </a:r>
                      <a:endParaRPr lang="pt-BR"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gridSpan="2">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&lt;10</a:t>
                      </a:r>
                      <a:r>
                        <a:rPr lang="pt-BR" sz="1800" baseline="30000">
                          <a:effectLst/>
                          <a:latin typeface="Times New Roman" panose="02020603050405020304" pitchFamily="18" charset="0"/>
                          <a:cs typeface="Times New Roman" panose="02020603050405020304" pitchFamily="18" charset="0"/>
                        </a:rPr>
                        <a:t>-5</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pt-BR"/>
                    </a:p>
                  </a:txBody>
                  <a:tcPr/>
                </a:tc>
                <a:extLst>
                  <a:ext uri="{0D108BD9-81ED-4DB2-BD59-A6C34878D82A}">
                    <a16:rowId xmlns:a16="http://schemas.microsoft.com/office/drawing/2014/main" val="1694864777"/>
                  </a:ext>
                </a:extLst>
              </a:tr>
              <a:tr h="467822">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DiffWalking = Yes</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35,9%</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11,4%</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gridSpan="2">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&lt;10</a:t>
                      </a:r>
                      <a:r>
                        <a:rPr lang="pt-BR" sz="1800" baseline="30000">
                          <a:effectLst/>
                          <a:latin typeface="Times New Roman" panose="02020603050405020304" pitchFamily="18" charset="0"/>
                          <a:cs typeface="Times New Roman" panose="02020603050405020304" pitchFamily="18" charset="0"/>
                        </a:rPr>
                        <a:t>-5</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pt-BR"/>
                    </a:p>
                  </a:txBody>
                  <a:tcPr/>
                </a:tc>
                <a:extLst>
                  <a:ext uri="{0D108BD9-81ED-4DB2-BD59-A6C34878D82A}">
                    <a16:rowId xmlns:a16="http://schemas.microsoft.com/office/drawing/2014/main" val="3711883634"/>
                  </a:ext>
                </a:extLst>
              </a:tr>
              <a:tr h="467822">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Sex = Male</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dirty="0">
                          <a:effectLst/>
                          <a:latin typeface="Times New Roman" panose="02020603050405020304" pitchFamily="18" charset="0"/>
                          <a:cs typeface="Times New Roman" panose="02020603050405020304" pitchFamily="18" charset="0"/>
                        </a:rPr>
                        <a:t>59,1%</a:t>
                      </a:r>
                      <a:endParaRPr lang="pt-BR"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46,5%</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gridSpan="2">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&lt;10</a:t>
                      </a:r>
                      <a:r>
                        <a:rPr lang="pt-BR" sz="1800" baseline="30000">
                          <a:effectLst/>
                          <a:latin typeface="Times New Roman" panose="02020603050405020304" pitchFamily="18" charset="0"/>
                          <a:cs typeface="Times New Roman" panose="02020603050405020304" pitchFamily="18" charset="0"/>
                        </a:rPr>
                        <a:t>-5</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pt-BR"/>
                    </a:p>
                  </a:txBody>
                  <a:tcPr/>
                </a:tc>
                <a:extLst>
                  <a:ext uri="{0D108BD9-81ED-4DB2-BD59-A6C34878D82A}">
                    <a16:rowId xmlns:a16="http://schemas.microsoft.com/office/drawing/2014/main" val="627729244"/>
                  </a:ext>
                </a:extLst>
              </a:tr>
              <a:tr h="467822">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AgeCategory &gt; 40 anos</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97,2%</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73,8%</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gridSpan="2">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&lt;10</a:t>
                      </a:r>
                      <a:r>
                        <a:rPr lang="pt-BR" sz="1800" baseline="30000">
                          <a:effectLst/>
                          <a:latin typeface="Times New Roman" panose="02020603050405020304" pitchFamily="18" charset="0"/>
                          <a:cs typeface="Times New Roman" panose="02020603050405020304" pitchFamily="18" charset="0"/>
                        </a:rPr>
                        <a:t>-5</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pt-BR"/>
                    </a:p>
                  </a:txBody>
                  <a:tcPr/>
                </a:tc>
                <a:extLst>
                  <a:ext uri="{0D108BD9-81ED-4DB2-BD59-A6C34878D82A}">
                    <a16:rowId xmlns:a16="http://schemas.microsoft.com/office/drawing/2014/main" val="619085340"/>
                  </a:ext>
                </a:extLst>
              </a:tr>
              <a:tr h="467822">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Diabetic = Yes</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32,5%</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10,8%</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gridSpan="2">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&lt;10</a:t>
                      </a:r>
                      <a:r>
                        <a:rPr lang="pt-BR" sz="1800" baseline="30000">
                          <a:effectLst/>
                          <a:latin typeface="Times New Roman" panose="02020603050405020304" pitchFamily="18" charset="0"/>
                          <a:cs typeface="Times New Roman" panose="02020603050405020304" pitchFamily="18" charset="0"/>
                        </a:rPr>
                        <a:t>-5</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pt-BR"/>
                    </a:p>
                  </a:txBody>
                  <a:tcPr/>
                </a:tc>
                <a:extLst>
                  <a:ext uri="{0D108BD9-81ED-4DB2-BD59-A6C34878D82A}">
                    <a16:rowId xmlns:a16="http://schemas.microsoft.com/office/drawing/2014/main" val="2478587519"/>
                  </a:ext>
                </a:extLst>
              </a:tr>
              <a:tr h="467822">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PhysicalActivity = Yes</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64,3%</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79,0%</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gridSpan="2">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0.01</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pt-BR"/>
                    </a:p>
                  </a:txBody>
                  <a:tcPr/>
                </a:tc>
                <a:extLst>
                  <a:ext uri="{0D108BD9-81ED-4DB2-BD59-A6C34878D82A}">
                    <a16:rowId xmlns:a16="http://schemas.microsoft.com/office/drawing/2014/main" val="715152939"/>
                  </a:ext>
                </a:extLst>
              </a:tr>
              <a:tr h="467822">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GenHealth = Good</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35,3%</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dirty="0">
                          <a:effectLst/>
                          <a:latin typeface="Times New Roman" panose="02020603050405020304" pitchFamily="18" charset="0"/>
                          <a:cs typeface="Times New Roman" panose="02020603050405020304" pitchFamily="18" charset="0"/>
                        </a:rPr>
                        <a:t>28,6%</a:t>
                      </a:r>
                      <a:endParaRPr lang="pt-BR"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gridSpan="2">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&lt;10</a:t>
                      </a:r>
                      <a:r>
                        <a:rPr lang="pt-BR" sz="1800" baseline="30000">
                          <a:effectLst/>
                          <a:latin typeface="Times New Roman" panose="02020603050405020304" pitchFamily="18" charset="0"/>
                          <a:cs typeface="Times New Roman" panose="02020603050405020304" pitchFamily="18" charset="0"/>
                        </a:rPr>
                        <a:t>-5</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pt-BR"/>
                    </a:p>
                  </a:txBody>
                  <a:tcPr/>
                </a:tc>
                <a:extLst>
                  <a:ext uri="{0D108BD9-81ED-4DB2-BD59-A6C34878D82A}">
                    <a16:rowId xmlns:a16="http://schemas.microsoft.com/office/drawing/2014/main" val="52050918"/>
                  </a:ext>
                </a:extLst>
              </a:tr>
              <a:tr h="467822">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SleepTime &lt; 8 horas</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56,0%</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61,0%</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gridSpan="2">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&lt;10</a:t>
                      </a:r>
                      <a:r>
                        <a:rPr lang="pt-BR" sz="1800" baseline="30000">
                          <a:effectLst/>
                          <a:latin typeface="Times New Roman" panose="02020603050405020304" pitchFamily="18" charset="0"/>
                          <a:cs typeface="Times New Roman" panose="02020603050405020304" pitchFamily="18" charset="0"/>
                        </a:rPr>
                        <a:t>-5</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pt-BR"/>
                    </a:p>
                  </a:txBody>
                  <a:tcPr/>
                </a:tc>
                <a:extLst>
                  <a:ext uri="{0D108BD9-81ED-4DB2-BD59-A6C34878D82A}">
                    <a16:rowId xmlns:a16="http://schemas.microsoft.com/office/drawing/2014/main" val="2894407248"/>
                  </a:ext>
                </a:extLst>
              </a:tr>
              <a:tr h="467822">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Asthma = Yes</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17,6%</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12,9%</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gridSpan="2">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&lt;10</a:t>
                      </a:r>
                      <a:r>
                        <a:rPr lang="pt-BR" sz="1800" baseline="30000">
                          <a:effectLst/>
                          <a:latin typeface="Times New Roman" panose="02020603050405020304" pitchFamily="18" charset="0"/>
                          <a:cs typeface="Times New Roman" panose="02020603050405020304" pitchFamily="18" charset="0"/>
                        </a:rPr>
                        <a:t>-5</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pt-BR"/>
                    </a:p>
                  </a:txBody>
                  <a:tcPr/>
                </a:tc>
                <a:extLst>
                  <a:ext uri="{0D108BD9-81ED-4DB2-BD59-A6C34878D82A}">
                    <a16:rowId xmlns:a16="http://schemas.microsoft.com/office/drawing/2014/main" val="1922967261"/>
                  </a:ext>
                </a:extLst>
              </a:tr>
              <a:tr h="467822">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KidneyDisease = Yes</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12,4%</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dirty="0">
                          <a:effectLst/>
                          <a:latin typeface="Times New Roman" panose="02020603050405020304" pitchFamily="18" charset="0"/>
                          <a:cs typeface="Times New Roman" panose="02020603050405020304" pitchFamily="18" charset="0"/>
                        </a:rPr>
                        <a:t>2,8%</a:t>
                      </a:r>
                      <a:endParaRPr lang="pt-BR"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gridSpan="2">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&lt;10</a:t>
                      </a:r>
                      <a:r>
                        <a:rPr lang="pt-BR" sz="1800" baseline="30000">
                          <a:effectLst/>
                          <a:latin typeface="Times New Roman" panose="02020603050405020304" pitchFamily="18" charset="0"/>
                          <a:cs typeface="Times New Roman" panose="02020603050405020304" pitchFamily="18" charset="0"/>
                        </a:rPr>
                        <a:t>-5</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pt-BR"/>
                    </a:p>
                  </a:txBody>
                  <a:tcPr/>
                </a:tc>
                <a:extLst>
                  <a:ext uri="{0D108BD9-81ED-4DB2-BD59-A6C34878D82A}">
                    <a16:rowId xmlns:a16="http://schemas.microsoft.com/office/drawing/2014/main" val="2667555903"/>
                  </a:ext>
                </a:extLst>
              </a:tr>
              <a:tr h="467822">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SkinCancer = Yes</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18,3%</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a:tabLst>
                          <a:tab pos="215900" algn="l"/>
                          <a:tab pos="431800" algn="l"/>
                        </a:tabLst>
                      </a:pPr>
                      <a:r>
                        <a:rPr lang="pt-BR" sz="1800">
                          <a:effectLst/>
                          <a:latin typeface="Times New Roman" panose="02020603050405020304" pitchFamily="18" charset="0"/>
                          <a:cs typeface="Times New Roman" panose="02020603050405020304" pitchFamily="18" charset="0"/>
                        </a:rPr>
                        <a:t>8,5%</a:t>
                      </a:r>
                      <a:endParaRPr lang="pt-BR"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gridSpan="2">
                  <a:txBody>
                    <a:bodyPr/>
                    <a:lstStyle/>
                    <a:p>
                      <a:pPr indent="144145" algn="ctr">
                        <a:tabLst>
                          <a:tab pos="215900" algn="l"/>
                          <a:tab pos="431800" algn="l"/>
                        </a:tabLst>
                      </a:pPr>
                      <a:r>
                        <a:rPr lang="pt-BR" sz="1800" dirty="0">
                          <a:effectLst/>
                          <a:latin typeface="Times New Roman" panose="02020603050405020304" pitchFamily="18" charset="0"/>
                          <a:cs typeface="Times New Roman" panose="02020603050405020304" pitchFamily="18" charset="0"/>
                        </a:rPr>
                        <a:t>&lt;10</a:t>
                      </a:r>
                      <a:r>
                        <a:rPr lang="pt-BR" sz="1800" baseline="30000" dirty="0">
                          <a:effectLst/>
                          <a:latin typeface="Times New Roman" panose="02020603050405020304" pitchFamily="18" charset="0"/>
                          <a:cs typeface="Times New Roman" panose="02020603050405020304" pitchFamily="18" charset="0"/>
                        </a:rPr>
                        <a:t>-5</a:t>
                      </a:r>
                      <a:endParaRPr lang="pt-BR"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pt-BR"/>
                    </a:p>
                  </a:txBody>
                  <a:tcPr/>
                </a:tc>
                <a:extLst>
                  <a:ext uri="{0D108BD9-81ED-4DB2-BD59-A6C34878D82A}">
                    <a16:rowId xmlns:a16="http://schemas.microsoft.com/office/drawing/2014/main" val="2443410667"/>
                  </a:ext>
                </a:extLst>
              </a:tr>
            </a:tbl>
          </a:graphicData>
        </a:graphic>
      </p:graphicFrame>
    </p:spTree>
    <p:extLst>
      <p:ext uri="{BB962C8B-B14F-4D97-AF65-F5344CB8AC3E}">
        <p14:creationId xmlns:p14="http://schemas.microsoft.com/office/powerpoint/2010/main" val="53609083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3592806" y="6059851"/>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14495749" y="536463"/>
            <a:ext cx="3350056" cy="2020502"/>
          </a:xfrm>
          <a:custGeom>
            <a:avLst/>
            <a:gdLst/>
            <a:ahLst/>
            <a:cxnLst/>
            <a:rect l="l" t="t" r="r" b="b"/>
            <a:pathLst>
              <a:path w="3350056" h="2020502">
                <a:moveTo>
                  <a:pt x="0" y="0"/>
                </a:moveTo>
                <a:lnTo>
                  <a:pt x="3350056" y="0"/>
                </a:lnTo>
                <a:lnTo>
                  <a:pt x="3350056" y="2020503"/>
                </a:lnTo>
                <a:lnTo>
                  <a:pt x="0" y="2020503"/>
                </a:lnTo>
                <a:lnTo>
                  <a:pt x="0" y="0"/>
                </a:lnTo>
                <a:close/>
              </a:path>
            </a:pathLst>
          </a:custGeom>
          <a:blipFill>
            <a:blip r:embed="rId5"/>
            <a:stretch>
              <a:fillRect/>
            </a:stretch>
          </a:blipFill>
        </p:spPr>
      </p:sp>
      <p:sp>
        <p:nvSpPr>
          <p:cNvPr id="4" name="Freeform 4"/>
          <p:cNvSpPr/>
          <p:nvPr/>
        </p:nvSpPr>
        <p:spPr>
          <a:xfrm>
            <a:off x="14875529" y="7326176"/>
            <a:ext cx="4128748" cy="4114800"/>
          </a:xfrm>
          <a:custGeom>
            <a:avLst/>
            <a:gdLst/>
            <a:ahLst/>
            <a:cxnLst/>
            <a:rect l="l" t="t" r="r" b="b"/>
            <a:pathLst>
              <a:path w="4128748" h="4114800">
                <a:moveTo>
                  <a:pt x="0" y="0"/>
                </a:moveTo>
                <a:lnTo>
                  <a:pt x="4128748" y="0"/>
                </a:lnTo>
                <a:lnTo>
                  <a:pt x="412874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5435529" y="1437570"/>
            <a:ext cx="7416941" cy="1876842"/>
          </a:xfrm>
          <a:prstGeom prst="rect">
            <a:avLst/>
          </a:prstGeom>
        </p:spPr>
        <p:txBody>
          <a:bodyPr lIns="0" tIns="0" rIns="0" bIns="0" rtlCol="0" anchor="t">
            <a:spAutoFit/>
          </a:bodyPr>
          <a:lstStyle/>
          <a:p>
            <a:pPr algn="ctr">
              <a:lnSpc>
                <a:spcPts val="13774"/>
              </a:lnSpc>
            </a:pPr>
            <a:r>
              <a:rPr lang="en-US" sz="9981">
                <a:solidFill>
                  <a:srgbClr val="000000"/>
                </a:solidFill>
                <a:latin typeface="Times New Roman Bold"/>
              </a:rPr>
              <a:t>RESUMO</a:t>
            </a:r>
          </a:p>
        </p:txBody>
      </p:sp>
      <p:sp>
        <p:nvSpPr>
          <p:cNvPr id="6" name="TextBox 6"/>
          <p:cNvSpPr txBox="1"/>
          <p:nvPr/>
        </p:nvSpPr>
        <p:spPr>
          <a:xfrm>
            <a:off x="6105686" y="3552537"/>
            <a:ext cx="5790503" cy="569044"/>
          </a:xfrm>
          <a:prstGeom prst="rect">
            <a:avLst/>
          </a:prstGeom>
        </p:spPr>
        <p:txBody>
          <a:bodyPr lIns="0" tIns="0" rIns="0" bIns="0" rtlCol="0" anchor="t">
            <a:spAutoFit/>
          </a:bodyPr>
          <a:lstStyle/>
          <a:p>
            <a:pPr marL="652908" lvl="1" indent="-326454">
              <a:lnSpc>
                <a:spcPts val="4173"/>
              </a:lnSpc>
              <a:buFont typeface="Arial"/>
              <a:buChar char="•"/>
            </a:pPr>
            <a:r>
              <a:rPr lang="en-US" sz="3024">
                <a:solidFill>
                  <a:srgbClr val="231F20"/>
                </a:solidFill>
                <a:latin typeface="Times New Roman"/>
              </a:rPr>
              <a:t>INTRODUÇÃO</a:t>
            </a:r>
          </a:p>
        </p:txBody>
      </p:sp>
      <p:sp>
        <p:nvSpPr>
          <p:cNvPr id="7" name="TextBox 7"/>
          <p:cNvSpPr txBox="1"/>
          <p:nvPr/>
        </p:nvSpPr>
        <p:spPr>
          <a:xfrm>
            <a:off x="6105686" y="4346755"/>
            <a:ext cx="6076629" cy="569044"/>
          </a:xfrm>
          <a:prstGeom prst="rect">
            <a:avLst/>
          </a:prstGeom>
        </p:spPr>
        <p:txBody>
          <a:bodyPr lIns="0" tIns="0" rIns="0" bIns="0" rtlCol="0" anchor="t">
            <a:spAutoFit/>
          </a:bodyPr>
          <a:lstStyle/>
          <a:p>
            <a:pPr marL="652908" lvl="1" indent="-326454">
              <a:lnSpc>
                <a:spcPts val="4173"/>
              </a:lnSpc>
              <a:buFont typeface="Arial"/>
              <a:buChar char="•"/>
            </a:pPr>
            <a:r>
              <a:rPr lang="en-US" sz="3024">
                <a:solidFill>
                  <a:srgbClr val="231F20"/>
                </a:solidFill>
                <a:latin typeface="Times New Roman"/>
              </a:rPr>
              <a:t>OBJETIVO</a:t>
            </a:r>
          </a:p>
        </p:txBody>
      </p:sp>
      <p:sp>
        <p:nvSpPr>
          <p:cNvPr id="8" name="TextBox 8"/>
          <p:cNvSpPr txBox="1"/>
          <p:nvPr/>
        </p:nvSpPr>
        <p:spPr>
          <a:xfrm>
            <a:off x="6105686" y="5266845"/>
            <a:ext cx="5790503" cy="569044"/>
          </a:xfrm>
          <a:prstGeom prst="rect">
            <a:avLst/>
          </a:prstGeom>
        </p:spPr>
        <p:txBody>
          <a:bodyPr lIns="0" tIns="0" rIns="0" bIns="0" rtlCol="0" anchor="t">
            <a:spAutoFit/>
          </a:bodyPr>
          <a:lstStyle/>
          <a:p>
            <a:pPr marL="652908" lvl="1" indent="-326454" algn="l">
              <a:lnSpc>
                <a:spcPts val="4173"/>
              </a:lnSpc>
              <a:buFont typeface="Arial"/>
              <a:buChar char="•"/>
            </a:pPr>
            <a:r>
              <a:rPr lang="en-US" sz="3024">
                <a:solidFill>
                  <a:srgbClr val="231F20"/>
                </a:solidFill>
                <a:latin typeface="Times New Roman"/>
              </a:rPr>
              <a:t>METODOLOGIA</a:t>
            </a:r>
          </a:p>
        </p:txBody>
      </p:sp>
      <p:sp>
        <p:nvSpPr>
          <p:cNvPr id="9" name="TextBox 9"/>
          <p:cNvSpPr txBox="1"/>
          <p:nvPr/>
        </p:nvSpPr>
        <p:spPr>
          <a:xfrm>
            <a:off x="6105686" y="6061063"/>
            <a:ext cx="6076629" cy="569044"/>
          </a:xfrm>
          <a:prstGeom prst="rect">
            <a:avLst/>
          </a:prstGeom>
        </p:spPr>
        <p:txBody>
          <a:bodyPr lIns="0" tIns="0" rIns="0" bIns="0" rtlCol="0" anchor="t">
            <a:spAutoFit/>
          </a:bodyPr>
          <a:lstStyle/>
          <a:p>
            <a:pPr marL="652908" lvl="1" indent="-326454" algn="l">
              <a:lnSpc>
                <a:spcPts val="4173"/>
              </a:lnSpc>
              <a:buFont typeface="Arial"/>
              <a:buChar char="•"/>
            </a:pPr>
            <a:r>
              <a:rPr lang="en-US" sz="3024">
                <a:solidFill>
                  <a:srgbClr val="231F20"/>
                </a:solidFill>
                <a:latin typeface="Times New Roman"/>
              </a:rPr>
              <a:t>RESULTADOS</a:t>
            </a:r>
          </a:p>
        </p:txBody>
      </p:sp>
      <p:sp>
        <p:nvSpPr>
          <p:cNvPr id="10" name="TextBox 10"/>
          <p:cNvSpPr txBox="1"/>
          <p:nvPr/>
        </p:nvSpPr>
        <p:spPr>
          <a:xfrm>
            <a:off x="6105686" y="6861907"/>
            <a:ext cx="6076629" cy="569044"/>
          </a:xfrm>
          <a:prstGeom prst="rect">
            <a:avLst/>
          </a:prstGeom>
        </p:spPr>
        <p:txBody>
          <a:bodyPr lIns="0" tIns="0" rIns="0" bIns="0" rtlCol="0" anchor="t">
            <a:spAutoFit/>
          </a:bodyPr>
          <a:lstStyle/>
          <a:p>
            <a:pPr marL="652908" lvl="1" indent="-326454" algn="l">
              <a:lnSpc>
                <a:spcPts val="4173"/>
              </a:lnSpc>
              <a:buFont typeface="Arial"/>
              <a:buChar char="•"/>
            </a:pPr>
            <a:r>
              <a:rPr lang="en-US" sz="3024">
                <a:solidFill>
                  <a:srgbClr val="231F20"/>
                </a:solidFill>
                <a:latin typeface="Times New Roman"/>
              </a:rPr>
              <a:t>CONCLUSÃO</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88147" y="2028453"/>
            <a:ext cx="7311115" cy="3115047"/>
          </a:xfrm>
          <a:custGeom>
            <a:avLst/>
            <a:gdLst/>
            <a:ahLst/>
            <a:cxnLst/>
            <a:rect l="l" t="t" r="r" b="b"/>
            <a:pathLst>
              <a:path w="7311115" h="3115047">
                <a:moveTo>
                  <a:pt x="0" y="0"/>
                </a:moveTo>
                <a:lnTo>
                  <a:pt x="7311115" y="0"/>
                </a:lnTo>
                <a:lnTo>
                  <a:pt x="7311115" y="3115047"/>
                </a:lnTo>
                <a:lnTo>
                  <a:pt x="0" y="3115047"/>
                </a:lnTo>
                <a:lnTo>
                  <a:pt x="0" y="0"/>
                </a:lnTo>
                <a:close/>
              </a:path>
            </a:pathLst>
          </a:custGeom>
          <a:blipFill>
            <a:blip r:embed="rId3"/>
            <a:stretch>
              <a:fillRect/>
            </a:stretch>
          </a:blipFill>
        </p:spPr>
      </p:sp>
      <p:sp>
        <p:nvSpPr>
          <p:cNvPr id="3" name="Freeform 3"/>
          <p:cNvSpPr/>
          <p:nvPr/>
        </p:nvSpPr>
        <p:spPr>
          <a:xfrm rot="7659121">
            <a:off x="-4106409" y="6946984"/>
            <a:ext cx="7629294" cy="7828566"/>
          </a:xfrm>
          <a:custGeom>
            <a:avLst/>
            <a:gdLst/>
            <a:ahLst/>
            <a:cxnLst/>
            <a:rect l="l" t="t" r="r" b="b"/>
            <a:pathLst>
              <a:path w="7629294" h="7828566">
                <a:moveTo>
                  <a:pt x="0" y="0"/>
                </a:moveTo>
                <a:lnTo>
                  <a:pt x="7629293" y="0"/>
                </a:lnTo>
                <a:lnTo>
                  <a:pt x="7629293" y="7828566"/>
                </a:lnTo>
                <a:lnTo>
                  <a:pt x="0" y="78285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8040082" y="2058659"/>
            <a:ext cx="9759771" cy="2903942"/>
          </a:xfrm>
          <a:custGeom>
            <a:avLst/>
            <a:gdLst/>
            <a:ahLst/>
            <a:cxnLst/>
            <a:rect l="l" t="t" r="r" b="b"/>
            <a:pathLst>
              <a:path w="9759771" h="2903942">
                <a:moveTo>
                  <a:pt x="0" y="0"/>
                </a:moveTo>
                <a:lnTo>
                  <a:pt x="9759772" y="0"/>
                </a:lnTo>
                <a:lnTo>
                  <a:pt x="9759772" y="2903943"/>
                </a:lnTo>
                <a:lnTo>
                  <a:pt x="0" y="2903943"/>
                </a:lnTo>
                <a:lnTo>
                  <a:pt x="0" y="0"/>
                </a:lnTo>
                <a:close/>
              </a:path>
            </a:pathLst>
          </a:custGeom>
          <a:blipFill>
            <a:blip r:embed="rId6"/>
            <a:stretch>
              <a:fillRect/>
            </a:stretch>
          </a:blipFill>
        </p:spPr>
      </p:sp>
      <p:sp>
        <p:nvSpPr>
          <p:cNvPr id="6" name="Freeform 6"/>
          <p:cNvSpPr/>
          <p:nvPr/>
        </p:nvSpPr>
        <p:spPr>
          <a:xfrm>
            <a:off x="3004725" y="5836491"/>
            <a:ext cx="12278549" cy="3663505"/>
          </a:xfrm>
          <a:custGeom>
            <a:avLst/>
            <a:gdLst/>
            <a:ahLst/>
            <a:cxnLst/>
            <a:rect l="l" t="t" r="r" b="b"/>
            <a:pathLst>
              <a:path w="12278549" h="3663505">
                <a:moveTo>
                  <a:pt x="0" y="0"/>
                </a:moveTo>
                <a:lnTo>
                  <a:pt x="12278550" y="0"/>
                </a:lnTo>
                <a:lnTo>
                  <a:pt x="12278550" y="3663506"/>
                </a:lnTo>
                <a:lnTo>
                  <a:pt x="0" y="3663506"/>
                </a:lnTo>
                <a:lnTo>
                  <a:pt x="0" y="0"/>
                </a:lnTo>
                <a:close/>
              </a:path>
            </a:pathLst>
          </a:custGeom>
          <a:blipFill>
            <a:blip r:embed="rId7"/>
            <a:stretch>
              <a:fillRect/>
            </a:stretch>
          </a:blipFill>
        </p:spPr>
      </p:sp>
      <p:sp>
        <p:nvSpPr>
          <p:cNvPr id="7" name="TextBox 7"/>
          <p:cNvSpPr txBox="1"/>
          <p:nvPr/>
        </p:nvSpPr>
        <p:spPr>
          <a:xfrm>
            <a:off x="5359940" y="225054"/>
            <a:ext cx="6463754" cy="1353173"/>
          </a:xfrm>
          <a:prstGeom prst="rect">
            <a:avLst/>
          </a:prstGeom>
        </p:spPr>
        <p:txBody>
          <a:bodyPr lIns="0" tIns="0" rIns="0" bIns="0" rtlCol="0" anchor="t">
            <a:spAutoFit/>
          </a:bodyPr>
          <a:lstStyle/>
          <a:p>
            <a:pPr algn="ctr">
              <a:lnSpc>
                <a:spcPts val="9940"/>
              </a:lnSpc>
            </a:pPr>
            <a:r>
              <a:rPr lang="en-US" sz="7100">
                <a:solidFill>
                  <a:srgbClr val="000000"/>
                </a:solidFill>
                <a:latin typeface="Times New Roman Bold"/>
              </a:rPr>
              <a:t>INTRODUÇÃO</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106409" y="6946984"/>
            <a:ext cx="7629294" cy="7828566"/>
          </a:xfrm>
          <a:custGeom>
            <a:avLst/>
            <a:gdLst/>
            <a:ahLst/>
            <a:cxnLst/>
            <a:rect l="l" t="t" r="r" b="b"/>
            <a:pathLst>
              <a:path w="7629294" h="7828566">
                <a:moveTo>
                  <a:pt x="0" y="0"/>
                </a:moveTo>
                <a:lnTo>
                  <a:pt x="7629293" y="0"/>
                </a:lnTo>
                <a:lnTo>
                  <a:pt x="7629293"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TextBox 3"/>
          <p:cNvSpPr txBox="1"/>
          <p:nvPr/>
        </p:nvSpPr>
        <p:spPr>
          <a:xfrm>
            <a:off x="6753002" y="459358"/>
            <a:ext cx="4781996" cy="1353173"/>
          </a:xfrm>
          <a:prstGeom prst="rect">
            <a:avLst/>
          </a:prstGeom>
        </p:spPr>
        <p:txBody>
          <a:bodyPr lIns="0" tIns="0" rIns="0" bIns="0" rtlCol="0" anchor="t">
            <a:spAutoFit/>
          </a:bodyPr>
          <a:lstStyle/>
          <a:p>
            <a:pPr algn="ctr">
              <a:lnSpc>
                <a:spcPts val="9940"/>
              </a:lnSpc>
            </a:pPr>
            <a:r>
              <a:rPr lang="en-US" sz="7100">
                <a:solidFill>
                  <a:srgbClr val="000000"/>
                </a:solidFill>
                <a:latin typeface="Times New Roman Bold"/>
              </a:rPr>
              <a:t>OBJETIVO</a:t>
            </a:r>
          </a:p>
        </p:txBody>
      </p:sp>
      <p:sp>
        <p:nvSpPr>
          <p:cNvPr id="4" name="Freeform 4"/>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649378" y="2437113"/>
            <a:ext cx="16989245" cy="4612353"/>
          </a:xfrm>
          <a:prstGeom prst="rect">
            <a:avLst/>
          </a:prstGeom>
        </p:spPr>
        <p:txBody>
          <a:bodyPr lIns="0" tIns="0" rIns="0" bIns="0" rtlCol="0" anchor="t">
            <a:spAutoFit/>
          </a:bodyPr>
          <a:lstStyle/>
          <a:p>
            <a:pPr algn="ctr">
              <a:lnSpc>
                <a:spcPts val="5176"/>
              </a:lnSpc>
            </a:pPr>
            <a:r>
              <a:rPr lang="en-US" sz="3697" dirty="0" err="1">
                <a:solidFill>
                  <a:srgbClr val="000000"/>
                </a:solidFill>
                <a:latin typeface="Times New Roman Bold"/>
              </a:rPr>
              <a:t>Comparar</a:t>
            </a:r>
            <a:r>
              <a:rPr lang="en-US" sz="3697" dirty="0">
                <a:solidFill>
                  <a:srgbClr val="000000"/>
                </a:solidFill>
                <a:latin typeface="Times New Roman Bold"/>
              </a:rPr>
              <a:t> o </a:t>
            </a:r>
            <a:r>
              <a:rPr lang="en-US" sz="3697" dirty="0" err="1">
                <a:solidFill>
                  <a:srgbClr val="000000"/>
                </a:solidFill>
                <a:latin typeface="Times New Roman Bold"/>
              </a:rPr>
              <a:t>desempenho</a:t>
            </a:r>
            <a:r>
              <a:rPr lang="en-US" sz="3697" dirty="0">
                <a:solidFill>
                  <a:srgbClr val="000000"/>
                </a:solidFill>
                <a:latin typeface="Times New Roman Bold"/>
              </a:rPr>
              <a:t> de </a:t>
            </a:r>
            <a:r>
              <a:rPr lang="en-US" sz="3697" dirty="0" err="1">
                <a:solidFill>
                  <a:srgbClr val="000000"/>
                </a:solidFill>
                <a:latin typeface="Times New Roman Bold"/>
              </a:rPr>
              <a:t>algoritmos</a:t>
            </a:r>
            <a:r>
              <a:rPr lang="en-US" sz="3697" dirty="0">
                <a:solidFill>
                  <a:srgbClr val="000000"/>
                </a:solidFill>
                <a:latin typeface="Times New Roman Bold"/>
              </a:rPr>
              <a:t> </a:t>
            </a:r>
            <a:r>
              <a:rPr lang="en-US" sz="3697" dirty="0" err="1">
                <a:solidFill>
                  <a:srgbClr val="000000"/>
                </a:solidFill>
                <a:latin typeface="Times New Roman Bold"/>
              </a:rPr>
              <a:t>baseados</a:t>
            </a:r>
            <a:r>
              <a:rPr lang="en-US" sz="3697" dirty="0">
                <a:solidFill>
                  <a:srgbClr val="000000"/>
                </a:solidFill>
                <a:latin typeface="Times New Roman Bold"/>
              </a:rPr>
              <a:t> </a:t>
            </a:r>
            <a:r>
              <a:rPr lang="en-US" sz="3697" dirty="0" err="1">
                <a:solidFill>
                  <a:srgbClr val="000000"/>
                </a:solidFill>
                <a:latin typeface="Times New Roman Bold"/>
              </a:rPr>
              <a:t>em</a:t>
            </a:r>
            <a:r>
              <a:rPr lang="en-US" sz="3697" dirty="0">
                <a:solidFill>
                  <a:srgbClr val="000000"/>
                </a:solidFill>
                <a:latin typeface="Times New Roman Bold"/>
              </a:rPr>
              <a:t> </a:t>
            </a:r>
            <a:r>
              <a:rPr lang="en-US" sz="3697" dirty="0" err="1">
                <a:solidFill>
                  <a:srgbClr val="000000"/>
                </a:solidFill>
                <a:latin typeface="Times New Roman Bold"/>
              </a:rPr>
              <a:t>árvores</a:t>
            </a:r>
            <a:r>
              <a:rPr lang="en-US" sz="3697" dirty="0">
                <a:solidFill>
                  <a:srgbClr val="000000"/>
                </a:solidFill>
                <a:latin typeface="Times New Roman Bold"/>
              </a:rPr>
              <a:t> para a </a:t>
            </a:r>
            <a:r>
              <a:rPr lang="en-US" sz="3697" dirty="0" err="1">
                <a:solidFill>
                  <a:srgbClr val="000000"/>
                </a:solidFill>
                <a:latin typeface="Times New Roman Bold"/>
              </a:rPr>
              <a:t>classificação</a:t>
            </a:r>
            <a:r>
              <a:rPr lang="en-US" sz="3697" dirty="0">
                <a:solidFill>
                  <a:srgbClr val="000000"/>
                </a:solidFill>
                <a:latin typeface="Times New Roman Bold"/>
              </a:rPr>
              <a:t> de </a:t>
            </a:r>
            <a:r>
              <a:rPr lang="en-US" sz="3697" dirty="0" err="1">
                <a:solidFill>
                  <a:srgbClr val="000000"/>
                </a:solidFill>
                <a:latin typeface="Times New Roman Bold"/>
              </a:rPr>
              <a:t>pacientes</a:t>
            </a:r>
            <a:r>
              <a:rPr lang="en-US" sz="3697" dirty="0">
                <a:solidFill>
                  <a:srgbClr val="000000"/>
                </a:solidFill>
                <a:latin typeface="Times New Roman Bold"/>
              </a:rPr>
              <a:t> com </a:t>
            </a:r>
            <a:r>
              <a:rPr lang="en-US" sz="3697" dirty="0" err="1">
                <a:solidFill>
                  <a:srgbClr val="000000"/>
                </a:solidFill>
                <a:latin typeface="Times New Roman Bold"/>
              </a:rPr>
              <a:t>infarto</a:t>
            </a:r>
            <a:r>
              <a:rPr lang="en-US" sz="3697" dirty="0">
                <a:solidFill>
                  <a:srgbClr val="000000"/>
                </a:solidFill>
                <a:latin typeface="Times New Roman Bold"/>
              </a:rPr>
              <a:t> do </a:t>
            </a:r>
            <a:r>
              <a:rPr lang="en-US" sz="3697" dirty="0" err="1">
                <a:solidFill>
                  <a:srgbClr val="000000"/>
                </a:solidFill>
                <a:latin typeface="Times New Roman Bold"/>
              </a:rPr>
              <a:t>miocárdio</a:t>
            </a:r>
            <a:r>
              <a:rPr lang="en-US" sz="3697" dirty="0">
                <a:solidFill>
                  <a:srgbClr val="000000"/>
                </a:solidFill>
                <a:latin typeface="Times New Roman Bold"/>
              </a:rPr>
              <a:t> (IM) </a:t>
            </a:r>
            <a:r>
              <a:rPr lang="en-US" sz="3697" dirty="0" err="1">
                <a:solidFill>
                  <a:srgbClr val="000000"/>
                </a:solidFill>
                <a:latin typeface="Times New Roman Bold"/>
              </a:rPr>
              <a:t>ou</a:t>
            </a:r>
            <a:r>
              <a:rPr lang="en-US" sz="3697" dirty="0">
                <a:solidFill>
                  <a:srgbClr val="000000"/>
                </a:solidFill>
                <a:latin typeface="Times New Roman Bold"/>
              </a:rPr>
              <a:t> </a:t>
            </a:r>
            <a:r>
              <a:rPr lang="en-US" sz="3697" dirty="0" err="1">
                <a:solidFill>
                  <a:srgbClr val="000000"/>
                </a:solidFill>
                <a:latin typeface="Times New Roman Bold"/>
              </a:rPr>
              <a:t>doença</a:t>
            </a:r>
            <a:r>
              <a:rPr lang="en-US" sz="3697" dirty="0">
                <a:solidFill>
                  <a:srgbClr val="000000"/>
                </a:solidFill>
                <a:latin typeface="Times New Roman Bold"/>
              </a:rPr>
              <a:t> arterial </a:t>
            </a:r>
            <a:r>
              <a:rPr lang="en-US" sz="3697" dirty="0" err="1">
                <a:solidFill>
                  <a:srgbClr val="000000"/>
                </a:solidFill>
                <a:latin typeface="Times New Roman Bold"/>
              </a:rPr>
              <a:t>coronariana</a:t>
            </a:r>
            <a:r>
              <a:rPr lang="en-US" sz="3697" dirty="0">
                <a:solidFill>
                  <a:srgbClr val="000000"/>
                </a:solidFill>
                <a:latin typeface="Times New Roman Bold"/>
              </a:rPr>
              <a:t> (DAC)</a:t>
            </a:r>
          </a:p>
          <a:p>
            <a:pPr marL="798231" lvl="1" indent="-399116" algn="just">
              <a:lnSpc>
                <a:spcPts val="5176"/>
              </a:lnSpc>
              <a:buFont typeface="Arial"/>
              <a:buChar char="•"/>
            </a:pPr>
            <a:r>
              <a:rPr lang="en-US" sz="3697" dirty="0" err="1">
                <a:solidFill>
                  <a:srgbClr val="000000"/>
                </a:solidFill>
                <a:latin typeface="Times New Roman"/>
              </a:rPr>
              <a:t>Comparar</a:t>
            </a:r>
            <a:r>
              <a:rPr lang="en-US" sz="3697" dirty="0">
                <a:solidFill>
                  <a:srgbClr val="000000"/>
                </a:solidFill>
                <a:latin typeface="Times New Roman"/>
              </a:rPr>
              <a:t> o </a:t>
            </a:r>
            <a:r>
              <a:rPr lang="en-US" sz="3697" dirty="0" err="1">
                <a:solidFill>
                  <a:srgbClr val="000000"/>
                </a:solidFill>
                <a:latin typeface="Times New Roman"/>
              </a:rPr>
              <a:t>desempenhos</a:t>
            </a:r>
            <a:r>
              <a:rPr lang="en-US" sz="3697" dirty="0">
                <a:solidFill>
                  <a:srgbClr val="000000"/>
                </a:solidFill>
                <a:latin typeface="Times New Roman"/>
              </a:rPr>
              <a:t> de </a:t>
            </a:r>
            <a:r>
              <a:rPr lang="en-US" sz="3697" dirty="0" err="1">
                <a:solidFill>
                  <a:srgbClr val="000000"/>
                </a:solidFill>
                <a:latin typeface="Times New Roman"/>
              </a:rPr>
              <a:t>algoritmos</a:t>
            </a:r>
            <a:r>
              <a:rPr lang="en-US" sz="3697" dirty="0">
                <a:solidFill>
                  <a:srgbClr val="000000"/>
                </a:solidFill>
                <a:latin typeface="Times New Roman"/>
              </a:rPr>
              <a:t> </a:t>
            </a:r>
            <a:r>
              <a:rPr lang="en-US" sz="3697" dirty="0" err="1">
                <a:solidFill>
                  <a:srgbClr val="000000"/>
                </a:solidFill>
                <a:latin typeface="Times New Roman"/>
              </a:rPr>
              <a:t>clássicos</a:t>
            </a:r>
            <a:r>
              <a:rPr lang="en-US" sz="3697" dirty="0">
                <a:solidFill>
                  <a:srgbClr val="000000"/>
                </a:solidFill>
                <a:latin typeface="Times New Roman"/>
              </a:rPr>
              <a:t>, </a:t>
            </a:r>
            <a:r>
              <a:rPr lang="en-US" sz="3697" dirty="0">
                <a:solidFill>
                  <a:srgbClr val="000000"/>
                </a:solidFill>
                <a:latin typeface="Times New Roman Italics"/>
              </a:rPr>
              <a:t>Random Forest</a:t>
            </a:r>
            <a:r>
              <a:rPr lang="en-US" sz="3697" dirty="0">
                <a:solidFill>
                  <a:srgbClr val="000000"/>
                </a:solidFill>
                <a:latin typeface="Times New Roman"/>
              </a:rPr>
              <a:t> e </a:t>
            </a:r>
            <a:r>
              <a:rPr lang="en-US" sz="3697" dirty="0">
                <a:solidFill>
                  <a:srgbClr val="000000"/>
                </a:solidFill>
                <a:latin typeface="Times New Roman Italics"/>
              </a:rPr>
              <a:t>Decision Tree</a:t>
            </a:r>
            <a:r>
              <a:rPr lang="en-US" sz="3697" dirty="0">
                <a:solidFill>
                  <a:srgbClr val="000000"/>
                </a:solidFill>
                <a:latin typeface="Times New Roman"/>
              </a:rPr>
              <a:t>, com o </a:t>
            </a:r>
            <a:r>
              <a:rPr lang="en-US" sz="3697" dirty="0" err="1">
                <a:solidFill>
                  <a:srgbClr val="000000"/>
                </a:solidFill>
                <a:latin typeface="Times New Roman"/>
              </a:rPr>
              <a:t>algoritmo</a:t>
            </a:r>
            <a:r>
              <a:rPr lang="en-US" sz="3697" dirty="0">
                <a:solidFill>
                  <a:srgbClr val="000000"/>
                </a:solidFill>
                <a:latin typeface="Times New Roman"/>
              </a:rPr>
              <a:t> </a:t>
            </a:r>
            <a:r>
              <a:rPr lang="en-US" sz="3697" dirty="0" err="1">
                <a:solidFill>
                  <a:srgbClr val="000000"/>
                </a:solidFill>
                <a:latin typeface="Times New Roman Italics"/>
              </a:rPr>
              <a:t>XGBoosting</a:t>
            </a:r>
            <a:r>
              <a:rPr lang="en-US" sz="3697" dirty="0">
                <a:solidFill>
                  <a:srgbClr val="000000"/>
                </a:solidFill>
                <a:latin typeface="Times New Roman"/>
              </a:rPr>
              <a:t>;</a:t>
            </a:r>
          </a:p>
          <a:p>
            <a:pPr marL="798231" lvl="1" indent="-399116" algn="just">
              <a:lnSpc>
                <a:spcPts val="5176"/>
              </a:lnSpc>
              <a:buFont typeface="Arial"/>
              <a:buChar char="•"/>
            </a:pPr>
            <a:r>
              <a:rPr lang="en-US" sz="3697" dirty="0" err="1">
                <a:solidFill>
                  <a:srgbClr val="000000"/>
                </a:solidFill>
                <a:latin typeface="Times New Roman"/>
              </a:rPr>
              <a:t>Aplicação</a:t>
            </a:r>
            <a:r>
              <a:rPr lang="en-US" sz="3697" dirty="0">
                <a:solidFill>
                  <a:srgbClr val="000000"/>
                </a:solidFill>
                <a:latin typeface="Times New Roman"/>
              </a:rPr>
              <a:t> </a:t>
            </a:r>
            <a:r>
              <a:rPr lang="en-US" sz="3697" dirty="0" err="1">
                <a:solidFill>
                  <a:srgbClr val="000000"/>
                </a:solidFill>
                <a:latin typeface="Times New Roman"/>
              </a:rPr>
              <a:t>em</a:t>
            </a:r>
            <a:r>
              <a:rPr lang="en-US" sz="3697" dirty="0">
                <a:solidFill>
                  <a:srgbClr val="000000"/>
                </a:solidFill>
                <a:latin typeface="Times New Roman"/>
              </a:rPr>
              <a:t> </a:t>
            </a:r>
            <a:r>
              <a:rPr lang="en-US" sz="3697" dirty="0" err="1">
                <a:solidFill>
                  <a:srgbClr val="000000"/>
                </a:solidFill>
                <a:latin typeface="Times New Roman"/>
              </a:rPr>
              <a:t>cima</a:t>
            </a:r>
            <a:r>
              <a:rPr lang="en-US" sz="3697" dirty="0">
                <a:solidFill>
                  <a:srgbClr val="000000"/>
                </a:solidFill>
                <a:latin typeface="Times New Roman"/>
              </a:rPr>
              <a:t> de dados de </a:t>
            </a:r>
            <a:r>
              <a:rPr lang="en-US" sz="3697" dirty="0" err="1">
                <a:solidFill>
                  <a:srgbClr val="000000"/>
                </a:solidFill>
                <a:latin typeface="Times New Roman"/>
              </a:rPr>
              <a:t>fácil</a:t>
            </a:r>
            <a:r>
              <a:rPr lang="en-US" sz="3697" dirty="0">
                <a:solidFill>
                  <a:srgbClr val="000000"/>
                </a:solidFill>
                <a:latin typeface="Times New Roman"/>
              </a:rPr>
              <a:t> </a:t>
            </a:r>
            <a:r>
              <a:rPr lang="en-US" sz="3697" dirty="0" err="1">
                <a:solidFill>
                  <a:srgbClr val="000000"/>
                </a:solidFill>
                <a:latin typeface="Times New Roman"/>
              </a:rPr>
              <a:t>acesso</a:t>
            </a:r>
            <a:r>
              <a:rPr lang="en-US" sz="3697" dirty="0">
                <a:solidFill>
                  <a:srgbClr val="000000"/>
                </a:solidFill>
                <a:latin typeface="Times New Roman"/>
              </a:rPr>
              <a:t>;</a:t>
            </a:r>
          </a:p>
          <a:p>
            <a:pPr marL="798231" lvl="1" indent="-399116" algn="just">
              <a:lnSpc>
                <a:spcPts val="5176"/>
              </a:lnSpc>
              <a:buFont typeface="Arial"/>
              <a:buChar char="•"/>
            </a:pPr>
            <a:r>
              <a:rPr lang="en-US" sz="3697" dirty="0" err="1">
                <a:solidFill>
                  <a:srgbClr val="000000"/>
                </a:solidFill>
                <a:latin typeface="Times New Roman"/>
              </a:rPr>
              <a:t>Avaliar</a:t>
            </a:r>
            <a:r>
              <a:rPr lang="en-US" sz="3697" dirty="0">
                <a:solidFill>
                  <a:srgbClr val="000000"/>
                </a:solidFill>
                <a:latin typeface="Times New Roman"/>
              </a:rPr>
              <a:t> </a:t>
            </a:r>
            <a:r>
              <a:rPr lang="en-US" sz="3697" dirty="0" err="1">
                <a:solidFill>
                  <a:srgbClr val="000000"/>
                </a:solidFill>
                <a:latin typeface="Times New Roman"/>
              </a:rPr>
              <a:t>não</a:t>
            </a:r>
            <a:r>
              <a:rPr lang="en-US" sz="3697" dirty="0">
                <a:solidFill>
                  <a:srgbClr val="000000"/>
                </a:solidFill>
                <a:latin typeface="Times New Roman"/>
              </a:rPr>
              <a:t> </a:t>
            </a:r>
            <a:r>
              <a:rPr lang="en-US" sz="3697" dirty="0" err="1">
                <a:solidFill>
                  <a:srgbClr val="000000"/>
                </a:solidFill>
                <a:latin typeface="Times New Roman"/>
              </a:rPr>
              <a:t>apenas</a:t>
            </a:r>
            <a:r>
              <a:rPr lang="en-US" sz="3697" dirty="0">
                <a:solidFill>
                  <a:srgbClr val="000000"/>
                </a:solidFill>
                <a:latin typeface="Times New Roman"/>
              </a:rPr>
              <a:t> </a:t>
            </a:r>
            <a:r>
              <a:rPr lang="en-US" sz="3697" dirty="0" err="1">
                <a:solidFill>
                  <a:srgbClr val="000000"/>
                </a:solidFill>
                <a:latin typeface="Times New Roman"/>
              </a:rPr>
              <a:t>métricas</a:t>
            </a:r>
            <a:r>
              <a:rPr lang="en-US" sz="3697" dirty="0">
                <a:solidFill>
                  <a:srgbClr val="000000"/>
                </a:solidFill>
                <a:latin typeface="Times New Roman"/>
              </a:rPr>
              <a:t> de </a:t>
            </a:r>
            <a:r>
              <a:rPr lang="en-US" sz="3697" dirty="0" err="1">
                <a:solidFill>
                  <a:srgbClr val="000000"/>
                </a:solidFill>
                <a:latin typeface="Times New Roman"/>
              </a:rPr>
              <a:t>desempenho</a:t>
            </a:r>
            <a:r>
              <a:rPr lang="en-US" sz="3697" dirty="0">
                <a:solidFill>
                  <a:srgbClr val="000000"/>
                </a:solidFill>
                <a:latin typeface="Times New Roman"/>
              </a:rPr>
              <a:t>, mas </a:t>
            </a:r>
            <a:r>
              <a:rPr lang="en-US" sz="3697" dirty="0" err="1">
                <a:solidFill>
                  <a:srgbClr val="000000"/>
                </a:solidFill>
                <a:latin typeface="Times New Roman"/>
              </a:rPr>
              <a:t>também</a:t>
            </a:r>
            <a:r>
              <a:rPr lang="en-US" sz="3697" dirty="0">
                <a:solidFill>
                  <a:srgbClr val="000000"/>
                </a:solidFill>
                <a:latin typeface="Times New Roman"/>
              </a:rPr>
              <a:t> a </a:t>
            </a:r>
            <a:r>
              <a:rPr lang="en-US" sz="3697" dirty="0" err="1">
                <a:solidFill>
                  <a:srgbClr val="000000"/>
                </a:solidFill>
                <a:latin typeface="Times New Roman"/>
              </a:rPr>
              <a:t>interpretação</a:t>
            </a:r>
            <a:r>
              <a:rPr lang="en-US" sz="3697" dirty="0">
                <a:solidFill>
                  <a:srgbClr val="000000"/>
                </a:solidFill>
                <a:latin typeface="Times New Roman"/>
              </a:rPr>
              <a:t> do </a:t>
            </a:r>
            <a:r>
              <a:rPr lang="en-US" sz="3697" dirty="0" err="1">
                <a:solidFill>
                  <a:srgbClr val="000000"/>
                </a:solidFill>
                <a:latin typeface="Times New Roman"/>
              </a:rPr>
              <a:t>classificador</a:t>
            </a:r>
            <a:r>
              <a:rPr lang="en-US" sz="3697" dirty="0">
                <a:solidFill>
                  <a:srgbClr val="000000"/>
                </a:solidFill>
                <a:latin typeface="Times New Roman"/>
              </a:rPr>
              <a:t> no </a:t>
            </a:r>
            <a:r>
              <a:rPr lang="en-US" sz="3697" dirty="0" err="1">
                <a:solidFill>
                  <a:srgbClr val="000000"/>
                </a:solidFill>
                <a:latin typeface="Times New Roman"/>
              </a:rPr>
              <a:t>contexto</a:t>
            </a:r>
            <a:r>
              <a:rPr lang="en-US" sz="3697" dirty="0">
                <a:solidFill>
                  <a:srgbClr val="000000"/>
                </a:solidFill>
                <a:latin typeface="Times New Roman"/>
              </a:rPr>
              <a:t> </a:t>
            </a:r>
            <a:r>
              <a:rPr lang="en-US" sz="3697" dirty="0" err="1">
                <a:solidFill>
                  <a:srgbClr val="000000"/>
                </a:solidFill>
                <a:latin typeface="Times New Roman"/>
              </a:rPr>
              <a:t>clínico</a:t>
            </a:r>
            <a:r>
              <a:rPr lang="en-US" sz="3697" dirty="0">
                <a:solidFill>
                  <a:srgbClr val="000000"/>
                </a:solidFill>
                <a:latin typeface="Times New Roman"/>
              </a:rPr>
              <a:t>;</a:t>
            </a:r>
          </a:p>
        </p:txBody>
      </p:sp>
      <p:sp>
        <p:nvSpPr>
          <p:cNvPr id="6" name="Retângulo: Cantos Arredondados 5">
            <a:extLst>
              <a:ext uri="{FF2B5EF4-FFF2-40B4-BE49-F238E27FC236}">
                <a16:creationId xmlns:a16="http://schemas.microsoft.com/office/drawing/2014/main" id="{30B10A89-1635-714C-8EB4-422379871761}"/>
              </a:ext>
            </a:extLst>
          </p:cNvPr>
          <p:cNvSpPr/>
          <p:nvPr/>
        </p:nvSpPr>
        <p:spPr>
          <a:xfrm>
            <a:off x="3086100" y="8115300"/>
            <a:ext cx="12115800" cy="18288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3600" dirty="0">
                <a:latin typeface="Times New Roman" panose="02020603050405020304" pitchFamily="18" charset="0"/>
                <a:cs typeface="Times New Roman" panose="02020603050405020304" pitchFamily="18" charset="0"/>
              </a:rPr>
              <a:t>Hipótese: Modelos de árvores aplicados em dados transversais de fácil acesso podem ser empregados para extrair informações de interesse clínico na identificação de DAC ou IM</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3827184" y="6572198"/>
            <a:ext cx="7629294" cy="7828566"/>
          </a:xfrm>
          <a:custGeom>
            <a:avLst/>
            <a:gdLst/>
            <a:ahLst/>
            <a:cxnLst/>
            <a:rect l="l" t="t" r="r" b="b"/>
            <a:pathLst>
              <a:path w="7629294" h="7828566">
                <a:moveTo>
                  <a:pt x="0" y="0"/>
                </a:moveTo>
                <a:lnTo>
                  <a:pt x="7629294" y="0"/>
                </a:lnTo>
                <a:lnTo>
                  <a:pt x="7629294" y="7828567"/>
                </a:lnTo>
                <a:lnTo>
                  <a:pt x="0" y="78285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rot="7659121">
            <a:off x="15054617" y="5394669"/>
            <a:ext cx="7629294" cy="7828566"/>
          </a:xfrm>
          <a:custGeom>
            <a:avLst/>
            <a:gdLst/>
            <a:ahLst/>
            <a:cxnLst/>
            <a:rect l="l" t="t" r="r" b="b"/>
            <a:pathLst>
              <a:path w="7629294" h="7828566">
                <a:moveTo>
                  <a:pt x="0" y="0"/>
                </a:moveTo>
                <a:lnTo>
                  <a:pt x="7629293" y="0"/>
                </a:lnTo>
                <a:lnTo>
                  <a:pt x="7629293"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147469" y="4287747"/>
            <a:ext cx="927921" cy="994847"/>
          </a:xfrm>
          <a:custGeom>
            <a:avLst/>
            <a:gdLst/>
            <a:ahLst/>
            <a:cxnLst/>
            <a:rect l="l" t="t" r="r" b="b"/>
            <a:pathLst>
              <a:path w="927921" h="994847">
                <a:moveTo>
                  <a:pt x="0" y="0"/>
                </a:moveTo>
                <a:lnTo>
                  <a:pt x="927921" y="0"/>
                </a:lnTo>
                <a:lnTo>
                  <a:pt x="927921" y="994847"/>
                </a:lnTo>
                <a:lnTo>
                  <a:pt x="0" y="99484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3469297" y="6013540"/>
            <a:ext cx="1305980" cy="1074168"/>
          </a:xfrm>
          <a:custGeom>
            <a:avLst/>
            <a:gdLst/>
            <a:ahLst/>
            <a:cxnLst/>
            <a:rect l="l" t="t" r="r" b="b"/>
            <a:pathLst>
              <a:path w="1305980" h="1074168">
                <a:moveTo>
                  <a:pt x="0" y="0"/>
                </a:moveTo>
                <a:lnTo>
                  <a:pt x="1305979" y="0"/>
                </a:lnTo>
                <a:lnTo>
                  <a:pt x="1305979" y="1074169"/>
                </a:lnTo>
                <a:lnTo>
                  <a:pt x="0" y="107416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AutoShape 6"/>
          <p:cNvSpPr/>
          <p:nvPr/>
        </p:nvSpPr>
        <p:spPr>
          <a:xfrm>
            <a:off x="485931" y="5638744"/>
            <a:ext cx="17316137" cy="1317"/>
          </a:xfrm>
          <a:prstGeom prst="line">
            <a:avLst/>
          </a:prstGeom>
          <a:ln w="57150" cap="flat">
            <a:solidFill>
              <a:srgbClr val="000000"/>
            </a:solidFill>
            <a:prstDash val="solid"/>
            <a:headEnd type="none" w="sm" len="sm"/>
            <a:tailEnd type="triangle" w="lg" len="med"/>
          </a:ln>
        </p:spPr>
      </p:sp>
      <p:grpSp>
        <p:nvGrpSpPr>
          <p:cNvPr id="7" name="Group 7"/>
          <p:cNvGrpSpPr/>
          <p:nvPr/>
        </p:nvGrpSpPr>
        <p:grpSpPr>
          <a:xfrm>
            <a:off x="1360889" y="5389520"/>
            <a:ext cx="501082" cy="501082"/>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9" name="TextBox 9"/>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10" name="Group 10"/>
          <p:cNvGrpSpPr/>
          <p:nvPr/>
        </p:nvGrpSpPr>
        <p:grpSpPr>
          <a:xfrm>
            <a:off x="3871746" y="5389520"/>
            <a:ext cx="501082" cy="501082"/>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12" name="TextBox 12"/>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13" name="Group 13"/>
          <p:cNvGrpSpPr/>
          <p:nvPr/>
        </p:nvGrpSpPr>
        <p:grpSpPr>
          <a:xfrm>
            <a:off x="6382602" y="5388203"/>
            <a:ext cx="501082" cy="501082"/>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15" name="TextBox 15"/>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16" name="Group 16"/>
          <p:cNvGrpSpPr/>
          <p:nvPr/>
        </p:nvGrpSpPr>
        <p:grpSpPr>
          <a:xfrm>
            <a:off x="8893459" y="5388203"/>
            <a:ext cx="501082" cy="501082"/>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18" name="TextBox 18"/>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9" name="Freeform 19"/>
          <p:cNvSpPr/>
          <p:nvPr/>
        </p:nvSpPr>
        <p:spPr>
          <a:xfrm>
            <a:off x="5968591" y="4160716"/>
            <a:ext cx="1329105" cy="1014953"/>
          </a:xfrm>
          <a:custGeom>
            <a:avLst/>
            <a:gdLst/>
            <a:ahLst/>
            <a:cxnLst/>
            <a:rect l="l" t="t" r="r" b="b"/>
            <a:pathLst>
              <a:path w="1329105" h="1014953">
                <a:moveTo>
                  <a:pt x="0" y="0"/>
                </a:moveTo>
                <a:lnTo>
                  <a:pt x="1329105" y="0"/>
                </a:lnTo>
                <a:lnTo>
                  <a:pt x="1329105" y="1014953"/>
                </a:lnTo>
                <a:lnTo>
                  <a:pt x="0" y="101495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0" name="Freeform 20"/>
          <p:cNvSpPr/>
          <p:nvPr/>
        </p:nvSpPr>
        <p:spPr>
          <a:xfrm>
            <a:off x="8577320" y="6086477"/>
            <a:ext cx="1001232" cy="1001232"/>
          </a:xfrm>
          <a:custGeom>
            <a:avLst/>
            <a:gdLst/>
            <a:ahLst/>
            <a:cxnLst/>
            <a:rect l="l" t="t" r="r" b="b"/>
            <a:pathLst>
              <a:path w="1001232" h="1001232">
                <a:moveTo>
                  <a:pt x="0" y="0"/>
                </a:moveTo>
                <a:lnTo>
                  <a:pt x="1001232" y="0"/>
                </a:lnTo>
                <a:lnTo>
                  <a:pt x="1001232" y="1001232"/>
                </a:lnTo>
                <a:lnTo>
                  <a:pt x="0" y="100123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21" name="Freeform 21"/>
          <p:cNvSpPr/>
          <p:nvPr/>
        </p:nvSpPr>
        <p:spPr>
          <a:xfrm>
            <a:off x="11042917" y="4079608"/>
            <a:ext cx="1072147" cy="1096061"/>
          </a:xfrm>
          <a:custGeom>
            <a:avLst/>
            <a:gdLst/>
            <a:ahLst/>
            <a:cxnLst/>
            <a:rect l="l" t="t" r="r" b="b"/>
            <a:pathLst>
              <a:path w="1072147" h="1096061">
                <a:moveTo>
                  <a:pt x="0" y="0"/>
                </a:moveTo>
                <a:lnTo>
                  <a:pt x="1072146" y="0"/>
                </a:lnTo>
                <a:lnTo>
                  <a:pt x="1072146" y="1096061"/>
                </a:lnTo>
                <a:lnTo>
                  <a:pt x="0" y="1096061"/>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grpSp>
        <p:nvGrpSpPr>
          <p:cNvPr id="22" name="Group 22"/>
          <p:cNvGrpSpPr/>
          <p:nvPr/>
        </p:nvGrpSpPr>
        <p:grpSpPr>
          <a:xfrm>
            <a:off x="11404316" y="5389520"/>
            <a:ext cx="501082" cy="501082"/>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24" name="TextBox 2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25" name="Group 25"/>
          <p:cNvGrpSpPr/>
          <p:nvPr/>
        </p:nvGrpSpPr>
        <p:grpSpPr>
          <a:xfrm>
            <a:off x="13915173" y="5389520"/>
            <a:ext cx="501082" cy="501082"/>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27" name="TextBox 27"/>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28" name="Group 28"/>
          <p:cNvGrpSpPr/>
          <p:nvPr/>
        </p:nvGrpSpPr>
        <p:grpSpPr>
          <a:xfrm>
            <a:off x="16426029" y="5388203"/>
            <a:ext cx="501082" cy="501082"/>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30" name="TextBox 30"/>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31" name="Freeform 31"/>
          <p:cNvSpPr/>
          <p:nvPr/>
        </p:nvSpPr>
        <p:spPr>
          <a:xfrm>
            <a:off x="13603192" y="6086477"/>
            <a:ext cx="928296" cy="928296"/>
          </a:xfrm>
          <a:custGeom>
            <a:avLst/>
            <a:gdLst/>
            <a:ahLst/>
            <a:cxnLst/>
            <a:rect l="l" t="t" r="r" b="b"/>
            <a:pathLst>
              <a:path w="928296" h="928296">
                <a:moveTo>
                  <a:pt x="0" y="0"/>
                </a:moveTo>
                <a:lnTo>
                  <a:pt x="928295" y="0"/>
                </a:lnTo>
                <a:lnTo>
                  <a:pt x="928295" y="928295"/>
                </a:lnTo>
                <a:lnTo>
                  <a:pt x="0" y="928295"/>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32" name="Freeform 32"/>
          <p:cNvSpPr/>
          <p:nvPr/>
        </p:nvSpPr>
        <p:spPr>
          <a:xfrm>
            <a:off x="16250214" y="4024139"/>
            <a:ext cx="1007065" cy="1151529"/>
          </a:xfrm>
          <a:custGeom>
            <a:avLst/>
            <a:gdLst/>
            <a:ahLst/>
            <a:cxnLst/>
            <a:rect l="l" t="t" r="r" b="b"/>
            <a:pathLst>
              <a:path w="1007065" h="1151529">
                <a:moveTo>
                  <a:pt x="0" y="0"/>
                </a:moveTo>
                <a:lnTo>
                  <a:pt x="1007065" y="0"/>
                </a:lnTo>
                <a:lnTo>
                  <a:pt x="1007065" y="1151530"/>
                </a:lnTo>
                <a:lnTo>
                  <a:pt x="0" y="1151530"/>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
        <p:nvSpPr>
          <p:cNvPr id="33" name="TextBox 33"/>
          <p:cNvSpPr txBox="1"/>
          <p:nvPr/>
        </p:nvSpPr>
        <p:spPr>
          <a:xfrm>
            <a:off x="5489228" y="316483"/>
            <a:ext cx="7309545" cy="1353173"/>
          </a:xfrm>
          <a:prstGeom prst="rect">
            <a:avLst/>
          </a:prstGeom>
        </p:spPr>
        <p:txBody>
          <a:bodyPr lIns="0" tIns="0" rIns="0" bIns="0" rtlCol="0" anchor="t">
            <a:spAutoFit/>
          </a:bodyPr>
          <a:lstStyle/>
          <a:p>
            <a:pPr algn="ctr">
              <a:lnSpc>
                <a:spcPts val="9940"/>
              </a:lnSpc>
            </a:pPr>
            <a:r>
              <a:rPr lang="en-US" sz="7100">
                <a:solidFill>
                  <a:srgbClr val="000000"/>
                </a:solidFill>
                <a:latin typeface="Times New Roman Bold"/>
              </a:rPr>
              <a:t>METODOLOGIA</a:t>
            </a:r>
          </a:p>
        </p:txBody>
      </p:sp>
      <p:sp>
        <p:nvSpPr>
          <p:cNvPr id="34" name="TextBox 34"/>
          <p:cNvSpPr txBox="1"/>
          <p:nvPr/>
        </p:nvSpPr>
        <p:spPr>
          <a:xfrm>
            <a:off x="349367" y="3179641"/>
            <a:ext cx="2524125" cy="942975"/>
          </a:xfrm>
          <a:prstGeom prst="rect">
            <a:avLst/>
          </a:prstGeom>
        </p:spPr>
        <p:txBody>
          <a:bodyPr lIns="0" tIns="0" rIns="0" bIns="0" rtlCol="0" anchor="t">
            <a:spAutoFit/>
          </a:bodyPr>
          <a:lstStyle/>
          <a:p>
            <a:pPr algn="ctr">
              <a:lnSpc>
                <a:spcPts val="4200"/>
              </a:lnSpc>
            </a:pPr>
            <a:r>
              <a:rPr lang="en-US" sz="3000">
                <a:solidFill>
                  <a:srgbClr val="000000"/>
                </a:solidFill>
                <a:latin typeface="Times New Roman"/>
              </a:rPr>
              <a:t>Escolha do </a:t>
            </a:r>
          </a:p>
          <a:p>
            <a:pPr algn="ctr">
              <a:lnSpc>
                <a:spcPts val="1500"/>
              </a:lnSpc>
            </a:pPr>
            <a:r>
              <a:rPr lang="en-US" sz="3000">
                <a:solidFill>
                  <a:srgbClr val="000000"/>
                </a:solidFill>
                <a:latin typeface="Times New Roman"/>
              </a:rPr>
              <a:t>banco de dados</a:t>
            </a:r>
          </a:p>
        </p:txBody>
      </p:sp>
      <p:sp>
        <p:nvSpPr>
          <p:cNvPr id="35" name="TextBox 35"/>
          <p:cNvSpPr txBox="1"/>
          <p:nvPr/>
        </p:nvSpPr>
        <p:spPr>
          <a:xfrm>
            <a:off x="3306932" y="7125809"/>
            <a:ext cx="1630710" cy="942975"/>
          </a:xfrm>
          <a:prstGeom prst="rect">
            <a:avLst/>
          </a:prstGeom>
        </p:spPr>
        <p:txBody>
          <a:bodyPr lIns="0" tIns="0" rIns="0" bIns="0" rtlCol="0" anchor="t">
            <a:spAutoFit/>
          </a:bodyPr>
          <a:lstStyle/>
          <a:p>
            <a:pPr algn="ctr">
              <a:lnSpc>
                <a:spcPts val="4200"/>
              </a:lnSpc>
            </a:pPr>
            <a:r>
              <a:rPr lang="en-US" sz="3000" dirty="0">
                <a:solidFill>
                  <a:srgbClr val="000000"/>
                </a:solidFill>
                <a:latin typeface="Times New Roman"/>
              </a:rPr>
              <a:t>Análise </a:t>
            </a:r>
          </a:p>
          <a:p>
            <a:pPr algn="ctr">
              <a:lnSpc>
                <a:spcPts val="1500"/>
              </a:lnSpc>
            </a:pPr>
            <a:r>
              <a:rPr lang="en-US" sz="3000" dirty="0">
                <a:solidFill>
                  <a:srgbClr val="000000"/>
                </a:solidFill>
                <a:latin typeface="Times New Roman"/>
              </a:rPr>
              <a:t>dos dados</a:t>
            </a:r>
          </a:p>
        </p:txBody>
      </p:sp>
      <p:sp>
        <p:nvSpPr>
          <p:cNvPr id="36" name="TextBox 36"/>
          <p:cNvSpPr txBox="1"/>
          <p:nvPr/>
        </p:nvSpPr>
        <p:spPr>
          <a:xfrm>
            <a:off x="5416771" y="3084391"/>
            <a:ext cx="2432745" cy="942975"/>
          </a:xfrm>
          <a:prstGeom prst="rect">
            <a:avLst/>
          </a:prstGeom>
        </p:spPr>
        <p:txBody>
          <a:bodyPr lIns="0" tIns="0" rIns="0" bIns="0" rtlCol="0" anchor="t">
            <a:spAutoFit/>
          </a:bodyPr>
          <a:lstStyle/>
          <a:p>
            <a:pPr algn="ctr">
              <a:lnSpc>
                <a:spcPts val="4200"/>
              </a:lnSpc>
            </a:pPr>
            <a:r>
              <a:rPr lang="en-US" sz="3000" dirty="0" err="1">
                <a:solidFill>
                  <a:srgbClr val="000000"/>
                </a:solidFill>
                <a:latin typeface="Times New Roman"/>
              </a:rPr>
              <a:t>Pré</a:t>
            </a:r>
            <a:r>
              <a:rPr lang="en-US" sz="3000" dirty="0">
                <a:solidFill>
                  <a:srgbClr val="000000"/>
                </a:solidFill>
                <a:latin typeface="Times New Roman"/>
              </a:rPr>
              <a:t> </a:t>
            </a:r>
          </a:p>
          <a:p>
            <a:pPr algn="ctr">
              <a:lnSpc>
                <a:spcPts val="1500"/>
              </a:lnSpc>
            </a:pPr>
            <a:r>
              <a:rPr lang="en-US" sz="3000" dirty="0" err="1">
                <a:solidFill>
                  <a:srgbClr val="000000"/>
                </a:solidFill>
                <a:latin typeface="Times New Roman"/>
              </a:rPr>
              <a:t>Processamento</a:t>
            </a:r>
            <a:endParaRPr lang="en-US" sz="3000" dirty="0">
              <a:solidFill>
                <a:srgbClr val="000000"/>
              </a:solidFill>
              <a:latin typeface="Times New Roman"/>
            </a:endParaRPr>
          </a:p>
        </p:txBody>
      </p:sp>
      <p:sp>
        <p:nvSpPr>
          <p:cNvPr id="37" name="TextBox 37"/>
          <p:cNvSpPr txBox="1"/>
          <p:nvPr/>
        </p:nvSpPr>
        <p:spPr>
          <a:xfrm>
            <a:off x="7832096" y="7306784"/>
            <a:ext cx="3076546" cy="1609725"/>
          </a:xfrm>
          <a:prstGeom prst="rect">
            <a:avLst/>
          </a:prstGeom>
        </p:spPr>
        <p:txBody>
          <a:bodyPr lIns="0" tIns="0" rIns="0" bIns="0" rtlCol="0" anchor="t">
            <a:spAutoFit/>
          </a:bodyPr>
          <a:lstStyle/>
          <a:p>
            <a:pPr algn="ctr">
              <a:lnSpc>
                <a:spcPts val="3000"/>
              </a:lnSpc>
            </a:pPr>
            <a:r>
              <a:rPr lang="en-US" sz="3000">
                <a:solidFill>
                  <a:srgbClr val="000000"/>
                </a:solidFill>
                <a:latin typeface="Times New Roman"/>
              </a:rPr>
              <a:t>Treinamento e teste dos modelos de aprendizado </a:t>
            </a:r>
          </a:p>
          <a:p>
            <a:pPr algn="ctr">
              <a:lnSpc>
                <a:spcPts val="3000"/>
              </a:lnSpc>
            </a:pPr>
            <a:r>
              <a:rPr lang="en-US" sz="3000">
                <a:solidFill>
                  <a:srgbClr val="000000"/>
                </a:solidFill>
                <a:latin typeface="Times New Roman"/>
              </a:rPr>
              <a:t>de máquina</a:t>
            </a:r>
          </a:p>
        </p:txBody>
      </p:sp>
      <p:sp>
        <p:nvSpPr>
          <p:cNvPr id="38" name="TextBox 38"/>
          <p:cNvSpPr txBox="1"/>
          <p:nvPr/>
        </p:nvSpPr>
        <p:spPr>
          <a:xfrm>
            <a:off x="9869758" y="2046005"/>
            <a:ext cx="3570198" cy="1851660"/>
          </a:xfrm>
          <a:prstGeom prst="rect">
            <a:avLst/>
          </a:prstGeom>
        </p:spPr>
        <p:txBody>
          <a:bodyPr lIns="0" tIns="0" rIns="0" bIns="0" rtlCol="0" anchor="t">
            <a:spAutoFit/>
          </a:bodyPr>
          <a:lstStyle/>
          <a:p>
            <a:pPr algn="ctr">
              <a:lnSpc>
                <a:spcPts val="2820"/>
              </a:lnSpc>
            </a:pPr>
            <a:r>
              <a:rPr lang="en-US" sz="3000" dirty="0" err="1">
                <a:solidFill>
                  <a:srgbClr val="000000"/>
                </a:solidFill>
                <a:latin typeface="Times New Roman"/>
              </a:rPr>
              <a:t>Avaliação</a:t>
            </a:r>
            <a:r>
              <a:rPr lang="en-US" sz="3000" dirty="0">
                <a:solidFill>
                  <a:srgbClr val="000000"/>
                </a:solidFill>
                <a:latin typeface="Times New Roman"/>
              </a:rPr>
              <a:t> do </a:t>
            </a:r>
            <a:r>
              <a:rPr lang="en-US" sz="3000" dirty="0" err="1">
                <a:solidFill>
                  <a:srgbClr val="000000"/>
                </a:solidFill>
                <a:latin typeface="Times New Roman"/>
              </a:rPr>
              <a:t>desempenho</a:t>
            </a:r>
            <a:r>
              <a:rPr lang="en-US" sz="3000" dirty="0">
                <a:solidFill>
                  <a:srgbClr val="000000"/>
                </a:solidFill>
                <a:latin typeface="Times New Roman"/>
              </a:rPr>
              <a:t> e </a:t>
            </a:r>
            <a:r>
              <a:rPr lang="en-US" sz="3000" dirty="0" err="1">
                <a:solidFill>
                  <a:srgbClr val="000000"/>
                </a:solidFill>
                <a:latin typeface="Times New Roman"/>
              </a:rPr>
              <a:t>definição</a:t>
            </a:r>
            <a:r>
              <a:rPr lang="en-US" sz="3000" dirty="0">
                <a:solidFill>
                  <a:srgbClr val="000000"/>
                </a:solidFill>
                <a:latin typeface="Times New Roman"/>
              </a:rPr>
              <a:t> do </a:t>
            </a:r>
          </a:p>
          <a:p>
            <a:pPr algn="ctr">
              <a:lnSpc>
                <a:spcPts val="2820"/>
              </a:lnSpc>
            </a:pPr>
            <a:r>
              <a:rPr lang="en-US" sz="3000" dirty="0" err="1">
                <a:solidFill>
                  <a:srgbClr val="000000"/>
                </a:solidFill>
                <a:latin typeface="Times New Roman"/>
              </a:rPr>
              <a:t>melhor</a:t>
            </a:r>
            <a:r>
              <a:rPr lang="en-US" sz="3000" dirty="0">
                <a:solidFill>
                  <a:srgbClr val="000000"/>
                </a:solidFill>
                <a:latin typeface="Times New Roman"/>
              </a:rPr>
              <a:t> </a:t>
            </a:r>
          </a:p>
          <a:p>
            <a:pPr algn="ctr">
              <a:lnSpc>
                <a:spcPts val="2820"/>
              </a:lnSpc>
            </a:pPr>
            <a:r>
              <a:rPr lang="en-US" sz="3000" dirty="0" err="1">
                <a:solidFill>
                  <a:srgbClr val="000000"/>
                </a:solidFill>
                <a:latin typeface="Times New Roman"/>
              </a:rPr>
              <a:t>classificador</a:t>
            </a:r>
            <a:endParaRPr lang="en-US" sz="3000" dirty="0">
              <a:solidFill>
                <a:srgbClr val="000000"/>
              </a:solidFill>
              <a:latin typeface="Times New Roman"/>
            </a:endParaRPr>
          </a:p>
        </p:txBody>
      </p:sp>
      <p:sp>
        <p:nvSpPr>
          <p:cNvPr id="39" name="TextBox 39"/>
          <p:cNvSpPr txBox="1"/>
          <p:nvPr/>
        </p:nvSpPr>
        <p:spPr>
          <a:xfrm>
            <a:off x="12829065" y="7244360"/>
            <a:ext cx="2673298" cy="1276350"/>
          </a:xfrm>
          <a:prstGeom prst="rect">
            <a:avLst/>
          </a:prstGeom>
        </p:spPr>
        <p:txBody>
          <a:bodyPr lIns="0" tIns="0" rIns="0" bIns="0" rtlCol="0" anchor="t">
            <a:spAutoFit/>
          </a:bodyPr>
          <a:lstStyle/>
          <a:p>
            <a:pPr algn="ctr">
              <a:lnSpc>
                <a:spcPts val="3150"/>
              </a:lnSpc>
            </a:pPr>
            <a:r>
              <a:rPr lang="en-US" sz="3000">
                <a:solidFill>
                  <a:srgbClr val="000000"/>
                </a:solidFill>
                <a:latin typeface="Times New Roman"/>
              </a:rPr>
              <a:t>Hiper parametrização do algoritmo</a:t>
            </a:r>
          </a:p>
        </p:txBody>
      </p:sp>
      <p:sp>
        <p:nvSpPr>
          <p:cNvPr id="40" name="TextBox 40"/>
          <p:cNvSpPr txBox="1"/>
          <p:nvPr/>
        </p:nvSpPr>
        <p:spPr>
          <a:xfrm>
            <a:off x="15676849" y="1974456"/>
            <a:ext cx="2153795" cy="1895475"/>
          </a:xfrm>
          <a:prstGeom prst="rect">
            <a:avLst/>
          </a:prstGeom>
        </p:spPr>
        <p:txBody>
          <a:bodyPr lIns="0" tIns="0" rIns="0" bIns="0" rtlCol="0" anchor="t">
            <a:spAutoFit/>
          </a:bodyPr>
          <a:lstStyle/>
          <a:p>
            <a:pPr algn="ctr">
              <a:lnSpc>
                <a:spcPts val="2850"/>
              </a:lnSpc>
            </a:pPr>
            <a:r>
              <a:rPr lang="en-US" sz="3000" dirty="0" err="1">
                <a:solidFill>
                  <a:srgbClr val="000000"/>
                </a:solidFill>
                <a:latin typeface="Times New Roman"/>
              </a:rPr>
              <a:t>Identificação</a:t>
            </a:r>
            <a:r>
              <a:rPr lang="en-US" sz="3000" dirty="0">
                <a:solidFill>
                  <a:srgbClr val="000000"/>
                </a:solidFill>
                <a:latin typeface="Times New Roman"/>
              </a:rPr>
              <a:t> dos </a:t>
            </a:r>
            <a:r>
              <a:rPr lang="en-US" sz="3000" dirty="0" err="1">
                <a:solidFill>
                  <a:srgbClr val="000000"/>
                </a:solidFill>
                <a:latin typeface="Times New Roman"/>
              </a:rPr>
              <a:t>principais</a:t>
            </a:r>
            <a:r>
              <a:rPr lang="en-US" sz="3000" dirty="0">
                <a:solidFill>
                  <a:srgbClr val="000000"/>
                </a:solidFill>
                <a:latin typeface="Times New Roman"/>
              </a:rPr>
              <a:t> </a:t>
            </a:r>
            <a:r>
              <a:rPr lang="en-US" sz="3000" dirty="0" err="1">
                <a:solidFill>
                  <a:srgbClr val="000000"/>
                </a:solidFill>
                <a:latin typeface="Times New Roman"/>
              </a:rPr>
              <a:t>fatores</a:t>
            </a:r>
            <a:r>
              <a:rPr lang="en-US" sz="3000" dirty="0">
                <a:solidFill>
                  <a:srgbClr val="000000"/>
                </a:solidFill>
                <a:latin typeface="Times New Roman"/>
              </a:rPr>
              <a:t> de </a:t>
            </a:r>
            <a:r>
              <a:rPr lang="en-US" sz="3000" dirty="0" err="1">
                <a:solidFill>
                  <a:srgbClr val="000000"/>
                </a:solidFill>
                <a:latin typeface="Times New Roman"/>
              </a:rPr>
              <a:t>risco</a:t>
            </a:r>
            <a:endParaRPr lang="en-US" sz="3000" dirty="0">
              <a:solidFill>
                <a:srgbClr val="000000"/>
              </a:solidFill>
              <a:latin typeface="Times New Roman"/>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ppt_x"/>
                                          </p:val>
                                        </p:tav>
                                        <p:tav tm="100000">
                                          <p:val>
                                            <p:strVal val="#ppt_x"/>
                                          </p:val>
                                        </p:tav>
                                      </p:tavLst>
                                    </p:anim>
                                    <p:anim calcmode="lin" valueType="num">
                                      <p:cBhvr additive="base">
                                        <p:cTn id="2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ppt_x"/>
                                          </p:val>
                                        </p:tav>
                                        <p:tav tm="100000">
                                          <p:val>
                                            <p:strVal val="#ppt_x"/>
                                          </p:val>
                                        </p:tav>
                                      </p:tavLst>
                                    </p:anim>
                                    <p:anim calcmode="lin" valueType="num">
                                      <p:cBhvr additive="base">
                                        <p:cTn id="28" dur="500" fill="hold"/>
                                        <p:tgtEl>
                                          <p:spTgt spid="3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 calcmode="lin" valueType="num">
                                      <p:cBhvr additive="base">
                                        <p:cTn id="41" dur="500" fill="hold"/>
                                        <p:tgtEl>
                                          <p:spTgt spid="37"/>
                                        </p:tgtEl>
                                        <p:attrNameLst>
                                          <p:attrName>ppt_x</p:attrName>
                                        </p:attrNameLst>
                                      </p:cBhvr>
                                      <p:tavLst>
                                        <p:tav tm="0">
                                          <p:val>
                                            <p:strVal val="#ppt_x"/>
                                          </p:val>
                                        </p:tav>
                                        <p:tav tm="100000">
                                          <p:val>
                                            <p:strVal val="#ppt_x"/>
                                          </p:val>
                                        </p:tav>
                                      </p:tavLst>
                                    </p:anim>
                                    <p:anim calcmode="lin" valueType="num">
                                      <p:cBhvr additive="base">
                                        <p:cTn id="4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500" fill="hold"/>
                                        <p:tgtEl>
                                          <p:spTgt spid="38"/>
                                        </p:tgtEl>
                                        <p:attrNameLst>
                                          <p:attrName>ppt_x</p:attrName>
                                        </p:attrNameLst>
                                      </p:cBhvr>
                                      <p:tavLst>
                                        <p:tav tm="0">
                                          <p:val>
                                            <p:strVal val="#ppt_x"/>
                                          </p:val>
                                        </p:tav>
                                        <p:tav tm="100000">
                                          <p:val>
                                            <p:strVal val="#ppt_x"/>
                                          </p:val>
                                        </p:tav>
                                      </p:tavLst>
                                    </p:anim>
                                    <p:anim calcmode="lin" valueType="num">
                                      <p:cBhvr additive="base">
                                        <p:cTn id="48" dur="500" fill="hold"/>
                                        <p:tgtEl>
                                          <p:spTgt spid="3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anim calcmode="lin" valueType="num">
                                      <p:cBhvr additive="base">
                                        <p:cTn id="57" dur="500" fill="hold"/>
                                        <p:tgtEl>
                                          <p:spTgt spid="31"/>
                                        </p:tgtEl>
                                        <p:attrNameLst>
                                          <p:attrName>ppt_x</p:attrName>
                                        </p:attrNameLst>
                                      </p:cBhvr>
                                      <p:tavLst>
                                        <p:tav tm="0">
                                          <p:val>
                                            <p:strVal val="#ppt_x"/>
                                          </p:val>
                                        </p:tav>
                                        <p:tav tm="100000">
                                          <p:val>
                                            <p:strVal val="#ppt_x"/>
                                          </p:val>
                                        </p:tav>
                                      </p:tavLst>
                                    </p:anim>
                                    <p:anim calcmode="lin" valueType="num">
                                      <p:cBhvr additive="base">
                                        <p:cTn id="58" dur="500" fill="hold"/>
                                        <p:tgtEl>
                                          <p:spTgt spid="3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anim calcmode="lin" valueType="num">
                                      <p:cBhvr additive="base">
                                        <p:cTn id="61" dur="500" fill="hold"/>
                                        <p:tgtEl>
                                          <p:spTgt spid="39"/>
                                        </p:tgtEl>
                                        <p:attrNameLst>
                                          <p:attrName>ppt_x</p:attrName>
                                        </p:attrNameLst>
                                      </p:cBhvr>
                                      <p:tavLst>
                                        <p:tav tm="0">
                                          <p:val>
                                            <p:strVal val="#ppt_x"/>
                                          </p:val>
                                        </p:tav>
                                        <p:tav tm="100000">
                                          <p:val>
                                            <p:strVal val="#ppt_x"/>
                                          </p:val>
                                        </p:tav>
                                      </p:tavLst>
                                    </p:anim>
                                    <p:anim calcmode="lin" valueType="num">
                                      <p:cBhvr additive="base">
                                        <p:cTn id="6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additive="base">
                                        <p:cTn id="67" dur="500" fill="hold"/>
                                        <p:tgtEl>
                                          <p:spTgt spid="40"/>
                                        </p:tgtEl>
                                        <p:attrNameLst>
                                          <p:attrName>ppt_x</p:attrName>
                                        </p:attrNameLst>
                                      </p:cBhvr>
                                      <p:tavLst>
                                        <p:tav tm="0">
                                          <p:val>
                                            <p:strVal val="#ppt_x"/>
                                          </p:val>
                                        </p:tav>
                                        <p:tav tm="100000">
                                          <p:val>
                                            <p:strVal val="#ppt_x"/>
                                          </p:val>
                                        </p:tav>
                                      </p:tavLst>
                                    </p:anim>
                                    <p:anim calcmode="lin" valueType="num">
                                      <p:cBhvr additive="base">
                                        <p:cTn id="68" dur="500" fill="hold"/>
                                        <p:tgtEl>
                                          <p:spTgt spid="4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2"/>
                                        </p:tgtEl>
                                        <p:attrNameLst>
                                          <p:attrName>style.visibility</p:attrName>
                                        </p:attrNameLst>
                                      </p:cBhvr>
                                      <p:to>
                                        <p:strVal val="visible"/>
                                      </p:to>
                                    </p:set>
                                    <p:anim calcmode="lin" valueType="num">
                                      <p:cBhvr additive="base">
                                        <p:cTn id="71" dur="500" fill="hold"/>
                                        <p:tgtEl>
                                          <p:spTgt spid="32"/>
                                        </p:tgtEl>
                                        <p:attrNameLst>
                                          <p:attrName>ppt_x</p:attrName>
                                        </p:attrNameLst>
                                      </p:cBhvr>
                                      <p:tavLst>
                                        <p:tav tm="0">
                                          <p:val>
                                            <p:strVal val="#ppt_x"/>
                                          </p:val>
                                        </p:tav>
                                        <p:tav tm="100000">
                                          <p:val>
                                            <p:strVal val="#ppt_x"/>
                                          </p:val>
                                        </p:tav>
                                      </p:tavLst>
                                    </p:anim>
                                    <p:anim calcmode="lin" valueType="num">
                                      <p:cBhvr additive="base">
                                        <p:cTn id="7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P spid="38" grpId="0"/>
      <p:bldP spid="39" grpId="0"/>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106409" y="7473101"/>
            <a:ext cx="7629294" cy="7828566"/>
          </a:xfrm>
          <a:custGeom>
            <a:avLst/>
            <a:gdLst/>
            <a:ahLst/>
            <a:cxnLst/>
            <a:rect l="l" t="t" r="r" b="b"/>
            <a:pathLst>
              <a:path w="7629294" h="7828566">
                <a:moveTo>
                  <a:pt x="0" y="0"/>
                </a:moveTo>
                <a:lnTo>
                  <a:pt x="7629293" y="0"/>
                </a:lnTo>
                <a:lnTo>
                  <a:pt x="7629293"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rot="7659121">
            <a:off x="14758029" y="6640503"/>
            <a:ext cx="7629294" cy="7828566"/>
          </a:xfrm>
          <a:custGeom>
            <a:avLst/>
            <a:gdLst/>
            <a:ahLst/>
            <a:cxnLst/>
            <a:rect l="l" t="t" r="r" b="b"/>
            <a:pathLst>
              <a:path w="7629294" h="7828566">
                <a:moveTo>
                  <a:pt x="0" y="0"/>
                </a:moveTo>
                <a:lnTo>
                  <a:pt x="7629294" y="0"/>
                </a:lnTo>
                <a:lnTo>
                  <a:pt x="7629294" y="7828567"/>
                </a:lnTo>
                <a:lnTo>
                  <a:pt x="0" y="78285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772878" y="4505965"/>
            <a:ext cx="8419281" cy="1013539"/>
          </a:xfrm>
          <a:custGeom>
            <a:avLst/>
            <a:gdLst/>
            <a:ahLst/>
            <a:cxnLst/>
            <a:rect l="l" t="t" r="r" b="b"/>
            <a:pathLst>
              <a:path w="5885631" h="642875">
                <a:moveTo>
                  <a:pt x="0" y="0"/>
                </a:moveTo>
                <a:lnTo>
                  <a:pt x="5885631" y="0"/>
                </a:lnTo>
                <a:lnTo>
                  <a:pt x="5885631" y="642875"/>
                </a:lnTo>
                <a:lnTo>
                  <a:pt x="0" y="642875"/>
                </a:lnTo>
                <a:lnTo>
                  <a:pt x="0" y="0"/>
                </a:lnTo>
                <a:close/>
              </a:path>
            </a:pathLst>
          </a:custGeom>
          <a:blipFill>
            <a:blip r:embed="rId5"/>
            <a:stretch>
              <a:fillRect/>
            </a:stretch>
          </a:blipFill>
        </p:spPr>
      </p:sp>
      <p:sp>
        <p:nvSpPr>
          <p:cNvPr id="5" name="Freeform 5"/>
          <p:cNvSpPr/>
          <p:nvPr/>
        </p:nvSpPr>
        <p:spPr>
          <a:xfrm>
            <a:off x="12338139" y="4252239"/>
            <a:ext cx="3561293" cy="1398271"/>
          </a:xfrm>
          <a:custGeom>
            <a:avLst/>
            <a:gdLst/>
            <a:ahLst/>
            <a:cxnLst/>
            <a:rect l="l" t="t" r="r" b="b"/>
            <a:pathLst>
              <a:path w="2145038" h="828473">
                <a:moveTo>
                  <a:pt x="0" y="0"/>
                </a:moveTo>
                <a:lnTo>
                  <a:pt x="2145038" y="0"/>
                </a:lnTo>
                <a:lnTo>
                  <a:pt x="2145038" y="828473"/>
                </a:lnTo>
                <a:lnTo>
                  <a:pt x="0" y="828473"/>
                </a:lnTo>
                <a:lnTo>
                  <a:pt x="0" y="0"/>
                </a:lnTo>
                <a:close/>
              </a:path>
            </a:pathLst>
          </a:custGeom>
          <a:blipFill>
            <a:blip r:embed="rId6"/>
            <a:stretch>
              <a:fillRect/>
            </a:stretch>
          </a:blipFill>
        </p:spPr>
      </p:sp>
      <p:sp>
        <p:nvSpPr>
          <p:cNvPr id="6" name="TextBox 6"/>
          <p:cNvSpPr txBox="1"/>
          <p:nvPr/>
        </p:nvSpPr>
        <p:spPr>
          <a:xfrm>
            <a:off x="5982519" y="316483"/>
            <a:ext cx="6322963" cy="1353173"/>
          </a:xfrm>
          <a:prstGeom prst="rect">
            <a:avLst/>
          </a:prstGeom>
        </p:spPr>
        <p:txBody>
          <a:bodyPr lIns="0" tIns="0" rIns="0" bIns="0" rtlCol="0" anchor="t">
            <a:spAutoFit/>
          </a:bodyPr>
          <a:lstStyle/>
          <a:p>
            <a:pPr algn="ctr">
              <a:lnSpc>
                <a:spcPts val="9940"/>
              </a:lnSpc>
            </a:pPr>
            <a:r>
              <a:rPr lang="en-US" sz="7100">
                <a:solidFill>
                  <a:srgbClr val="000000"/>
                </a:solidFill>
                <a:latin typeface="Times New Roman Bold"/>
              </a:rPr>
              <a:t>RESULTADOS</a:t>
            </a:r>
          </a:p>
        </p:txBody>
      </p:sp>
      <p:sp>
        <p:nvSpPr>
          <p:cNvPr id="7" name="TextBox 7"/>
          <p:cNvSpPr txBox="1"/>
          <p:nvPr/>
        </p:nvSpPr>
        <p:spPr>
          <a:xfrm>
            <a:off x="4008611" y="1469631"/>
            <a:ext cx="10270778" cy="890821"/>
          </a:xfrm>
          <a:prstGeom prst="rect">
            <a:avLst/>
          </a:prstGeom>
        </p:spPr>
        <p:txBody>
          <a:bodyPr wrap="square" lIns="0" tIns="0" rIns="0" bIns="0" rtlCol="0" anchor="t">
            <a:spAutoFit/>
          </a:bodyPr>
          <a:lstStyle/>
          <a:p>
            <a:pPr marL="1122679" lvl="1" indent="-561340" algn="ctr">
              <a:lnSpc>
                <a:spcPts val="7279"/>
              </a:lnSpc>
              <a:buFont typeface="Arial"/>
              <a:buChar char="•"/>
            </a:pPr>
            <a:r>
              <a:rPr lang="en-US" sz="5199" dirty="0">
                <a:solidFill>
                  <a:srgbClr val="000000"/>
                </a:solidFill>
                <a:latin typeface="Times New Roman Bold"/>
              </a:rPr>
              <a:t>Extração do banco de dados</a:t>
            </a:r>
          </a:p>
        </p:txBody>
      </p:sp>
      <p:sp>
        <p:nvSpPr>
          <p:cNvPr id="8" name="TextBox 8"/>
          <p:cNvSpPr txBox="1"/>
          <p:nvPr/>
        </p:nvSpPr>
        <p:spPr>
          <a:xfrm>
            <a:off x="3561440" y="6210300"/>
            <a:ext cx="5062896" cy="282129"/>
          </a:xfrm>
          <a:prstGeom prst="rect">
            <a:avLst/>
          </a:prstGeom>
        </p:spPr>
        <p:txBody>
          <a:bodyPr wrap="square" lIns="0" tIns="0" rIns="0" bIns="0" rtlCol="0" anchor="t">
            <a:spAutoFit/>
          </a:bodyPr>
          <a:lstStyle/>
          <a:p>
            <a:pPr algn="ctr">
              <a:lnSpc>
                <a:spcPts val="2240"/>
              </a:lnSpc>
            </a:pPr>
            <a:r>
              <a:rPr lang="en-US" sz="2000" b="1" dirty="0">
                <a:solidFill>
                  <a:srgbClr val="000000"/>
                </a:solidFill>
                <a:latin typeface="Times New Roman"/>
              </a:rPr>
              <a:t>Behavioral Risk Surveillance System (BRFFS)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7659121">
            <a:off x="14758029" y="6640503"/>
            <a:ext cx="7629294" cy="7828566"/>
          </a:xfrm>
          <a:custGeom>
            <a:avLst/>
            <a:gdLst/>
            <a:ahLst/>
            <a:cxnLst/>
            <a:rect l="l" t="t" r="r" b="b"/>
            <a:pathLst>
              <a:path w="7629294" h="7828566">
                <a:moveTo>
                  <a:pt x="0" y="0"/>
                </a:moveTo>
                <a:lnTo>
                  <a:pt x="7629294" y="0"/>
                </a:lnTo>
                <a:lnTo>
                  <a:pt x="7629294" y="7828567"/>
                </a:lnTo>
                <a:lnTo>
                  <a:pt x="0" y="78285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8839200" y="2781300"/>
            <a:ext cx="7772400" cy="5105400"/>
          </a:xfrm>
          <a:custGeom>
            <a:avLst/>
            <a:gdLst/>
            <a:ahLst/>
            <a:cxnLst/>
            <a:rect l="l" t="t" r="r" b="b"/>
            <a:pathLst>
              <a:path w="5350291" h="3450653">
                <a:moveTo>
                  <a:pt x="0" y="0"/>
                </a:moveTo>
                <a:lnTo>
                  <a:pt x="5350291" y="0"/>
                </a:lnTo>
                <a:lnTo>
                  <a:pt x="5350291" y="3450653"/>
                </a:lnTo>
                <a:lnTo>
                  <a:pt x="0" y="3450653"/>
                </a:lnTo>
                <a:lnTo>
                  <a:pt x="0" y="0"/>
                </a:lnTo>
                <a:close/>
              </a:path>
            </a:pathLst>
          </a:custGeom>
          <a:blipFill>
            <a:blip r:embed="rId5"/>
            <a:stretch>
              <a:fillRect/>
            </a:stretch>
          </a:blipFill>
        </p:spPr>
      </p:sp>
      <p:sp>
        <p:nvSpPr>
          <p:cNvPr id="8" name="TextBox 8"/>
          <p:cNvSpPr txBox="1"/>
          <p:nvPr/>
        </p:nvSpPr>
        <p:spPr>
          <a:xfrm>
            <a:off x="5392490" y="828675"/>
            <a:ext cx="7503021" cy="890821"/>
          </a:xfrm>
          <a:prstGeom prst="rect">
            <a:avLst/>
          </a:prstGeom>
        </p:spPr>
        <p:txBody>
          <a:bodyPr wrap="square" lIns="0" tIns="0" rIns="0" bIns="0" rtlCol="0" anchor="t">
            <a:spAutoFit/>
          </a:bodyPr>
          <a:lstStyle/>
          <a:p>
            <a:pPr algn="ctr">
              <a:lnSpc>
                <a:spcPts val="7279"/>
              </a:lnSpc>
            </a:pPr>
            <a:r>
              <a:rPr lang="en-US" sz="5199" dirty="0">
                <a:solidFill>
                  <a:srgbClr val="000000"/>
                </a:solidFill>
                <a:latin typeface="Times New Roman Bold"/>
              </a:rPr>
              <a:t>2. Análise dos Dados</a:t>
            </a:r>
          </a:p>
        </p:txBody>
      </p:sp>
      <p:graphicFrame>
        <p:nvGraphicFramePr>
          <p:cNvPr id="10" name="Tabela 9">
            <a:extLst>
              <a:ext uri="{FF2B5EF4-FFF2-40B4-BE49-F238E27FC236}">
                <a16:creationId xmlns:a16="http://schemas.microsoft.com/office/drawing/2014/main" id="{175E212F-781F-44DD-B00E-70E283974680}"/>
              </a:ext>
            </a:extLst>
          </p:cNvPr>
          <p:cNvGraphicFramePr>
            <a:graphicFrameLocks noGrp="1"/>
          </p:cNvGraphicFramePr>
          <p:nvPr>
            <p:extLst>
              <p:ext uri="{D42A27DB-BD31-4B8C-83A1-F6EECF244321}">
                <p14:modId xmlns:p14="http://schemas.microsoft.com/office/powerpoint/2010/main" val="2079026200"/>
              </p:ext>
            </p:extLst>
          </p:nvPr>
        </p:nvGraphicFramePr>
        <p:xfrm>
          <a:off x="452374" y="2184655"/>
          <a:ext cx="7503021" cy="7864940"/>
        </p:xfrm>
        <a:graphic>
          <a:graphicData uri="http://schemas.openxmlformats.org/drawingml/2006/table">
            <a:tbl>
              <a:tblPr firstRow="1" bandRow="1">
                <a:tableStyleId>{073A0DAA-6AF3-43AB-8588-CEC1D06C72B9}</a:tableStyleId>
              </a:tblPr>
              <a:tblGrid>
                <a:gridCol w="2243894">
                  <a:extLst>
                    <a:ext uri="{9D8B030D-6E8A-4147-A177-3AD203B41FA5}">
                      <a16:colId xmlns:a16="http://schemas.microsoft.com/office/drawing/2014/main" val="1604832625"/>
                    </a:ext>
                  </a:extLst>
                </a:gridCol>
                <a:gridCol w="5259127">
                  <a:extLst>
                    <a:ext uri="{9D8B030D-6E8A-4147-A177-3AD203B41FA5}">
                      <a16:colId xmlns:a16="http://schemas.microsoft.com/office/drawing/2014/main" val="1788739633"/>
                    </a:ext>
                  </a:extLst>
                </a:gridCol>
              </a:tblGrid>
              <a:tr h="312240">
                <a:tc>
                  <a:txBody>
                    <a:bodyPr/>
                    <a:lstStyle/>
                    <a:p>
                      <a:pPr algn="ctr"/>
                      <a:r>
                        <a:rPr lang="pt-BR" sz="1700" dirty="0"/>
                        <a:t>Característica</a:t>
                      </a:r>
                    </a:p>
                  </a:txBody>
                  <a:tcPr/>
                </a:tc>
                <a:tc>
                  <a:txBody>
                    <a:bodyPr/>
                    <a:lstStyle/>
                    <a:p>
                      <a:r>
                        <a:rPr lang="pt-BR" sz="1700" dirty="0"/>
                        <a:t>Descrição</a:t>
                      </a:r>
                    </a:p>
                  </a:txBody>
                  <a:tcPr/>
                </a:tc>
                <a:extLst>
                  <a:ext uri="{0D108BD9-81ED-4DB2-BD59-A6C34878D82A}">
                    <a16:rowId xmlns:a16="http://schemas.microsoft.com/office/drawing/2014/main" val="844400153"/>
                  </a:ext>
                </a:extLst>
              </a:tr>
              <a:tr h="658483">
                <a:tc>
                  <a:txBody>
                    <a:bodyPr/>
                    <a:lstStyle/>
                    <a:p>
                      <a:pPr algn="ctr" fontAlgn="ctr"/>
                      <a:r>
                        <a:rPr lang="pt-BR" sz="1700" b="0" u="none" strike="noStrike" dirty="0">
                          <a:solidFill>
                            <a:srgbClr val="000000"/>
                          </a:solidFill>
                          <a:effectLst/>
                        </a:rPr>
                        <a:t>HeartDisease</a:t>
                      </a:r>
                      <a:endParaRPr lang="pt-BR" sz="17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700" b="0" u="none" strike="noStrike" dirty="0">
                          <a:solidFill>
                            <a:srgbClr val="000000"/>
                          </a:solidFill>
                          <a:effectLst/>
                        </a:rPr>
                        <a:t>Flag de identificação de pacientes que tiveram infarto do miocárdio ou doença arterial coronariana</a:t>
                      </a:r>
                      <a:endParaRPr lang="pt-BR" sz="17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38635026"/>
                  </a:ext>
                </a:extLst>
              </a:tr>
              <a:tr h="266511">
                <a:tc>
                  <a:txBody>
                    <a:bodyPr/>
                    <a:lstStyle/>
                    <a:p>
                      <a:pPr algn="ctr" fontAlgn="ctr"/>
                      <a:r>
                        <a:rPr lang="pt-BR" sz="1700" b="0" u="none" strike="noStrike" dirty="0">
                          <a:solidFill>
                            <a:srgbClr val="000000"/>
                          </a:solidFill>
                          <a:effectLst/>
                        </a:rPr>
                        <a:t>BMI</a:t>
                      </a:r>
                      <a:endParaRPr lang="pt-BR" sz="17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700" b="0" u="none" strike="noStrike">
                          <a:solidFill>
                            <a:srgbClr val="000000"/>
                          </a:solidFill>
                          <a:effectLst/>
                        </a:rPr>
                        <a:t>Índice de Massa Muscular</a:t>
                      </a:r>
                      <a:endParaRPr lang="pt-BR" sz="17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70501247"/>
                  </a:ext>
                </a:extLst>
              </a:tr>
              <a:tr h="266511">
                <a:tc>
                  <a:txBody>
                    <a:bodyPr/>
                    <a:lstStyle/>
                    <a:p>
                      <a:pPr algn="ctr" fontAlgn="ctr"/>
                      <a:r>
                        <a:rPr lang="pt-BR" sz="1700" b="0" u="none" strike="noStrike">
                          <a:solidFill>
                            <a:srgbClr val="000000"/>
                          </a:solidFill>
                          <a:effectLst/>
                        </a:rPr>
                        <a:t>Smoking</a:t>
                      </a:r>
                      <a:endParaRPr lang="pt-BR" sz="17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700" b="0" u="none" strike="noStrike" dirty="0">
                          <a:solidFill>
                            <a:srgbClr val="000000"/>
                          </a:solidFill>
                          <a:effectLst/>
                        </a:rPr>
                        <a:t>Flag de identificação de fumantes</a:t>
                      </a:r>
                      <a:endParaRPr lang="pt-BR" sz="17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56810205"/>
                  </a:ext>
                </a:extLst>
              </a:tr>
              <a:tr h="266511">
                <a:tc>
                  <a:txBody>
                    <a:bodyPr/>
                    <a:lstStyle/>
                    <a:p>
                      <a:pPr algn="ctr" fontAlgn="ctr"/>
                      <a:r>
                        <a:rPr lang="pt-BR" sz="1700" b="0" u="none" strike="noStrike" dirty="0">
                          <a:solidFill>
                            <a:srgbClr val="000000"/>
                          </a:solidFill>
                          <a:effectLst/>
                        </a:rPr>
                        <a:t>AlcoholDrinking</a:t>
                      </a:r>
                      <a:endParaRPr lang="pt-BR" sz="17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700" b="0" u="none" strike="noStrike" dirty="0">
                          <a:solidFill>
                            <a:srgbClr val="000000"/>
                          </a:solidFill>
                          <a:effectLst/>
                        </a:rPr>
                        <a:t>Flag de identificação de alcoólatras</a:t>
                      </a:r>
                      <a:endParaRPr lang="pt-BR" sz="17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80037259"/>
                  </a:ext>
                </a:extLst>
              </a:tr>
              <a:tr h="524947">
                <a:tc>
                  <a:txBody>
                    <a:bodyPr/>
                    <a:lstStyle/>
                    <a:p>
                      <a:pPr algn="ctr" fontAlgn="ctr"/>
                      <a:r>
                        <a:rPr lang="pt-BR" sz="1700" b="0" u="none" strike="noStrike">
                          <a:solidFill>
                            <a:srgbClr val="000000"/>
                          </a:solidFill>
                          <a:effectLst/>
                        </a:rPr>
                        <a:t>Stroke</a:t>
                      </a:r>
                      <a:endParaRPr lang="pt-BR" sz="17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700" b="0" u="none" strike="noStrike" dirty="0">
                          <a:solidFill>
                            <a:srgbClr val="000000"/>
                          </a:solidFill>
                          <a:effectLst/>
                        </a:rPr>
                        <a:t>Flag de identificação de pacientes que já tiveram derrame cerebral</a:t>
                      </a:r>
                      <a:endParaRPr lang="pt-BR" sz="17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93635229"/>
                  </a:ext>
                </a:extLst>
              </a:tr>
              <a:tr h="524947">
                <a:tc>
                  <a:txBody>
                    <a:bodyPr/>
                    <a:lstStyle/>
                    <a:p>
                      <a:pPr algn="ctr" fontAlgn="ctr"/>
                      <a:r>
                        <a:rPr lang="pt-BR" sz="1700" b="0" u="none" strike="noStrike">
                          <a:solidFill>
                            <a:srgbClr val="000000"/>
                          </a:solidFill>
                          <a:effectLst/>
                        </a:rPr>
                        <a:t>PhysicalHealth</a:t>
                      </a:r>
                      <a:endParaRPr lang="pt-BR" sz="17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700" b="0" u="none" strike="noStrike" dirty="0">
                          <a:solidFill>
                            <a:srgbClr val="000000"/>
                          </a:solidFill>
                          <a:effectLst/>
                        </a:rPr>
                        <a:t>Quantidade de dias que os pacientes tiveram problemas físicos no último mês</a:t>
                      </a:r>
                      <a:endParaRPr lang="pt-BR" sz="17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85283057"/>
                  </a:ext>
                </a:extLst>
              </a:tr>
              <a:tr h="524947">
                <a:tc>
                  <a:txBody>
                    <a:bodyPr/>
                    <a:lstStyle/>
                    <a:p>
                      <a:pPr algn="ctr" fontAlgn="ctr"/>
                      <a:r>
                        <a:rPr lang="pt-BR" sz="1700" b="0" u="none" strike="noStrike">
                          <a:solidFill>
                            <a:srgbClr val="000000"/>
                          </a:solidFill>
                          <a:effectLst/>
                        </a:rPr>
                        <a:t>MentalHealth</a:t>
                      </a:r>
                      <a:endParaRPr lang="pt-BR" sz="17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700" b="0" u="none" strike="noStrike" dirty="0">
                          <a:solidFill>
                            <a:srgbClr val="000000"/>
                          </a:solidFill>
                          <a:effectLst/>
                        </a:rPr>
                        <a:t>Quantidade de dias que os pacientes tiveram problemas emocionais no último mês</a:t>
                      </a:r>
                      <a:endParaRPr lang="pt-BR" sz="17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70830480"/>
                  </a:ext>
                </a:extLst>
              </a:tr>
              <a:tr h="658483">
                <a:tc>
                  <a:txBody>
                    <a:bodyPr/>
                    <a:lstStyle/>
                    <a:p>
                      <a:pPr algn="ctr" fontAlgn="ctr"/>
                      <a:r>
                        <a:rPr lang="pt-BR" sz="1700" b="0" u="none" strike="noStrike">
                          <a:solidFill>
                            <a:srgbClr val="000000"/>
                          </a:solidFill>
                          <a:effectLst/>
                        </a:rPr>
                        <a:t>DiffWalking</a:t>
                      </a:r>
                      <a:endParaRPr lang="pt-BR" sz="17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700" b="0" u="none" strike="noStrike" dirty="0">
                          <a:solidFill>
                            <a:srgbClr val="000000"/>
                          </a:solidFill>
                          <a:effectLst/>
                        </a:rPr>
                        <a:t>Flag de identificação de pacientes que possuem dificuldade de andar e/ou problemas ao subir escadas</a:t>
                      </a:r>
                      <a:endParaRPr lang="pt-BR" sz="17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33984515"/>
                  </a:ext>
                </a:extLst>
              </a:tr>
              <a:tr h="266511">
                <a:tc>
                  <a:txBody>
                    <a:bodyPr/>
                    <a:lstStyle/>
                    <a:p>
                      <a:pPr algn="ctr" fontAlgn="ctr"/>
                      <a:r>
                        <a:rPr lang="pt-BR" sz="1700" b="0" u="none" strike="noStrike">
                          <a:solidFill>
                            <a:srgbClr val="000000"/>
                          </a:solidFill>
                          <a:effectLst/>
                        </a:rPr>
                        <a:t>Sex</a:t>
                      </a:r>
                      <a:endParaRPr lang="pt-BR" sz="17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700" b="0" u="none" strike="noStrike" dirty="0">
                          <a:solidFill>
                            <a:srgbClr val="000000"/>
                          </a:solidFill>
                          <a:effectLst/>
                        </a:rPr>
                        <a:t>Gênero</a:t>
                      </a:r>
                      <a:endParaRPr lang="pt-BR" sz="17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94907746"/>
                  </a:ext>
                </a:extLst>
              </a:tr>
              <a:tr h="266511">
                <a:tc>
                  <a:txBody>
                    <a:bodyPr/>
                    <a:lstStyle/>
                    <a:p>
                      <a:pPr algn="ctr" fontAlgn="ctr"/>
                      <a:r>
                        <a:rPr lang="pt-BR" sz="1700" b="0" u="none" strike="noStrike">
                          <a:solidFill>
                            <a:srgbClr val="000000"/>
                          </a:solidFill>
                          <a:effectLst/>
                        </a:rPr>
                        <a:t>AgeCategory</a:t>
                      </a:r>
                      <a:endParaRPr lang="pt-BR" sz="17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700" b="0" u="none" strike="noStrike">
                          <a:solidFill>
                            <a:srgbClr val="000000"/>
                          </a:solidFill>
                          <a:effectLst/>
                        </a:rPr>
                        <a:t>Faixa etária</a:t>
                      </a:r>
                      <a:endParaRPr lang="pt-BR" sz="17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37576107"/>
                  </a:ext>
                </a:extLst>
              </a:tr>
              <a:tr h="266511">
                <a:tc>
                  <a:txBody>
                    <a:bodyPr/>
                    <a:lstStyle/>
                    <a:p>
                      <a:pPr algn="ctr" fontAlgn="ctr"/>
                      <a:r>
                        <a:rPr lang="pt-BR" sz="1700" b="0" u="none" strike="noStrike">
                          <a:solidFill>
                            <a:srgbClr val="000000"/>
                          </a:solidFill>
                          <a:effectLst/>
                        </a:rPr>
                        <a:t>Race</a:t>
                      </a:r>
                      <a:endParaRPr lang="pt-BR" sz="17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700" b="0" u="none" strike="noStrike" dirty="0">
                          <a:solidFill>
                            <a:srgbClr val="000000"/>
                          </a:solidFill>
                          <a:effectLst/>
                        </a:rPr>
                        <a:t>Etnia</a:t>
                      </a:r>
                      <a:endParaRPr lang="pt-BR" sz="17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28162232"/>
                  </a:ext>
                </a:extLst>
              </a:tr>
              <a:tr h="441252">
                <a:tc>
                  <a:txBody>
                    <a:bodyPr/>
                    <a:lstStyle/>
                    <a:p>
                      <a:pPr algn="ctr" fontAlgn="ctr"/>
                      <a:r>
                        <a:rPr lang="pt-BR" sz="1700" b="0" u="none" strike="noStrike">
                          <a:solidFill>
                            <a:srgbClr val="000000"/>
                          </a:solidFill>
                          <a:effectLst/>
                        </a:rPr>
                        <a:t>Diabetic</a:t>
                      </a:r>
                      <a:endParaRPr lang="pt-BR" sz="17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700" b="0" u="none" strike="noStrike" dirty="0">
                          <a:solidFill>
                            <a:srgbClr val="000000"/>
                          </a:solidFill>
                          <a:effectLst/>
                        </a:rPr>
                        <a:t>Identificação de pacientes diabéticos e pré-diabéticos</a:t>
                      </a:r>
                      <a:endParaRPr lang="pt-BR" sz="17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6903410"/>
                  </a:ext>
                </a:extLst>
              </a:tr>
              <a:tr h="524947">
                <a:tc>
                  <a:txBody>
                    <a:bodyPr/>
                    <a:lstStyle/>
                    <a:p>
                      <a:pPr algn="ctr" fontAlgn="ctr"/>
                      <a:r>
                        <a:rPr lang="pt-BR" sz="1700" b="0" u="none" strike="noStrike">
                          <a:solidFill>
                            <a:srgbClr val="000000"/>
                          </a:solidFill>
                          <a:effectLst/>
                        </a:rPr>
                        <a:t>PhysicalActivity</a:t>
                      </a:r>
                      <a:endParaRPr lang="pt-BR" sz="17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700" b="0" u="none" strike="noStrike" dirty="0">
                          <a:solidFill>
                            <a:srgbClr val="000000"/>
                          </a:solidFill>
                          <a:effectLst/>
                        </a:rPr>
                        <a:t>Flag de identificação de pacientes que praticam atividade física</a:t>
                      </a:r>
                      <a:endParaRPr lang="pt-BR" sz="17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54314756"/>
                  </a:ext>
                </a:extLst>
              </a:tr>
              <a:tr h="266511">
                <a:tc>
                  <a:txBody>
                    <a:bodyPr/>
                    <a:lstStyle/>
                    <a:p>
                      <a:pPr algn="ctr" fontAlgn="ctr"/>
                      <a:r>
                        <a:rPr lang="pt-BR" sz="1700" b="0" u="none" strike="noStrike">
                          <a:solidFill>
                            <a:srgbClr val="000000"/>
                          </a:solidFill>
                          <a:effectLst/>
                        </a:rPr>
                        <a:t>GenHealth</a:t>
                      </a:r>
                      <a:endParaRPr lang="pt-BR" sz="17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700" b="0" u="none" strike="noStrike" dirty="0">
                          <a:solidFill>
                            <a:srgbClr val="000000"/>
                          </a:solidFill>
                          <a:effectLst/>
                        </a:rPr>
                        <a:t>Avaliação do paciente com seu estado de saúde</a:t>
                      </a:r>
                      <a:endParaRPr lang="pt-BR" sz="17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30566586"/>
                  </a:ext>
                </a:extLst>
              </a:tr>
              <a:tr h="266511">
                <a:tc>
                  <a:txBody>
                    <a:bodyPr/>
                    <a:lstStyle/>
                    <a:p>
                      <a:pPr algn="ctr" fontAlgn="ctr"/>
                      <a:r>
                        <a:rPr lang="pt-BR" sz="1700" b="0" u="none" strike="noStrike">
                          <a:solidFill>
                            <a:srgbClr val="000000"/>
                          </a:solidFill>
                          <a:effectLst/>
                        </a:rPr>
                        <a:t>SleepTime</a:t>
                      </a:r>
                      <a:endParaRPr lang="pt-BR" sz="17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700" b="0" u="none" strike="noStrike" dirty="0">
                          <a:solidFill>
                            <a:srgbClr val="000000"/>
                          </a:solidFill>
                          <a:effectLst/>
                        </a:rPr>
                        <a:t>Média diária de horas dormidas</a:t>
                      </a:r>
                      <a:endParaRPr lang="pt-BR" sz="17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62570237"/>
                  </a:ext>
                </a:extLst>
              </a:tr>
              <a:tr h="441252">
                <a:tc>
                  <a:txBody>
                    <a:bodyPr/>
                    <a:lstStyle/>
                    <a:p>
                      <a:pPr algn="ctr" fontAlgn="ctr"/>
                      <a:r>
                        <a:rPr lang="pt-BR" sz="1700" b="0" u="none" strike="noStrike">
                          <a:solidFill>
                            <a:srgbClr val="000000"/>
                          </a:solidFill>
                          <a:effectLst/>
                        </a:rPr>
                        <a:t>Asthma</a:t>
                      </a:r>
                      <a:endParaRPr lang="pt-BR" sz="17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700" b="0" u="none" strike="noStrike" dirty="0">
                          <a:solidFill>
                            <a:srgbClr val="000000"/>
                          </a:solidFill>
                          <a:effectLst/>
                        </a:rPr>
                        <a:t>Flag de identificação de pacientes que possuem asma</a:t>
                      </a:r>
                      <a:endParaRPr lang="pt-BR" sz="17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67846204"/>
                  </a:ext>
                </a:extLst>
              </a:tr>
              <a:tr h="524947">
                <a:tc>
                  <a:txBody>
                    <a:bodyPr/>
                    <a:lstStyle/>
                    <a:p>
                      <a:pPr algn="ctr" fontAlgn="ctr"/>
                      <a:r>
                        <a:rPr lang="pt-BR" sz="1700" b="0" u="none" strike="noStrike">
                          <a:solidFill>
                            <a:srgbClr val="000000"/>
                          </a:solidFill>
                          <a:effectLst/>
                        </a:rPr>
                        <a:t>KidneyDisease</a:t>
                      </a:r>
                      <a:endParaRPr lang="pt-BR" sz="17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700" b="0" u="none" strike="noStrike" dirty="0">
                          <a:solidFill>
                            <a:srgbClr val="000000"/>
                          </a:solidFill>
                          <a:effectLst/>
                        </a:rPr>
                        <a:t>Flag de identificação de pacientes que possuem doença renal</a:t>
                      </a:r>
                      <a:endParaRPr lang="pt-BR" sz="17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50433693"/>
                  </a:ext>
                </a:extLst>
              </a:tr>
              <a:tr h="524947">
                <a:tc>
                  <a:txBody>
                    <a:bodyPr/>
                    <a:lstStyle/>
                    <a:p>
                      <a:pPr algn="ctr" fontAlgn="ctr"/>
                      <a:r>
                        <a:rPr lang="pt-BR" sz="1700" b="0" u="none" strike="noStrike" dirty="0">
                          <a:solidFill>
                            <a:srgbClr val="000000"/>
                          </a:solidFill>
                          <a:effectLst/>
                        </a:rPr>
                        <a:t>SkinCancer</a:t>
                      </a:r>
                      <a:endParaRPr lang="pt-BR" sz="17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700" b="0" u="none" strike="noStrike" dirty="0">
                          <a:solidFill>
                            <a:srgbClr val="000000"/>
                          </a:solidFill>
                          <a:effectLst/>
                        </a:rPr>
                        <a:t>Flag de identificação de pacientes que possuem ou tiveram câncer de pele</a:t>
                      </a:r>
                      <a:endParaRPr lang="pt-BR" sz="17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16429492"/>
                  </a:ext>
                </a:extLst>
              </a:tr>
            </a:tbl>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106409" y="7473101"/>
            <a:ext cx="7629294" cy="7828566"/>
          </a:xfrm>
          <a:custGeom>
            <a:avLst/>
            <a:gdLst/>
            <a:ahLst/>
            <a:cxnLst/>
            <a:rect l="l" t="t" r="r" b="b"/>
            <a:pathLst>
              <a:path w="7629294" h="7828566">
                <a:moveTo>
                  <a:pt x="0" y="0"/>
                </a:moveTo>
                <a:lnTo>
                  <a:pt x="7629293" y="0"/>
                </a:lnTo>
                <a:lnTo>
                  <a:pt x="7629293"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rot="7659121">
            <a:off x="14758029" y="6640503"/>
            <a:ext cx="7629294" cy="7828566"/>
          </a:xfrm>
          <a:custGeom>
            <a:avLst/>
            <a:gdLst/>
            <a:ahLst/>
            <a:cxnLst/>
            <a:rect l="l" t="t" r="r" b="b"/>
            <a:pathLst>
              <a:path w="7629294" h="7828566">
                <a:moveTo>
                  <a:pt x="0" y="0"/>
                </a:moveTo>
                <a:lnTo>
                  <a:pt x="7629294" y="0"/>
                </a:lnTo>
                <a:lnTo>
                  <a:pt x="7629294" y="7828567"/>
                </a:lnTo>
                <a:lnTo>
                  <a:pt x="0" y="78285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6171977" y="828675"/>
            <a:ext cx="5944046" cy="991870"/>
          </a:xfrm>
          <a:prstGeom prst="rect">
            <a:avLst/>
          </a:prstGeom>
        </p:spPr>
        <p:txBody>
          <a:bodyPr lIns="0" tIns="0" rIns="0" bIns="0" rtlCol="0" anchor="t">
            <a:spAutoFit/>
          </a:bodyPr>
          <a:lstStyle/>
          <a:p>
            <a:pPr algn="ctr">
              <a:lnSpc>
                <a:spcPts val="7279"/>
              </a:lnSpc>
            </a:pPr>
            <a:r>
              <a:rPr lang="en-US" sz="5199">
                <a:solidFill>
                  <a:srgbClr val="000000"/>
                </a:solidFill>
                <a:latin typeface="Times New Roman Bold"/>
              </a:rPr>
              <a:t>3. Pré Processamento</a:t>
            </a:r>
          </a:p>
        </p:txBody>
      </p:sp>
      <p:pic>
        <p:nvPicPr>
          <p:cNvPr id="11" name="Imagem 10">
            <a:extLst>
              <a:ext uri="{FF2B5EF4-FFF2-40B4-BE49-F238E27FC236}">
                <a16:creationId xmlns:a16="http://schemas.microsoft.com/office/drawing/2014/main" id="{866F93B6-E5B3-1C62-ADBB-AB5DB97665E6}"/>
              </a:ext>
            </a:extLst>
          </p:cNvPr>
          <p:cNvPicPr>
            <a:picLocks noChangeAspect="1"/>
          </p:cNvPicPr>
          <p:nvPr/>
        </p:nvPicPr>
        <p:blipFill>
          <a:blip r:embed="rId5"/>
          <a:stretch>
            <a:fillRect/>
          </a:stretch>
        </p:blipFill>
        <p:spPr>
          <a:xfrm>
            <a:off x="419100" y="2548575"/>
            <a:ext cx="17449800" cy="5189848"/>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106409" y="7473101"/>
            <a:ext cx="7629294" cy="7828566"/>
          </a:xfrm>
          <a:custGeom>
            <a:avLst/>
            <a:gdLst/>
            <a:ahLst/>
            <a:cxnLst/>
            <a:rect l="l" t="t" r="r" b="b"/>
            <a:pathLst>
              <a:path w="7629294" h="7828566">
                <a:moveTo>
                  <a:pt x="0" y="0"/>
                </a:moveTo>
                <a:lnTo>
                  <a:pt x="7629293" y="0"/>
                </a:lnTo>
                <a:lnTo>
                  <a:pt x="7629293"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rot="7659121">
            <a:off x="14758029" y="6640503"/>
            <a:ext cx="7629294" cy="7828566"/>
          </a:xfrm>
          <a:custGeom>
            <a:avLst/>
            <a:gdLst/>
            <a:ahLst/>
            <a:cxnLst/>
            <a:rect l="l" t="t" r="r" b="b"/>
            <a:pathLst>
              <a:path w="7629294" h="7828566">
                <a:moveTo>
                  <a:pt x="0" y="0"/>
                </a:moveTo>
                <a:lnTo>
                  <a:pt x="7629294" y="0"/>
                </a:lnTo>
                <a:lnTo>
                  <a:pt x="7629294" y="7828567"/>
                </a:lnTo>
                <a:lnTo>
                  <a:pt x="0" y="78285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152400" y="3086100"/>
            <a:ext cx="17526000" cy="4457702"/>
            <a:chOff x="0" y="0"/>
            <a:chExt cx="20769330" cy="5209703"/>
          </a:xfrm>
        </p:grpSpPr>
        <p:sp>
          <p:nvSpPr>
            <p:cNvPr id="5" name="Freeform 5"/>
            <p:cNvSpPr/>
            <p:nvPr/>
          </p:nvSpPr>
          <p:spPr>
            <a:xfrm>
              <a:off x="0" y="720749"/>
              <a:ext cx="6348118" cy="3963703"/>
            </a:xfrm>
            <a:custGeom>
              <a:avLst/>
              <a:gdLst/>
              <a:ahLst/>
              <a:cxnLst/>
              <a:rect l="l" t="t" r="r" b="b"/>
              <a:pathLst>
                <a:path w="6348118" h="3963703">
                  <a:moveTo>
                    <a:pt x="0" y="0"/>
                  </a:moveTo>
                  <a:lnTo>
                    <a:pt x="6348118" y="0"/>
                  </a:lnTo>
                  <a:lnTo>
                    <a:pt x="6348118" y="3963703"/>
                  </a:lnTo>
                  <a:lnTo>
                    <a:pt x="0" y="3963703"/>
                  </a:lnTo>
                  <a:lnTo>
                    <a:pt x="0" y="0"/>
                  </a:lnTo>
                  <a:close/>
                </a:path>
              </a:pathLst>
            </a:custGeom>
            <a:blipFill>
              <a:blip r:embed="rId5"/>
              <a:stretch>
                <a:fillRect/>
              </a:stretch>
            </a:blipFill>
          </p:spPr>
        </p:sp>
        <p:sp>
          <p:nvSpPr>
            <p:cNvPr id="6" name="Freeform 6"/>
            <p:cNvSpPr/>
            <p:nvPr/>
          </p:nvSpPr>
          <p:spPr>
            <a:xfrm>
              <a:off x="7059541" y="543558"/>
              <a:ext cx="6221526" cy="4666145"/>
            </a:xfrm>
            <a:custGeom>
              <a:avLst/>
              <a:gdLst/>
              <a:ahLst/>
              <a:cxnLst/>
              <a:rect l="l" t="t" r="r" b="b"/>
              <a:pathLst>
                <a:path w="6221526" h="4666145">
                  <a:moveTo>
                    <a:pt x="0" y="0"/>
                  </a:moveTo>
                  <a:lnTo>
                    <a:pt x="6221527" y="0"/>
                  </a:lnTo>
                  <a:lnTo>
                    <a:pt x="6221527" y="4666145"/>
                  </a:lnTo>
                  <a:lnTo>
                    <a:pt x="0" y="4666145"/>
                  </a:lnTo>
                  <a:lnTo>
                    <a:pt x="0" y="0"/>
                  </a:lnTo>
                  <a:close/>
                </a:path>
              </a:pathLst>
            </a:custGeom>
            <a:blipFill>
              <a:blip r:embed="rId6"/>
              <a:stretch>
                <a:fillRect/>
              </a:stretch>
            </a:blipFill>
          </p:spPr>
        </p:sp>
        <p:sp>
          <p:nvSpPr>
            <p:cNvPr id="7" name="Freeform 7"/>
            <p:cNvSpPr/>
            <p:nvPr/>
          </p:nvSpPr>
          <p:spPr>
            <a:xfrm>
              <a:off x="13992491" y="944890"/>
              <a:ext cx="6776839" cy="3515422"/>
            </a:xfrm>
            <a:custGeom>
              <a:avLst/>
              <a:gdLst/>
              <a:ahLst/>
              <a:cxnLst/>
              <a:rect l="l" t="t" r="r" b="b"/>
              <a:pathLst>
                <a:path w="6776839" h="3515422">
                  <a:moveTo>
                    <a:pt x="0" y="0"/>
                  </a:moveTo>
                  <a:lnTo>
                    <a:pt x="6776839" y="0"/>
                  </a:lnTo>
                  <a:lnTo>
                    <a:pt x="6776839" y="3515422"/>
                  </a:lnTo>
                  <a:lnTo>
                    <a:pt x="0" y="3515422"/>
                  </a:lnTo>
                  <a:lnTo>
                    <a:pt x="0" y="0"/>
                  </a:lnTo>
                  <a:close/>
                </a:path>
              </a:pathLst>
            </a:custGeom>
            <a:blipFill>
              <a:blip r:embed="rId7"/>
              <a:stretch>
                <a:fillRect/>
              </a:stretch>
            </a:blipFill>
          </p:spPr>
        </p:sp>
        <p:sp>
          <p:nvSpPr>
            <p:cNvPr id="8" name="TextBox 8"/>
            <p:cNvSpPr txBox="1"/>
            <p:nvPr/>
          </p:nvSpPr>
          <p:spPr>
            <a:xfrm>
              <a:off x="584215" y="-104775"/>
              <a:ext cx="5179687" cy="648333"/>
            </a:xfrm>
            <a:prstGeom prst="rect">
              <a:avLst/>
            </a:prstGeom>
          </p:spPr>
          <p:txBody>
            <a:bodyPr lIns="0" tIns="0" rIns="0" bIns="0" rtlCol="0" anchor="t">
              <a:spAutoFit/>
            </a:bodyPr>
            <a:lstStyle/>
            <a:p>
              <a:pPr algn="ctr">
                <a:lnSpc>
                  <a:spcPts val="3780"/>
                </a:lnSpc>
              </a:pPr>
              <a:r>
                <a:rPr lang="en-US" sz="2700" dirty="0">
                  <a:solidFill>
                    <a:srgbClr val="000000"/>
                  </a:solidFill>
                  <a:latin typeface="Times New Roman Bold"/>
                </a:rPr>
                <a:t>Decision Tree (DT)</a:t>
              </a:r>
            </a:p>
          </p:txBody>
        </p:sp>
        <p:sp>
          <p:nvSpPr>
            <p:cNvPr id="9" name="TextBox 9"/>
            <p:cNvSpPr txBox="1"/>
            <p:nvPr/>
          </p:nvSpPr>
          <p:spPr>
            <a:xfrm>
              <a:off x="7297485" y="-104775"/>
              <a:ext cx="5179687" cy="648333"/>
            </a:xfrm>
            <a:prstGeom prst="rect">
              <a:avLst/>
            </a:prstGeom>
          </p:spPr>
          <p:txBody>
            <a:bodyPr lIns="0" tIns="0" rIns="0" bIns="0" rtlCol="0" anchor="t">
              <a:spAutoFit/>
            </a:bodyPr>
            <a:lstStyle/>
            <a:p>
              <a:pPr algn="ctr">
                <a:lnSpc>
                  <a:spcPts val="3780"/>
                </a:lnSpc>
              </a:pPr>
              <a:r>
                <a:rPr lang="en-US" sz="2700">
                  <a:solidFill>
                    <a:srgbClr val="000000"/>
                  </a:solidFill>
                  <a:latin typeface="Times New Roman Bold"/>
                </a:rPr>
                <a:t>Random Forest (RF)</a:t>
              </a:r>
            </a:p>
          </p:txBody>
        </p:sp>
        <p:sp>
          <p:nvSpPr>
            <p:cNvPr id="10" name="TextBox 10"/>
            <p:cNvSpPr txBox="1"/>
            <p:nvPr/>
          </p:nvSpPr>
          <p:spPr>
            <a:xfrm>
              <a:off x="15249608" y="-104775"/>
              <a:ext cx="5179687" cy="648333"/>
            </a:xfrm>
            <a:prstGeom prst="rect">
              <a:avLst/>
            </a:prstGeom>
          </p:spPr>
          <p:txBody>
            <a:bodyPr lIns="0" tIns="0" rIns="0" bIns="0" rtlCol="0" anchor="t">
              <a:spAutoFit/>
            </a:bodyPr>
            <a:lstStyle/>
            <a:p>
              <a:pPr algn="ctr">
                <a:lnSpc>
                  <a:spcPts val="3780"/>
                </a:lnSpc>
              </a:pPr>
              <a:r>
                <a:rPr lang="en-US" sz="2700">
                  <a:solidFill>
                    <a:srgbClr val="000000"/>
                  </a:solidFill>
                  <a:latin typeface="Times New Roman Bold"/>
                </a:rPr>
                <a:t>XGBoosting (XGB)</a:t>
              </a:r>
            </a:p>
          </p:txBody>
        </p:sp>
      </p:grpSp>
      <p:sp>
        <p:nvSpPr>
          <p:cNvPr id="14" name="TextBox 14"/>
          <p:cNvSpPr txBox="1"/>
          <p:nvPr/>
        </p:nvSpPr>
        <p:spPr>
          <a:xfrm>
            <a:off x="3935499" y="828675"/>
            <a:ext cx="10417002" cy="890821"/>
          </a:xfrm>
          <a:prstGeom prst="rect">
            <a:avLst/>
          </a:prstGeom>
        </p:spPr>
        <p:txBody>
          <a:bodyPr wrap="square" lIns="0" tIns="0" rIns="0" bIns="0" rtlCol="0" anchor="t">
            <a:spAutoFit/>
          </a:bodyPr>
          <a:lstStyle/>
          <a:p>
            <a:pPr algn="ctr">
              <a:lnSpc>
                <a:spcPts val="7279"/>
              </a:lnSpc>
            </a:pPr>
            <a:r>
              <a:rPr lang="en-US" sz="5199" dirty="0">
                <a:solidFill>
                  <a:srgbClr val="000000"/>
                </a:solidFill>
                <a:latin typeface="Times New Roman Bold"/>
              </a:rPr>
              <a:t>4. </a:t>
            </a:r>
            <a:r>
              <a:rPr lang="en-US" sz="5199" dirty="0" err="1">
                <a:solidFill>
                  <a:srgbClr val="000000"/>
                </a:solidFill>
                <a:latin typeface="Times New Roman Bold"/>
              </a:rPr>
              <a:t>Aprendizado</a:t>
            </a:r>
            <a:r>
              <a:rPr lang="en-US" sz="5199" dirty="0">
                <a:solidFill>
                  <a:srgbClr val="000000"/>
                </a:solidFill>
                <a:latin typeface="Times New Roman Bold"/>
              </a:rPr>
              <a:t> de </a:t>
            </a:r>
            <a:r>
              <a:rPr lang="en-US" sz="5199" dirty="0" err="1">
                <a:solidFill>
                  <a:srgbClr val="000000"/>
                </a:solidFill>
                <a:latin typeface="Times New Roman Bold"/>
              </a:rPr>
              <a:t>Máquina</a:t>
            </a:r>
            <a:endParaRPr lang="en-US" sz="5199" dirty="0">
              <a:solidFill>
                <a:srgbClr val="000000"/>
              </a:solidFill>
              <a:latin typeface="Times New Roman Bol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1393</TotalTime>
  <Words>2123</Words>
  <Application>Microsoft Office PowerPoint</Application>
  <PresentationFormat>Personalizar</PresentationFormat>
  <Paragraphs>205</Paragraphs>
  <Slides>19</Slides>
  <Notes>13</Notes>
  <HiddenSlides>0</HiddenSlides>
  <MMClips>0</MMClips>
  <ScaleCrop>false</ScaleCrop>
  <HeadingPairs>
    <vt:vector size="8" baseType="variant">
      <vt:variant>
        <vt:lpstr>Fontes usadas</vt:lpstr>
      </vt:variant>
      <vt:variant>
        <vt:i4>5</vt:i4>
      </vt:variant>
      <vt:variant>
        <vt:lpstr>Tema</vt:lpstr>
      </vt:variant>
      <vt:variant>
        <vt:i4>1</vt:i4>
      </vt:variant>
      <vt:variant>
        <vt:lpstr>Servidores OLE inseridos</vt:lpstr>
      </vt:variant>
      <vt:variant>
        <vt:i4>1</vt:i4>
      </vt:variant>
      <vt:variant>
        <vt:lpstr>Títulos de slides</vt:lpstr>
      </vt:variant>
      <vt:variant>
        <vt:i4>19</vt:i4>
      </vt:variant>
    </vt:vector>
  </HeadingPairs>
  <TitlesOfParts>
    <vt:vector size="26" baseType="lpstr">
      <vt:lpstr>Times New Roman</vt:lpstr>
      <vt:lpstr>Arial</vt:lpstr>
      <vt:lpstr>Calibri</vt:lpstr>
      <vt:lpstr>Times New Roman Italics</vt:lpstr>
      <vt:lpstr>Times New Roman Bold</vt:lpstr>
      <vt:lpstr>Office Theme</vt:lpstr>
      <vt:lpstr>Worksheet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dc:title>
  <cp:lastModifiedBy>usuario</cp:lastModifiedBy>
  <cp:revision>7</cp:revision>
  <dcterms:created xsi:type="dcterms:W3CDTF">2006-08-16T00:00:00Z</dcterms:created>
  <dcterms:modified xsi:type="dcterms:W3CDTF">2023-12-09T04:11:52Z</dcterms:modified>
  <dc:identifier>DAF1Rf2VlQw</dc:identifier>
</cp:coreProperties>
</file>