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44" r:id="rId2"/>
    <p:sldId id="2645" r:id="rId3"/>
    <p:sldId id="2646" r:id="rId4"/>
    <p:sldId id="2647" r:id="rId5"/>
    <p:sldId id="2648" r:id="rId6"/>
    <p:sldId id="2649" r:id="rId7"/>
    <p:sldId id="2650" r:id="rId8"/>
    <p:sldId id="2651" r:id="rId9"/>
    <p:sldId id="2652" r:id="rId10"/>
    <p:sldId id="2653" r:id="rId11"/>
    <p:sldId id="257" r:id="rId12"/>
    <p:sldId id="256" r:id="rId13"/>
    <p:sldId id="258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804"/>
  </p:normalViewPr>
  <p:slideViewPr>
    <p:cSldViewPr snapToGrid="0" snapToObjects="1">
      <p:cViewPr varScale="1">
        <p:scale>
          <a:sx n="109" d="100"/>
          <a:sy n="109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8T00:08:59.37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8T00:08:59.37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8T00:08:59.37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8T00:08:59.37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82680-7EFC-594A-AE6D-8C42E1797072}" type="datetimeFigureOut">
              <a:rPr lang="en-US" smtClean="0"/>
              <a:t>9/20/20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7716F-88A2-8E4E-B694-34C10F2D9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6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feed-</a:t>
            </a:r>
            <a:r>
              <a:rPr lang="en-US" dirty="0" err="1"/>
              <a:t>forward_loop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97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type-1_incoherent_feed-forward_loop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02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repressilator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06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initial_A_concentration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37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A_concentration_one_time_step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55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A_concentration_two_time_steps_partial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74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A_concentration_two_time_steps_complete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83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err="1"/>
              <a:t>A_concentration_slower_diffusion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36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err="1"/>
              <a:t>two_particle_concentration_diffusion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54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14C6C-445F-1F49-8BB7-84F9DF3E5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DB1248-B052-9E43-84A6-38C7708F0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04E32-BE1F-D44B-B165-E92F548E0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2A128-3969-FF4B-AFA0-18802EC2C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BBE04-A7ED-894E-9EF8-BC4502A05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4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BBA33-B77C-5348-8599-6CE8F0AC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E9EE4-64FD-9C49-831C-2413150DD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9E87C-C15A-7446-90CE-891842796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C93A2-8544-0146-AAA9-540AD4A01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04F65-817E-9B41-9B9A-61419901A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9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8C1BF3-3A4A-DE4E-A5D2-7ADF5FF112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451204-C072-7A4F-8E3A-7803E5FC1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090D7-373D-234B-B9A7-F608FBAD5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F8D1B-98EA-2845-B74B-40F99ABF0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9C9BC-392E-7646-9123-8592C2D5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75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2E93A-3640-CE48-9479-CEC8A8544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DBC7E-10EA-5B45-B7B1-96247D1CC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2572C-1321-1348-B3C7-D969EEBE8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47DC3-1661-AB4A-83CF-19116CB67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A579C-3F82-DE48-927B-C4C03AEB6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EFD1-6504-CC49-BF36-AFFDC91CB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DEBEA-C5AA-D74B-9ABD-41C25C7EE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B1A42-EBDD-5746-BB01-E6861079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89E4B-FB04-C446-A7AD-A8808AAA6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E3713-54B4-DC43-A7A4-92869DFF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0B6F4-2DB7-8A4A-A0AA-88514CD11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F161F-4750-4040-BF26-0E0D91B96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3E186-EE8E-BD46-BF93-33C2A489C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A44ED-12BF-FC4B-B264-9A87684D6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9/20/20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FA143-F645-8347-B5E6-CEB07446B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56383-1529-2146-A12F-C5774FF6C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80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59C1-580C-894F-B2EB-6295D9264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74D62-7582-744E-8980-421A2077B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4AC7D-A68A-BA4A-8045-BCD1CF421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9A2EE3-59E6-EE48-B61B-F2357D0A1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D35CE-F73D-0141-80D3-C2D91AC5A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13F22-E24F-9344-A1A3-90F84BC02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9/20/20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5DA110-3176-8C42-A9BC-96C406396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81C3F-14B9-604D-8EA0-159477D9A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8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D659B-5468-634F-9F5E-144AA0FF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D8E45B-0C1E-774A-A6F0-2FC2CE089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9/20/20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A6D07-FCF1-BA43-BC9A-6FA11BDAE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E2835C-D764-0442-A2E6-91C531BB2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8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7D5FF4-7818-B64E-8DE1-1A196A197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9/20/20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31374-AD73-0444-B988-CF258707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11387-D30C-4745-BA9A-31250C39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7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D3756-D4DC-9647-A1FF-9DF21EF3D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38852-3EE1-CE43-9C4B-810DBE48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78510-0F53-9343-9AE6-821068449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60E42-87B2-7D46-A8B3-359440222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9/20/20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E3A6A-87EA-9E41-AF85-B8C73C55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3625E-0496-8F40-A3A9-A7F5C252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35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EC69E-8F6A-044F-80EF-94CFB0513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673114-57DF-0045-A768-D07AB83C0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D9D6D-FFC1-1C48-B351-6280C4604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05E09-3E59-B240-9D4B-171685BA7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9/20/20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370F4-5174-8B40-AC67-2E4E4A6AB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56015-802C-1741-B647-EF74128C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6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A2767-74C3-BD45-9949-D20521BC7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C28AE-C68E-4C4B-B281-9C2BA6442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A0FAD-26A2-6546-8209-E57389A87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B5D18-614A-1A43-9057-E06F7A7EDE83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D62E4-038D-2C41-A4BF-694B77A77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95802-5FAD-1E4D-B6D6-D086257C4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4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14">
            <a:extLst>
              <a:ext uri="{FF2B5EF4-FFF2-40B4-BE49-F238E27FC236}">
                <a16:creationId xmlns:a16="http://schemas.microsoft.com/office/drawing/2014/main" id="{01B38E0F-C819-FA4F-A6E9-9E3D6038225C}"/>
              </a:ext>
            </a:extLst>
          </p:cNvPr>
          <p:cNvSpPr>
            <a:spLocks noChangeAspect="1"/>
          </p:cNvSpPr>
          <p:nvPr/>
        </p:nvSpPr>
        <p:spPr bwMode="auto">
          <a:xfrm>
            <a:off x="476655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X</a:t>
            </a:r>
          </a:p>
        </p:txBody>
      </p:sp>
      <p:cxnSp>
        <p:nvCxnSpPr>
          <p:cNvPr id="23" name="Straight Arrow Connector 30">
            <a:extLst>
              <a:ext uri="{FF2B5EF4-FFF2-40B4-BE49-F238E27FC236}">
                <a16:creationId xmlns:a16="http://schemas.microsoft.com/office/drawing/2014/main" id="{AD9DAED9-5927-3848-97AA-2BBD25A249B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42663" y="2117919"/>
            <a:ext cx="766252" cy="0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24" name="Oval 14">
            <a:extLst>
              <a:ext uri="{FF2B5EF4-FFF2-40B4-BE49-F238E27FC236}">
                <a16:creationId xmlns:a16="http://schemas.microsoft.com/office/drawing/2014/main" id="{8F59C1AE-1A93-CE4E-AEBB-55E60AD6BB27}"/>
              </a:ext>
            </a:extLst>
          </p:cNvPr>
          <p:cNvSpPr>
            <a:spLocks noChangeAspect="1"/>
          </p:cNvSpPr>
          <p:nvPr/>
        </p:nvSpPr>
        <p:spPr bwMode="auto">
          <a:xfrm>
            <a:off x="6125088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Y</a:t>
            </a:r>
          </a:p>
        </p:txBody>
      </p:sp>
      <p:sp>
        <p:nvSpPr>
          <p:cNvPr id="25" name="Oval 14">
            <a:extLst>
              <a:ext uri="{FF2B5EF4-FFF2-40B4-BE49-F238E27FC236}">
                <a16:creationId xmlns:a16="http://schemas.microsoft.com/office/drawing/2014/main" id="{2450309B-4D9A-4A40-8B07-F8351A92A08B}"/>
              </a:ext>
            </a:extLst>
          </p:cNvPr>
          <p:cNvSpPr>
            <a:spLocks noChangeAspect="1"/>
          </p:cNvSpPr>
          <p:nvPr/>
        </p:nvSpPr>
        <p:spPr bwMode="auto">
          <a:xfrm>
            <a:off x="748362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Z</a:t>
            </a:r>
          </a:p>
        </p:txBody>
      </p:sp>
      <p:cxnSp>
        <p:nvCxnSpPr>
          <p:cNvPr id="26" name="Straight Arrow Connector 30">
            <a:extLst>
              <a:ext uri="{FF2B5EF4-FFF2-40B4-BE49-F238E27FC236}">
                <a16:creationId xmlns:a16="http://schemas.microsoft.com/office/drawing/2014/main" id="{A9355787-AD04-4F40-A3F1-A59F1E6598F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03377" y="2117919"/>
            <a:ext cx="766252" cy="0"/>
          </a:xfrm>
          <a:prstGeom prst="straightConnector1">
            <a:avLst/>
          </a:prstGeom>
          <a:noFill/>
          <a:ln w="317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27" name="Arc 26">
            <a:extLst>
              <a:ext uri="{FF2B5EF4-FFF2-40B4-BE49-F238E27FC236}">
                <a16:creationId xmlns:a16="http://schemas.microsoft.com/office/drawing/2014/main" id="{A19F9443-639F-E74B-A207-76C9E88F84CA}"/>
              </a:ext>
            </a:extLst>
          </p:cNvPr>
          <p:cNvSpPr/>
          <p:nvPr/>
        </p:nvSpPr>
        <p:spPr>
          <a:xfrm>
            <a:off x="4545993" y="1412523"/>
            <a:ext cx="3434024" cy="2876441"/>
          </a:xfrm>
          <a:prstGeom prst="arc">
            <a:avLst>
              <a:gd name="adj1" fmla="val 13097412"/>
              <a:gd name="adj2" fmla="val 19359844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88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13E218-613D-D343-925D-6DCB49FA57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783"/>
          <a:stretch/>
        </p:blipFill>
        <p:spPr>
          <a:xfrm>
            <a:off x="1997075" y="673100"/>
            <a:ext cx="4875214" cy="4920294"/>
          </a:xfrm>
          <a:prstGeom prst="snip2SameRect">
            <a:avLst>
              <a:gd name="adj1" fmla="val 7529"/>
              <a:gd name="adj2" fmla="val 0"/>
            </a:avLst>
          </a:prstGeom>
        </p:spPr>
      </p:pic>
    </p:spTree>
    <p:extLst>
      <p:ext uri="{BB962C8B-B14F-4D97-AF65-F5344CB8AC3E}">
        <p14:creationId xmlns:p14="http://schemas.microsoft.com/office/powerpoint/2010/main" val="822445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9F6A0D-8705-974C-B516-BA8F5817FD9B}"/>
              </a:ext>
            </a:extLst>
          </p:cNvPr>
          <p:cNvSpPr/>
          <p:nvPr/>
        </p:nvSpPr>
        <p:spPr>
          <a:xfrm>
            <a:off x="2824893" y="2859501"/>
            <a:ext cx="8433658" cy="238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9A43A0A-95A5-F84D-8209-B5CE9D1EBFFF}"/>
              </a:ext>
            </a:extLst>
          </p:cNvPr>
          <p:cNvCxnSpPr>
            <a:cxnSpLocks/>
          </p:cNvCxnSpPr>
          <p:nvPr/>
        </p:nvCxnSpPr>
        <p:spPr>
          <a:xfrm>
            <a:off x="9015965" y="2008620"/>
            <a:ext cx="1197802" cy="586232"/>
          </a:xfrm>
          <a:prstGeom prst="curvedConnector3">
            <a:avLst>
              <a:gd name="adj1" fmla="val 165703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e 7">
            <a:extLst>
              <a:ext uri="{FF2B5EF4-FFF2-40B4-BE49-F238E27FC236}">
                <a16:creationId xmlns:a16="http://schemas.microsoft.com/office/drawing/2014/main" id="{F95D973C-DD61-024A-9FD6-3446B95EBCBE}"/>
              </a:ext>
            </a:extLst>
          </p:cNvPr>
          <p:cNvSpPr/>
          <p:nvPr/>
        </p:nvSpPr>
        <p:spPr>
          <a:xfrm rot="18900000">
            <a:off x="3821240" y="1909891"/>
            <a:ext cx="829056" cy="829056"/>
          </a:xfrm>
          <a:prstGeom prst="pi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D04CAB-14B7-824B-8D00-9F96B014A85B}"/>
              </a:ext>
            </a:extLst>
          </p:cNvPr>
          <p:cNvSpPr/>
          <p:nvPr/>
        </p:nvSpPr>
        <p:spPr>
          <a:xfrm>
            <a:off x="4051807" y="2680527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D574EF-D247-EC4A-A636-468328550376}"/>
              </a:ext>
            </a:extLst>
          </p:cNvPr>
          <p:cNvSpPr/>
          <p:nvPr/>
        </p:nvSpPr>
        <p:spPr>
          <a:xfrm>
            <a:off x="4065080" y="2050099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71EEF2B-7E54-A746-8695-B09E95778805}"/>
              </a:ext>
            </a:extLst>
          </p:cNvPr>
          <p:cNvSpPr/>
          <p:nvPr/>
        </p:nvSpPr>
        <p:spPr>
          <a:xfrm>
            <a:off x="9783224" y="2167987"/>
            <a:ext cx="365760" cy="68580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398F25C-CA55-9F4C-BA71-2DF1D1BC8352}"/>
              </a:ext>
            </a:extLst>
          </p:cNvPr>
          <p:cNvSpPr/>
          <p:nvPr/>
        </p:nvSpPr>
        <p:spPr>
          <a:xfrm rot="5400000">
            <a:off x="9787954" y="2534158"/>
            <a:ext cx="379478" cy="87680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BE728149-F8E8-2C48-B4B6-2B02EF0FEB27}"/>
              </a:ext>
            </a:extLst>
          </p:cNvPr>
          <p:cNvCxnSpPr>
            <a:cxnSpLocks/>
            <a:stCxn id="16" idx="0"/>
          </p:cNvCxnSpPr>
          <p:nvPr/>
        </p:nvCxnSpPr>
        <p:spPr>
          <a:xfrm rot="5400000" flipH="1" flipV="1">
            <a:off x="10120283" y="1128366"/>
            <a:ext cx="885443" cy="1193800"/>
          </a:xfrm>
          <a:prstGeom prst="curvedConnector2">
            <a:avLst/>
          </a:prstGeom>
          <a:ln w="304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D6CF9C-FF87-B24A-BCF4-1F9864457F09}"/>
              </a:ext>
            </a:extLst>
          </p:cNvPr>
          <p:cNvSpPr/>
          <p:nvPr/>
        </p:nvSpPr>
        <p:spPr>
          <a:xfrm>
            <a:off x="4279455" y="2656331"/>
            <a:ext cx="170688" cy="107270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14:cNvPr>
              <p14:cNvContentPartPr/>
              <p14:nvPr/>
            </p14:nvContentPartPr>
            <p14:xfrm>
              <a:off x="5333422" y="6081952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5782" y="5973952"/>
                <a:ext cx="36000" cy="21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0589889-40CD-9148-9962-12661E62D6AC}"/>
              </a:ext>
            </a:extLst>
          </p:cNvPr>
          <p:cNvCxnSpPr>
            <a:cxnSpLocks/>
            <a:stCxn id="42" idx="7"/>
          </p:cNvCxnSpPr>
          <p:nvPr/>
        </p:nvCxnSpPr>
        <p:spPr>
          <a:xfrm flipV="1">
            <a:off x="7962284" y="3648545"/>
            <a:ext cx="1911110" cy="379722"/>
          </a:xfrm>
          <a:prstGeom prst="straightConnector1">
            <a:avLst/>
          </a:prstGeom>
          <a:ln w="285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471A08-EF37-5742-AA51-B4FBAA354EE4}"/>
              </a:ext>
            </a:extLst>
          </p:cNvPr>
          <p:cNvSpPr txBox="1"/>
          <p:nvPr/>
        </p:nvSpPr>
        <p:spPr>
          <a:xfrm>
            <a:off x="9368675" y="3322359"/>
            <a:ext cx="209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CW</a:t>
            </a:r>
            <a:r>
              <a:rPr lang="zh-CN" altLang="en-US">
                <a:latin typeface="Optima" panose="02000503060000020004" pitchFamily="2" charset="0"/>
              </a:rPr>
              <a:t> </a:t>
            </a:r>
            <a:r>
              <a:rPr lang="en-US" altLang="zh-CN" dirty="0">
                <a:latin typeface="Optima" panose="02000503060000020004" pitchFamily="2" charset="0"/>
              </a:rPr>
              <a:t>rotation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F7F72B5-C3BC-9641-8AE9-A68326B32FA1}"/>
              </a:ext>
            </a:extLst>
          </p:cNvPr>
          <p:cNvSpPr/>
          <p:nvPr/>
        </p:nvSpPr>
        <p:spPr>
          <a:xfrm>
            <a:off x="4528852" y="1489558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A96B51-4947-EC42-8437-CCE10871A3C5}"/>
              </a:ext>
            </a:extLst>
          </p:cNvPr>
          <p:cNvSpPr txBox="1"/>
          <p:nvPr/>
        </p:nvSpPr>
        <p:spPr>
          <a:xfrm>
            <a:off x="809178" y="2343595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Extracellular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Space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F61310-D390-A24F-93F9-B8EFFF3E8989}"/>
              </a:ext>
            </a:extLst>
          </p:cNvPr>
          <p:cNvSpPr txBox="1"/>
          <p:nvPr/>
        </p:nvSpPr>
        <p:spPr>
          <a:xfrm>
            <a:off x="809431" y="2757956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membrane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47C5F3-80C0-FD48-9097-1F724B46CC1D}"/>
              </a:ext>
            </a:extLst>
          </p:cNvPr>
          <p:cNvSpPr txBox="1"/>
          <p:nvPr/>
        </p:nvSpPr>
        <p:spPr>
          <a:xfrm>
            <a:off x="1595541" y="3246103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Cytoplasm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829DF31-DB43-774D-9AC8-17CF68E29C2C}"/>
              </a:ext>
            </a:extLst>
          </p:cNvPr>
          <p:cNvSpPr txBox="1"/>
          <p:nvPr/>
        </p:nvSpPr>
        <p:spPr>
          <a:xfrm>
            <a:off x="2135790" y="1433162"/>
            <a:ext cx="2328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1)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Stimulus: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ligand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F33EA37-4EA4-8443-B9EC-5E1F670DD188}"/>
              </a:ext>
            </a:extLst>
          </p:cNvPr>
          <p:cNvSpPr txBox="1"/>
          <p:nvPr/>
        </p:nvSpPr>
        <p:spPr>
          <a:xfrm>
            <a:off x="5210798" y="4487564"/>
            <a:ext cx="2867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2)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Signaling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Events</a:t>
            </a:r>
            <a:endParaRPr lang="en-CN" sz="2000">
              <a:latin typeface="Optima" panose="02000503060000020004" pitchFamily="2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96D3275-DCBF-A749-8594-C5FF8AD135E6}"/>
              </a:ext>
            </a:extLst>
          </p:cNvPr>
          <p:cNvSpPr txBox="1"/>
          <p:nvPr/>
        </p:nvSpPr>
        <p:spPr>
          <a:xfrm>
            <a:off x="6714669" y="1215293"/>
            <a:ext cx="4602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3)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Response: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changed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rotation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direction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57D8ED-1434-154A-9C95-BB3928D1A019}"/>
              </a:ext>
            </a:extLst>
          </p:cNvPr>
          <p:cNvSpPr/>
          <p:nvPr/>
        </p:nvSpPr>
        <p:spPr>
          <a:xfrm>
            <a:off x="5789355" y="2975324"/>
            <a:ext cx="184666" cy="21932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/>
              <a:t>Chesson P.. Mechanisms of maintenance of species diversity. Annu Rev Ecol Evol Syst 31: 343-366 https://journals.plos.org/ploscompbiol/article?id=10.1371/journal.pcbi.1008010 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C01EFB5-6F2F-F148-8ADD-06A83BB71B3A}"/>
              </a:ext>
            </a:extLst>
          </p:cNvPr>
          <p:cNvSpPr/>
          <p:nvPr/>
        </p:nvSpPr>
        <p:spPr>
          <a:xfrm>
            <a:off x="7285507" y="3948282"/>
            <a:ext cx="792894" cy="546175"/>
          </a:xfrm>
          <a:prstGeom prst="ellipse">
            <a:avLst/>
          </a:prstGeom>
          <a:solidFill>
            <a:srgbClr val="977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0A37947-0C8D-0040-8CA3-638D5C49D532}"/>
              </a:ext>
            </a:extLst>
          </p:cNvPr>
          <p:cNvSpPr/>
          <p:nvPr/>
        </p:nvSpPr>
        <p:spPr>
          <a:xfrm>
            <a:off x="4343242" y="3595626"/>
            <a:ext cx="792894" cy="51146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2337BD1-4D0F-2849-898C-C969230DAC92}"/>
              </a:ext>
            </a:extLst>
          </p:cNvPr>
          <p:cNvSpPr/>
          <p:nvPr/>
        </p:nvSpPr>
        <p:spPr>
          <a:xfrm>
            <a:off x="5789355" y="3871655"/>
            <a:ext cx="792894" cy="5461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9" name="Circular Arrow 48">
            <a:extLst>
              <a:ext uri="{FF2B5EF4-FFF2-40B4-BE49-F238E27FC236}">
                <a16:creationId xmlns:a16="http://schemas.microsoft.com/office/drawing/2014/main" id="{0A181CAC-BEB8-6149-8778-7D6AA8A0B90A}"/>
              </a:ext>
            </a:extLst>
          </p:cNvPr>
          <p:cNvSpPr/>
          <p:nvPr/>
        </p:nvSpPr>
        <p:spPr>
          <a:xfrm rot="850043">
            <a:off x="5015434" y="3484784"/>
            <a:ext cx="1074534" cy="813924"/>
          </a:xfrm>
          <a:prstGeom prst="circularArrow">
            <a:avLst>
              <a:gd name="adj1" fmla="val 409"/>
              <a:gd name="adj2" fmla="val 81968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50" name="Circular Arrow 49">
            <a:extLst>
              <a:ext uri="{FF2B5EF4-FFF2-40B4-BE49-F238E27FC236}">
                <a16:creationId xmlns:a16="http://schemas.microsoft.com/office/drawing/2014/main" id="{B0BAEBA6-0530-B74F-962C-3A37CD7A2A27}"/>
              </a:ext>
            </a:extLst>
          </p:cNvPr>
          <p:cNvSpPr/>
          <p:nvPr/>
        </p:nvSpPr>
        <p:spPr>
          <a:xfrm rot="850043">
            <a:off x="6362086" y="3664976"/>
            <a:ext cx="1074534" cy="813924"/>
          </a:xfrm>
          <a:prstGeom prst="circularArrow">
            <a:avLst>
              <a:gd name="adj1" fmla="val 409"/>
              <a:gd name="adj2" fmla="val 81968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6FD7A72-2D56-1B42-99A6-88A9F0E61CE0}"/>
              </a:ext>
            </a:extLst>
          </p:cNvPr>
          <p:cNvSpPr/>
          <p:nvPr/>
        </p:nvSpPr>
        <p:spPr>
          <a:xfrm>
            <a:off x="5647382" y="1936658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A884B02-BA05-D54E-BE3C-F4D6EAAEC2CF}"/>
              </a:ext>
            </a:extLst>
          </p:cNvPr>
          <p:cNvSpPr/>
          <p:nvPr/>
        </p:nvSpPr>
        <p:spPr>
          <a:xfrm>
            <a:off x="5149784" y="1068113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734AD9-E6AE-5347-8CE3-6798D985ED5C}"/>
              </a:ext>
            </a:extLst>
          </p:cNvPr>
          <p:cNvSpPr txBox="1"/>
          <p:nvPr/>
        </p:nvSpPr>
        <p:spPr>
          <a:xfrm>
            <a:off x="3790990" y="2338908"/>
            <a:ext cx="1556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Receptor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F5E12A-C16D-9947-9A0E-B0F933369E6D}"/>
              </a:ext>
            </a:extLst>
          </p:cNvPr>
          <p:cNvSpPr txBox="1"/>
          <p:nvPr/>
        </p:nvSpPr>
        <p:spPr>
          <a:xfrm>
            <a:off x="4125593" y="2045257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6ED9D8-1869-F44D-B2AF-3BF997612C87}"/>
              </a:ext>
            </a:extLst>
          </p:cNvPr>
          <p:cNvSpPr txBox="1"/>
          <p:nvPr/>
        </p:nvSpPr>
        <p:spPr>
          <a:xfrm>
            <a:off x="4576351" y="1482526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7FEAF5-9729-D24A-A73F-D5F8B6661DFC}"/>
              </a:ext>
            </a:extLst>
          </p:cNvPr>
          <p:cNvSpPr txBox="1"/>
          <p:nvPr/>
        </p:nvSpPr>
        <p:spPr>
          <a:xfrm>
            <a:off x="5693294" y="1989166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5B29E6-3DEC-2543-AAC6-42CB2197C93D}"/>
              </a:ext>
            </a:extLst>
          </p:cNvPr>
          <p:cNvSpPr txBox="1"/>
          <p:nvPr/>
        </p:nvSpPr>
        <p:spPr>
          <a:xfrm>
            <a:off x="5166365" y="1078845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798A076-1AA1-8944-BE9C-99378440C919}"/>
              </a:ext>
            </a:extLst>
          </p:cNvPr>
          <p:cNvSpPr/>
          <p:nvPr/>
        </p:nvSpPr>
        <p:spPr>
          <a:xfrm>
            <a:off x="3169082" y="1905583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BF4269D-79A2-9A42-A157-BEF8F47C2C8A}"/>
              </a:ext>
            </a:extLst>
          </p:cNvPr>
          <p:cNvSpPr txBox="1"/>
          <p:nvPr/>
        </p:nvSpPr>
        <p:spPr>
          <a:xfrm>
            <a:off x="3185663" y="1916315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609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9F6A0D-8705-974C-B516-BA8F5817FD9B}"/>
              </a:ext>
            </a:extLst>
          </p:cNvPr>
          <p:cNvSpPr/>
          <p:nvPr/>
        </p:nvSpPr>
        <p:spPr>
          <a:xfrm>
            <a:off x="3039205" y="2216563"/>
            <a:ext cx="8433658" cy="238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9A43A0A-95A5-F84D-8209-B5CE9D1EBFFF}"/>
              </a:ext>
            </a:extLst>
          </p:cNvPr>
          <p:cNvCxnSpPr>
            <a:cxnSpLocks/>
          </p:cNvCxnSpPr>
          <p:nvPr/>
        </p:nvCxnSpPr>
        <p:spPr>
          <a:xfrm>
            <a:off x="9230277" y="1365682"/>
            <a:ext cx="1197802" cy="586232"/>
          </a:xfrm>
          <a:prstGeom prst="curvedConnector3">
            <a:avLst>
              <a:gd name="adj1" fmla="val 165703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e 7">
            <a:extLst>
              <a:ext uri="{FF2B5EF4-FFF2-40B4-BE49-F238E27FC236}">
                <a16:creationId xmlns:a16="http://schemas.microsoft.com/office/drawing/2014/main" id="{F95D973C-DD61-024A-9FD6-3446B95EBCBE}"/>
              </a:ext>
            </a:extLst>
          </p:cNvPr>
          <p:cNvSpPr/>
          <p:nvPr/>
        </p:nvSpPr>
        <p:spPr>
          <a:xfrm rot="18900000">
            <a:off x="4035552" y="1266953"/>
            <a:ext cx="829056" cy="829056"/>
          </a:xfrm>
          <a:prstGeom prst="pi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D04CAB-14B7-824B-8D00-9F96B014A85B}"/>
              </a:ext>
            </a:extLst>
          </p:cNvPr>
          <p:cNvSpPr/>
          <p:nvPr/>
        </p:nvSpPr>
        <p:spPr>
          <a:xfrm>
            <a:off x="4266119" y="2037589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D574EF-D247-EC4A-A636-468328550376}"/>
              </a:ext>
            </a:extLst>
          </p:cNvPr>
          <p:cNvSpPr/>
          <p:nvPr/>
        </p:nvSpPr>
        <p:spPr>
          <a:xfrm>
            <a:off x="4279392" y="1407161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71EEF2B-7E54-A746-8695-B09E95778805}"/>
              </a:ext>
            </a:extLst>
          </p:cNvPr>
          <p:cNvSpPr/>
          <p:nvPr/>
        </p:nvSpPr>
        <p:spPr>
          <a:xfrm>
            <a:off x="9997536" y="1525049"/>
            <a:ext cx="365760" cy="68580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398F25C-CA55-9F4C-BA71-2DF1D1BC8352}"/>
              </a:ext>
            </a:extLst>
          </p:cNvPr>
          <p:cNvSpPr/>
          <p:nvPr/>
        </p:nvSpPr>
        <p:spPr>
          <a:xfrm rot="5400000">
            <a:off x="10002266" y="1891220"/>
            <a:ext cx="379478" cy="87680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BE728149-F8E8-2C48-B4B6-2B02EF0FEB27}"/>
              </a:ext>
            </a:extLst>
          </p:cNvPr>
          <p:cNvCxnSpPr>
            <a:cxnSpLocks/>
            <a:stCxn id="16" idx="0"/>
          </p:cNvCxnSpPr>
          <p:nvPr/>
        </p:nvCxnSpPr>
        <p:spPr>
          <a:xfrm rot="5400000" flipH="1" flipV="1">
            <a:off x="10334595" y="485428"/>
            <a:ext cx="885443" cy="1193800"/>
          </a:xfrm>
          <a:prstGeom prst="curvedConnector2">
            <a:avLst/>
          </a:prstGeom>
          <a:ln w="304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BE8E7D9-3459-6C46-A3DD-FC78E7097371}"/>
              </a:ext>
            </a:extLst>
          </p:cNvPr>
          <p:cNvSpPr/>
          <p:nvPr/>
        </p:nvSpPr>
        <p:spPr>
          <a:xfrm>
            <a:off x="6541643" y="3364040"/>
            <a:ext cx="1164261" cy="571310"/>
          </a:xfrm>
          <a:prstGeom prst="ellipse">
            <a:avLst/>
          </a:prstGeom>
          <a:solidFill>
            <a:srgbClr val="977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CheY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D6CF9C-FF87-B24A-BCF4-1F9864457F09}"/>
              </a:ext>
            </a:extLst>
          </p:cNvPr>
          <p:cNvSpPr/>
          <p:nvPr/>
        </p:nvSpPr>
        <p:spPr>
          <a:xfrm>
            <a:off x="4493767" y="2013394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97EA35-4B6F-594F-AC05-E93D8C727353}"/>
              </a:ext>
            </a:extLst>
          </p:cNvPr>
          <p:cNvSpPr/>
          <p:nvPr/>
        </p:nvSpPr>
        <p:spPr>
          <a:xfrm>
            <a:off x="4493767" y="2758440"/>
            <a:ext cx="1164262" cy="55997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CheW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34758B4-A97E-834E-8AEE-CF48BBCE26A8}"/>
              </a:ext>
            </a:extLst>
          </p:cNvPr>
          <p:cNvSpPr/>
          <p:nvPr/>
        </p:nvSpPr>
        <p:spPr>
          <a:xfrm>
            <a:off x="4947222" y="3139440"/>
            <a:ext cx="1164262" cy="57131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CheA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1A1879-C1EB-D04C-8AF0-A76AEB663080}"/>
              </a:ext>
            </a:extLst>
          </p:cNvPr>
          <p:cNvSpPr/>
          <p:nvPr/>
        </p:nvSpPr>
        <p:spPr>
          <a:xfrm>
            <a:off x="5962380" y="2884742"/>
            <a:ext cx="440593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21D1E4A-A664-FE48-8295-EC9004A93C25}"/>
              </a:ext>
            </a:extLst>
          </p:cNvPr>
          <p:cNvCxnSpPr>
            <a:cxnSpLocks/>
            <a:stCxn id="15" idx="7"/>
            <a:endCxn id="35" idx="3"/>
          </p:cNvCxnSpPr>
          <p:nvPr/>
        </p:nvCxnSpPr>
        <p:spPr>
          <a:xfrm>
            <a:off x="5940982" y="3223106"/>
            <a:ext cx="85921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487FC362-0AEA-2B40-BA03-5C708989ACB3}"/>
              </a:ext>
            </a:extLst>
          </p:cNvPr>
          <p:cNvSpPr/>
          <p:nvPr/>
        </p:nvSpPr>
        <p:spPr>
          <a:xfrm>
            <a:off x="7619999" y="3162681"/>
            <a:ext cx="440593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0F79B08-167E-9740-9A98-4FDB74E22265}"/>
              </a:ext>
            </a:extLst>
          </p:cNvPr>
          <p:cNvCxnSpPr>
            <a:cxnSpLocks/>
            <a:endCxn id="39" idx="3"/>
          </p:cNvCxnSpPr>
          <p:nvPr/>
        </p:nvCxnSpPr>
        <p:spPr>
          <a:xfrm>
            <a:off x="7525276" y="3501045"/>
            <a:ext cx="159246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FCC4FC2E-224A-3F47-833C-2055060476E2}"/>
              </a:ext>
            </a:extLst>
          </p:cNvPr>
          <p:cNvSpPr/>
          <p:nvPr/>
        </p:nvSpPr>
        <p:spPr>
          <a:xfrm>
            <a:off x="6605650" y="4564190"/>
            <a:ext cx="1164261" cy="571310"/>
          </a:xfrm>
          <a:prstGeom prst="ellipse">
            <a:avLst/>
          </a:prstGeom>
          <a:solidFill>
            <a:srgbClr val="BC91DD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CheY</a:t>
            </a:r>
            <a:endParaRPr lang="en-CN" dirty="0">
              <a:latin typeface="Optima" panose="02000503060000020004" pitchFamily="2" charset="0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14:cNvPr>
              <p14:cNvContentPartPr/>
              <p14:nvPr/>
            </p14:nvContentPartPr>
            <p14:xfrm>
              <a:off x="5333422" y="6081952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5782" y="5973952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3AB06594-D750-CB49-B7F0-CF0829501C7D}"/>
              </a:ext>
            </a:extLst>
          </p:cNvPr>
          <p:cNvSpPr/>
          <p:nvPr/>
        </p:nvSpPr>
        <p:spPr>
          <a:xfrm>
            <a:off x="8151920" y="3782186"/>
            <a:ext cx="1164261" cy="571310"/>
          </a:xfrm>
          <a:prstGeom prst="ellipse">
            <a:avLst/>
          </a:prstGeom>
          <a:solidFill>
            <a:srgbClr val="4BA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CheZ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60" name="Circular Arrow 59">
            <a:extLst>
              <a:ext uri="{FF2B5EF4-FFF2-40B4-BE49-F238E27FC236}">
                <a16:creationId xmlns:a16="http://schemas.microsoft.com/office/drawing/2014/main" id="{4978F786-3F76-4E4E-9A05-F520DE17A2A6}"/>
              </a:ext>
            </a:extLst>
          </p:cNvPr>
          <p:cNvSpPr/>
          <p:nvPr/>
        </p:nvSpPr>
        <p:spPr>
          <a:xfrm rot="4889252">
            <a:off x="6662866" y="3788050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1" name="Circular Arrow 60">
            <a:extLst>
              <a:ext uri="{FF2B5EF4-FFF2-40B4-BE49-F238E27FC236}">
                <a16:creationId xmlns:a16="http://schemas.microsoft.com/office/drawing/2014/main" id="{10AFCE23-0950-7841-91BD-3AC9565DBCEA}"/>
              </a:ext>
            </a:extLst>
          </p:cNvPr>
          <p:cNvSpPr/>
          <p:nvPr/>
        </p:nvSpPr>
        <p:spPr>
          <a:xfrm rot="6130445" flipV="1">
            <a:off x="7701528" y="3796737"/>
            <a:ext cx="869072" cy="129919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F0B00D8-27D5-3A4A-947D-C5A25CBE09C6}"/>
              </a:ext>
            </a:extLst>
          </p:cNvPr>
          <p:cNvSpPr/>
          <p:nvPr/>
        </p:nvSpPr>
        <p:spPr>
          <a:xfrm>
            <a:off x="8028083" y="4732783"/>
            <a:ext cx="440593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3" name="Circular Arrow 62">
            <a:extLst>
              <a:ext uri="{FF2B5EF4-FFF2-40B4-BE49-F238E27FC236}">
                <a16:creationId xmlns:a16="http://schemas.microsoft.com/office/drawing/2014/main" id="{5FBC4F56-4B37-7947-B29D-F3EFDCF34D15}"/>
              </a:ext>
            </a:extLst>
          </p:cNvPr>
          <p:cNvSpPr/>
          <p:nvPr/>
        </p:nvSpPr>
        <p:spPr>
          <a:xfrm>
            <a:off x="4539677" y="3494217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01ADD4-3C7C-F14F-BDF2-00E4F19C799A}"/>
              </a:ext>
            </a:extLst>
          </p:cNvPr>
          <p:cNvSpPr txBox="1"/>
          <p:nvPr/>
        </p:nvSpPr>
        <p:spPr>
          <a:xfrm>
            <a:off x="4351463" y="3935350"/>
            <a:ext cx="67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ATP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32BDD8-7972-2E41-B2F3-C68CE8678126}"/>
              </a:ext>
            </a:extLst>
          </p:cNvPr>
          <p:cNvSpPr txBox="1"/>
          <p:nvPr/>
        </p:nvSpPr>
        <p:spPr>
          <a:xfrm>
            <a:off x="5058113" y="3945573"/>
            <a:ext cx="67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ADP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6" name="Circular Arrow 65">
            <a:extLst>
              <a:ext uri="{FF2B5EF4-FFF2-40B4-BE49-F238E27FC236}">
                <a16:creationId xmlns:a16="http://schemas.microsoft.com/office/drawing/2014/main" id="{96EB6AE2-C3A1-C944-B406-F27AD44882A6}"/>
              </a:ext>
            </a:extLst>
          </p:cNvPr>
          <p:cNvSpPr/>
          <p:nvPr/>
        </p:nvSpPr>
        <p:spPr>
          <a:xfrm rot="850043" flipV="1">
            <a:off x="5765537" y="3019260"/>
            <a:ext cx="869072" cy="125276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0589889-40CD-9148-9962-12661E62D6AC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7123774" y="2659810"/>
            <a:ext cx="2629827" cy="704230"/>
          </a:xfrm>
          <a:prstGeom prst="straightConnector1">
            <a:avLst/>
          </a:prstGeom>
          <a:ln w="285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471A08-EF37-5742-AA51-B4FBAA354EE4}"/>
              </a:ext>
            </a:extLst>
          </p:cNvPr>
          <p:cNvSpPr txBox="1"/>
          <p:nvPr/>
        </p:nvSpPr>
        <p:spPr>
          <a:xfrm>
            <a:off x="9582986" y="2679421"/>
            <a:ext cx="226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CW</a:t>
            </a:r>
            <a:r>
              <a:rPr lang="zh-CN" altLang="en-US" dirty="0">
                <a:latin typeface="Optima" panose="02000503060000020004" pitchFamily="2" charset="0"/>
              </a:rPr>
              <a:t> </a:t>
            </a:r>
            <a:r>
              <a:rPr lang="en-US" altLang="zh-CN" dirty="0">
                <a:latin typeface="Optima" panose="02000503060000020004" pitchFamily="2" charset="0"/>
              </a:rPr>
              <a:t>rotation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CACA62-C347-FC41-9924-6016D9A41E09}"/>
              </a:ext>
            </a:extLst>
          </p:cNvPr>
          <p:cNvSpPr txBox="1"/>
          <p:nvPr/>
        </p:nvSpPr>
        <p:spPr>
          <a:xfrm>
            <a:off x="4169187" y="1735512"/>
            <a:ext cx="100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Optima" panose="02000503060000020004" pitchFamily="2" charset="0"/>
              </a:rPr>
              <a:t>MCP</a:t>
            </a:r>
            <a:endParaRPr lang="en-CN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F7F72B5-C3BC-9641-8AE9-A68326B32FA1}"/>
              </a:ext>
            </a:extLst>
          </p:cNvPr>
          <p:cNvSpPr/>
          <p:nvPr/>
        </p:nvSpPr>
        <p:spPr>
          <a:xfrm>
            <a:off x="4743164" y="846620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A96B51-4947-EC42-8437-CCE10871A3C5}"/>
              </a:ext>
            </a:extLst>
          </p:cNvPr>
          <p:cNvSpPr txBox="1"/>
          <p:nvPr/>
        </p:nvSpPr>
        <p:spPr>
          <a:xfrm>
            <a:off x="1023490" y="1700657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Extracellular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Space</a:t>
            </a:r>
            <a:endParaRPr lang="en-CN" dirty="0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F61310-D390-A24F-93F9-B8EFFF3E8989}"/>
              </a:ext>
            </a:extLst>
          </p:cNvPr>
          <p:cNvSpPr txBox="1"/>
          <p:nvPr/>
        </p:nvSpPr>
        <p:spPr>
          <a:xfrm>
            <a:off x="1023743" y="2115018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membrane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47C5F3-80C0-FD48-9097-1F724B46CC1D}"/>
              </a:ext>
            </a:extLst>
          </p:cNvPr>
          <p:cNvSpPr txBox="1"/>
          <p:nvPr/>
        </p:nvSpPr>
        <p:spPr>
          <a:xfrm>
            <a:off x="1809853" y="2603165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Cytoplasm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829DF31-DB43-774D-9AC8-17CF68E29C2C}"/>
              </a:ext>
            </a:extLst>
          </p:cNvPr>
          <p:cNvSpPr txBox="1"/>
          <p:nvPr/>
        </p:nvSpPr>
        <p:spPr>
          <a:xfrm>
            <a:off x="2350102" y="790224"/>
            <a:ext cx="2328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1)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Stimulus: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ligand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F33EA37-4EA4-8443-B9EC-5E1F670DD188}"/>
              </a:ext>
            </a:extLst>
          </p:cNvPr>
          <p:cNvSpPr txBox="1"/>
          <p:nvPr/>
        </p:nvSpPr>
        <p:spPr>
          <a:xfrm>
            <a:off x="5160481" y="5363972"/>
            <a:ext cx="30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2)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Signaling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Events</a:t>
            </a:r>
            <a:endParaRPr lang="en-CN" sz="2000">
              <a:latin typeface="Optima" panose="02000503060000020004" pitchFamily="2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96D3275-DCBF-A749-8594-C5FF8AD135E6}"/>
              </a:ext>
            </a:extLst>
          </p:cNvPr>
          <p:cNvSpPr txBox="1"/>
          <p:nvPr/>
        </p:nvSpPr>
        <p:spPr>
          <a:xfrm>
            <a:off x="6841379" y="800078"/>
            <a:ext cx="4873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3)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Response: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changed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rotation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direction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57D8ED-1434-154A-9C95-BB3928D1A019}"/>
              </a:ext>
            </a:extLst>
          </p:cNvPr>
          <p:cNvSpPr/>
          <p:nvPr/>
        </p:nvSpPr>
        <p:spPr>
          <a:xfrm>
            <a:off x="6003667" y="2332386"/>
            <a:ext cx="184666" cy="21932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/>
              <a:t>Chesson P.. Mechanisms of maintenance of species diversity. Annu Rev Ecol Evol Syst 31: 343-366 https://journals.plos.org/ploscompbiol/article?id=10.1371/journal.pcbi.1008010 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3041387-B7DF-194A-984C-358D06A147C1}"/>
              </a:ext>
            </a:extLst>
          </p:cNvPr>
          <p:cNvSpPr txBox="1"/>
          <p:nvPr/>
        </p:nvSpPr>
        <p:spPr>
          <a:xfrm>
            <a:off x="4339905" y="1402319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0A2506-6E77-7148-9374-A44F880AA4F5}"/>
              </a:ext>
            </a:extLst>
          </p:cNvPr>
          <p:cNvSpPr txBox="1"/>
          <p:nvPr/>
        </p:nvSpPr>
        <p:spPr>
          <a:xfrm>
            <a:off x="4790663" y="839588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CB91BA3-6C58-7545-813B-E1BD47B0C68A}"/>
              </a:ext>
            </a:extLst>
          </p:cNvPr>
          <p:cNvSpPr/>
          <p:nvPr/>
        </p:nvSpPr>
        <p:spPr>
          <a:xfrm>
            <a:off x="5437843" y="941949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54AC27B-9557-2847-9D9D-25A8833BF238}"/>
              </a:ext>
            </a:extLst>
          </p:cNvPr>
          <p:cNvSpPr txBox="1"/>
          <p:nvPr/>
        </p:nvSpPr>
        <p:spPr>
          <a:xfrm>
            <a:off x="5485342" y="934917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48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9F6A0D-8705-974C-B516-BA8F5817FD9B}"/>
              </a:ext>
            </a:extLst>
          </p:cNvPr>
          <p:cNvSpPr/>
          <p:nvPr/>
        </p:nvSpPr>
        <p:spPr>
          <a:xfrm>
            <a:off x="3039205" y="2216563"/>
            <a:ext cx="8433658" cy="238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Pie 7">
            <a:extLst>
              <a:ext uri="{FF2B5EF4-FFF2-40B4-BE49-F238E27FC236}">
                <a16:creationId xmlns:a16="http://schemas.microsoft.com/office/drawing/2014/main" id="{F95D973C-DD61-024A-9FD6-3446B95EBCBE}"/>
              </a:ext>
            </a:extLst>
          </p:cNvPr>
          <p:cNvSpPr/>
          <p:nvPr/>
        </p:nvSpPr>
        <p:spPr>
          <a:xfrm rot="18900000">
            <a:off x="6522720" y="1215804"/>
            <a:ext cx="829056" cy="829056"/>
          </a:xfrm>
          <a:prstGeom prst="pi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D04CAB-14B7-824B-8D00-9F96B014A85B}"/>
              </a:ext>
            </a:extLst>
          </p:cNvPr>
          <p:cNvSpPr/>
          <p:nvPr/>
        </p:nvSpPr>
        <p:spPr>
          <a:xfrm>
            <a:off x="6753287" y="1986440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D574EF-D247-EC4A-A636-468328550376}"/>
              </a:ext>
            </a:extLst>
          </p:cNvPr>
          <p:cNvSpPr/>
          <p:nvPr/>
        </p:nvSpPr>
        <p:spPr>
          <a:xfrm>
            <a:off x="6766560" y="1356012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D6CF9C-FF87-B24A-BCF4-1F9864457F09}"/>
              </a:ext>
            </a:extLst>
          </p:cNvPr>
          <p:cNvSpPr/>
          <p:nvPr/>
        </p:nvSpPr>
        <p:spPr>
          <a:xfrm>
            <a:off x="6980935" y="1962245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97EA35-4B6F-594F-AC05-E93D8C727353}"/>
              </a:ext>
            </a:extLst>
          </p:cNvPr>
          <p:cNvSpPr/>
          <p:nvPr/>
        </p:nvSpPr>
        <p:spPr>
          <a:xfrm>
            <a:off x="6980935" y="2707291"/>
            <a:ext cx="1165306" cy="55997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CheW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34758B4-A97E-834E-8AEE-CF48BBCE26A8}"/>
              </a:ext>
            </a:extLst>
          </p:cNvPr>
          <p:cNvSpPr/>
          <p:nvPr/>
        </p:nvSpPr>
        <p:spPr>
          <a:xfrm>
            <a:off x="7434390" y="3088291"/>
            <a:ext cx="1078357" cy="57131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CheA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1A1879-C1EB-D04C-8AF0-A76AEB663080}"/>
              </a:ext>
            </a:extLst>
          </p:cNvPr>
          <p:cNvSpPr/>
          <p:nvPr/>
        </p:nvSpPr>
        <p:spPr>
          <a:xfrm>
            <a:off x="8449549" y="2833593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21D1E4A-A664-FE48-8295-EC9004A93C25}"/>
              </a:ext>
            </a:extLst>
          </p:cNvPr>
          <p:cNvCxnSpPr>
            <a:stCxn id="15" idx="7"/>
            <a:endCxn id="35" idx="3"/>
          </p:cNvCxnSpPr>
          <p:nvPr/>
        </p:nvCxnSpPr>
        <p:spPr>
          <a:xfrm>
            <a:off x="8354825" y="3171957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14:cNvPr>
              <p14:cNvContentPartPr/>
              <p14:nvPr/>
            </p14:nvContentPartPr>
            <p14:xfrm>
              <a:off x="5333422" y="6081952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5782" y="5973952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Circular Arrow 62">
            <a:extLst>
              <a:ext uri="{FF2B5EF4-FFF2-40B4-BE49-F238E27FC236}">
                <a16:creationId xmlns:a16="http://schemas.microsoft.com/office/drawing/2014/main" id="{5FBC4F56-4B37-7947-B29D-F3EFDCF34D15}"/>
              </a:ext>
            </a:extLst>
          </p:cNvPr>
          <p:cNvSpPr/>
          <p:nvPr/>
        </p:nvSpPr>
        <p:spPr>
          <a:xfrm>
            <a:off x="8015013" y="3491008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01ADD4-3C7C-F14F-BDF2-00E4F19C799A}"/>
              </a:ext>
            </a:extLst>
          </p:cNvPr>
          <p:cNvSpPr txBox="1"/>
          <p:nvPr/>
        </p:nvSpPr>
        <p:spPr>
          <a:xfrm>
            <a:off x="7826799" y="3932141"/>
            <a:ext cx="62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ATP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32BDD8-7972-2E41-B2F3-C68CE8678126}"/>
              </a:ext>
            </a:extLst>
          </p:cNvPr>
          <p:cNvSpPr txBox="1"/>
          <p:nvPr/>
        </p:nvSpPr>
        <p:spPr>
          <a:xfrm>
            <a:off x="8533448" y="3942364"/>
            <a:ext cx="78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ADP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66" name="Circular Arrow 65">
            <a:extLst>
              <a:ext uri="{FF2B5EF4-FFF2-40B4-BE49-F238E27FC236}">
                <a16:creationId xmlns:a16="http://schemas.microsoft.com/office/drawing/2014/main" id="{96EB6AE2-C3A1-C944-B406-F27AD44882A6}"/>
              </a:ext>
            </a:extLst>
          </p:cNvPr>
          <p:cNvSpPr/>
          <p:nvPr/>
        </p:nvSpPr>
        <p:spPr>
          <a:xfrm rot="9989866">
            <a:off x="5768638" y="3101931"/>
            <a:ext cx="1920134" cy="1055981"/>
          </a:xfrm>
          <a:prstGeom prst="circularArrow">
            <a:avLst>
              <a:gd name="adj1" fmla="val 409"/>
              <a:gd name="adj2" fmla="val 609010"/>
              <a:gd name="adj3" fmla="val 20457684"/>
              <a:gd name="adj4" fmla="val 11215051"/>
              <a:gd name="adj5" fmla="val 9518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CACA62-C347-FC41-9924-6016D9A41E09}"/>
              </a:ext>
            </a:extLst>
          </p:cNvPr>
          <p:cNvSpPr txBox="1"/>
          <p:nvPr/>
        </p:nvSpPr>
        <p:spPr>
          <a:xfrm>
            <a:off x="6656356" y="1684363"/>
            <a:ext cx="92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Optima" panose="02000503060000020004" pitchFamily="2" charset="0"/>
              </a:rPr>
              <a:t>MCP</a:t>
            </a:r>
            <a:endParaRPr lang="en-CN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F7F72B5-C3BC-9641-8AE9-A68326B32FA1}"/>
              </a:ext>
            </a:extLst>
          </p:cNvPr>
          <p:cNvSpPr/>
          <p:nvPr/>
        </p:nvSpPr>
        <p:spPr>
          <a:xfrm>
            <a:off x="7230332" y="795471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A96B51-4947-EC42-8437-CCE10871A3C5}"/>
              </a:ext>
            </a:extLst>
          </p:cNvPr>
          <p:cNvSpPr txBox="1"/>
          <p:nvPr/>
        </p:nvSpPr>
        <p:spPr>
          <a:xfrm>
            <a:off x="1023490" y="1700657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Extracellular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Space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F61310-D390-A24F-93F9-B8EFFF3E8989}"/>
              </a:ext>
            </a:extLst>
          </p:cNvPr>
          <p:cNvSpPr txBox="1"/>
          <p:nvPr/>
        </p:nvSpPr>
        <p:spPr>
          <a:xfrm>
            <a:off x="1023743" y="2115018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membrane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47C5F3-80C0-FD48-9097-1F724B46CC1D}"/>
              </a:ext>
            </a:extLst>
          </p:cNvPr>
          <p:cNvSpPr txBox="1"/>
          <p:nvPr/>
        </p:nvSpPr>
        <p:spPr>
          <a:xfrm>
            <a:off x="1809853" y="2603165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Cytoplasm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57D8ED-1434-154A-9C95-BB3928D1A019}"/>
              </a:ext>
            </a:extLst>
          </p:cNvPr>
          <p:cNvSpPr/>
          <p:nvPr/>
        </p:nvSpPr>
        <p:spPr>
          <a:xfrm>
            <a:off x="8490835" y="2281237"/>
            <a:ext cx="184666" cy="21932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/>
              <a:t>Chesson P.. Mechanisms of maintenance of species diversity. Annu Rev Ecol Evol Syst 31: 343-366 https://journals.plos.org/ploscompbiol/article?id=10.1371/journal.pcbi.1008010 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991F616-6B8D-7E4F-835A-7EA2E464D66B}"/>
              </a:ext>
            </a:extLst>
          </p:cNvPr>
          <p:cNvSpPr/>
          <p:nvPr/>
        </p:nvSpPr>
        <p:spPr>
          <a:xfrm>
            <a:off x="4988701" y="3499716"/>
            <a:ext cx="1078357" cy="571310"/>
          </a:xfrm>
          <a:prstGeom prst="ellipse">
            <a:avLst/>
          </a:prstGeom>
          <a:solidFill>
            <a:srgbClr val="2111B6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CheB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3E63CF5-0C83-824F-B402-40481648A3C0}"/>
              </a:ext>
            </a:extLst>
          </p:cNvPr>
          <p:cNvSpPr/>
          <p:nvPr/>
        </p:nvSpPr>
        <p:spPr>
          <a:xfrm>
            <a:off x="4834313" y="4405028"/>
            <a:ext cx="1078357" cy="571310"/>
          </a:xfrm>
          <a:prstGeom prst="ellipse">
            <a:avLst/>
          </a:prstGeom>
          <a:solidFill>
            <a:srgbClr val="2111B6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CheB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4015C6F-FA3F-7E46-9764-F4EEC6B780F5}"/>
              </a:ext>
            </a:extLst>
          </p:cNvPr>
          <p:cNvSpPr/>
          <p:nvPr/>
        </p:nvSpPr>
        <p:spPr>
          <a:xfrm>
            <a:off x="6045188" y="3298357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0214312-87F0-3947-8085-D82B1CB6BC96}"/>
              </a:ext>
            </a:extLst>
          </p:cNvPr>
          <p:cNvCxnSpPr>
            <a:endCxn id="46" idx="3"/>
          </p:cNvCxnSpPr>
          <p:nvPr/>
        </p:nvCxnSpPr>
        <p:spPr>
          <a:xfrm>
            <a:off x="5950464" y="3636721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ircular Arrow 47">
            <a:extLst>
              <a:ext uri="{FF2B5EF4-FFF2-40B4-BE49-F238E27FC236}">
                <a16:creationId xmlns:a16="http://schemas.microsoft.com/office/drawing/2014/main" id="{76B6D9A1-7DD8-9F4B-B8DB-0A26EDCD0F95}"/>
              </a:ext>
            </a:extLst>
          </p:cNvPr>
          <p:cNvSpPr/>
          <p:nvPr/>
        </p:nvSpPr>
        <p:spPr>
          <a:xfrm rot="5400000">
            <a:off x="3621776" y="3686779"/>
            <a:ext cx="745695" cy="1058205"/>
          </a:xfrm>
          <a:prstGeom prst="circularArrow">
            <a:avLst>
              <a:gd name="adj1" fmla="val 409"/>
              <a:gd name="adj2" fmla="val 488215"/>
              <a:gd name="adj3" fmla="val 20457684"/>
              <a:gd name="adj4" fmla="val 16453185"/>
              <a:gd name="adj5" fmla="val 7741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49" name="Circular Arrow 48">
            <a:extLst>
              <a:ext uri="{FF2B5EF4-FFF2-40B4-BE49-F238E27FC236}">
                <a16:creationId xmlns:a16="http://schemas.microsoft.com/office/drawing/2014/main" id="{268420DE-B8D5-AE45-A473-252FF82A8346}"/>
              </a:ext>
            </a:extLst>
          </p:cNvPr>
          <p:cNvSpPr/>
          <p:nvPr/>
        </p:nvSpPr>
        <p:spPr>
          <a:xfrm rot="6130445" flipV="1">
            <a:off x="4626859" y="3566287"/>
            <a:ext cx="757221" cy="129919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01E0521-9786-AC4F-88D3-693805E33868}"/>
              </a:ext>
            </a:extLst>
          </p:cNvPr>
          <p:cNvSpPr/>
          <p:nvPr/>
        </p:nvSpPr>
        <p:spPr>
          <a:xfrm>
            <a:off x="3690185" y="4521606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BB275E7-2A51-F84A-A793-1F1084A303EE}"/>
              </a:ext>
            </a:extLst>
          </p:cNvPr>
          <p:cNvSpPr/>
          <p:nvPr/>
        </p:nvSpPr>
        <p:spPr>
          <a:xfrm>
            <a:off x="6997560" y="2070611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731C9CDD-B4F0-CC42-A6B4-EE89021FC9A0}"/>
              </a:ext>
            </a:extLst>
          </p:cNvPr>
          <p:cNvSpPr/>
          <p:nvPr/>
        </p:nvSpPr>
        <p:spPr>
          <a:xfrm>
            <a:off x="6997559" y="2261928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EF1AFB5E-8A93-4645-A7D7-06AD29517783}"/>
              </a:ext>
            </a:extLst>
          </p:cNvPr>
          <p:cNvSpPr/>
          <p:nvPr/>
        </p:nvSpPr>
        <p:spPr>
          <a:xfrm>
            <a:off x="6998593" y="2461504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9A58AEBE-1203-C64F-989A-DB4F35D64154}"/>
              </a:ext>
            </a:extLst>
          </p:cNvPr>
          <p:cNvSpPr/>
          <p:nvPr/>
        </p:nvSpPr>
        <p:spPr>
          <a:xfrm>
            <a:off x="6997559" y="2660478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8AF9C136-3B9C-0A45-9CF8-9177DFB9CE26}"/>
              </a:ext>
            </a:extLst>
          </p:cNvPr>
          <p:cNvSpPr/>
          <p:nvPr/>
        </p:nvSpPr>
        <p:spPr>
          <a:xfrm>
            <a:off x="6766561" y="2052112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CF9FDA64-AF3F-8841-BEBB-94BE7B2139AB}"/>
              </a:ext>
            </a:extLst>
          </p:cNvPr>
          <p:cNvSpPr/>
          <p:nvPr/>
        </p:nvSpPr>
        <p:spPr>
          <a:xfrm>
            <a:off x="6766560" y="2243429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B7622439-83A9-6646-9275-C19C1F6E7021}"/>
              </a:ext>
            </a:extLst>
          </p:cNvPr>
          <p:cNvSpPr/>
          <p:nvPr/>
        </p:nvSpPr>
        <p:spPr>
          <a:xfrm>
            <a:off x="6767594" y="2443005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945C46AF-D460-BB45-9603-A1EA0A17406C}"/>
              </a:ext>
            </a:extLst>
          </p:cNvPr>
          <p:cNvSpPr/>
          <p:nvPr/>
        </p:nvSpPr>
        <p:spPr>
          <a:xfrm>
            <a:off x="6766560" y="2641979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3DEB789-1989-F148-B4E8-FB15F8719106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5527880" y="2669742"/>
            <a:ext cx="1094721" cy="829974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0F7A54AE-1C95-1649-A666-C08A222902F4}"/>
              </a:ext>
            </a:extLst>
          </p:cNvPr>
          <p:cNvSpPr/>
          <p:nvPr/>
        </p:nvSpPr>
        <p:spPr>
          <a:xfrm>
            <a:off x="3810157" y="2665000"/>
            <a:ext cx="1078357" cy="571310"/>
          </a:xfrm>
          <a:prstGeom prst="ellipse">
            <a:avLst/>
          </a:prstGeom>
          <a:solidFill>
            <a:srgbClr val="A10039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CheR</a:t>
            </a:r>
            <a:endParaRPr lang="en-CN" dirty="0">
              <a:latin typeface="Optima" panose="02000503060000020004" pitchFamily="2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81882A8-B021-4A48-8BB3-C025616FBB03}"/>
              </a:ext>
            </a:extLst>
          </p:cNvPr>
          <p:cNvCxnSpPr>
            <a:cxnSpLocks/>
          </p:cNvCxnSpPr>
          <p:nvPr/>
        </p:nvCxnSpPr>
        <p:spPr>
          <a:xfrm flipV="1">
            <a:off x="4835108" y="2660478"/>
            <a:ext cx="1722368" cy="192177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1C94B87-892D-BD4D-8CE1-18B0648F617F}"/>
              </a:ext>
            </a:extLst>
          </p:cNvPr>
          <p:cNvSpPr txBox="1"/>
          <p:nvPr/>
        </p:nvSpPr>
        <p:spPr>
          <a:xfrm>
            <a:off x="5050146" y="2471636"/>
            <a:ext cx="10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+CH</a:t>
            </a:r>
            <a:r>
              <a:rPr lang="en-US" altLang="zh-CN" baseline="-25000" dirty="0">
                <a:latin typeface="Optima" panose="02000503060000020004" pitchFamily="2" charset="0"/>
              </a:rPr>
              <a:t>3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5636E3A-A28F-BE4C-99D2-38320A408A0F}"/>
              </a:ext>
            </a:extLst>
          </p:cNvPr>
          <p:cNvSpPr txBox="1"/>
          <p:nvPr/>
        </p:nvSpPr>
        <p:spPr>
          <a:xfrm>
            <a:off x="5346157" y="2894981"/>
            <a:ext cx="10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-CH</a:t>
            </a:r>
            <a:r>
              <a:rPr lang="en-US" altLang="zh-CN" baseline="-25000" dirty="0">
                <a:latin typeface="Optima" panose="02000503060000020004" pitchFamily="2" charset="0"/>
              </a:rPr>
              <a:t>3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0BEB3F9-C30A-3F4B-87CC-C2DFE485E4E7}"/>
              </a:ext>
            </a:extLst>
          </p:cNvPr>
          <p:cNvSpPr txBox="1"/>
          <p:nvPr/>
        </p:nvSpPr>
        <p:spPr>
          <a:xfrm>
            <a:off x="6809998" y="1374655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8ABF74-B36A-5F43-97A7-2421075B7238}"/>
              </a:ext>
            </a:extLst>
          </p:cNvPr>
          <p:cNvSpPr txBox="1"/>
          <p:nvPr/>
        </p:nvSpPr>
        <p:spPr>
          <a:xfrm>
            <a:off x="7260756" y="811924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F61D939-81D2-C14A-BD93-25EB6331CD6D}"/>
              </a:ext>
            </a:extLst>
          </p:cNvPr>
          <p:cNvSpPr/>
          <p:nvPr/>
        </p:nvSpPr>
        <p:spPr>
          <a:xfrm>
            <a:off x="7907782" y="648614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18DA84C-7039-E443-8851-56518A0DB897}"/>
              </a:ext>
            </a:extLst>
          </p:cNvPr>
          <p:cNvSpPr txBox="1"/>
          <p:nvPr/>
        </p:nvSpPr>
        <p:spPr>
          <a:xfrm>
            <a:off x="7955281" y="641582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416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9F6A0D-8705-974C-B516-BA8F5817FD9B}"/>
              </a:ext>
            </a:extLst>
          </p:cNvPr>
          <p:cNvSpPr/>
          <p:nvPr/>
        </p:nvSpPr>
        <p:spPr>
          <a:xfrm>
            <a:off x="3039205" y="2216563"/>
            <a:ext cx="8433658" cy="238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Pie 7">
            <a:extLst>
              <a:ext uri="{FF2B5EF4-FFF2-40B4-BE49-F238E27FC236}">
                <a16:creationId xmlns:a16="http://schemas.microsoft.com/office/drawing/2014/main" id="{F95D973C-DD61-024A-9FD6-3446B95EBCBE}"/>
              </a:ext>
            </a:extLst>
          </p:cNvPr>
          <p:cNvSpPr/>
          <p:nvPr/>
        </p:nvSpPr>
        <p:spPr>
          <a:xfrm rot="18900000">
            <a:off x="5716306" y="1184427"/>
            <a:ext cx="829056" cy="829056"/>
          </a:xfrm>
          <a:prstGeom prst="pi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D04CAB-14B7-824B-8D00-9F96B014A85B}"/>
              </a:ext>
            </a:extLst>
          </p:cNvPr>
          <p:cNvSpPr/>
          <p:nvPr/>
        </p:nvSpPr>
        <p:spPr>
          <a:xfrm>
            <a:off x="5946873" y="1955063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D574EF-D247-EC4A-A636-468328550376}"/>
              </a:ext>
            </a:extLst>
          </p:cNvPr>
          <p:cNvSpPr/>
          <p:nvPr/>
        </p:nvSpPr>
        <p:spPr>
          <a:xfrm>
            <a:off x="5960146" y="1324635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D6CF9C-FF87-B24A-BCF4-1F9864457F09}"/>
              </a:ext>
            </a:extLst>
          </p:cNvPr>
          <p:cNvSpPr/>
          <p:nvPr/>
        </p:nvSpPr>
        <p:spPr>
          <a:xfrm>
            <a:off x="6174521" y="1930868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97EA35-4B6F-594F-AC05-E93D8C727353}"/>
              </a:ext>
            </a:extLst>
          </p:cNvPr>
          <p:cNvSpPr/>
          <p:nvPr/>
        </p:nvSpPr>
        <p:spPr>
          <a:xfrm>
            <a:off x="6076147" y="2675914"/>
            <a:ext cx="1176731" cy="55997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CheW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34758B4-A97E-834E-8AEE-CF48BBCE26A8}"/>
              </a:ext>
            </a:extLst>
          </p:cNvPr>
          <p:cNvSpPr/>
          <p:nvPr/>
        </p:nvSpPr>
        <p:spPr>
          <a:xfrm>
            <a:off x="6627976" y="3056914"/>
            <a:ext cx="1078357" cy="57131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CheA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1A1879-C1EB-D04C-8AF0-A76AEB663080}"/>
              </a:ext>
            </a:extLst>
          </p:cNvPr>
          <p:cNvSpPr/>
          <p:nvPr/>
        </p:nvSpPr>
        <p:spPr>
          <a:xfrm>
            <a:off x="7643135" y="2802216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21D1E4A-A664-FE48-8295-EC9004A93C25}"/>
              </a:ext>
            </a:extLst>
          </p:cNvPr>
          <p:cNvCxnSpPr>
            <a:stCxn id="15" idx="7"/>
            <a:endCxn id="35" idx="3"/>
          </p:cNvCxnSpPr>
          <p:nvPr/>
        </p:nvCxnSpPr>
        <p:spPr>
          <a:xfrm>
            <a:off x="7548411" y="3140580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14:cNvPr>
              <p14:cNvContentPartPr/>
              <p14:nvPr/>
            </p14:nvContentPartPr>
            <p14:xfrm>
              <a:off x="5333422" y="6081952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5782" y="5973952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Circular Arrow 62">
            <a:extLst>
              <a:ext uri="{FF2B5EF4-FFF2-40B4-BE49-F238E27FC236}">
                <a16:creationId xmlns:a16="http://schemas.microsoft.com/office/drawing/2014/main" id="{5FBC4F56-4B37-7947-B29D-F3EFDCF34D15}"/>
              </a:ext>
            </a:extLst>
          </p:cNvPr>
          <p:cNvSpPr/>
          <p:nvPr/>
        </p:nvSpPr>
        <p:spPr>
          <a:xfrm>
            <a:off x="6664307" y="3535289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01ADD4-3C7C-F14F-BDF2-00E4F19C799A}"/>
              </a:ext>
            </a:extLst>
          </p:cNvPr>
          <p:cNvSpPr txBox="1"/>
          <p:nvPr/>
        </p:nvSpPr>
        <p:spPr>
          <a:xfrm>
            <a:off x="6476093" y="3976422"/>
            <a:ext cx="62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ATP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32BDD8-7972-2E41-B2F3-C68CE8678126}"/>
              </a:ext>
            </a:extLst>
          </p:cNvPr>
          <p:cNvSpPr txBox="1"/>
          <p:nvPr/>
        </p:nvSpPr>
        <p:spPr>
          <a:xfrm>
            <a:off x="7182743" y="3986645"/>
            <a:ext cx="622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ADP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6" name="Circular Arrow 65">
            <a:extLst>
              <a:ext uri="{FF2B5EF4-FFF2-40B4-BE49-F238E27FC236}">
                <a16:creationId xmlns:a16="http://schemas.microsoft.com/office/drawing/2014/main" id="{96EB6AE2-C3A1-C944-B406-F27AD44882A6}"/>
              </a:ext>
            </a:extLst>
          </p:cNvPr>
          <p:cNvSpPr/>
          <p:nvPr/>
        </p:nvSpPr>
        <p:spPr>
          <a:xfrm rot="9989866">
            <a:off x="4962224" y="3070554"/>
            <a:ext cx="1920134" cy="1055981"/>
          </a:xfrm>
          <a:prstGeom prst="circularArrow">
            <a:avLst>
              <a:gd name="adj1" fmla="val 409"/>
              <a:gd name="adj2" fmla="val 609010"/>
              <a:gd name="adj3" fmla="val 20457684"/>
              <a:gd name="adj4" fmla="val 11215051"/>
              <a:gd name="adj5" fmla="val 9518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CACA62-C347-FC41-9924-6016D9A41E09}"/>
              </a:ext>
            </a:extLst>
          </p:cNvPr>
          <p:cNvSpPr txBox="1"/>
          <p:nvPr/>
        </p:nvSpPr>
        <p:spPr>
          <a:xfrm>
            <a:off x="5849942" y="1652986"/>
            <a:ext cx="92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Optima" panose="02000503060000020004" pitchFamily="2" charset="0"/>
              </a:rPr>
              <a:t>MCP</a:t>
            </a:r>
            <a:endParaRPr lang="en-CN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F7F72B5-C3BC-9641-8AE9-A68326B32FA1}"/>
              </a:ext>
            </a:extLst>
          </p:cNvPr>
          <p:cNvSpPr/>
          <p:nvPr/>
        </p:nvSpPr>
        <p:spPr>
          <a:xfrm>
            <a:off x="6423918" y="764094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A96B51-4947-EC42-8437-CCE10871A3C5}"/>
              </a:ext>
            </a:extLst>
          </p:cNvPr>
          <p:cNvSpPr txBox="1"/>
          <p:nvPr/>
        </p:nvSpPr>
        <p:spPr>
          <a:xfrm>
            <a:off x="1023490" y="1700657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Extracellular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Space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F61310-D390-A24F-93F9-B8EFFF3E8989}"/>
              </a:ext>
            </a:extLst>
          </p:cNvPr>
          <p:cNvSpPr txBox="1"/>
          <p:nvPr/>
        </p:nvSpPr>
        <p:spPr>
          <a:xfrm>
            <a:off x="1023743" y="2115018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membrane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47C5F3-80C0-FD48-9097-1F724B46CC1D}"/>
              </a:ext>
            </a:extLst>
          </p:cNvPr>
          <p:cNvSpPr txBox="1"/>
          <p:nvPr/>
        </p:nvSpPr>
        <p:spPr>
          <a:xfrm>
            <a:off x="1809853" y="2603165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Cytoplasm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991F616-6B8D-7E4F-835A-7EA2E464D66B}"/>
              </a:ext>
            </a:extLst>
          </p:cNvPr>
          <p:cNvSpPr/>
          <p:nvPr/>
        </p:nvSpPr>
        <p:spPr>
          <a:xfrm>
            <a:off x="4182287" y="3468339"/>
            <a:ext cx="1078357" cy="571310"/>
          </a:xfrm>
          <a:prstGeom prst="ellipse">
            <a:avLst/>
          </a:prstGeom>
          <a:solidFill>
            <a:srgbClr val="2111B6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CheB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3E63CF5-0C83-824F-B402-40481648A3C0}"/>
              </a:ext>
            </a:extLst>
          </p:cNvPr>
          <p:cNvSpPr/>
          <p:nvPr/>
        </p:nvSpPr>
        <p:spPr>
          <a:xfrm>
            <a:off x="4027899" y="4373651"/>
            <a:ext cx="1078357" cy="571310"/>
          </a:xfrm>
          <a:prstGeom prst="ellipse">
            <a:avLst/>
          </a:prstGeom>
          <a:solidFill>
            <a:srgbClr val="2111B6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CheB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4015C6F-FA3F-7E46-9764-F4EEC6B780F5}"/>
              </a:ext>
            </a:extLst>
          </p:cNvPr>
          <p:cNvSpPr/>
          <p:nvPr/>
        </p:nvSpPr>
        <p:spPr>
          <a:xfrm>
            <a:off x="5238774" y="3266980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0214312-87F0-3947-8085-D82B1CB6BC96}"/>
              </a:ext>
            </a:extLst>
          </p:cNvPr>
          <p:cNvCxnSpPr>
            <a:endCxn id="46" idx="3"/>
          </p:cNvCxnSpPr>
          <p:nvPr/>
        </p:nvCxnSpPr>
        <p:spPr>
          <a:xfrm>
            <a:off x="5144050" y="3605344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ircular Arrow 47">
            <a:extLst>
              <a:ext uri="{FF2B5EF4-FFF2-40B4-BE49-F238E27FC236}">
                <a16:creationId xmlns:a16="http://schemas.microsoft.com/office/drawing/2014/main" id="{76B6D9A1-7DD8-9F4B-B8DB-0A26EDCD0F95}"/>
              </a:ext>
            </a:extLst>
          </p:cNvPr>
          <p:cNvSpPr/>
          <p:nvPr/>
        </p:nvSpPr>
        <p:spPr>
          <a:xfrm rot="5400000">
            <a:off x="2815362" y="3655402"/>
            <a:ext cx="745695" cy="1058205"/>
          </a:xfrm>
          <a:prstGeom prst="circularArrow">
            <a:avLst>
              <a:gd name="adj1" fmla="val 409"/>
              <a:gd name="adj2" fmla="val 488215"/>
              <a:gd name="adj3" fmla="val 20457684"/>
              <a:gd name="adj4" fmla="val 16453185"/>
              <a:gd name="adj5" fmla="val 7741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49" name="Circular Arrow 48">
            <a:extLst>
              <a:ext uri="{FF2B5EF4-FFF2-40B4-BE49-F238E27FC236}">
                <a16:creationId xmlns:a16="http://schemas.microsoft.com/office/drawing/2014/main" id="{268420DE-B8D5-AE45-A473-252FF82A8346}"/>
              </a:ext>
            </a:extLst>
          </p:cNvPr>
          <p:cNvSpPr/>
          <p:nvPr/>
        </p:nvSpPr>
        <p:spPr>
          <a:xfrm rot="6130445" flipV="1">
            <a:off x="3820445" y="3534910"/>
            <a:ext cx="757221" cy="129919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01E0521-9786-AC4F-88D3-693805E33868}"/>
              </a:ext>
            </a:extLst>
          </p:cNvPr>
          <p:cNvSpPr/>
          <p:nvPr/>
        </p:nvSpPr>
        <p:spPr>
          <a:xfrm>
            <a:off x="2883771" y="4490229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BB275E7-2A51-F84A-A793-1F1084A303EE}"/>
              </a:ext>
            </a:extLst>
          </p:cNvPr>
          <p:cNvSpPr/>
          <p:nvPr/>
        </p:nvSpPr>
        <p:spPr>
          <a:xfrm>
            <a:off x="6191146" y="2039234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731C9CDD-B4F0-CC42-A6B4-EE89021FC9A0}"/>
              </a:ext>
            </a:extLst>
          </p:cNvPr>
          <p:cNvSpPr/>
          <p:nvPr/>
        </p:nvSpPr>
        <p:spPr>
          <a:xfrm>
            <a:off x="6191145" y="2230551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EF1AFB5E-8A93-4645-A7D7-06AD29517783}"/>
              </a:ext>
            </a:extLst>
          </p:cNvPr>
          <p:cNvSpPr/>
          <p:nvPr/>
        </p:nvSpPr>
        <p:spPr>
          <a:xfrm>
            <a:off x="6192179" y="2430127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9A58AEBE-1203-C64F-989A-DB4F35D64154}"/>
              </a:ext>
            </a:extLst>
          </p:cNvPr>
          <p:cNvSpPr/>
          <p:nvPr/>
        </p:nvSpPr>
        <p:spPr>
          <a:xfrm>
            <a:off x="6191145" y="2629101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8AF9C136-3B9C-0A45-9CF8-9177DFB9CE26}"/>
              </a:ext>
            </a:extLst>
          </p:cNvPr>
          <p:cNvSpPr/>
          <p:nvPr/>
        </p:nvSpPr>
        <p:spPr>
          <a:xfrm>
            <a:off x="5960147" y="2020735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CF9FDA64-AF3F-8841-BEBB-94BE7B2139AB}"/>
              </a:ext>
            </a:extLst>
          </p:cNvPr>
          <p:cNvSpPr/>
          <p:nvPr/>
        </p:nvSpPr>
        <p:spPr>
          <a:xfrm>
            <a:off x="5960146" y="2212052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B7622439-83A9-6646-9275-C19C1F6E7021}"/>
              </a:ext>
            </a:extLst>
          </p:cNvPr>
          <p:cNvSpPr/>
          <p:nvPr/>
        </p:nvSpPr>
        <p:spPr>
          <a:xfrm>
            <a:off x="5961180" y="2411628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945C46AF-D460-BB45-9603-A1EA0A17406C}"/>
              </a:ext>
            </a:extLst>
          </p:cNvPr>
          <p:cNvSpPr/>
          <p:nvPr/>
        </p:nvSpPr>
        <p:spPr>
          <a:xfrm>
            <a:off x="5960146" y="2610602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3DEB789-1989-F148-B4E8-FB15F8719106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4721466" y="2638365"/>
            <a:ext cx="1094721" cy="829974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0F7A54AE-1C95-1649-A666-C08A222902F4}"/>
              </a:ext>
            </a:extLst>
          </p:cNvPr>
          <p:cNvSpPr/>
          <p:nvPr/>
        </p:nvSpPr>
        <p:spPr>
          <a:xfrm>
            <a:off x="3003743" y="2633623"/>
            <a:ext cx="1078357" cy="571310"/>
          </a:xfrm>
          <a:prstGeom prst="ellipse">
            <a:avLst/>
          </a:prstGeom>
          <a:solidFill>
            <a:srgbClr val="A10039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CheR</a:t>
            </a:r>
            <a:endParaRPr lang="en-CN" dirty="0">
              <a:latin typeface="Optima" panose="02000503060000020004" pitchFamily="2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81882A8-B021-4A48-8BB3-C025616FBB03}"/>
              </a:ext>
            </a:extLst>
          </p:cNvPr>
          <p:cNvCxnSpPr>
            <a:cxnSpLocks/>
          </p:cNvCxnSpPr>
          <p:nvPr/>
        </p:nvCxnSpPr>
        <p:spPr>
          <a:xfrm flipV="1">
            <a:off x="4028694" y="2629101"/>
            <a:ext cx="1722368" cy="192177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1C94B87-892D-BD4D-8CE1-18B0648F617F}"/>
              </a:ext>
            </a:extLst>
          </p:cNvPr>
          <p:cNvSpPr txBox="1"/>
          <p:nvPr/>
        </p:nvSpPr>
        <p:spPr>
          <a:xfrm>
            <a:off x="4243732" y="2440259"/>
            <a:ext cx="10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+CH</a:t>
            </a:r>
            <a:r>
              <a:rPr lang="en-US" altLang="zh-CN" baseline="-25000" dirty="0">
                <a:latin typeface="Optima" panose="02000503060000020004" pitchFamily="2" charset="0"/>
              </a:rPr>
              <a:t>3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5636E3A-A28F-BE4C-99D2-38320A408A0F}"/>
              </a:ext>
            </a:extLst>
          </p:cNvPr>
          <p:cNvSpPr txBox="1"/>
          <p:nvPr/>
        </p:nvSpPr>
        <p:spPr>
          <a:xfrm>
            <a:off x="4539743" y="2863604"/>
            <a:ext cx="10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-CH</a:t>
            </a:r>
            <a:r>
              <a:rPr lang="en-US" altLang="zh-CN" baseline="-25000" dirty="0">
                <a:latin typeface="Optima" panose="02000503060000020004" pitchFamily="2" charset="0"/>
              </a:rPr>
              <a:t>3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18A8CC7-726B-9A46-9A64-F783D42CE56B}"/>
              </a:ext>
            </a:extLst>
          </p:cNvPr>
          <p:cNvSpPr/>
          <p:nvPr/>
        </p:nvSpPr>
        <p:spPr>
          <a:xfrm>
            <a:off x="8298602" y="3375983"/>
            <a:ext cx="1078356" cy="571310"/>
          </a:xfrm>
          <a:prstGeom prst="ellipse">
            <a:avLst/>
          </a:prstGeom>
          <a:solidFill>
            <a:srgbClr val="977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CheY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744DD54-8612-5F47-86BD-3237F4133246}"/>
              </a:ext>
            </a:extLst>
          </p:cNvPr>
          <p:cNvSpPr/>
          <p:nvPr/>
        </p:nvSpPr>
        <p:spPr>
          <a:xfrm>
            <a:off x="9376958" y="3174624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8D417F8-BD74-C34B-A1B8-38F4D73D4F2B}"/>
              </a:ext>
            </a:extLst>
          </p:cNvPr>
          <p:cNvCxnSpPr>
            <a:endCxn id="59" idx="3"/>
          </p:cNvCxnSpPr>
          <p:nvPr/>
        </p:nvCxnSpPr>
        <p:spPr>
          <a:xfrm>
            <a:off x="9282234" y="3512988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24AE2FF6-54F7-454A-8EA6-A0592506864A}"/>
              </a:ext>
            </a:extLst>
          </p:cNvPr>
          <p:cNvSpPr/>
          <p:nvPr/>
        </p:nvSpPr>
        <p:spPr>
          <a:xfrm>
            <a:off x="8362609" y="4576133"/>
            <a:ext cx="1078356" cy="571310"/>
          </a:xfrm>
          <a:prstGeom prst="ellipse">
            <a:avLst/>
          </a:prstGeom>
          <a:solidFill>
            <a:srgbClr val="BC91DD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CheY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29F0F6C-2F5D-084A-8C38-ADB5BBB53DE7}"/>
              </a:ext>
            </a:extLst>
          </p:cNvPr>
          <p:cNvSpPr/>
          <p:nvPr/>
        </p:nvSpPr>
        <p:spPr>
          <a:xfrm>
            <a:off x="9908879" y="3794129"/>
            <a:ext cx="1078356" cy="571310"/>
          </a:xfrm>
          <a:prstGeom prst="ellipse">
            <a:avLst/>
          </a:prstGeom>
          <a:solidFill>
            <a:srgbClr val="4BA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CheZ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68" name="Circular Arrow 67">
            <a:extLst>
              <a:ext uri="{FF2B5EF4-FFF2-40B4-BE49-F238E27FC236}">
                <a16:creationId xmlns:a16="http://schemas.microsoft.com/office/drawing/2014/main" id="{3C504F55-6F47-7943-A38F-8FF422357FB9}"/>
              </a:ext>
            </a:extLst>
          </p:cNvPr>
          <p:cNvSpPr/>
          <p:nvPr/>
        </p:nvSpPr>
        <p:spPr>
          <a:xfrm rot="4889252">
            <a:off x="8419824" y="3799993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9" name="Circular Arrow 68">
            <a:extLst>
              <a:ext uri="{FF2B5EF4-FFF2-40B4-BE49-F238E27FC236}">
                <a16:creationId xmlns:a16="http://schemas.microsoft.com/office/drawing/2014/main" id="{82CEB79D-AC4F-A34C-9E0A-01B19CC52803}"/>
              </a:ext>
            </a:extLst>
          </p:cNvPr>
          <p:cNvSpPr/>
          <p:nvPr/>
        </p:nvSpPr>
        <p:spPr>
          <a:xfrm rot="6130445" flipV="1">
            <a:off x="9458486" y="3808680"/>
            <a:ext cx="869072" cy="129919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7D91EF6-2B91-C24D-AE6E-A1E6E4B27250}"/>
              </a:ext>
            </a:extLst>
          </p:cNvPr>
          <p:cNvSpPr/>
          <p:nvPr/>
        </p:nvSpPr>
        <p:spPr>
          <a:xfrm>
            <a:off x="9785042" y="4744726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77" name="Circular Arrow 76">
            <a:extLst>
              <a:ext uri="{FF2B5EF4-FFF2-40B4-BE49-F238E27FC236}">
                <a16:creationId xmlns:a16="http://schemas.microsoft.com/office/drawing/2014/main" id="{E280EE4A-CB9B-4E44-AADC-027B704FD869}"/>
              </a:ext>
            </a:extLst>
          </p:cNvPr>
          <p:cNvSpPr/>
          <p:nvPr/>
        </p:nvSpPr>
        <p:spPr>
          <a:xfrm rot="850043" flipV="1">
            <a:off x="7521464" y="2933055"/>
            <a:ext cx="869072" cy="125276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E8F0DFDD-F4BA-D649-AD4F-D6D5C75E54E3}"/>
              </a:ext>
            </a:extLst>
          </p:cNvPr>
          <p:cNvCxnSpPr>
            <a:cxnSpLocks/>
          </p:cNvCxnSpPr>
          <p:nvPr/>
        </p:nvCxnSpPr>
        <p:spPr>
          <a:xfrm>
            <a:off x="9230277" y="1365682"/>
            <a:ext cx="1197802" cy="586232"/>
          </a:xfrm>
          <a:prstGeom prst="curvedConnector3">
            <a:avLst>
              <a:gd name="adj1" fmla="val 165703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DD103A83-0660-D14D-A329-BC6B97F9698B}"/>
              </a:ext>
            </a:extLst>
          </p:cNvPr>
          <p:cNvSpPr/>
          <p:nvPr/>
        </p:nvSpPr>
        <p:spPr>
          <a:xfrm>
            <a:off x="9997536" y="1525049"/>
            <a:ext cx="365760" cy="68580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C18C3EAD-44E3-5546-B064-51C0E8F0ED88}"/>
              </a:ext>
            </a:extLst>
          </p:cNvPr>
          <p:cNvSpPr/>
          <p:nvPr/>
        </p:nvSpPr>
        <p:spPr>
          <a:xfrm rot="5400000">
            <a:off x="10002266" y="1891220"/>
            <a:ext cx="379478" cy="87680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83" name="Curved Connector 82">
            <a:extLst>
              <a:ext uri="{FF2B5EF4-FFF2-40B4-BE49-F238E27FC236}">
                <a16:creationId xmlns:a16="http://schemas.microsoft.com/office/drawing/2014/main" id="{5F2623C3-24DC-0A48-AD13-86F884FCD765}"/>
              </a:ext>
            </a:extLst>
          </p:cNvPr>
          <p:cNvCxnSpPr>
            <a:cxnSpLocks/>
            <a:stCxn id="81" idx="0"/>
          </p:cNvCxnSpPr>
          <p:nvPr/>
        </p:nvCxnSpPr>
        <p:spPr>
          <a:xfrm rot="5400000" flipH="1" flipV="1">
            <a:off x="10334595" y="485428"/>
            <a:ext cx="885443" cy="1193800"/>
          </a:xfrm>
          <a:prstGeom prst="curvedConnector2">
            <a:avLst/>
          </a:prstGeom>
          <a:ln w="304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CDE63F0-DBCD-3D48-BF39-823BEFB3CD95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8837780" y="2548881"/>
            <a:ext cx="1065745" cy="827102"/>
          </a:xfrm>
          <a:prstGeom prst="straightConnector1">
            <a:avLst/>
          </a:prstGeom>
          <a:ln w="285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7F24B33-C7A4-434F-BC60-DA1E1DFED4EF}"/>
              </a:ext>
            </a:extLst>
          </p:cNvPr>
          <p:cNvSpPr txBox="1"/>
          <p:nvPr/>
        </p:nvSpPr>
        <p:spPr>
          <a:xfrm>
            <a:off x="9582987" y="2679421"/>
            <a:ext cx="209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CW</a:t>
            </a:r>
            <a:r>
              <a:rPr lang="zh-CN" altLang="en-US">
                <a:latin typeface="Optima" panose="02000503060000020004" pitchFamily="2" charset="0"/>
              </a:rPr>
              <a:t> </a:t>
            </a:r>
            <a:r>
              <a:rPr lang="en-US" altLang="zh-CN" dirty="0">
                <a:latin typeface="Optima" panose="02000503060000020004" pitchFamily="2" charset="0"/>
              </a:rPr>
              <a:t>rotation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5217DDC-CF36-9E42-8954-39D35D67FB08}"/>
              </a:ext>
            </a:extLst>
          </p:cNvPr>
          <p:cNvSpPr txBox="1"/>
          <p:nvPr/>
        </p:nvSpPr>
        <p:spPr>
          <a:xfrm>
            <a:off x="4335571" y="745442"/>
            <a:ext cx="2328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Stimulus: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ligand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71BD837-C536-1345-8850-697133A0030D}"/>
              </a:ext>
            </a:extLst>
          </p:cNvPr>
          <p:cNvSpPr txBox="1"/>
          <p:nvPr/>
        </p:nvSpPr>
        <p:spPr>
          <a:xfrm>
            <a:off x="7886875" y="5156515"/>
            <a:ext cx="2743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Initially: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Feed-forward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67DC3E4-4F7A-8147-82AB-00D080A4ACE1}"/>
              </a:ext>
            </a:extLst>
          </p:cNvPr>
          <p:cNvSpPr txBox="1"/>
          <p:nvPr/>
        </p:nvSpPr>
        <p:spPr>
          <a:xfrm>
            <a:off x="3554864" y="5156515"/>
            <a:ext cx="1778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Adaptation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endParaRPr lang="en-CN" sz="2000">
              <a:latin typeface="Optima" panose="02000503060000020004" pitchFamily="2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A8AA1DE-46C3-E441-A4C7-2C54134EB1F5}"/>
              </a:ext>
            </a:extLst>
          </p:cNvPr>
          <p:cNvSpPr txBox="1"/>
          <p:nvPr/>
        </p:nvSpPr>
        <p:spPr>
          <a:xfrm>
            <a:off x="8821988" y="740823"/>
            <a:ext cx="1338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Response</a:t>
            </a:r>
            <a:endParaRPr lang="en-CN" sz="2000">
              <a:latin typeface="Optima" panose="02000503060000020004" pitchFamily="2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53DD7CF-B8B4-2241-90CE-BBDA92671909}"/>
              </a:ext>
            </a:extLst>
          </p:cNvPr>
          <p:cNvSpPr txBox="1"/>
          <p:nvPr/>
        </p:nvSpPr>
        <p:spPr>
          <a:xfrm>
            <a:off x="6025335" y="1345413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BF9C0F3-FFD9-A644-8968-291B543F285B}"/>
              </a:ext>
            </a:extLst>
          </p:cNvPr>
          <p:cNvSpPr txBox="1"/>
          <p:nvPr/>
        </p:nvSpPr>
        <p:spPr>
          <a:xfrm>
            <a:off x="6476093" y="782682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46C5465-9FDA-BD4B-AC18-B21C6EEF2ACA}"/>
              </a:ext>
            </a:extLst>
          </p:cNvPr>
          <p:cNvSpPr/>
          <p:nvPr/>
        </p:nvSpPr>
        <p:spPr>
          <a:xfrm>
            <a:off x="7015993" y="463349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4E46154-C5E1-2843-8B65-F1C4410DD943}"/>
              </a:ext>
            </a:extLst>
          </p:cNvPr>
          <p:cNvSpPr txBox="1"/>
          <p:nvPr/>
        </p:nvSpPr>
        <p:spPr>
          <a:xfrm>
            <a:off x="7063492" y="456317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882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4">
            <a:extLst>
              <a:ext uri="{FF2B5EF4-FFF2-40B4-BE49-F238E27FC236}">
                <a16:creationId xmlns:a16="http://schemas.microsoft.com/office/drawing/2014/main" id="{F27F53A2-2D56-C947-9C09-1CE3075357DF}"/>
              </a:ext>
            </a:extLst>
          </p:cNvPr>
          <p:cNvSpPr>
            <a:spLocks noChangeAspect="1"/>
          </p:cNvSpPr>
          <p:nvPr/>
        </p:nvSpPr>
        <p:spPr bwMode="auto">
          <a:xfrm>
            <a:off x="476655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X</a:t>
            </a:r>
          </a:p>
        </p:txBody>
      </p:sp>
      <p:cxnSp>
        <p:nvCxnSpPr>
          <p:cNvPr id="6" name="Straight Arrow Connector 30">
            <a:extLst>
              <a:ext uri="{FF2B5EF4-FFF2-40B4-BE49-F238E27FC236}">
                <a16:creationId xmlns:a16="http://schemas.microsoft.com/office/drawing/2014/main" id="{D3290F87-73A4-C94B-8744-7F452F563DF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42663" y="2117919"/>
            <a:ext cx="766252" cy="0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7" name="Oval 14">
            <a:extLst>
              <a:ext uri="{FF2B5EF4-FFF2-40B4-BE49-F238E27FC236}">
                <a16:creationId xmlns:a16="http://schemas.microsoft.com/office/drawing/2014/main" id="{D0B49ADD-7CE0-B542-B825-66EAC3B5001F}"/>
              </a:ext>
            </a:extLst>
          </p:cNvPr>
          <p:cNvSpPr>
            <a:spLocks noChangeAspect="1"/>
          </p:cNvSpPr>
          <p:nvPr/>
        </p:nvSpPr>
        <p:spPr bwMode="auto">
          <a:xfrm>
            <a:off x="6125088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Y</a:t>
            </a:r>
          </a:p>
        </p:txBody>
      </p:sp>
      <p:sp>
        <p:nvSpPr>
          <p:cNvPr id="8" name="Oval 14">
            <a:extLst>
              <a:ext uri="{FF2B5EF4-FFF2-40B4-BE49-F238E27FC236}">
                <a16:creationId xmlns:a16="http://schemas.microsoft.com/office/drawing/2014/main" id="{40413EC1-B377-C641-B971-C2A50693EDEC}"/>
              </a:ext>
            </a:extLst>
          </p:cNvPr>
          <p:cNvSpPr>
            <a:spLocks noChangeAspect="1"/>
          </p:cNvSpPr>
          <p:nvPr/>
        </p:nvSpPr>
        <p:spPr bwMode="auto">
          <a:xfrm>
            <a:off x="748362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Z</a:t>
            </a:r>
          </a:p>
        </p:txBody>
      </p:sp>
      <p:cxnSp>
        <p:nvCxnSpPr>
          <p:cNvPr id="14" name="Straight Arrow Connector 30">
            <a:extLst>
              <a:ext uri="{FF2B5EF4-FFF2-40B4-BE49-F238E27FC236}">
                <a16:creationId xmlns:a16="http://schemas.microsoft.com/office/drawing/2014/main" id="{22D95DCF-1B3F-7B4C-B6F7-F9CBC61BB1D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03377" y="2117919"/>
            <a:ext cx="766252" cy="0"/>
          </a:xfrm>
          <a:prstGeom prst="straightConnector1">
            <a:avLst/>
          </a:prstGeom>
          <a:noFill/>
          <a:ln w="317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21" name="Arc 20">
            <a:extLst>
              <a:ext uri="{FF2B5EF4-FFF2-40B4-BE49-F238E27FC236}">
                <a16:creationId xmlns:a16="http://schemas.microsoft.com/office/drawing/2014/main" id="{12A8DE82-2C27-9748-8797-5EDD1430B962}"/>
              </a:ext>
            </a:extLst>
          </p:cNvPr>
          <p:cNvSpPr/>
          <p:nvPr/>
        </p:nvSpPr>
        <p:spPr>
          <a:xfrm>
            <a:off x="4545993" y="1412523"/>
            <a:ext cx="3434024" cy="2876441"/>
          </a:xfrm>
          <a:prstGeom prst="arc">
            <a:avLst>
              <a:gd name="adj1" fmla="val 13097412"/>
              <a:gd name="adj2" fmla="val 19359844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31A240-C91B-5A4C-BD45-E855705CB8DB}"/>
              </a:ext>
            </a:extLst>
          </p:cNvPr>
          <p:cNvSpPr txBox="1"/>
          <p:nvPr/>
        </p:nvSpPr>
        <p:spPr>
          <a:xfrm>
            <a:off x="6096000" y="981284"/>
            <a:ext cx="370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83851E-C1A3-2542-B433-2ED501265F1F}"/>
              </a:ext>
            </a:extLst>
          </p:cNvPr>
          <p:cNvSpPr txBox="1"/>
          <p:nvPr/>
        </p:nvSpPr>
        <p:spPr>
          <a:xfrm>
            <a:off x="5425692" y="168243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C4FD98-0B3C-A842-A047-07E30FB993C9}"/>
              </a:ext>
            </a:extLst>
          </p:cNvPr>
          <p:cNvSpPr txBox="1"/>
          <p:nvPr/>
        </p:nvSpPr>
        <p:spPr>
          <a:xfrm>
            <a:off x="6801196" y="172860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</p:spTree>
    <p:extLst>
      <p:ext uri="{BB962C8B-B14F-4D97-AF65-F5344CB8AC3E}">
        <p14:creationId xmlns:p14="http://schemas.microsoft.com/office/powerpoint/2010/main" val="3922417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4">
            <a:extLst>
              <a:ext uri="{FF2B5EF4-FFF2-40B4-BE49-F238E27FC236}">
                <a16:creationId xmlns:a16="http://schemas.microsoft.com/office/drawing/2014/main" id="{F27F53A2-2D56-C947-9C09-1CE3075357DF}"/>
              </a:ext>
            </a:extLst>
          </p:cNvPr>
          <p:cNvSpPr>
            <a:spLocks noChangeAspect="1"/>
          </p:cNvSpPr>
          <p:nvPr/>
        </p:nvSpPr>
        <p:spPr bwMode="auto">
          <a:xfrm>
            <a:off x="476655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X</a:t>
            </a:r>
          </a:p>
        </p:txBody>
      </p:sp>
      <p:cxnSp>
        <p:nvCxnSpPr>
          <p:cNvPr id="6" name="Straight Arrow Connector 30">
            <a:extLst>
              <a:ext uri="{FF2B5EF4-FFF2-40B4-BE49-F238E27FC236}">
                <a16:creationId xmlns:a16="http://schemas.microsoft.com/office/drawing/2014/main" id="{D3290F87-73A4-C94B-8744-7F452F563DF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42663" y="2117919"/>
            <a:ext cx="766252" cy="0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7" name="Oval 14">
            <a:extLst>
              <a:ext uri="{FF2B5EF4-FFF2-40B4-BE49-F238E27FC236}">
                <a16:creationId xmlns:a16="http://schemas.microsoft.com/office/drawing/2014/main" id="{D0B49ADD-7CE0-B542-B825-66EAC3B5001F}"/>
              </a:ext>
            </a:extLst>
          </p:cNvPr>
          <p:cNvSpPr>
            <a:spLocks noChangeAspect="1"/>
          </p:cNvSpPr>
          <p:nvPr/>
        </p:nvSpPr>
        <p:spPr bwMode="auto">
          <a:xfrm>
            <a:off x="6125088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Y</a:t>
            </a:r>
          </a:p>
        </p:txBody>
      </p:sp>
      <p:sp>
        <p:nvSpPr>
          <p:cNvPr id="8" name="Oval 14">
            <a:extLst>
              <a:ext uri="{FF2B5EF4-FFF2-40B4-BE49-F238E27FC236}">
                <a16:creationId xmlns:a16="http://schemas.microsoft.com/office/drawing/2014/main" id="{40413EC1-B377-C641-B971-C2A50693EDEC}"/>
              </a:ext>
            </a:extLst>
          </p:cNvPr>
          <p:cNvSpPr>
            <a:spLocks noChangeAspect="1"/>
          </p:cNvSpPr>
          <p:nvPr/>
        </p:nvSpPr>
        <p:spPr bwMode="auto">
          <a:xfrm>
            <a:off x="5430542" y="3033651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83851E-C1A3-2542-B433-2ED501265F1F}"/>
              </a:ext>
            </a:extLst>
          </p:cNvPr>
          <p:cNvSpPr txBox="1"/>
          <p:nvPr/>
        </p:nvSpPr>
        <p:spPr>
          <a:xfrm>
            <a:off x="5425692" y="168243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  <p:cxnSp>
        <p:nvCxnSpPr>
          <p:cNvPr id="11" name="Straight Arrow Connector 30">
            <a:extLst>
              <a:ext uri="{FF2B5EF4-FFF2-40B4-BE49-F238E27FC236}">
                <a16:creationId xmlns:a16="http://schemas.microsoft.com/office/drawing/2014/main" id="{8FDAD1F3-25A4-CB47-AD7B-972FFECEEB3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051100" y="2361132"/>
            <a:ext cx="383126" cy="610966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cxnSp>
        <p:nvCxnSpPr>
          <p:cNvPr id="15" name="Straight Arrow Connector 30">
            <a:extLst>
              <a:ext uri="{FF2B5EF4-FFF2-40B4-BE49-F238E27FC236}">
                <a16:creationId xmlns:a16="http://schemas.microsoft.com/office/drawing/2014/main" id="{724F1B7A-A9B3-AD42-9669-D55F5B68448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718775" y="2378432"/>
            <a:ext cx="383126" cy="610966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A21052E-D837-8344-A1BD-33601AAA05EF}"/>
              </a:ext>
            </a:extLst>
          </p:cNvPr>
          <p:cNvSpPr txBox="1"/>
          <p:nvPr/>
        </p:nvSpPr>
        <p:spPr>
          <a:xfrm>
            <a:off x="5910338" y="249991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4F3DD9-AA3D-114A-A889-3FB8DCA475D2}"/>
              </a:ext>
            </a:extLst>
          </p:cNvPr>
          <p:cNvSpPr txBox="1"/>
          <p:nvPr/>
        </p:nvSpPr>
        <p:spPr>
          <a:xfrm>
            <a:off x="4872049" y="249991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</p:spTree>
    <p:extLst>
      <p:ext uri="{BB962C8B-B14F-4D97-AF65-F5344CB8AC3E}">
        <p14:creationId xmlns:p14="http://schemas.microsoft.com/office/powerpoint/2010/main" val="1676049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31690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750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412424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745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238990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844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282155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299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805550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284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371134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.01, .005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.04,.02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.01, .005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.04,.02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.8, .9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.04,.02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.01, .005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.04,.02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.01, .005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572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8045</TotalTime>
  <Words>594</Words>
  <Application>Microsoft Macintosh PowerPoint</Application>
  <PresentationFormat>Widescreen</PresentationFormat>
  <Paragraphs>268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Optima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pcompeau</dc:creator>
  <cp:lastModifiedBy>pcompeau</cp:lastModifiedBy>
  <cp:revision>116</cp:revision>
  <dcterms:created xsi:type="dcterms:W3CDTF">2018-03-09T06:37:14Z</dcterms:created>
  <dcterms:modified xsi:type="dcterms:W3CDTF">2020-09-21T02:00:32Z</dcterms:modified>
</cp:coreProperties>
</file>