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987" autoAdjust="0"/>
    <p:restoredTop sz="94333" autoAdjust="0"/>
  </p:normalViewPr>
  <p:slideViewPr>
    <p:cSldViewPr snapToGrid="0">
      <p:cViewPr varScale="1">
        <p:scale>
          <a:sx n="107" d="100"/>
          <a:sy n="107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C1E67-2F11-40A0-AC41-8CA7F976929F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389A3-6157-499E-8769-D8992C013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71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389A3-6157-499E-8769-D8992C0132D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19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0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10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22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81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44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609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03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1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46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0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8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0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0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6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6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1616-86AB-4101-93FB-27F78E60596D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61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CF32-3924-6930-B9CD-DF52D6B1F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/>
              <a:t>Coleta Ágil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392D7A-EE8A-F296-3340-428FB6A1F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1D2125"/>
                </a:solidFill>
                <a:effectLst/>
                <a:latin typeface="-apple-system"/>
              </a:rPr>
              <a:t>Entrega 4 - Engenharia de Software Orientada a Serviços - Fase de Modelagem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76CEF1-A936-4E2D-8C14-B2E22B83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59" y="2163283"/>
            <a:ext cx="2969391" cy="17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5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93DF-7A1A-8785-B115-C30A3186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318D9-3108-B8BB-6174-AE5BA04B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459" y="111025"/>
            <a:ext cx="3645271" cy="645459"/>
          </a:xfrm>
        </p:spPr>
        <p:txBody>
          <a:bodyPr>
            <a:normAutofit fontScale="90000"/>
          </a:bodyPr>
          <a:lstStyle/>
          <a:p>
            <a:r>
              <a:rPr lang="pt-BR" dirty="0"/>
              <a:t>2 – Coleta de Lixo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0260B1-CCF4-E3B3-D0E6-B38DD28FD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756484"/>
            <a:ext cx="5029200" cy="5345031"/>
          </a:xfrm>
        </p:spPr>
        <p:txBody>
          <a:bodyPr>
            <a:normAutofit fontScale="25000" lnSpcReduction="20000"/>
          </a:bodyPr>
          <a:lstStyle/>
          <a:p>
            <a:r>
              <a:rPr lang="pt-BR" sz="6000" dirty="0">
                <a:solidFill>
                  <a:srgbClr val="17191C"/>
                </a:solidFill>
              </a:rPr>
              <a:t>No passo anterior o usuário governamental solicitou coleta de lixo e informou parâmetros de coleta e telefone do coletor condutor</a:t>
            </a:r>
            <a:endParaRPr lang="pt-BR" sz="6000" dirty="0">
              <a:solidFill>
                <a:srgbClr val="17191C"/>
              </a:solidFill>
              <a:latin typeface="ui-monospace"/>
            </a:endParaRPr>
          </a:p>
          <a:p>
            <a:r>
              <a:rPr lang="pt-BR" sz="6000" dirty="0">
                <a:solidFill>
                  <a:schemeClr val="tx1"/>
                </a:solidFill>
                <a:cs typeface="Arial" panose="020B0604020202020204" pitchFamily="34" charset="0"/>
              </a:rPr>
              <a:t>O aplicativo irá compilar os parâmetros , em seguida ele realizará uma validação previa (contexto do formulário, telefone condutor, campos ausentes, etc.), se faltar algo o formulário será descartado e o fluxo do cidadão será resetado.</a:t>
            </a:r>
          </a:p>
          <a:p>
            <a:r>
              <a:rPr lang="pt-BR" sz="6000" dirty="0">
                <a:solidFill>
                  <a:schemeClr val="tx1"/>
                </a:solidFill>
                <a:cs typeface="Arial" panose="020B0604020202020204" pitchFamily="34" charset="0"/>
              </a:rPr>
              <a:t>O modelo receberá os dados do aplicativo e incorporará em seu script as restrições impostas e gerará a rota melhor otimizada e repassara o telefone do condutor.</a:t>
            </a:r>
          </a:p>
          <a:p>
            <a:r>
              <a:rPr lang="pt-BR" sz="6000" dirty="0">
                <a:solidFill>
                  <a:schemeClr val="tx1"/>
                </a:solidFill>
                <a:cs typeface="Arial" panose="020B0604020202020204" pitchFamily="34" charset="0"/>
              </a:rPr>
              <a:t>O modelo se comunicara com a API do </a:t>
            </a:r>
            <a:r>
              <a:rPr lang="pt-BR" sz="6000" dirty="0" err="1">
                <a:solidFill>
                  <a:schemeClr val="tx1"/>
                </a:solidFill>
                <a:cs typeface="Arial" panose="020B0604020202020204" pitchFamily="34" charset="0"/>
              </a:rPr>
              <a:t>Waze</a:t>
            </a:r>
            <a:r>
              <a:rPr lang="pt-BR" sz="6000" dirty="0">
                <a:solidFill>
                  <a:schemeClr val="tx1"/>
                </a:solidFill>
                <a:cs typeface="Arial" panose="020B0604020202020204" pitchFamily="34" charset="0"/>
              </a:rPr>
              <a:t> e enviará a rota para o mesmo ser renderizado ao número do condutor, então o </a:t>
            </a:r>
            <a:r>
              <a:rPr lang="pt-BR" sz="6000" dirty="0" err="1">
                <a:solidFill>
                  <a:schemeClr val="tx1"/>
                </a:solidFill>
                <a:cs typeface="Arial" panose="020B0604020202020204" pitchFamily="34" charset="0"/>
              </a:rPr>
              <a:t>Waze</a:t>
            </a:r>
            <a:r>
              <a:rPr lang="pt-BR" sz="6000" dirty="0">
                <a:solidFill>
                  <a:schemeClr val="tx1"/>
                </a:solidFill>
                <a:cs typeface="Arial" panose="020B0604020202020204" pitchFamily="34" charset="0"/>
              </a:rPr>
              <a:t> vai mapear a rota</a:t>
            </a:r>
          </a:p>
          <a:p>
            <a:r>
              <a:rPr lang="pt-BR" sz="6000" dirty="0">
                <a:solidFill>
                  <a:schemeClr val="tx1"/>
                </a:solidFill>
                <a:cs typeface="Arial" panose="020B0604020202020204" pitchFamily="34" charset="0"/>
              </a:rPr>
              <a:t>Será enviado uma </a:t>
            </a:r>
            <a:r>
              <a:rPr lang="pt-BR" sz="6000" b="0" i="1" dirty="0" err="1">
                <a:solidFill>
                  <a:srgbClr val="1F2328"/>
                </a:solidFill>
                <a:effectLst/>
                <a:cs typeface="Arial" panose="020B0604020202020204" pitchFamily="34" charset="0"/>
              </a:rPr>
              <a:t>push</a:t>
            </a:r>
            <a:r>
              <a:rPr lang="pt-BR" sz="6000" b="0" i="1" dirty="0">
                <a:solidFill>
                  <a:srgbClr val="1F2328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BR" sz="6000" b="0" i="1" dirty="0" err="1">
                <a:solidFill>
                  <a:srgbClr val="1F2328"/>
                </a:solidFill>
                <a:effectLst/>
                <a:cs typeface="Arial" panose="020B0604020202020204" pitchFamily="34" charset="0"/>
              </a:rPr>
              <a:t>notification</a:t>
            </a:r>
            <a:r>
              <a:rPr lang="pt-BR" sz="6000" b="0" i="1" dirty="0">
                <a:solidFill>
                  <a:srgbClr val="1F2328"/>
                </a:solidFill>
                <a:effectLst/>
                <a:cs typeface="Arial" panose="020B0604020202020204" pitchFamily="34" charset="0"/>
              </a:rPr>
              <a:t> para o celular do condutor com o mapa do </a:t>
            </a:r>
            <a:r>
              <a:rPr lang="pt-BR" sz="6000" i="1" dirty="0" err="1">
                <a:solidFill>
                  <a:srgbClr val="1F2328"/>
                </a:solidFill>
                <a:cs typeface="Arial" panose="020B0604020202020204" pitchFamily="34" charset="0"/>
              </a:rPr>
              <a:t>W</a:t>
            </a:r>
            <a:r>
              <a:rPr lang="pt-BR" sz="6000" b="0" i="1" dirty="0" err="1">
                <a:solidFill>
                  <a:srgbClr val="1F2328"/>
                </a:solidFill>
                <a:effectLst/>
                <a:cs typeface="Arial" panose="020B0604020202020204" pitchFamily="34" charset="0"/>
              </a:rPr>
              <a:t>aze</a:t>
            </a:r>
            <a:r>
              <a:rPr lang="pt-BR" sz="6000" b="0" i="1" dirty="0">
                <a:solidFill>
                  <a:srgbClr val="1F2328"/>
                </a:solidFill>
                <a:effectLst/>
                <a:cs typeface="Arial" panose="020B0604020202020204" pitchFamily="34" charset="0"/>
              </a:rPr>
              <a:t> com a rota renderizada</a:t>
            </a:r>
            <a:r>
              <a:rPr lang="pt-BR" sz="6000" dirty="0">
                <a:solidFill>
                  <a:schemeClr val="tx1"/>
                </a:solidFill>
                <a:cs typeface="Arial" panose="020B0604020202020204" pitchFamily="34" charset="0"/>
              </a:rPr>
              <a:t> , ele acessará e realizara o caminho de coleta</a:t>
            </a:r>
          </a:p>
          <a:p>
            <a:r>
              <a:rPr lang="pt-BR" sz="6000" dirty="0"/>
              <a:t>Durante o percurso será informado a rota percorrida ao aplicativo quando o </a:t>
            </a:r>
            <a:r>
              <a:rPr lang="pt-BR" sz="6000" dirty="0" err="1"/>
              <a:t>Waze</a:t>
            </a:r>
            <a:r>
              <a:rPr lang="pt-BR" sz="6000" dirty="0"/>
              <a:t> detectar que o carro está em um determinado ponto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3745FB-2F24-43AC-BF32-5ACEF6BF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27" y="463362"/>
            <a:ext cx="5335469" cy="631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93DF-7A1A-8785-B115-C30A3186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318D9-3108-B8BB-6174-AE5BA04B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499" y="206188"/>
            <a:ext cx="3645271" cy="645459"/>
          </a:xfrm>
        </p:spPr>
        <p:txBody>
          <a:bodyPr>
            <a:normAutofit/>
          </a:bodyPr>
          <a:lstStyle/>
          <a:p>
            <a:r>
              <a:rPr lang="pt-BR" dirty="0"/>
              <a:t>2 – Coletar Lixo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0260B1-CCF4-E3B3-D0E6-B38DD28FD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136451"/>
            <a:ext cx="5029200" cy="53450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RN08 - aplicativo realiza uma validação preliminar dos dados inseridos no formulário</a:t>
            </a:r>
          </a:p>
          <a:p>
            <a:r>
              <a:rPr lang="pt-BR" dirty="0">
                <a:solidFill>
                  <a:srgbClr val="FF0000"/>
                </a:solidFill>
              </a:rPr>
              <a:t>RN09 - O aplicativo compila os parâmetros da coleta e envia esses dados para o modelo</a:t>
            </a:r>
          </a:p>
          <a:p>
            <a:r>
              <a:rPr lang="pt-BR" dirty="0">
                <a:solidFill>
                  <a:srgbClr val="FF0000"/>
                </a:solidFill>
              </a:rPr>
              <a:t>RN10 - O modelo se comunica com a API do </a:t>
            </a:r>
            <a:r>
              <a:rPr lang="pt-BR" dirty="0" err="1">
                <a:solidFill>
                  <a:srgbClr val="FF0000"/>
                </a:solidFill>
              </a:rPr>
              <a:t>Waze</a:t>
            </a:r>
            <a:r>
              <a:rPr lang="pt-BR" dirty="0">
                <a:solidFill>
                  <a:srgbClr val="FF0000"/>
                </a:solidFill>
              </a:rPr>
              <a:t>, enviando os dados da rota otimizada.</a:t>
            </a:r>
          </a:p>
          <a:p>
            <a:r>
              <a:rPr lang="pt-BR" dirty="0">
                <a:solidFill>
                  <a:srgbClr val="FF0000"/>
                </a:solidFill>
              </a:rPr>
              <a:t>RN11 - O aplicativo envia uma notificação </a:t>
            </a:r>
            <a:r>
              <a:rPr lang="pt-BR" dirty="0" err="1">
                <a:solidFill>
                  <a:srgbClr val="FF0000"/>
                </a:solidFill>
              </a:rPr>
              <a:t>push</a:t>
            </a:r>
            <a:r>
              <a:rPr lang="pt-BR" dirty="0">
                <a:solidFill>
                  <a:srgbClr val="FF0000"/>
                </a:solidFill>
              </a:rPr>
              <a:t> para o celular do condutor, informando-o sobre a rota do </a:t>
            </a:r>
            <a:r>
              <a:rPr lang="pt-BR" dirty="0" err="1">
                <a:solidFill>
                  <a:srgbClr val="FF0000"/>
                </a:solidFill>
              </a:rPr>
              <a:t>Waze</a:t>
            </a:r>
            <a:r>
              <a:rPr lang="pt-BR" dirty="0">
                <a:solidFill>
                  <a:srgbClr val="FF0000"/>
                </a:solidFill>
              </a:rPr>
              <a:t> com o mapa renderizado.</a:t>
            </a:r>
          </a:p>
          <a:p>
            <a:r>
              <a:rPr lang="pt-BR" dirty="0">
                <a:solidFill>
                  <a:srgbClr val="FF0000"/>
                </a:solidFill>
              </a:rPr>
              <a:t>RN12 - Durante o percurso, o aplicativo acompanha a rota percorrida.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85790C-416B-C80D-3221-4711E167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27" y="463362"/>
            <a:ext cx="5335469" cy="631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8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93DF-7A1A-8785-B115-C30A3186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318D9-3108-B8BB-6174-AE5BA04B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499" y="206188"/>
            <a:ext cx="3645271" cy="645459"/>
          </a:xfrm>
        </p:spPr>
        <p:txBody>
          <a:bodyPr>
            <a:normAutofit/>
          </a:bodyPr>
          <a:lstStyle/>
          <a:p>
            <a:r>
              <a:rPr lang="pt-BR" dirty="0"/>
              <a:t>2 – Coletar Lixo</a:t>
            </a:r>
          </a:p>
        </p:txBody>
      </p:sp>
      <p:pic>
        <p:nvPicPr>
          <p:cNvPr id="4" name="Imagem 18">
            <a:extLst>
              <a:ext uri="{FF2B5EF4-FFF2-40B4-BE49-F238E27FC236}">
                <a16:creationId xmlns:a16="http://schemas.microsoft.com/office/drawing/2014/main" id="{DD1A1359-3C15-FC8F-787F-B5CEC517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70" y="206188"/>
            <a:ext cx="5487166" cy="65255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01E01E7-C83F-4BD1-8555-3271C9BC30F1}"/>
              </a:ext>
            </a:extLst>
          </p:cNvPr>
          <p:cNvSpPr txBox="1"/>
          <p:nvPr/>
        </p:nvSpPr>
        <p:spPr>
          <a:xfrm>
            <a:off x="342150" y="1127843"/>
            <a:ext cx="61036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RNF04 – O aplicativo deve suportar simultaneamente 1000 usuários </a:t>
            </a:r>
          </a:p>
          <a:p>
            <a:r>
              <a:rPr lang="pt-BR" dirty="0">
                <a:solidFill>
                  <a:srgbClr val="00B0F0"/>
                </a:solidFill>
              </a:rPr>
              <a:t>RNF05 – O aplicativo deve estar disponível 99,9% do tempo </a:t>
            </a:r>
          </a:p>
          <a:p>
            <a:endParaRPr lang="pt-BR" dirty="0">
              <a:solidFill>
                <a:srgbClr val="00B0F0"/>
              </a:solidFill>
            </a:endParaRPr>
          </a:p>
          <a:p>
            <a:r>
              <a:rPr lang="pt-BR" dirty="0">
                <a:solidFill>
                  <a:srgbClr val="00B0F0"/>
                </a:solidFill>
              </a:rPr>
              <a:t>RNF06 – O aplicativo deve possuir suporte multiplataformas </a:t>
            </a:r>
          </a:p>
          <a:p>
            <a:r>
              <a:rPr lang="pt-BR" dirty="0">
                <a:solidFill>
                  <a:srgbClr val="00B0F0"/>
                </a:solidFill>
              </a:rPr>
              <a:t>RNF07 - Notificações </a:t>
            </a:r>
            <a:r>
              <a:rPr lang="pt-BR" dirty="0" err="1">
                <a:solidFill>
                  <a:srgbClr val="00B0F0"/>
                </a:solidFill>
              </a:rPr>
              <a:t>Push</a:t>
            </a:r>
            <a:r>
              <a:rPr lang="pt-BR" dirty="0">
                <a:solidFill>
                  <a:srgbClr val="00B0F0"/>
                </a:solidFill>
              </a:rPr>
              <a:t> devem ser enviadas ao condutar dentro de 1 minuto</a:t>
            </a:r>
          </a:p>
          <a:p>
            <a:endParaRPr lang="pt-BR" dirty="0">
              <a:solidFill>
                <a:srgbClr val="00B0F0"/>
              </a:solidFill>
            </a:endParaRPr>
          </a:p>
          <a:p>
            <a:r>
              <a:rPr lang="pt-BR" b="1" dirty="0">
                <a:solidFill>
                  <a:srgbClr val="00B0F0"/>
                </a:solidFill>
              </a:rPr>
              <a:t>RNF08 - </a:t>
            </a:r>
            <a:r>
              <a:rPr lang="pt-BR" dirty="0">
                <a:solidFill>
                  <a:srgbClr val="00B0F0"/>
                </a:solidFill>
              </a:rPr>
              <a:t>O sistema deve ser compatível com a API do gov.br para autenticação de usuários e com a API do </a:t>
            </a:r>
            <a:r>
              <a:rPr lang="pt-BR" dirty="0" err="1">
                <a:solidFill>
                  <a:srgbClr val="00B0F0"/>
                </a:solidFill>
              </a:rPr>
              <a:t>Waze</a:t>
            </a:r>
            <a:r>
              <a:rPr lang="pt-BR" dirty="0">
                <a:solidFill>
                  <a:srgbClr val="00B0F0"/>
                </a:solidFill>
              </a:rPr>
              <a:t> para geração de rotas.</a:t>
            </a:r>
          </a:p>
        </p:txBody>
      </p:sp>
    </p:spTree>
    <p:extLst>
      <p:ext uri="{BB962C8B-B14F-4D97-AF65-F5344CB8AC3E}">
        <p14:creationId xmlns:p14="http://schemas.microsoft.com/office/powerpoint/2010/main" val="293374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6B59E-108F-417A-8447-1AF86C96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305950" cy="1320800"/>
          </a:xfrm>
        </p:spPr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CD3A3-5DC0-4D32-9A78-24350AC0E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91691" cy="358870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diagrama de casos de uso foi </a:t>
            </a:r>
            <a:r>
              <a:rPr lang="pt-BR" dirty="0" err="1"/>
              <a:t>motado</a:t>
            </a:r>
            <a:r>
              <a:rPr lang="pt-BR" dirty="0"/>
              <a:t> a partir do diagrama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verificando as interações sistêmicas do projeto com os usuários</a:t>
            </a:r>
          </a:p>
          <a:p>
            <a:r>
              <a:rPr lang="pt-BR" dirty="0"/>
              <a:t>Atuações não sistêmicas e atuações sistêmicas sem interação com usuário não são casos de uso</a:t>
            </a:r>
          </a:p>
          <a:p>
            <a:r>
              <a:rPr lang="pt-BR" dirty="0"/>
              <a:t>Conforme estipulado pela professora na sala de aula os diagramas de tarefa não serão apresentados</a:t>
            </a:r>
          </a:p>
          <a:p>
            <a:r>
              <a:rPr lang="pt-BR" sz="1800" dirty="0">
                <a:effectLst/>
                <a:ea typeface="Times New Roman" panose="02020603050405020304" pitchFamily="18" charset="0"/>
              </a:rPr>
              <a:t>Foi utilizada a notação de casos de uso para as tarefas pois ela se adequa melhor e é mais específica para o entendimento, além disso ela demonstra uma visão clara de regras de negócio e diagrama </a:t>
            </a:r>
            <a:r>
              <a:rPr lang="pt-BR" sz="1800" dirty="0" err="1">
                <a:effectLst/>
                <a:ea typeface="Times New Roman" panose="02020603050405020304" pitchFamily="18" charset="0"/>
              </a:rPr>
              <a:t>to</a:t>
            </a:r>
            <a:r>
              <a:rPr lang="pt-BR" sz="18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ea typeface="Times New Roman" panose="02020603050405020304" pitchFamily="18" charset="0"/>
              </a:rPr>
              <a:t>be</a:t>
            </a:r>
            <a:r>
              <a:rPr lang="pt-BR" sz="1800" dirty="0">
                <a:effectLst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A522AE-2FFA-1697-EB59-F1597892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284" y="0"/>
            <a:ext cx="5119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1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264A1-B12B-108F-4986-885186B9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Uso </a:t>
            </a:r>
          </a:p>
        </p:txBody>
      </p:sp>
      <p:pic>
        <p:nvPicPr>
          <p:cNvPr id="1026" name="Imagem 1">
            <a:extLst>
              <a:ext uri="{FF2B5EF4-FFF2-40B4-BE49-F238E27FC236}">
                <a16:creationId xmlns:a16="http://schemas.microsoft.com/office/drawing/2014/main" id="{DDF60985-F65E-A399-28A3-0654BE04B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2" y="1571625"/>
            <a:ext cx="57626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Imagem 1">
            <a:extLst>
              <a:ext uri="{FF2B5EF4-FFF2-40B4-BE49-F238E27FC236}">
                <a16:creationId xmlns:a16="http://schemas.microsoft.com/office/drawing/2014/main" id="{0575DCE2-E907-2BFF-FEFA-A0B4A603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9234"/>
            <a:ext cx="5762625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10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65074-E131-5121-B0E1-7A6463BC3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E9E4E-2B67-B6A2-4D82-E0A5BFE3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484548" cy="1320800"/>
          </a:xfrm>
        </p:spPr>
        <p:txBody>
          <a:bodyPr/>
          <a:lstStyle/>
          <a:p>
            <a:r>
              <a:rPr lang="pt-BR" dirty="0"/>
              <a:t>Casos de Uso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96CB79-584C-8512-E19A-19049FD2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270000"/>
            <a:ext cx="5696745" cy="262926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53B10C-4B49-5DC7-6C81-0E70F481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65" y="3780996"/>
            <a:ext cx="5801535" cy="3077004"/>
          </a:xfrm>
          <a:prstGeom prst="rect">
            <a:avLst/>
          </a:prstGeom>
        </p:spPr>
      </p:pic>
      <p:pic>
        <p:nvPicPr>
          <p:cNvPr id="2050" name="Imagem 1">
            <a:extLst>
              <a:ext uri="{FF2B5EF4-FFF2-40B4-BE49-F238E27FC236}">
                <a16:creationId xmlns:a16="http://schemas.microsoft.com/office/drawing/2014/main" id="{5AFDE1C1-7922-3CBB-ADFF-1A41D3D38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882" y="488857"/>
            <a:ext cx="576262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7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0916A-515C-48F4-B9BE-23EBA292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414" y="2747010"/>
            <a:ext cx="2385906" cy="544830"/>
          </a:xfrm>
        </p:spPr>
        <p:txBody>
          <a:bodyPr>
            <a:normAutofit fontScale="90000"/>
          </a:bodyPr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66132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C6C8-FB69-B143-FBD8-469A75B8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 As </a:t>
            </a:r>
            <a:r>
              <a:rPr lang="pt-BR" dirty="0" err="1"/>
              <a:t>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6AD653-7E0D-2F45-C191-1D0AC16B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9576"/>
            <a:ext cx="8269442" cy="2904470"/>
          </a:xfrm>
        </p:spPr>
        <p:txBody>
          <a:bodyPr>
            <a:normAutofit/>
          </a:bodyPr>
          <a:lstStyle/>
          <a:p>
            <a:r>
              <a:rPr lang="pt-BR" dirty="0"/>
              <a:t>Durante pesquisa na web buscou-se entender como funcionava o fluxo As </a:t>
            </a:r>
            <a:r>
              <a:rPr lang="pt-BR" dirty="0" err="1"/>
              <a:t>Is</a:t>
            </a:r>
            <a:r>
              <a:rPr lang="pt-BR" dirty="0"/>
              <a:t> do da coleta de lixo, com base nisso foram encontrados algumas referencias ( </a:t>
            </a:r>
            <a:r>
              <a:rPr lang="pt-BR" b="1" dirty="0" err="1"/>
              <a:t>Ecourbis</a:t>
            </a:r>
            <a:r>
              <a:rPr lang="pt-BR" b="1" dirty="0"/>
              <a:t> Ambiental S.A e </a:t>
            </a:r>
            <a:r>
              <a:rPr lang="pt-BR" dirty="0"/>
              <a:t>Loga ) , focaremos na </a:t>
            </a:r>
            <a:r>
              <a:rPr lang="pt-BR" b="1" dirty="0" err="1"/>
              <a:t>Ecourbis</a:t>
            </a:r>
            <a:r>
              <a:rPr lang="pt-BR" b="1" dirty="0"/>
              <a:t> Ambiental S.A </a:t>
            </a:r>
            <a:r>
              <a:rPr lang="pt-BR" dirty="0"/>
              <a:t>na qual realiza a coleta na zona leste de São Paulo</a:t>
            </a:r>
          </a:p>
          <a:p>
            <a:r>
              <a:rPr lang="pt-BR" dirty="0"/>
              <a:t>Encontrou-se um noticiário, no qual explica um pouco como a coleta é feita, segundo o noticiário utilizam um  </a:t>
            </a:r>
            <a:r>
              <a:rPr lang="pt-BR" b="1" dirty="0"/>
              <a:t>sistema de roteirização</a:t>
            </a:r>
            <a:r>
              <a:rPr lang="pt-BR" dirty="0"/>
              <a:t>, ou seja, cada carro de coleta é destinado a um certa região e eles seguem um caminho predeterminado para coleta de lixo. </a:t>
            </a:r>
          </a:p>
          <a:p>
            <a:r>
              <a:rPr lang="pt-BR" dirty="0"/>
              <a:t>Importante : Não há um aplicativo como os de transporte por demanda</a:t>
            </a:r>
          </a:p>
        </p:txBody>
      </p:sp>
    </p:spTree>
    <p:extLst>
      <p:ext uri="{BB962C8B-B14F-4D97-AF65-F5344CB8AC3E}">
        <p14:creationId xmlns:p14="http://schemas.microsoft.com/office/powerpoint/2010/main" val="85702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9640-4BA1-0A01-E769-27A9432F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451" y="150490"/>
            <a:ext cx="3338854" cy="717176"/>
          </a:xfrm>
        </p:spPr>
        <p:txBody>
          <a:bodyPr/>
          <a:lstStyle/>
          <a:p>
            <a:r>
              <a:rPr lang="pt-BR" dirty="0"/>
              <a:t>Diagrama As </a:t>
            </a:r>
            <a:r>
              <a:rPr lang="pt-BR" dirty="0" err="1"/>
              <a:t>Is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6FF313-1031-E179-0315-57C95E06F918}"/>
              </a:ext>
            </a:extLst>
          </p:cNvPr>
          <p:cNvSpPr txBox="1"/>
          <p:nvPr/>
        </p:nvSpPr>
        <p:spPr>
          <a:xfrm>
            <a:off x="104597" y="1378453"/>
            <a:ext cx="4707433" cy="3490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– O governo envia um determinado sistema de roteirização para o  coletor condutor.</a:t>
            </a:r>
          </a:p>
          <a:p>
            <a:r>
              <a:rPr lang="pt-BR" dirty="0"/>
              <a:t>2 – O coletor condutor se desloca até os pontos no roteiro.</a:t>
            </a:r>
          </a:p>
          <a:p>
            <a:r>
              <a:rPr lang="pt-BR" dirty="0"/>
              <a:t>3 – Os coletores atrás do caminhão coletam o lixo ao longo do caminho.</a:t>
            </a:r>
          </a:p>
          <a:p>
            <a:r>
              <a:rPr lang="pt-BR" dirty="0"/>
              <a:t>4 – Após chegar na estação de despejo (destino final) , a estação informa ao governo os dados da coleta.</a:t>
            </a:r>
          </a:p>
          <a:p>
            <a:r>
              <a:rPr lang="pt-BR" dirty="0"/>
              <a:t>5 – O governo armazena e atualiza os dados nessa região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99FFEB3-7F82-4FE0-9712-B47F59691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272" y="1037199"/>
            <a:ext cx="6675593" cy="54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7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90990-A134-0D4F-E313-78C5827A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 Sugestão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C51C8-2FC2-C144-5CD0-80762FC0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de roteirização é muito manual (tudo é muito manual)</a:t>
            </a:r>
          </a:p>
          <a:p>
            <a:r>
              <a:rPr lang="pt-BR" dirty="0"/>
              <a:t>O percurso muitas vezes não é otimizado</a:t>
            </a:r>
          </a:p>
          <a:p>
            <a:r>
              <a:rPr lang="pt-BR" dirty="0"/>
              <a:t>Poderia haver uma forma (aplicativo) para facilitar essa comunicação</a:t>
            </a:r>
          </a:p>
          <a:p>
            <a:r>
              <a:rPr lang="pt-BR" dirty="0"/>
              <a:t>O governo poderia acompanhar de forma automatizada o status da coleta de lixo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rgbClr val="00B050"/>
                </a:solidFill>
                <a:highlight>
                  <a:srgbClr val="FFFF00"/>
                </a:highlight>
              </a:rPr>
              <a:t>Produto : Foi criado um aplicativo para facilitar a comunicação e um modelo para traçar percursos otimizados para a coleta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1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1F751F81-AD67-9EB2-27AA-DAD58750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523" y="277133"/>
            <a:ext cx="3575267" cy="600635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</a:t>
            </a:r>
            <a:r>
              <a:rPr lang="pt-BR" dirty="0" err="1"/>
              <a:t>To</a:t>
            </a:r>
            <a:r>
              <a:rPr lang="pt-BR" dirty="0"/>
              <a:t> Be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F38BE159-D9D8-3189-4D27-521D0F6C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3" y="1010945"/>
            <a:ext cx="5029200" cy="3874819"/>
          </a:xfrm>
        </p:spPr>
        <p:txBody>
          <a:bodyPr>
            <a:normAutofit/>
          </a:bodyPr>
          <a:lstStyle/>
          <a:p>
            <a:r>
              <a:rPr lang="pt-BR" dirty="0"/>
              <a:t>Conceito: Um diagrama </a:t>
            </a:r>
            <a:r>
              <a:rPr lang="pt-BR" b="1" dirty="0" err="1"/>
              <a:t>To</a:t>
            </a:r>
            <a:r>
              <a:rPr lang="pt-BR" b="1" dirty="0"/>
              <a:t> Be</a:t>
            </a:r>
            <a:r>
              <a:rPr lang="pt-BR" dirty="0"/>
              <a:t> é uma representação visual do </a:t>
            </a:r>
            <a:r>
              <a:rPr lang="pt-BR" b="1" dirty="0"/>
              <a:t>estado futuro</a:t>
            </a:r>
            <a:r>
              <a:rPr lang="pt-BR" dirty="0"/>
              <a:t> de um sistema, processo ou organização após a implementação de melhorias, mudanças ou novos requisitos, comparando-o com o estado </a:t>
            </a:r>
            <a:r>
              <a:rPr lang="pt-BR" b="1" dirty="0"/>
              <a:t>As </a:t>
            </a:r>
            <a:r>
              <a:rPr lang="pt-BR" b="1" dirty="0" err="1"/>
              <a:t>Is</a:t>
            </a:r>
            <a:r>
              <a:rPr lang="pt-BR" dirty="0"/>
              <a:t> (estado atual).</a:t>
            </a:r>
          </a:p>
          <a:p>
            <a:r>
              <a:rPr lang="pt-BR" dirty="0"/>
              <a:t>Na matéria de  tópicos avançados de engenharia de software, estamos utilizando o diagrama </a:t>
            </a:r>
            <a:r>
              <a:rPr lang="pt-BR" b="1" dirty="0" err="1"/>
              <a:t>To</a:t>
            </a:r>
            <a:r>
              <a:rPr lang="pt-BR" b="1" dirty="0"/>
              <a:t> Be</a:t>
            </a:r>
            <a:r>
              <a:rPr lang="pt-BR" dirty="0"/>
              <a:t> do tipo </a:t>
            </a:r>
            <a:r>
              <a:rPr lang="pt-BR" b="1" dirty="0"/>
              <a:t>BPMN</a:t>
            </a:r>
            <a:r>
              <a:rPr lang="pt-BR" dirty="0"/>
              <a:t> (Business </a:t>
            </a:r>
            <a:r>
              <a:rPr lang="pt-BR" dirty="0" err="1"/>
              <a:t>Process</a:t>
            </a:r>
            <a:r>
              <a:rPr lang="pt-BR" dirty="0"/>
              <a:t> Model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Notation</a:t>
            </a:r>
            <a:r>
              <a:rPr lang="pt-BR" dirty="0"/>
              <a:t>), orientado a </a:t>
            </a:r>
            <a:r>
              <a:rPr lang="pt-BR" b="1" dirty="0"/>
              <a:t>processos de negócios</a:t>
            </a:r>
            <a:r>
              <a:rPr lang="pt-BR" dirty="0"/>
              <a:t>, com foco no uso de </a:t>
            </a:r>
            <a:r>
              <a:rPr lang="pt-BR" b="1" dirty="0"/>
              <a:t>serviços reutilizáveis</a:t>
            </a:r>
            <a:r>
              <a:rPr lang="pt-BR" dirty="0"/>
              <a:t>, como </a:t>
            </a:r>
            <a:r>
              <a:rPr lang="pt-BR" b="1" dirty="0"/>
              <a:t>APIs</a:t>
            </a:r>
            <a:r>
              <a:rPr lang="pt-BR" dirty="0"/>
              <a:t>."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3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9A580-8476-F543-F75F-F3861BF71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B4D2585B-6C45-9A45-D31C-7A998E4A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29" y="-99384"/>
            <a:ext cx="3575267" cy="600635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</a:t>
            </a:r>
            <a:r>
              <a:rPr lang="pt-BR" dirty="0" err="1"/>
              <a:t>To</a:t>
            </a:r>
            <a:r>
              <a:rPr lang="pt-BR" dirty="0"/>
              <a:t> Be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B6652C-216F-78D1-13FB-A4DD3A118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26" y="2022656"/>
            <a:ext cx="5068007" cy="47631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F5F0D6-497D-0C6B-110D-0AB1C8F89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" y="463362"/>
            <a:ext cx="4953354" cy="15736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06424C-0AD8-C44C-A015-8DF4E2085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927" y="463362"/>
            <a:ext cx="5335469" cy="631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8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A9C0C-ACF7-7EE8-2D4B-E472BCDB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684" y="206188"/>
            <a:ext cx="4396466" cy="645459"/>
          </a:xfrm>
        </p:spPr>
        <p:txBody>
          <a:bodyPr>
            <a:normAutofit/>
          </a:bodyPr>
          <a:lstStyle/>
          <a:p>
            <a:r>
              <a:rPr lang="pt-BR" dirty="0"/>
              <a:t>1 – Fluxo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9FD68B-B58E-9860-1CB2-615860B8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40" y="3429000"/>
            <a:ext cx="11030572" cy="19086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400" dirty="0"/>
          </a:p>
          <a:p>
            <a:r>
              <a:rPr lang="pt-BR" sz="1400" dirty="0"/>
              <a:t>O estado inicial do modelo inicia-se em treinamento.</a:t>
            </a:r>
          </a:p>
          <a:p>
            <a:r>
              <a:rPr lang="pt-BR" sz="1400" dirty="0"/>
              <a:t>Quando há uma requisição de coleta do governo ele irá parar o treinamento e realizar o fluxo de coleta.</a:t>
            </a:r>
          </a:p>
          <a:p>
            <a:r>
              <a:rPr lang="pt-BR" sz="1400" dirty="0"/>
              <a:t>Após o termino do fluxo de coleta ele retomará seu fluxo de treinamento.</a:t>
            </a:r>
          </a:p>
          <a:p>
            <a:pPr marL="0" indent="0">
              <a:buNone/>
            </a:pPr>
            <a:endParaRPr lang="pt-BR" sz="1400" dirty="0"/>
          </a:p>
          <a:p>
            <a:r>
              <a:rPr lang="pt-BR" sz="1400" dirty="0">
                <a:solidFill>
                  <a:srgbClr val="FF0000"/>
                </a:solidFill>
              </a:rPr>
              <a:t>RN01: O treinamento do modelo será interrompido imediatamente sempre que houver uma requisição de coleta do governo, priorizando a execução do fluxo de coleta antes de retomar o treinamento.</a:t>
            </a:r>
          </a:p>
          <a:p>
            <a:r>
              <a:rPr lang="pt-BR" sz="1400" dirty="0">
                <a:solidFill>
                  <a:srgbClr val="00B0F0"/>
                </a:solidFill>
              </a:rPr>
              <a:t> RNF01: O sistema deve garantir a consistência e retomada de seu treinamento sem perder seu contexto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494B70-3F52-4C17-B1E0-CE59BCA2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19" y="934897"/>
            <a:ext cx="8422796" cy="267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3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D6F19-455E-8DD1-BF6E-F6EFA4310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A37E6-452A-5CE8-6296-210C3EE8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506" y="259585"/>
            <a:ext cx="3735212" cy="645459"/>
          </a:xfrm>
        </p:spPr>
        <p:txBody>
          <a:bodyPr>
            <a:normAutofit fontScale="90000"/>
          </a:bodyPr>
          <a:lstStyle/>
          <a:p>
            <a:r>
              <a:rPr lang="pt-BR" dirty="0"/>
              <a:t>1 – Treinar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1807D-1AA2-FB07-3305-E315000E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136451"/>
            <a:ext cx="5029200" cy="5345031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chemeClr val="tx1"/>
                </a:solidFill>
              </a:rPr>
              <a:t>Há três estados iniciais </a:t>
            </a:r>
            <a:r>
              <a:rPr lang="pt-BR" b="1" dirty="0">
                <a:solidFill>
                  <a:schemeClr val="tx1"/>
                </a:solidFill>
              </a:rPr>
              <a:t>Treinar modelo </a:t>
            </a:r>
            <a:r>
              <a:rPr lang="pt-BR" dirty="0">
                <a:solidFill>
                  <a:schemeClr val="tx1"/>
                </a:solidFill>
              </a:rPr>
              <a:t>e </a:t>
            </a:r>
            <a:r>
              <a:rPr lang="pt-BR" b="1" dirty="0">
                <a:solidFill>
                  <a:schemeClr val="tx1"/>
                </a:solidFill>
              </a:rPr>
              <a:t>Acessar o aplicativo (Governo e Cidadão).</a:t>
            </a:r>
          </a:p>
          <a:p>
            <a:r>
              <a:rPr lang="pt-BR" dirty="0">
                <a:solidFill>
                  <a:schemeClr val="tx1"/>
                </a:solidFill>
              </a:rPr>
              <a:t>O cidadão acessa o aplicativo, que, em seguida, se comunica com a API do gov.br. O usuário insere seus dados e acessa o conteúdo do aplicativo para seu tipo de usuário.</a:t>
            </a:r>
          </a:p>
          <a:p>
            <a:r>
              <a:rPr lang="pt-BR" dirty="0">
                <a:solidFill>
                  <a:schemeClr val="tx1"/>
                </a:solidFill>
              </a:rPr>
              <a:t> O cidadão pode enviar um feedback a qualquer momento para o aplicativo, enquanto isso o modelo está treinando e pode receber novos dados repentinamente (assincronia) .</a:t>
            </a:r>
          </a:p>
          <a:p>
            <a:r>
              <a:rPr lang="pt-BR" dirty="0">
                <a:solidFill>
                  <a:schemeClr val="tx1"/>
                </a:solidFill>
              </a:rPr>
              <a:t>O aplicativo irá coletar os dados do cidadão feedback através de um formulário (Enviar formulário).</a:t>
            </a:r>
          </a:p>
          <a:p>
            <a:r>
              <a:rPr lang="pt-BR" dirty="0">
                <a:solidFill>
                  <a:schemeClr val="tx1"/>
                </a:solidFill>
              </a:rPr>
              <a:t>Em seguida ele realizará uma validação previa (contexto do formulário, campos ausentes, etc.), se faltar algo o formulário será descartado e o fluxo do cidadão será resetado</a:t>
            </a:r>
          </a:p>
          <a:p>
            <a:r>
              <a:rPr lang="pt-BR" dirty="0">
                <a:solidFill>
                  <a:schemeClr val="tx1"/>
                </a:solidFill>
              </a:rPr>
              <a:t>Caso o formulário seja aceito, no próximo ciclo de treino o modelo tratara os dados recebidos do feedback e em seguida classificará e incorporará em seu algoritmo</a:t>
            </a:r>
          </a:p>
          <a:p>
            <a:r>
              <a:rPr lang="pt-BR" sz="1800" b="0" i="0" dirty="0">
                <a:solidFill>
                  <a:srgbClr val="17191C"/>
                </a:solidFill>
                <a:effectLst/>
              </a:rPr>
              <a:t>O usuário governamental acessa o aplicativo, que, em seguida, se comunica com a API do gov.br. Após inserir seus dados, o usuário pode acessar o conteúdo do aplicativo de acordo com seu tipo de usuário.</a:t>
            </a:r>
            <a:endParaRPr lang="pt-B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pt-BR" sz="1800" dirty="0">
                <a:solidFill>
                  <a:schemeClr val="tx1"/>
                </a:solidFill>
                <a:cs typeface="Arial" panose="020B0604020202020204" pitchFamily="34" charset="0"/>
              </a:rPr>
              <a:t>Em seguida, o usuário governamental solicitará a realização de coleta através do aplicativo preenchendo formulário, em seguida o fluxo muda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93F803-6A6B-CA0B-42D5-2D9EF070B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6" y="102066"/>
            <a:ext cx="4889538" cy="46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7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5A61D-822D-460A-F051-7B66060BE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6B7F5-8246-3800-0F1E-515E39CD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62" y="303766"/>
            <a:ext cx="3645271" cy="645459"/>
          </a:xfrm>
        </p:spPr>
        <p:txBody>
          <a:bodyPr>
            <a:normAutofit fontScale="90000"/>
          </a:bodyPr>
          <a:lstStyle/>
          <a:p>
            <a:r>
              <a:rPr lang="pt-BR" dirty="0"/>
              <a:t>1 – Treinar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7AA8A-317A-04BD-8F42-E5B3D0CC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29" y="1804147"/>
            <a:ext cx="4460339" cy="4710953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RN02 – O sistema possui três estados iniciais: Treinar modelo e Acessar o aplicativo (governo e cidadão).</a:t>
            </a:r>
          </a:p>
          <a:p>
            <a:r>
              <a:rPr lang="pt-BR" dirty="0">
                <a:solidFill>
                  <a:srgbClr val="FF0000"/>
                </a:solidFill>
              </a:rPr>
              <a:t>RN03 - o usuário tem acesso ao conteúdo personalizado de acordo com seu tipo de usuário.</a:t>
            </a:r>
          </a:p>
          <a:p>
            <a:r>
              <a:rPr lang="pt-BR" dirty="0">
                <a:solidFill>
                  <a:srgbClr val="FF0000"/>
                </a:solidFill>
              </a:rPr>
              <a:t>RN03 - O cidadão pode enviar feedback a qualquer momento pelo aplicativo.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RN04 - O aplicativo deve coletar feedback por meio de um formulário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RN 05 - O sistema realiza uma validação prévia no formulário</a:t>
            </a:r>
          </a:p>
          <a:p>
            <a:r>
              <a:rPr lang="pt-BR" dirty="0">
                <a:solidFill>
                  <a:srgbClr val="FF0000"/>
                </a:solidFill>
              </a:rPr>
              <a:t>RN06 - O modelo deve classificar e incorporar os dados de feedback</a:t>
            </a:r>
          </a:p>
          <a:p>
            <a:r>
              <a:rPr lang="pt-BR" dirty="0">
                <a:solidFill>
                  <a:srgbClr val="FF0000"/>
                </a:solidFill>
              </a:rPr>
              <a:t>RN07 – Mediante a realização de coleta deve ser preenchido um formulário</a:t>
            </a:r>
          </a:p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021CC1-FA0C-5277-9564-9F3EF5443CB0}"/>
              </a:ext>
            </a:extLst>
          </p:cNvPr>
          <p:cNvSpPr txBox="1"/>
          <p:nvPr/>
        </p:nvSpPr>
        <p:spPr>
          <a:xfrm>
            <a:off x="5444989" y="5095224"/>
            <a:ext cx="6176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00B0F0"/>
              </a:solidFill>
            </a:endParaRPr>
          </a:p>
          <a:p>
            <a:r>
              <a:rPr lang="pt-BR" dirty="0">
                <a:solidFill>
                  <a:srgbClr val="00B0F0"/>
                </a:solidFill>
              </a:rPr>
              <a:t>RNF02 – O treinamento do modelo e o feedback do usuário funcionam de forma assíncrona</a:t>
            </a:r>
          </a:p>
          <a:p>
            <a:r>
              <a:rPr lang="pt-BR" dirty="0">
                <a:solidFill>
                  <a:srgbClr val="00B0F0"/>
                </a:solidFill>
              </a:rPr>
              <a:t>RNF03 - A validação prévia do formulário, será realizada automaticamente por um script em Python integrado no </a:t>
            </a:r>
            <a:r>
              <a:rPr lang="pt-BR" dirty="0" err="1">
                <a:solidFill>
                  <a:srgbClr val="00B0F0"/>
                </a:solidFill>
              </a:rPr>
              <a:t>Backend</a:t>
            </a:r>
            <a:r>
              <a:rPr lang="pt-BR" dirty="0">
                <a:solidFill>
                  <a:srgbClr val="00B0F0"/>
                </a:solidFill>
              </a:rPr>
              <a:t> do sistema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F6AAFB8-2966-D26C-862B-9A959DF3917B}"/>
              </a:ext>
            </a:extLst>
          </p:cNvPr>
          <p:cNvSpPr txBox="1">
            <a:spLocks/>
          </p:cNvSpPr>
          <p:nvPr/>
        </p:nvSpPr>
        <p:spPr>
          <a:xfrm>
            <a:off x="1820295" y="1145989"/>
            <a:ext cx="2332606" cy="454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Regra de Negócio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C7E59A6-1AC9-C023-0D1D-C5F76ADBD962}"/>
              </a:ext>
            </a:extLst>
          </p:cNvPr>
          <p:cNvSpPr txBox="1">
            <a:spLocks/>
          </p:cNvSpPr>
          <p:nvPr/>
        </p:nvSpPr>
        <p:spPr>
          <a:xfrm>
            <a:off x="6728220" y="5017762"/>
            <a:ext cx="3735266" cy="454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Requisitos não funcionais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4645B7-F780-D259-6BBC-DF654D47D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918" y="166499"/>
            <a:ext cx="5001847" cy="47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55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356</TotalTime>
  <Words>1285</Words>
  <Application>Microsoft Office PowerPoint</Application>
  <PresentationFormat>Widescreen</PresentationFormat>
  <Paragraphs>82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Times New Roman</vt:lpstr>
      <vt:lpstr>Trebuchet MS</vt:lpstr>
      <vt:lpstr>ui-monospace</vt:lpstr>
      <vt:lpstr>Wingdings 3</vt:lpstr>
      <vt:lpstr>Facetado</vt:lpstr>
      <vt:lpstr>Coleta Ágil</vt:lpstr>
      <vt:lpstr>Processo de Negócio As Is</vt:lpstr>
      <vt:lpstr>Diagrama As Is</vt:lpstr>
      <vt:lpstr>Problemas e Sugestão</vt:lpstr>
      <vt:lpstr>Diagrama To Be</vt:lpstr>
      <vt:lpstr>Diagrama To Be</vt:lpstr>
      <vt:lpstr>1 – Fluxo Principal</vt:lpstr>
      <vt:lpstr>1 – Treinar modelo</vt:lpstr>
      <vt:lpstr>1 – Treinar Modelo</vt:lpstr>
      <vt:lpstr>2 – Coleta de Lixo</vt:lpstr>
      <vt:lpstr>2 – Coletar Lixo</vt:lpstr>
      <vt:lpstr>2 – Coletar Lixo</vt:lpstr>
      <vt:lpstr>Diagrama de Casos de uso</vt:lpstr>
      <vt:lpstr>Casos de Uso </vt:lpstr>
      <vt:lpstr>Casos de Uso 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Coleta Ágil</dc:title>
  <dc:creator>Pedro Costa</dc:creator>
  <cp:lastModifiedBy>Pedro Costa</cp:lastModifiedBy>
  <cp:revision>17</cp:revision>
  <dcterms:created xsi:type="dcterms:W3CDTF">2025-03-27T01:40:45Z</dcterms:created>
  <dcterms:modified xsi:type="dcterms:W3CDTF">2025-03-30T23:43:38Z</dcterms:modified>
</cp:coreProperties>
</file>