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33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0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6105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22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81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4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609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03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17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46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28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0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62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96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1616-86AB-4101-93FB-27F78E60596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20C995-4FA7-46FA-97BF-12613ABCF2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1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CF32-3924-6930-B9CD-DF52D6B1F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7200" dirty="0"/>
              <a:t>Coleta Ágil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392D7A-EE8A-F296-3340-428FB6A1F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1D2125"/>
                </a:solidFill>
                <a:effectLst/>
                <a:latin typeface="-apple-system"/>
              </a:rPr>
              <a:t>Entrega 4 - Engenharia de Software Orientada a Serviços - Fase de Modelagem</a:t>
            </a:r>
          </a:p>
        </p:txBody>
      </p:sp>
    </p:spTree>
    <p:extLst>
      <p:ext uri="{BB962C8B-B14F-4D97-AF65-F5344CB8AC3E}">
        <p14:creationId xmlns:p14="http://schemas.microsoft.com/office/powerpoint/2010/main" val="3722856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C6C8-FB69-B143-FBD8-469A75B8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Negócio As </a:t>
            </a:r>
            <a:r>
              <a:rPr lang="pt-BR" dirty="0" err="1"/>
              <a:t>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6AD653-7E0D-2F45-C191-1D0AC16B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9576"/>
            <a:ext cx="8269442" cy="2904470"/>
          </a:xfrm>
        </p:spPr>
        <p:txBody>
          <a:bodyPr>
            <a:normAutofit/>
          </a:bodyPr>
          <a:lstStyle/>
          <a:p>
            <a:r>
              <a:rPr lang="pt-BR" dirty="0"/>
              <a:t>Durante pesquisa na web buscou-se entender como funcionava o fluxo As </a:t>
            </a:r>
            <a:r>
              <a:rPr lang="pt-BR" dirty="0" err="1"/>
              <a:t>Is</a:t>
            </a:r>
            <a:r>
              <a:rPr lang="pt-BR" dirty="0"/>
              <a:t> do da coleta de lixo, com base nisso foram encontrados algumas referencias ( </a:t>
            </a:r>
            <a:r>
              <a:rPr lang="pt-BR" b="1" dirty="0" err="1"/>
              <a:t>Ecourbis</a:t>
            </a:r>
            <a:r>
              <a:rPr lang="pt-BR" b="1" dirty="0"/>
              <a:t> Ambiental S.A e </a:t>
            </a:r>
            <a:r>
              <a:rPr lang="pt-BR" dirty="0"/>
              <a:t>Loga ) , focaremos na </a:t>
            </a:r>
            <a:r>
              <a:rPr lang="pt-BR" b="1" dirty="0" err="1"/>
              <a:t>Ecourbis</a:t>
            </a:r>
            <a:r>
              <a:rPr lang="pt-BR" b="1" dirty="0"/>
              <a:t> Ambiental S.A </a:t>
            </a:r>
            <a:r>
              <a:rPr lang="pt-BR" dirty="0"/>
              <a:t>na qual realiza a coleta na zona leste de São Paulo</a:t>
            </a:r>
          </a:p>
          <a:p>
            <a:r>
              <a:rPr lang="pt-BR" dirty="0"/>
              <a:t>Encontrou-se um noticiário, no qual explica um pouco como a coleta é feita, segundo o noticiário utilizam um  </a:t>
            </a:r>
            <a:r>
              <a:rPr lang="pt-BR" b="1" dirty="0"/>
              <a:t>sistema de roteirização</a:t>
            </a:r>
            <a:r>
              <a:rPr lang="pt-BR" dirty="0"/>
              <a:t>, ou seja, cada carro de coleta é destinado a um certa região e eles seguem um caminho predeterminado para coleta de lixo. </a:t>
            </a:r>
          </a:p>
          <a:p>
            <a:r>
              <a:rPr lang="pt-BR" dirty="0"/>
              <a:t>Importante : Não há um aplicativo como os de transporte por demanda</a:t>
            </a:r>
          </a:p>
        </p:txBody>
      </p:sp>
    </p:spTree>
    <p:extLst>
      <p:ext uri="{BB962C8B-B14F-4D97-AF65-F5344CB8AC3E}">
        <p14:creationId xmlns:p14="http://schemas.microsoft.com/office/powerpoint/2010/main" val="85702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9640-4BA1-0A01-E769-27A9432F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451" y="376518"/>
            <a:ext cx="3338854" cy="717176"/>
          </a:xfrm>
        </p:spPr>
        <p:txBody>
          <a:bodyPr/>
          <a:lstStyle/>
          <a:p>
            <a:r>
              <a:rPr lang="pt-BR" dirty="0"/>
              <a:t>Diagrama As </a:t>
            </a:r>
            <a:r>
              <a:rPr lang="pt-BR" dirty="0" err="1"/>
              <a:t>Is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9896C6-A3D2-7899-D200-360C07244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425" y="1192014"/>
            <a:ext cx="5925377" cy="350568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F6FF313-1031-E179-0315-57C95E06F918}"/>
              </a:ext>
            </a:extLst>
          </p:cNvPr>
          <p:cNvSpPr txBox="1"/>
          <p:nvPr/>
        </p:nvSpPr>
        <p:spPr>
          <a:xfrm>
            <a:off x="1201877" y="4796023"/>
            <a:ext cx="8516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 – O governo envia um determinado sistema de roteirização para o condutor</a:t>
            </a:r>
          </a:p>
          <a:p>
            <a:r>
              <a:rPr lang="pt-BR" dirty="0"/>
              <a:t>2 – O coletor condutor se desloca até os pontos no roteiro</a:t>
            </a:r>
          </a:p>
          <a:p>
            <a:r>
              <a:rPr lang="pt-BR" dirty="0"/>
              <a:t>3 – Os coletores atrás do caminhão coletam o lixo</a:t>
            </a:r>
          </a:p>
          <a:p>
            <a:r>
              <a:rPr lang="pt-BR" dirty="0"/>
              <a:t>4 – Após chegar na estação de despejo (destino final) os coletores informam o caminho que o lixo foi coletado</a:t>
            </a:r>
          </a:p>
          <a:p>
            <a:r>
              <a:rPr lang="pt-BR" dirty="0"/>
              <a:t>5 – O governo Armazena a coleta de dados nessa região</a:t>
            </a:r>
          </a:p>
        </p:txBody>
      </p:sp>
    </p:spTree>
    <p:extLst>
      <p:ext uri="{BB962C8B-B14F-4D97-AF65-F5344CB8AC3E}">
        <p14:creationId xmlns:p14="http://schemas.microsoft.com/office/powerpoint/2010/main" val="170217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90990-A134-0D4F-E313-78C5827A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Sugestão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FC51C8-2FC2-C144-5CD0-80762FC06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sistema de roteirização é muito manual (tudo é muito manual)</a:t>
            </a:r>
          </a:p>
          <a:p>
            <a:r>
              <a:rPr lang="pt-BR" dirty="0"/>
              <a:t>O percurso muitas vezes não é otimizado</a:t>
            </a:r>
          </a:p>
          <a:p>
            <a:r>
              <a:rPr lang="pt-BR" dirty="0"/>
              <a:t>Poderia haver uma forma (aplicativo) para facilitar essa comunicação</a:t>
            </a:r>
          </a:p>
          <a:p>
            <a:r>
              <a:rPr lang="pt-BR" dirty="0"/>
              <a:t>O governo poderia acompanhar de forma automatizada o status da coleta de lixo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1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F751F81-AD67-9EB2-27AA-DAD58750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909" y="83609"/>
            <a:ext cx="3575267" cy="600635"/>
          </a:xfrm>
        </p:spPr>
        <p:txBody>
          <a:bodyPr>
            <a:normAutofit fontScale="90000"/>
          </a:bodyPr>
          <a:lstStyle/>
          <a:p>
            <a:r>
              <a:rPr lang="pt-BR" dirty="0"/>
              <a:t>Diagrama </a:t>
            </a:r>
            <a:r>
              <a:rPr lang="pt-BR" dirty="0" err="1"/>
              <a:t>To</a:t>
            </a:r>
            <a:r>
              <a:rPr lang="pt-BR" dirty="0"/>
              <a:t> Be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FB538B7-0E3F-A997-F237-4EF4C058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5" y="684244"/>
            <a:ext cx="5649113" cy="158137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E2BDB5FC-569D-EA3C-7556-201699BBB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2" y="2339788"/>
            <a:ext cx="5515218" cy="421752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2006FEC-34D6-B0EB-609C-EC049C0E4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805" y="83609"/>
            <a:ext cx="5487166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9C0C-ACF7-7EE8-2D4B-E472BCD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004" y="206188"/>
            <a:ext cx="2173443" cy="645459"/>
          </a:xfrm>
        </p:spPr>
        <p:txBody>
          <a:bodyPr>
            <a:normAutofit/>
          </a:bodyPr>
          <a:lstStyle/>
          <a:p>
            <a:r>
              <a:rPr lang="pt-BR" dirty="0"/>
              <a:t>1 - 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FD68B-B58E-9860-1CB2-615860B8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40" y="3429000"/>
            <a:ext cx="11030572" cy="190863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 estado inicial do modelo inicia-se em treinamento</a:t>
            </a:r>
          </a:p>
          <a:p>
            <a:r>
              <a:rPr lang="pt-BR" dirty="0"/>
              <a:t>Quando há uma requisição de coleta do governo ele irá parar o treinamento e realizar o fluxo de coleta</a:t>
            </a:r>
          </a:p>
          <a:p>
            <a:r>
              <a:rPr lang="pt-BR" dirty="0"/>
              <a:t>Após o fluxo de coleta for concluído ele retomará seu treinamento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RN01: O treinamento do modelo será interrompido imediatamente sempre que houver uma requisição de coleta do governo, priorizando a execução do fluxo de coleta antes de retomar o treinamento.</a:t>
            </a:r>
          </a:p>
          <a:p>
            <a:r>
              <a:rPr lang="pt-BR" dirty="0">
                <a:solidFill>
                  <a:srgbClr val="00B0F0"/>
                </a:solidFill>
              </a:rPr>
              <a:t> RNF01: O sistema deve garantir a consistência e retomada de seu treinamento sem perder seu contexto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400C246-C80E-32F8-7CB1-95EC796E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63" y="851647"/>
            <a:ext cx="100979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D6F19-455E-8DD1-BF6E-F6EFA4310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37E6-452A-5CE8-6296-210C3EE8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004" y="206188"/>
            <a:ext cx="2173443" cy="645459"/>
          </a:xfrm>
        </p:spPr>
        <p:txBody>
          <a:bodyPr>
            <a:normAutofit/>
          </a:bodyPr>
          <a:lstStyle/>
          <a:p>
            <a:r>
              <a:rPr lang="pt-BR" dirty="0"/>
              <a:t>1 - 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E1807D-1AA2-FB07-3305-E315000E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Há dois estados iniciais </a:t>
            </a:r>
            <a:r>
              <a:rPr lang="pt-BR" b="1" dirty="0">
                <a:solidFill>
                  <a:srgbClr val="FF0000"/>
                </a:solidFill>
              </a:rPr>
              <a:t>Treinar modelo </a:t>
            </a:r>
            <a:r>
              <a:rPr lang="pt-BR" dirty="0">
                <a:solidFill>
                  <a:srgbClr val="FF0000"/>
                </a:solidFill>
              </a:rPr>
              <a:t>e </a:t>
            </a:r>
            <a:r>
              <a:rPr lang="pt-BR" b="1" dirty="0">
                <a:solidFill>
                  <a:srgbClr val="FF0000"/>
                </a:solidFill>
              </a:rPr>
              <a:t>Acessar o aplicativo.</a:t>
            </a:r>
          </a:p>
          <a:p>
            <a:r>
              <a:rPr lang="pt-BR" dirty="0">
                <a:solidFill>
                  <a:srgbClr val="FF0000"/>
                </a:solidFill>
              </a:rPr>
              <a:t>O cidadão pode enviar um feedback a qualquer momento para o aplicativo</a:t>
            </a:r>
            <a:r>
              <a:rPr lang="pt-BR" dirty="0"/>
              <a:t>, enquanto isso o modelo está treinando e pode receber novos dados repentinamente </a:t>
            </a:r>
            <a:r>
              <a:rPr lang="pt-BR" dirty="0">
                <a:solidFill>
                  <a:srgbClr val="00B0F0"/>
                </a:solidFill>
              </a:rPr>
              <a:t>(assincronia) </a:t>
            </a:r>
            <a:r>
              <a:rPr lang="pt-BR" dirty="0"/>
              <a:t>.</a:t>
            </a:r>
          </a:p>
          <a:p>
            <a:r>
              <a:rPr lang="pt-BR" dirty="0">
                <a:solidFill>
                  <a:srgbClr val="FF0000"/>
                </a:solidFill>
              </a:rPr>
              <a:t>O aplicativo irá coletar os dados do cidadão feedback através de um formulário</a:t>
            </a:r>
            <a:r>
              <a:rPr lang="pt-BR" dirty="0"/>
              <a:t> (Enviar formulário).</a:t>
            </a:r>
          </a:p>
          <a:p>
            <a:r>
              <a:rPr lang="pt-BR" dirty="0">
                <a:solidFill>
                  <a:srgbClr val="FF0000"/>
                </a:solidFill>
              </a:rPr>
              <a:t>Em seguida ele realizará uma validação previa</a:t>
            </a:r>
            <a:r>
              <a:rPr lang="pt-BR" dirty="0"/>
              <a:t> (contexto do formulário, campos ausentes, etc.), se faltar algo o formulário será descartado e o fluxo do cidadão será resetado</a:t>
            </a:r>
          </a:p>
          <a:p>
            <a:r>
              <a:rPr lang="pt-BR" dirty="0"/>
              <a:t>Caso o formulário seja aceito, no próximo ciclo de treino o </a:t>
            </a:r>
            <a:r>
              <a:rPr lang="pt-BR" dirty="0">
                <a:solidFill>
                  <a:srgbClr val="FF0000"/>
                </a:solidFill>
              </a:rPr>
              <a:t>modelo tratara os dados recebidos</a:t>
            </a:r>
            <a:r>
              <a:rPr lang="pt-BR" dirty="0"/>
              <a:t> do feedback e em seguida classificará e incorporará em seu algoritmo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D18F86-F563-A5C9-0E11-4432E661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7" y="593625"/>
            <a:ext cx="4415368" cy="336144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B8B27A-030A-F039-2C1D-3171DAB11679}"/>
              </a:ext>
            </a:extLst>
          </p:cNvPr>
          <p:cNvSpPr txBox="1"/>
          <p:nvPr/>
        </p:nvSpPr>
        <p:spPr>
          <a:xfrm>
            <a:off x="5791200" y="3995678"/>
            <a:ext cx="61766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RN02 – O sistema possui dois estados iniciais: Treinar modelo e Acessar o aplicativo.</a:t>
            </a:r>
          </a:p>
          <a:p>
            <a:r>
              <a:rPr lang="pt-BR" dirty="0">
                <a:solidFill>
                  <a:srgbClr val="FF0000"/>
                </a:solidFill>
              </a:rPr>
              <a:t>RN03 - O cidadão pode enviar feedback a qualquer momento pelo aplicativo.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RN04 - O aplicativo deve coletar feedback por meio de um formulário</a:t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>RN 05 - O sistema realiza uma validação prévia no formulário</a:t>
            </a:r>
          </a:p>
          <a:p>
            <a:r>
              <a:rPr lang="pt-BR" dirty="0">
                <a:solidFill>
                  <a:srgbClr val="FF0000"/>
                </a:solidFill>
              </a:rPr>
              <a:t>RN06 - O modelo deve classificar e incorporar os dados de feedback</a:t>
            </a:r>
          </a:p>
        </p:txBody>
      </p:sp>
    </p:spTree>
    <p:extLst>
      <p:ext uri="{BB962C8B-B14F-4D97-AF65-F5344CB8AC3E}">
        <p14:creationId xmlns:p14="http://schemas.microsoft.com/office/powerpoint/2010/main" val="32400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A61D-822D-460A-F051-7B66060BE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B7F5-8246-3800-0F1E-515E39CD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004" y="206188"/>
            <a:ext cx="2173443" cy="645459"/>
          </a:xfrm>
        </p:spPr>
        <p:txBody>
          <a:bodyPr>
            <a:normAutofit/>
          </a:bodyPr>
          <a:lstStyle/>
          <a:p>
            <a:r>
              <a:rPr lang="pt-BR" dirty="0"/>
              <a:t>1 - Fluxo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7AA8A-317A-04BD-8F42-E5B3D0CC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136451"/>
            <a:ext cx="5029200" cy="5345031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Há dois estados iniciais </a:t>
            </a:r>
            <a:r>
              <a:rPr lang="pt-BR" b="1" dirty="0">
                <a:solidFill>
                  <a:srgbClr val="FF0000"/>
                </a:solidFill>
              </a:rPr>
              <a:t>Treinar modelo </a:t>
            </a:r>
            <a:r>
              <a:rPr lang="pt-BR" dirty="0">
                <a:solidFill>
                  <a:srgbClr val="FF0000"/>
                </a:solidFill>
              </a:rPr>
              <a:t>e </a:t>
            </a:r>
            <a:r>
              <a:rPr lang="pt-BR" b="1" dirty="0">
                <a:solidFill>
                  <a:srgbClr val="FF0000"/>
                </a:solidFill>
              </a:rPr>
              <a:t>Acessar o aplicativo.</a:t>
            </a:r>
          </a:p>
          <a:p>
            <a:r>
              <a:rPr lang="pt-BR" dirty="0">
                <a:solidFill>
                  <a:srgbClr val="FF0000"/>
                </a:solidFill>
              </a:rPr>
              <a:t>O cidadão pode enviar um feedback a qualquer momento para o aplicativo</a:t>
            </a:r>
            <a:r>
              <a:rPr lang="pt-BR" dirty="0"/>
              <a:t>, enquanto isso o modelo está treinando e pode receber novos dados repentinamente </a:t>
            </a:r>
            <a:r>
              <a:rPr lang="pt-BR" dirty="0">
                <a:solidFill>
                  <a:schemeClr val="tx1"/>
                </a:solidFill>
              </a:rPr>
              <a:t>(assincronia) .</a:t>
            </a:r>
          </a:p>
          <a:p>
            <a:r>
              <a:rPr lang="pt-BR" dirty="0">
                <a:solidFill>
                  <a:srgbClr val="FF0000"/>
                </a:solidFill>
              </a:rPr>
              <a:t>O aplicativo irá coletar os dados do cidadão feedback através de um formulário</a:t>
            </a:r>
            <a:r>
              <a:rPr lang="pt-BR" dirty="0"/>
              <a:t> (Enviar formulário).</a:t>
            </a:r>
          </a:p>
          <a:p>
            <a:r>
              <a:rPr lang="pt-BR" dirty="0">
                <a:solidFill>
                  <a:srgbClr val="FF0000"/>
                </a:solidFill>
              </a:rPr>
              <a:t>Em seguida ele realizará uma validação previa</a:t>
            </a:r>
            <a:r>
              <a:rPr lang="pt-BR" dirty="0"/>
              <a:t> (contexto do formulário, campos ausentes, etc.), se faltar algo o formulário será descartado e o fluxo do cidadão será resetado</a:t>
            </a:r>
          </a:p>
          <a:p>
            <a:r>
              <a:rPr lang="pt-BR" dirty="0"/>
              <a:t>Caso o formulário seja aceito, no próximo ciclo de treino o </a:t>
            </a:r>
            <a:r>
              <a:rPr lang="pt-BR" dirty="0">
                <a:solidFill>
                  <a:srgbClr val="FF0000"/>
                </a:solidFill>
              </a:rPr>
              <a:t>modelo tratara os dados recebidos</a:t>
            </a:r>
            <a:r>
              <a:rPr lang="pt-BR" dirty="0"/>
              <a:t> do feedback e em seguida classificará e incorporará em seu algoritmo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73CC51-7AFF-5F53-09EA-FCA44360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47" y="593625"/>
            <a:ext cx="4415368" cy="336144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021CC1-FA0C-5277-9564-9F3EF5443CB0}"/>
              </a:ext>
            </a:extLst>
          </p:cNvPr>
          <p:cNvSpPr txBox="1"/>
          <p:nvPr/>
        </p:nvSpPr>
        <p:spPr>
          <a:xfrm>
            <a:off x="5791200" y="4342511"/>
            <a:ext cx="6176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RNF02 – O treinamento do modelo e o feedback do usuário funcionam de forma assíncrona</a:t>
            </a:r>
          </a:p>
          <a:p>
            <a:r>
              <a:rPr lang="pt-BR" dirty="0">
                <a:solidFill>
                  <a:srgbClr val="00B0F0"/>
                </a:solidFill>
              </a:rPr>
              <a:t>RNF03 - A validação prévia do formulário, será realizada automaticamente por um script em Python integrado no </a:t>
            </a:r>
            <a:r>
              <a:rPr lang="pt-BR" dirty="0" err="1">
                <a:solidFill>
                  <a:srgbClr val="00B0F0"/>
                </a:solidFill>
              </a:rPr>
              <a:t>Backend</a:t>
            </a:r>
            <a:r>
              <a:rPr lang="pt-BR" dirty="0">
                <a:solidFill>
                  <a:srgbClr val="00B0F0"/>
                </a:solidFill>
              </a:rPr>
              <a:t> do sistema</a:t>
            </a:r>
          </a:p>
        </p:txBody>
      </p:sp>
    </p:spTree>
    <p:extLst>
      <p:ext uri="{BB962C8B-B14F-4D97-AF65-F5344CB8AC3E}">
        <p14:creationId xmlns:p14="http://schemas.microsoft.com/office/powerpoint/2010/main" val="1516555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685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Facetado</vt:lpstr>
      <vt:lpstr>Coleta Ágil</vt:lpstr>
      <vt:lpstr>Processo de Negócio As Is</vt:lpstr>
      <vt:lpstr>Diagrama As Is</vt:lpstr>
      <vt:lpstr>Problemas e Sugestão</vt:lpstr>
      <vt:lpstr>Diagrama To Be</vt:lpstr>
      <vt:lpstr>1 - Fluxo</vt:lpstr>
      <vt:lpstr>1 - Fluxo</vt:lpstr>
      <vt:lpstr>1 - Fluxo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Costa</dc:creator>
  <cp:lastModifiedBy>Pedro Costa</cp:lastModifiedBy>
  <cp:revision>1</cp:revision>
  <dcterms:created xsi:type="dcterms:W3CDTF">2025-03-27T01:40:45Z</dcterms:created>
  <dcterms:modified xsi:type="dcterms:W3CDTF">2025-03-27T04:01:03Z</dcterms:modified>
</cp:coreProperties>
</file>