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9" r:id="rId4"/>
    <p:sldId id="260" r:id="rId5"/>
    <p:sldId id="262" r:id="rId6"/>
    <p:sldId id="264" r:id="rId7"/>
    <p:sldId id="265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74" r:id="rId16"/>
    <p:sldId id="269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38" autoAdjust="0"/>
    <p:restoredTop sz="94660"/>
  </p:normalViewPr>
  <p:slideViewPr>
    <p:cSldViewPr snapToGrid="0">
      <p:cViewPr varScale="1">
        <p:scale>
          <a:sx n="71" d="100"/>
          <a:sy n="71" d="100"/>
        </p:scale>
        <p:origin x="9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3669-832A-4838-889B-6999D32D356A}" type="datetimeFigureOut">
              <a:rPr lang="pt-BR" smtClean="0"/>
              <a:t>09/04/2025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A705E18-7FA6-4DE4-92B3-C15F6CCB20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351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3669-832A-4838-889B-6999D32D356A}" type="datetimeFigureOut">
              <a:rPr lang="pt-BR" smtClean="0"/>
              <a:t>09/04/2025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A705E18-7FA6-4DE4-92B3-C15F6CCB20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031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3669-832A-4838-889B-6999D32D356A}" type="datetimeFigureOut">
              <a:rPr lang="pt-BR" smtClean="0"/>
              <a:t>09/04/2025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A705E18-7FA6-4DE4-92B3-C15F6CCB20E1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327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3669-832A-4838-889B-6999D32D356A}" type="datetimeFigureOut">
              <a:rPr lang="pt-BR" smtClean="0"/>
              <a:t>09/04/2025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705E18-7FA6-4DE4-92B3-C15F6CCB20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9325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3669-832A-4838-889B-6999D32D356A}" type="datetimeFigureOut">
              <a:rPr lang="pt-BR" smtClean="0"/>
              <a:t>09/04/2025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705E18-7FA6-4DE4-92B3-C15F6CCB20E1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4556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3669-832A-4838-889B-6999D32D356A}" type="datetimeFigureOut">
              <a:rPr lang="pt-BR" smtClean="0"/>
              <a:t>09/04/2025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705E18-7FA6-4DE4-92B3-C15F6CCB20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814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3669-832A-4838-889B-6999D32D356A}" type="datetimeFigureOut">
              <a:rPr lang="pt-BR" smtClean="0"/>
              <a:t>09/04/2025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5E18-7FA6-4DE4-92B3-C15F6CCB20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653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3669-832A-4838-889B-6999D32D356A}" type="datetimeFigureOut">
              <a:rPr lang="pt-BR" smtClean="0"/>
              <a:t>09/04/2025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5E18-7FA6-4DE4-92B3-C15F6CCB20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8103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3669-832A-4838-889B-6999D32D356A}" type="datetimeFigureOut">
              <a:rPr lang="pt-BR" smtClean="0"/>
              <a:t>09/04/2025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5E18-7FA6-4DE4-92B3-C15F6CCB20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19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3669-832A-4838-889B-6999D32D356A}" type="datetimeFigureOut">
              <a:rPr lang="pt-BR" smtClean="0"/>
              <a:t>09/04/2025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A705E18-7FA6-4DE4-92B3-C15F6CCB20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0293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3669-832A-4838-889B-6999D32D356A}" type="datetimeFigureOut">
              <a:rPr lang="pt-BR" smtClean="0"/>
              <a:t>09/04/2025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A705E18-7FA6-4DE4-92B3-C15F6CCB20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825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3669-832A-4838-889B-6999D32D356A}" type="datetimeFigureOut">
              <a:rPr lang="pt-BR" smtClean="0"/>
              <a:t>09/04/2025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A705E18-7FA6-4DE4-92B3-C15F6CCB20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51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3669-832A-4838-889B-6999D32D356A}" type="datetimeFigureOut">
              <a:rPr lang="pt-BR" smtClean="0"/>
              <a:t>09/04/2025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5E18-7FA6-4DE4-92B3-C15F6CCB20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743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3669-832A-4838-889B-6999D32D356A}" type="datetimeFigureOut">
              <a:rPr lang="pt-BR" smtClean="0"/>
              <a:t>09/04/2025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5E18-7FA6-4DE4-92B3-C15F6CCB20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352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3669-832A-4838-889B-6999D32D356A}" type="datetimeFigureOut">
              <a:rPr lang="pt-BR" smtClean="0"/>
              <a:t>09/04/2025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05E18-7FA6-4DE4-92B3-C15F6CCB20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9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23669-832A-4838-889B-6999D32D356A}" type="datetimeFigureOut">
              <a:rPr lang="pt-BR" smtClean="0"/>
              <a:t>09/04/2025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A705E18-7FA6-4DE4-92B3-C15F6CCB20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47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23669-832A-4838-889B-6999D32D356A}" type="datetimeFigureOut">
              <a:rPr lang="pt-BR" smtClean="0"/>
              <a:t>09/04/2025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A705E18-7FA6-4DE4-92B3-C15F6CCB20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1744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0F167-C56F-47AE-A35B-054CCE6B4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2014" y="1888068"/>
            <a:ext cx="6106054" cy="1126284"/>
          </a:xfrm>
        </p:spPr>
        <p:txBody>
          <a:bodyPr/>
          <a:lstStyle/>
          <a:p>
            <a:r>
              <a:rPr lang="pt-BR" dirty="0"/>
              <a:t>Defense </a:t>
            </a:r>
            <a:r>
              <a:rPr lang="pt-BR" dirty="0" err="1"/>
              <a:t>of</a:t>
            </a:r>
            <a:r>
              <a:rPr lang="pt-BR" dirty="0"/>
              <a:t> Castle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986C7D-4032-4DEC-9B1B-5756AA661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4" y="4777379"/>
            <a:ext cx="5547254" cy="1126283"/>
          </a:xfrm>
        </p:spPr>
        <p:txBody>
          <a:bodyPr>
            <a:normAutofit lnSpcReduction="10000"/>
          </a:bodyPr>
          <a:lstStyle/>
          <a:p>
            <a:pPr algn="l"/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Daniel </a:t>
            </a:r>
            <a:r>
              <a:rPr lang="pt-BR" b="0" i="0" dirty="0" err="1">
                <a:solidFill>
                  <a:srgbClr val="1F2328"/>
                </a:solidFill>
                <a:effectLst/>
                <a:latin typeface="-apple-system"/>
              </a:rPr>
              <a:t>Eiji</a:t>
            </a: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 - RA: 22.121.131-1</a:t>
            </a:r>
          </a:p>
          <a:p>
            <a:pPr algn="l"/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Pedro Henrique Lega Kramer Costa - RA: 22.125.091-3</a:t>
            </a:r>
          </a:p>
          <a:p>
            <a:pPr algn="l"/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Yuri </a:t>
            </a:r>
            <a:r>
              <a:rPr lang="pt-BR" b="0" i="0" dirty="0" err="1">
                <a:solidFill>
                  <a:srgbClr val="1F2328"/>
                </a:solidFill>
                <a:effectLst/>
                <a:latin typeface="-apple-system"/>
              </a:rPr>
              <a:t>Bykof</a:t>
            </a: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 - RA: 22.121.045-3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1839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2A7A5-4764-4115-A54E-9B8659A77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0733" y="550334"/>
            <a:ext cx="8830734" cy="1016000"/>
          </a:xfrm>
        </p:spPr>
        <p:txBody>
          <a:bodyPr>
            <a:normAutofit/>
          </a:bodyPr>
          <a:lstStyle/>
          <a:p>
            <a:r>
              <a:rPr lang="pt-BR" dirty="0"/>
              <a:t>Dinâmica – Orientação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FCDB43-BBE0-4DD2-B3AB-2F1988428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0733" y="1761068"/>
            <a:ext cx="10449453" cy="4910665"/>
          </a:xfrm>
        </p:spPr>
        <p:txBody>
          <a:bodyPr>
            <a:normAutofit/>
          </a:bodyPr>
          <a:lstStyle/>
          <a:p>
            <a:pPr algn="l"/>
            <a:r>
              <a:rPr lang="pt-BR" sz="1100" b="1" i="0" dirty="0">
                <a:solidFill>
                  <a:srgbClr val="1F2328"/>
                </a:solidFill>
                <a:effectLst/>
              </a:rPr>
              <a:t>Orientação Indireta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100" b="1" i="0" dirty="0">
                <a:solidFill>
                  <a:srgbClr val="1F2328"/>
                </a:solidFill>
                <a:effectLst/>
              </a:rPr>
              <a:t>Design do Nível (Layout do Caminho):</a:t>
            </a:r>
            <a:r>
              <a:rPr lang="pt-BR" sz="1100" b="0" i="0" dirty="0">
                <a:solidFill>
                  <a:srgbClr val="1F2328"/>
                </a:solidFill>
                <a:effectLst/>
              </a:rPr>
              <a:t> A forma do caminho por onde os inimigos andam sugere naturalmente onde colocar as torres (</a:t>
            </a:r>
            <a:r>
              <a:rPr lang="pt-BR" sz="1100" b="0" i="0" dirty="0" err="1">
                <a:solidFill>
                  <a:srgbClr val="1F2328"/>
                </a:solidFill>
                <a:effectLst/>
              </a:rPr>
              <a:t>choke</a:t>
            </a:r>
            <a:r>
              <a:rPr lang="pt-BR" sz="1100" b="0" i="0" dirty="0">
                <a:solidFill>
                  <a:srgbClr val="1F2328"/>
                </a:solidFill>
                <a:effectLst/>
              </a:rPr>
              <a:t> points, curvas). (Conforme solicitado sobre a direção/caminho do inimigo).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100" b="1" i="0" dirty="0">
                <a:solidFill>
                  <a:srgbClr val="1F2328"/>
                </a:solidFill>
                <a:effectLst/>
              </a:rPr>
              <a:t>Feedback Visual e Sonoro Diferenciado:</a:t>
            </a:r>
            <a:r>
              <a:rPr lang="pt-BR" sz="1100" b="0" i="0" dirty="0">
                <a:solidFill>
                  <a:srgbClr val="1F2328"/>
                </a:solidFill>
                <a:effectLst/>
              </a:rPr>
              <a:t> A intensidade, cor ou tamanho dos efeitos visuais de dano, ou a diferença nos sons de impacto, podem sutilmente indicar qual torre é mais eficaz contra qual inimigo, sem mostrar números explícitos. (Conforme solicitado sobre a amostra de diferença de dano).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100" b="1" i="0" dirty="0">
                <a:solidFill>
                  <a:srgbClr val="1F2328"/>
                </a:solidFill>
                <a:effectLst/>
              </a:rPr>
              <a:t>Design dos Inimigos:</a:t>
            </a:r>
            <a:r>
              <a:rPr lang="pt-BR" sz="1100" b="0" i="0" dirty="0">
                <a:solidFill>
                  <a:srgbClr val="1F2328"/>
                </a:solidFill>
                <a:effectLst/>
              </a:rPr>
              <a:t> A aparência e o comportamento dos inimigos sugerem suas propriedades.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100" b="0" i="1" dirty="0">
                <a:solidFill>
                  <a:srgbClr val="1F2328"/>
                </a:solidFill>
                <a:effectLst/>
              </a:rPr>
              <a:t>Exemplo:</a:t>
            </a:r>
            <a:r>
              <a:rPr lang="pt-BR" sz="1100" b="0" i="0" dirty="0">
                <a:solidFill>
                  <a:srgbClr val="1F2328"/>
                </a:solidFill>
                <a:effectLst/>
              </a:rPr>
              <a:t> Inimigos grandes e lentos sugerem que torres de alto dano ou dano em área podem ser boas; inimigos rápidos e numerosos sugerem torres de disparo rápido ou que atrasam. Inimigos com armadura visualmente óbvia sugerem a necessidade de dano mágico ou perfurante.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100" b="1" i="0" dirty="0">
                <a:solidFill>
                  <a:srgbClr val="1F2328"/>
                </a:solidFill>
                <a:effectLst/>
              </a:rPr>
              <a:t>Curva de Dificuldade e Introdução Gradual:</a:t>
            </a:r>
            <a:r>
              <a:rPr lang="pt-BR" sz="1100" b="0" i="0" dirty="0">
                <a:solidFill>
                  <a:srgbClr val="1F2328"/>
                </a:solidFill>
                <a:effectLst/>
              </a:rPr>
              <a:t> Apresentar inimigos mais simples primeiro permite ao jogador aprender as bases antes de introduzir desafios mais complexos que exigem estratégias mais específicas.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100" b="1" i="0" dirty="0">
                <a:solidFill>
                  <a:srgbClr val="1F2328"/>
                </a:solidFill>
                <a:effectLst/>
              </a:rPr>
              <a:t>Economia e Custo das Torres/Upgrades:</a:t>
            </a:r>
            <a:r>
              <a:rPr lang="pt-BR" sz="1100" b="0" i="0" dirty="0">
                <a:solidFill>
                  <a:srgbClr val="1F2328"/>
                </a:solidFill>
                <a:effectLst/>
              </a:rPr>
              <a:t> Os custos relativos guiam as decisões. Torres muito caras podem ser percebidas como poderosas (investimento de longo prazo), enquanto as baratas são para o início ou para preencher espaços.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100" b="1" i="0" dirty="0">
                <a:solidFill>
                  <a:srgbClr val="1F2328"/>
                </a:solidFill>
                <a:effectLst/>
              </a:rPr>
              <a:t>Limitação de Slots de Construção:</a:t>
            </a:r>
            <a:r>
              <a:rPr lang="pt-BR" sz="1100" b="0" i="0" dirty="0">
                <a:solidFill>
                  <a:srgbClr val="1F2328"/>
                </a:solidFill>
                <a:effectLst/>
              </a:rPr>
              <a:t> A quantidade e localização dos slots força o jogador a tomar decisões estratégicas sobre o posicionamento, em vez de poder construir em qualquer lugar.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pt-BR" sz="1100" dirty="0">
              <a:solidFill>
                <a:srgbClr val="1F2328"/>
              </a:solidFill>
            </a:endParaRPr>
          </a:p>
          <a:p>
            <a:pPr lvl="1" algn="l"/>
            <a:endParaRPr lang="pt-BR" sz="1100" b="0" i="0" dirty="0">
              <a:solidFill>
                <a:srgbClr val="1F2328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83479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2A7A5-4764-4115-A54E-9B8659A77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0733" y="550334"/>
            <a:ext cx="10659534" cy="1016000"/>
          </a:xfrm>
        </p:spPr>
        <p:txBody>
          <a:bodyPr>
            <a:normAutofit fontScale="90000"/>
          </a:bodyPr>
          <a:lstStyle/>
          <a:p>
            <a:r>
              <a:rPr lang="pt-BR" dirty="0"/>
              <a:t>Mecânica – Interações e Regras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FCDB43-BBE0-4DD2-B3AB-2F1988428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0733" y="1684868"/>
            <a:ext cx="10449453" cy="4910665"/>
          </a:xfrm>
        </p:spPr>
        <p:txBody>
          <a:bodyPr>
            <a:normAutofit/>
          </a:bodyPr>
          <a:lstStyle/>
          <a:p>
            <a:r>
              <a:rPr lang="pt-BR" sz="1100" b="1" dirty="0">
                <a:solidFill>
                  <a:schemeClr val="tx1"/>
                </a:solidFill>
              </a:rPr>
              <a:t>Objetivo do Jogo</a:t>
            </a:r>
            <a:endParaRPr lang="pt-BR" sz="1100" dirty="0">
              <a:solidFill>
                <a:schemeClr val="tx1"/>
              </a:solidFill>
            </a:endParaRPr>
          </a:p>
          <a:p>
            <a:r>
              <a:rPr lang="pt-BR" sz="1100" dirty="0">
                <a:solidFill>
                  <a:schemeClr val="tx1"/>
                </a:solidFill>
              </a:rPr>
              <a:t>Impedir que as ondas de inimigos alcancem o ponto final do mapa, defendendo pontos estratégicos e protegendo o reino.</a:t>
            </a:r>
          </a:p>
          <a:p>
            <a:r>
              <a:rPr lang="pt-BR" sz="1100" b="1" dirty="0">
                <a:solidFill>
                  <a:schemeClr val="tx1"/>
                </a:solidFill>
              </a:rPr>
              <a:t>Quando o Jogador Ganha?</a:t>
            </a:r>
            <a:endParaRPr lang="pt-BR" sz="1100" dirty="0">
              <a:solidFill>
                <a:schemeClr val="tx1"/>
              </a:solidFill>
            </a:endParaRPr>
          </a:p>
          <a:p>
            <a:r>
              <a:rPr lang="pt-BR" sz="1100" dirty="0">
                <a:solidFill>
                  <a:schemeClr val="tx1"/>
                </a:solidFill>
              </a:rPr>
              <a:t>O jogador vence ao defender todas as ondas sem permitir que os inimigos cheguem ao final do caminho, mantendo as vidas intactas.</a:t>
            </a:r>
          </a:p>
          <a:p>
            <a:r>
              <a:rPr lang="pt-BR" sz="1100" b="1" dirty="0">
                <a:solidFill>
                  <a:schemeClr val="tx1"/>
                </a:solidFill>
              </a:rPr>
              <a:t>Quando o Jogador Perde?</a:t>
            </a:r>
            <a:endParaRPr lang="pt-BR" sz="1100" dirty="0">
              <a:solidFill>
                <a:schemeClr val="tx1"/>
              </a:solidFill>
            </a:endParaRPr>
          </a:p>
          <a:p>
            <a:r>
              <a:rPr lang="pt-BR" sz="1100" dirty="0">
                <a:solidFill>
                  <a:schemeClr val="tx1"/>
                </a:solidFill>
              </a:rPr>
              <a:t>O jogador perde quando os inimigos chegam ao final do caminho, resultando em perda de vidas. Se as vidas acabam, a fase termina com a tela de derrota.</a:t>
            </a:r>
          </a:p>
          <a:p>
            <a:r>
              <a:rPr lang="pt-BR" sz="1100" b="1" dirty="0">
                <a:solidFill>
                  <a:schemeClr val="tx1"/>
                </a:solidFill>
              </a:rPr>
              <a:t>Regras do Jogo</a:t>
            </a:r>
            <a:endParaRPr lang="pt-BR" sz="1100" dirty="0">
              <a:solidFill>
                <a:schemeClr val="tx1"/>
              </a:solidFill>
            </a:endParaRPr>
          </a:p>
          <a:p>
            <a:r>
              <a:rPr lang="pt-BR" sz="1100" b="1" dirty="0">
                <a:solidFill>
                  <a:schemeClr val="tx1"/>
                </a:solidFill>
              </a:rPr>
              <a:t>Construção de Torres:</a:t>
            </a:r>
            <a:r>
              <a:rPr lang="pt-BR" sz="1100" dirty="0">
                <a:solidFill>
                  <a:schemeClr val="tx1"/>
                </a:solidFill>
              </a:rPr>
              <a:t> Apenas em locais pré-definidos no mapa.</a:t>
            </a:r>
          </a:p>
          <a:p>
            <a:r>
              <a:rPr lang="pt-BR" sz="1100" b="1" dirty="0">
                <a:solidFill>
                  <a:schemeClr val="tx1"/>
                </a:solidFill>
              </a:rPr>
              <a:t>Melhoria de Torres:</a:t>
            </a:r>
            <a:r>
              <a:rPr lang="pt-BR" sz="1100" dirty="0">
                <a:solidFill>
                  <a:schemeClr val="tx1"/>
                </a:solidFill>
              </a:rPr>
              <a:t> Custam ouro, melhorando poder de ataque, alcance e outras características.</a:t>
            </a:r>
          </a:p>
          <a:p>
            <a:r>
              <a:rPr lang="pt-BR" sz="1100" b="1" dirty="0">
                <a:solidFill>
                  <a:schemeClr val="tx1"/>
                </a:solidFill>
              </a:rPr>
              <a:t>Tipos de Torres:</a:t>
            </a:r>
            <a:r>
              <a:rPr lang="pt-BR" sz="1100" dirty="0">
                <a:solidFill>
                  <a:schemeClr val="tx1"/>
                </a:solidFill>
              </a:rPr>
              <a:t> Elementais (fogo, água, terra), com características próprias.</a:t>
            </a:r>
          </a:p>
          <a:p>
            <a:r>
              <a:rPr lang="pt-BR" sz="1100" b="1" dirty="0">
                <a:solidFill>
                  <a:schemeClr val="tx1"/>
                </a:solidFill>
              </a:rPr>
              <a:t>Inimigos:</a:t>
            </a:r>
            <a:r>
              <a:rPr lang="pt-BR" sz="1100" dirty="0">
                <a:solidFill>
                  <a:schemeClr val="tx1"/>
                </a:solidFill>
              </a:rPr>
              <a:t> Diferentes tipos com fraquezas e habilidades especiais.</a:t>
            </a:r>
          </a:p>
          <a:p>
            <a:r>
              <a:rPr lang="pt-BR" sz="1100" b="1" dirty="0">
                <a:solidFill>
                  <a:schemeClr val="tx1"/>
                </a:solidFill>
              </a:rPr>
              <a:t>Recursos:</a:t>
            </a:r>
            <a:r>
              <a:rPr lang="pt-BR" sz="1100" dirty="0">
                <a:solidFill>
                  <a:schemeClr val="tx1"/>
                </a:solidFill>
              </a:rPr>
              <a:t> Ouro limitado para construção de defesas.</a:t>
            </a:r>
          </a:p>
          <a:p>
            <a:r>
              <a:rPr lang="pt-BR" sz="1100" b="1" dirty="0">
                <a:solidFill>
                  <a:schemeClr val="tx1"/>
                </a:solidFill>
              </a:rPr>
              <a:t>Vidas:</a:t>
            </a:r>
            <a:r>
              <a:rPr lang="pt-BR" sz="1100" dirty="0">
                <a:solidFill>
                  <a:schemeClr val="tx1"/>
                </a:solidFill>
              </a:rPr>
              <a:t> O jogador começa com um número determinado de vidas. Cada inimigo que chega ao final reduz o total.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770922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2A7A5-4764-4115-A54E-9B8659A77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0733" y="550334"/>
            <a:ext cx="10659534" cy="1016000"/>
          </a:xfrm>
        </p:spPr>
        <p:txBody>
          <a:bodyPr>
            <a:normAutofit fontScale="90000"/>
          </a:bodyPr>
          <a:lstStyle/>
          <a:p>
            <a:r>
              <a:rPr lang="pt-BR" dirty="0"/>
              <a:t>Mecânica – Interações e Regras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FCDB43-BBE0-4DD2-B3AB-2F1988428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0733" y="1684868"/>
            <a:ext cx="10449453" cy="491066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BR" sz="1100" b="1" i="0" dirty="0">
                <a:solidFill>
                  <a:srgbClr val="1F2328"/>
                </a:solidFill>
                <a:effectLst/>
              </a:rPr>
              <a:t>Procedimentos do Jogo</a:t>
            </a:r>
          </a:p>
          <a:p>
            <a:pPr algn="l"/>
            <a:r>
              <a:rPr lang="pt-BR" sz="1100" b="0" i="0" dirty="0">
                <a:solidFill>
                  <a:srgbClr val="1F2328"/>
                </a:solidFill>
                <a:effectLst/>
              </a:rPr>
              <a:t>O jogo é dividido em fases, cada uma com um mapa específico e uma trilha que os inimigos seguem. As fases funcionam da seguinte maneira:</a:t>
            </a:r>
          </a:p>
          <a:p>
            <a:pPr algn="l"/>
            <a:r>
              <a:rPr lang="pt-BR" sz="1100" b="1" i="0" dirty="0">
                <a:solidFill>
                  <a:srgbClr val="1F2328"/>
                </a:solidFill>
                <a:effectLst/>
              </a:rPr>
              <a:t>Início da Fase:</a:t>
            </a:r>
            <a:r>
              <a:rPr lang="pt-BR" sz="1100" b="0" i="0" dirty="0">
                <a:solidFill>
                  <a:srgbClr val="1F2328"/>
                </a:solidFill>
                <a:effectLst/>
              </a:rPr>
              <a:t> Cada fase começa com uma onda de inimigos, e o jogador deve defender o caminho utilizando as torres.</a:t>
            </a:r>
          </a:p>
          <a:p>
            <a:pPr algn="l"/>
            <a:r>
              <a:rPr lang="pt-BR" sz="1100" b="1" i="0" dirty="0">
                <a:solidFill>
                  <a:srgbClr val="1F2328"/>
                </a:solidFill>
                <a:effectLst/>
              </a:rPr>
              <a:t>Ganho de Ouro:</a:t>
            </a:r>
            <a:r>
              <a:rPr lang="pt-BR" sz="1100" b="0" i="0" dirty="0">
                <a:solidFill>
                  <a:srgbClr val="1F2328"/>
                </a:solidFill>
                <a:effectLst/>
              </a:rPr>
              <a:t> Ao derrotar inimigos, o jogador ganha ouro, que é utilizado para construir novas torres ou melhorar as existentes.</a:t>
            </a:r>
          </a:p>
          <a:p>
            <a:pPr algn="l"/>
            <a:r>
              <a:rPr lang="pt-BR" sz="1100" b="1" i="0" dirty="0">
                <a:solidFill>
                  <a:srgbClr val="1F2328"/>
                </a:solidFill>
                <a:effectLst/>
              </a:rPr>
              <a:t>Recursos do Jogo</a:t>
            </a:r>
          </a:p>
          <a:p>
            <a:pPr algn="l"/>
            <a:r>
              <a:rPr lang="pt-BR" sz="1100" b="1" i="0" dirty="0">
                <a:solidFill>
                  <a:srgbClr val="1F2328"/>
                </a:solidFill>
                <a:effectLst/>
              </a:rPr>
              <a:t>Ouro:</a:t>
            </a:r>
            <a:r>
              <a:rPr lang="pt-BR" sz="1100" b="0" i="0" dirty="0">
                <a:solidFill>
                  <a:srgbClr val="1F2328"/>
                </a:solidFill>
                <a:effectLst/>
              </a:rPr>
              <a:t> Usado para construir e melhorar torres.</a:t>
            </a:r>
          </a:p>
          <a:p>
            <a:pPr algn="l"/>
            <a:r>
              <a:rPr lang="pt-BR" sz="1100" b="1" i="0" dirty="0">
                <a:solidFill>
                  <a:srgbClr val="1F2328"/>
                </a:solidFill>
                <a:effectLst/>
              </a:rPr>
              <a:t>Vidas:</a:t>
            </a:r>
            <a:r>
              <a:rPr lang="pt-BR" sz="1100" b="0" i="0" dirty="0">
                <a:solidFill>
                  <a:srgbClr val="1F2328"/>
                </a:solidFill>
                <a:effectLst/>
              </a:rPr>
              <a:t> Indicam o número de ataques que o objetivo pode sofrer antes de ser derrubado (derrota). O jogador começa com um número de vidas fixo de 25, e cada inimigo que atinge o final do caminho causa a perda de vidas.</a:t>
            </a:r>
          </a:p>
          <a:p>
            <a:pPr algn="l"/>
            <a:r>
              <a:rPr lang="pt-BR" sz="1100" b="1" i="0" dirty="0">
                <a:solidFill>
                  <a:srgbClr val="1F2328"/>
                </a:solidFill>
                <a:effectLst/>
              </a:rPr>
              <a:t>Limites do Jogo</a:t>
            </a:r>
          </a:p>
          <a:p>
            <a:pPr algn="l"/>
            <a:r>
              <a:rPr lang="pt-BR" sz="1100" b="1" i="0" dirty="0">
                <a:solidFill>
                  <a:srgbClr val="1F2328"/>
                </a:solidFill>
                <a:effectLst/>
              </a:rPr>
              <a:t>Limite de Construção de Torres:</a:t>
            </a:r>
            <a:r>
              <a:rPr lang="pt-BR" sz="1100" b="0" i="0" dirty="0">
                <a:solidFill>
                  <a:srgbClr val="1F2328"/>
                </a:solidFill>
                <a:effectLst/>
              </a:rPr>
              <a:t> O jogador só pode construir torres em locais específicos do mapa.</a:t>
            </a:r>
          </a:p>
          <a:p>
            <a:pPr algn="l"/>
            <a:r>
              <a:rPr lang="pt-BR" sz="1100" b="1" i="0" dirty="0">
                <a:solidFill>
                  <a:srgbClr val="1F2328"/>
                </a:solidFill>
                <a:effectLst/>
              </a:rPr>
              <a:t>Limite de Recursos:</a:t>
            </a:r>
            <a:r>
              <a:rPr lang="pt-BR" sz="1100" b="0" i="0" dirty="0">
                <a:solidFill>
                  <a:srgbClr val="1F2328"/>
                </a:solidFill>
                <a:effectLst/>
              </a:rPr>
              <a:t> O jogador deve gerenciar o ouro, pois não é possível construir ou melhorar torres caso não haja ouro suficiente, cada fase o jogador começa com uma certa quantidade de ouro .</a:t>
            </a:r>
          </a:p>
          <a:p>
            <a:pPr algn="l">
              <a:buFont typeface="+mj-lt"/>
              <a:buAutoNum type="arabicPeriod"/>
            </a:pPr>
            <a:r>
              <a:rPr lang="pt-BR" sz="1100" b="1" i="0" dirty="0">
                <a:solidFill>
                  <a:srgbClr val="1F2328"/>
                </a:solidFill>
                <a:effectLst/>
              </a:rPr>
              <a:t>Limite de Vidas:</a:t>
            </a:r>
            <a:r>
              <a:rPr lang="pt-BR" sz="1100" b="0" i="0" dirty="0">
                <a:solidFill>
                  <a:srgbClr val="1F2328"/>
                </a:solidFill>
                <a:effectLst/>
              </a:rPr>
              <a:t> O número de vidas é finito, e uma vez que todas as vidas forem perdidas, o jogo termina.</a:t>
            </a:r>
          </a:p>
          <a:p>
            <a:pPr algn="l">
              <a:buFont typeface="+mj-lt"/>
              <a:buAutoNum type="arabicPeriod"/>
            </a:pPr>
            <a:r>
              <a:rPr lang="pt-BR" sz="1100" b="1" i="0" dirty="0">
                <a:solidFill>
                  <a:srgbClr val="1F2328"/>
                </a:solidFill>
                <a:effectLst/>
              </a:rPr>
              <a:t>Dificuldade Crescente:</a:t>
            </a:r>
            <a:r>
              <a:rPr lang="pt-BR" sz="1100" b="0" i="0" dirty="0">
                <a:solidFill>
                  <a:srgbClr val="1F2328"/>
                </a:solidFill>
                <a:effectLst/>
              </a:rPr>
              <a:t> A cada nova fase, as ondas de inimigos ficam mais difíceis, exigindo mais estratégia do jogador.</a:t>
            </a:r>
          </a:p>
          <a:p>
            <a:pPr algn="l"/>
            <a:r>
              <a:rPr lang="pt-BR" sz="1100" b="1" i="0" dirty="0">
                <a:solidFill>
                  <a:srgbClr val="1F2328"/>
                </a:solidFill>
                <a:effectLst/>
              </a:rPr>
              <a:t>Resultados do Jogo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100" b="1" i="0" dirty="0">
                <a:solidFill>
                  <a:srgbClr val="1F2328"/>
                </a:solidFill>
                <a:effectLst/>
              </a:rPr>
              <a:t>Como ele termina depois da vitória?</a:t>
            </a:r>
            <a:br>
              <a:rPr lang="pt-BR" sz="1100" b="0" i="0" dirty="0">
                <a:solidFill>
                  <a:srgbClr val="1F2328"/>
                </a:solidFill>
                <a:effectLst/>
              </a:rPr>
            </a:br>
            <a:r>
              <a:rPr lang="pt-BR" sz="1100" b="0" i="0" dirty="0">
                <a:solidFill>
                  <a:srgbClr val="1F2328"/>
                </a:solidFill>
                <a:effectLst/>
              </a:rPr>
              <a:t>Quando o jogador derrota o ultimo </a:t>
            </a:r>
            <a:r>
              <a:rPr lang="pt-BR" sz="1100" b="0" i="0" dirty="0" err="1">
                <a:solidFill>
                  <a:srgbClr val="1F2328"/>
                </a:solidFill>
                <a:effectLst/>
              </a:rPr>
              <a:t>minion</a:t>
            </a:r>
            <a:r>
              <a:rPr lang="pt-BR" sz="1100" b="0" i="0" dirty="0">
                <a:solidFill>
                  <a:srgbClr val="1F2328"/>
                </a:solidFill>
                <a:effectLst/>
              </a:rPr>
              <a:t> da ultima </a:t>
            </a:r>
            <a:r>
              <a:rPr lang="pt-BR" sz="1100" b="0" i="0" dirty="0" err="1">
                <a:solidFill>
                  <a:srgbClr val="1F2328"/>
                </a:solidFill>
                <a:effectLst/>
              </a:rPr>
              <a:t>wave</a:t>
            </a:r>
            <a:r>
              <a:rPr lang="pt-BR" sz="1100" b="0" i="0" dirty="0">
                <a:solidFill>
                  <a:srgbClr val="1F2328"/>
                </a:solidFill>
                <a:effectLst/>
              </a:rPr>
              <a:t> da fase, o jogo exibe uma tela de vitória, desbloqueia e mostra uma </a:t>
            </a:r>
            <a:r>
              <a:rPr lang="pt-BR" sz="1100" b="0" i="0" dirty="0" err="1">
                <a:solidFill>
                  <a:srgbClr val="1F2328"/>
                </a:solidFill>
                <a:effectLst/>
              </a:rPr>
              <a:t>cutscene</a:t>
            </a:r>
            <a:r>
              <a:rPr lang="pt-BR" sz="1100" b="0" i="0" dirty="0">
                <a:solidFill>
                  <a:srgbClr val="1F2328"/>
                </a:solidFill>
                <a:effectLst/>
              </a:rPr>
              <a:t> e, em seguida, a próxima fase é liberada.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100" b="1" i="0" dirty="0">
                <a:solidFill>
                  <a:srgbClr val="1F2328"/>
                </a:solidFill>
                <a:effectLst/>
              </a:rPr>
              <a:t>Como ele termina depois da derrota?</a:t>
            </a:r>
            <a:br>
              <a:rPr lang="pt-BR" sz="1100" b="0" i="0" dirty="0">
                <a:solidFill>
                  <a:srgbClr val="1F2328"/>
                </a:solidFill>
                <a:effectLst/>
              </a:rPr>
            </a:br>
            <a:r>
              <a:rPr lang="pt-BR" sz="1100" b="0" i="0" dirty="0">
                <a:solidFill>
                  <a:srgbClr val="1F2328"/>
                </a:solidFill>
                <a:effectLst/>
              </a:rPr>
              <a:t>Conforme os inimigos chegam ao seu destino vivos, o contador de vidas vai diminuindo, quando chega a 0 a fase termina com uma tela de derrota. O jogador pode optar por tentar novamente a fase ou retornar ao menu principal.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2950454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2A7A5-4764-4115-A54E-9B8659A77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0733" y="550334"/>
            <a:ext cx="10659534" cy="1016000"/>
          </a:xfrm>
        </p:spPr>
        <p:txBody>
          <a:bodyPr>
            <a:normAutofit/>
          </a:bodyPr>
          <a:lstStyle/>
          <a:p>
            <a:r>
              <a:rPr lang="pt-BR" dirty="0" err="1"/>
              <a:t>Prefabs</a:t>
            </a:r>
            <a:r>
              <a:rPr lang="pt-BR" dirty="0"/>
              <a:t> – Interações e Regras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FCDB43-BBE0-4DD2-B3AB-2F1988428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0733" y="1684868"/>
            <a:ext cx="10449453" cy="4910665"/>
          </a:xfrm>
        </p:spPr>
        <p:txBody>
          <a:bodyPr>
            <a:normAutofit fontScale="92500" lnSpcReduction="20000"/>
          </a:bodyPr>
          <a:lstStyle/>
          <a:p>
            <a:r>
              <a:rPr lang="pt-BR" sz="1200" dirty="0">
                <a:solidFill>
                  <a:schemeClr val="tx1"/>
                </a:solidFill>
              </a:rPr>
              <a:t>1. </a:t>
            </a:r>
            <a:r>
              <a:rPr lang="pt-BR" sz="1200" dirty="0" err="1">
                <a:solidFill>
                  <a:schemeClr val="tx1"/>
                </a:solidFill>
              </a:rPr>
              <a:t>Prefabs</a:t>
            </a:r>
            <a:r>
              <a:rPr lang="pt-BR" sz="1200" dirty="0">
                <a:solidFill>
                  <a:schemeClr val="tx1"/>
                </a:solidFill>
              </a:rPr>
              <a:t>: Torres </a:t>
            </a:r>
            <a:r>
              <a:rPr lang="pt-BR" sz="1200" dirty="0" err="1">
                <a:solidFill>
                  <a:schemeClr val="tx1"/>
                </a:solidFill>
              </a:rPr>
              <a:t>Elementais</a:t>
            </a:r>
            <a:r>
              <a:rPr lang="pt-BR" sz="1200" dirty="0">
                <a:solidFill>
                  <a:schemeClr val="tx1"/>
                </a:solidFill>
              </a:rPr>
              <a:t> (Fogo, Água, Terra)</a:t>
            </a:r>
          </a:p>
          <a:p>
            <a:r>
              <a:rPr lang="pt-BR" sz="1200" dirty="0">
                <a:solidFill>
                  <a:schemeClr val="tx1"/>
                </a:solidFill>
              </a:rPr>
              <a:t>*   Nomes: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*   </a:t>
            </a:r>
            <a:r>
              <a:rPr lang="pt-BR" sz="1200" dirty="0" err="1">
                <a:solidFill>
                  <a:schemeClr val="tx1"/>
                </a:solidFill>
              </a:rPr>
              <a:t>Prefab_Torre_Fogo</a:t>
            </a:r>
            <a:endParaRPr lang="pt-BR" sz="1200" dirty="0">
              <a:solidFill>
                <a:schemeClr val="tx1"/>
              </a:solidFill>
            </a:endParaRPr>
          </a:p>
          <a:p>
            <a:r>
              <a:rPr lang="pt-BR" sz="1200" dirty="0">
                <a:solidFill>
                  <a:schemeClr val="tx1"/>
                </a:solidFill>
              </a:rPr>
              <a:t>    *   </a:t>
            </a:r>
            <a:r>
              <a:rPr lang="pt-BR" sz="1200" dirty="0" err="1">
                <a:solidFill>
                  <a:schemeClr val="tx1"/>
                </a:solidFill>
              </a:rPr>
              <a:t>Prefab_Torre_Agua</a:t>
            </a:r>
            <a:endParaRPr lang="pt-BR" sz="1200" dirty="0">
              <a:solidFill>
                <a:schemeClr val="tx1"/>
              </a:solidFill>
            </a:endParaRPr>
          </a:p>
          <a:p>
            <a:r>
              <a:rPr lang="pt-BR" sz="1200" dirty="0">
                <a:solidFill>
                  <a:schemeClr val="tx1"/>
                </a:solidFill>
              </a:rPr>
              <a:t>    *   </a:t>
            </a:r>
            <a:r>
              <a:rPr lang="pt-BR" sz="1200" dirty="0" err="1">
                <a:solidFill>
                  <a:schemeClr val="tx1"/>
                </a:solidFill>
              </a:rPr>
              <a:t>Prefab_Torre_Terra</a:t>
            </a:r>
            <a:endParaRPr lang="pt-BR" sz="1200" dirty="0">
              <a:solidFill>
                <a:schemeClr val="tx1"/>
              </a:solidFill>
            </a:endParaRPr>
          </a:p>
          <a:p>
            <a:r>
              <a:rPr lang="pt-BR" sz="1200" dirty="0">
                <a:solidFill>
                  <a:schemeClr val="tx1"/>
                </a:solidFill>
              </a:rPr>
              <a:t>*   Descrição: Representam as estruturas de defesa que o jogador constrói. Cada torre pertence a um elemento (Fogo, Água ou Terra) e ataca inimigos que passam por perto. A ideia é que o dano possa variar dependendo da combinação elemento da torre </a:t>
            </a:r>
            <a:r>
              <a:rPr lang="pt-BR" sz="1200" dirty="0" err="1">
                <a:solidFill>
                  <a:schemeClr val="tx1"/>
                </a:solidFill>
              </a:rPr>
              <a:t>vs</a:t>
            </a:r>
            <a:r>
              <a:rPr lang="pt-BR" sz="1200" dirty="0">
                <a:solidFill>
                  <a:schemeClr val="tx1"/>
                </a:solidFill>
              </a:rPr>
              <a:t> tipo de inimigo.</a:t>
            </a:r>
          </a:p>
          <a:p>
            <a:r>
              <a:rPr lang="pt-BR" sz="1200" dirty="0">
                <a:solidFill>
                  <a:schemeClr val="tx1"/>
                </a:solidFill>
              </a:rPr>
              <a:t>*   Quando são utilizados: Instanciados (criados no jogo) quando o jogador seleciona um local válido no mapa e escolhe construir uma torre daquele elemento específico.</a:t>
            </a:r>
          </a:p>
          <a:p>
            <a:r>
              <a:rPr lang="pt-BR" sz="1200" dirty="0">
                <a:solidFill>
                  <a:schemeClr val="tx1"/>
                </a:solidFill>
              </a:rPr>
              <a:t>*   Quais seus componentes: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*   </a:t>
            </a:r>
            <a:r>
              <a:rPr lang="pt-BR" sz="1200" dirty="0" err="1">
                <a:solidFill>
                  <a:schemeClr val="tx1"/>
                </a:solidFill>
              </a:rPr>
              <a:t>Sprites</a:t>
            </a:r>
            <a:r>
              <a:rPr lang="pt-BR" sz="1200" dirty="0">
                <a:solidFill>
                  <a:schemeClr val="tx1"/>
                </a:solidFill>
              </a:rPr>
              <a:t>: Imagem visual da torre correspondente.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*   </a:t>
            </a:r>
            <a:r>
              <a:rPr lang="pt-BR" sz="1200" dirty="0" err="1">
                <a:solidFill>
                  <a:schemeClr val="tx1"/>
                </a:solidFill>
              </a:rPr>
              <a:t>Colisores</a:t>
            </a:r>
            <a:r>
              <a:rPr lang="pt-BR" sz="1200" dirty="0">
                <a:solidFill>
                  <a:schemeClr val="tx1"/>
                </a:solidFill>
              </a:rPr>
              <a:t>: Para detectar cliques do jogador (seleção, interação) e definir a área da torre.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*   Fontes de áudio: Para sons de ataque, construção, etc.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*   Scripts: Para controlar toda a lógica da torre.</a:t>
            </a:r>
          </a:p>
          <a:p>
            <a:r>
              <a:rPr lang="pt-BR" sz="1200" dirty="0">
                <a:solidFill>
                  <a:schemeClr val="tx1"/>
                </a:solidFill>
              </a:rPr>
              <a:t>*   Descreva o comportamento dos scripts: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*   O script principal da torre procura por inimigos dentro de um raio de alcance definido.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*   Ao encontrar um alvo, comanda a torre para realizar um ataque (geralmente instanciando um projétil).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*   Implementa um tempo de espera (</a:t>
            </a:r>
            <a:r>
              <a:rPr lang="pt-BR" sz="1200" dirty="0" err="1">
                <a:solidFill>
                  <a:schemeClr val="tx1"/>
                </a:solidFill>
              </a:rPr>
              <a:t>cooldown</a:t>
            </a:r>
            <a:r>
              <a:rPr lang="pt-BR" sz="1200" dirty="0">
                <a:solidFill>
                  <a:schemeClr val="tx1"/>
                </a:solidFill>
              </a:rPr>
              <a:t>) entre os ataques.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*   Pode gerenciar dados como custo, dano, alcance e velocidade de ataque.</a:t>
            </a:r>
          </a:p>
          <a:p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1970011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2A7A5-4764-4115-A54E-9B8659A77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0733" y="550334"/>
            <a:ext cx="10659534" cy="1016000"/>
          </a:xfrm>
        </p:spPr>
        <p:txBody>
          <a:bodyPr>
            <a:normAutofit/>
          </a:bodyPr>
          <a:lstStyle/>
          <a:p>
            <a:r>
              <a:rPr lang="pt-BR" dirty="0" err="1"/>
              <a:t>Prefabs</a:t>
            </a:r>
            <a:r>
              <a:rPr lang="pt-BR" dirty="0"/>
              <a:t> – Interações e Regras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FCDB43-BBE0-4DD2-B3AB-2F1988428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0733" y="1684868"/>
            <a:ext cx="10449453" cy="4910665"/>
          </a:xfrm>
        </p:spPr>
        <p:txBody>
          <a:bodyPr>
            <a:normAutofit lnSpcReduction="10000"/>
          </a:bodyPr>
          <a:lstStyle/>
          <a:p>
            <a:r>
              <a:rPr lang="pt-BR" sz="1200" dirty="0">
                <a:solidFill>
                  <a:schemeClr val="tx1"/>
                </a:solidFill>
              </a:rPr>
              <a:t>3. </a:t>
            </a:r>
            <a:r>
              <a:rPr lang="pt-BR" sz="1200" dirty="0" err="1">
                <a:solidFill>
                  <a:schemeClr val="tx1"/>
                </a:solidFill>
              </a:rPr>
              <a:t>Prefab</a:t>
            </a:r>
            <a:r>
              <a:rPr lang="pt-BR" sz="1200" dirty="0">
                <a:solidFill>
                  <a:schemeClr val="tx1"/>
                </a:solidFill>
              </a:rPr>
              <a:t>: Inimigo Base</a:t>
            </a:r>
          </a:p>
          <a:p>
            <a:endParaRPr lang="pt-BR" sz="1200" dirty="0">
              <a:solidFill>
                <a:schemeClr val="tx1"/>
              </a:solidFill>
            </a:endParaRPr>
          </a:p>
          <a:p>
            <a:r>
              <a:rPr lang="pt-BR" sz="1200" dirty="0">
                <a:solidFill>
                  <a:schemeClr val="tx1"/>
                </a:solidFill>
              </a:rPr>
              <a:t>*   Nome: `</a:t>
            </a:r>
            <a:r>
              <a:rPr lang="pt-BR" sz="1200" dirty="0" err="1">
                <a:solidFill>
                  <a:schemeClr val="tx1"/>
                </a:solidFill>
              </a:rPr>
              <a:t>Prefab_Inimigo_Base</a:t>
            </a:r>
            <a:r>
              <a:rPr lang="pt-BR" sz="1200" dirty="0">
                <a:solidFill>
                  <a:schemeClr val="tx1"/>
                </a:solidFill>
              </a:rPr>
              <a:t>`</a:t>
            </a:r>
          </a:p>
          <a:p>
            <a:r>
              <a:rPr lang="pt-BR" sz="1200" dirty="0">
                <a:solidFill>
                  <a:schemeClr val="tx1"/>
                </a:solidFill>
              </a:rPr>
              <a:t>*   Descrição: Modelo fundamental para as unidades inimigas que avançam pelo cenário. No jogo final, teremos variações (</a:t>
            </a:r>
            <a:r>
              <a:rPr lang="pt-BR" sz="1200" dirty="0" err="1">
                <a:solidFill>
                  <a:schemeClr val="tx1"/>
                </a:solidFill>
              </a:rPr>
              <a:t>Orcs</a:t>
            </a:r>
            <a:r>
              <a:rPr lang="pt-BR" sz="1200" dirty="0">
                <a:solidFill>
                  <a:schemeClr val="tx1"/>
                </a:solidFill>
              </a:rPr>
              <a:t>, </a:t>
            </a:r>
            <a:r>
              <a:rPr lang="pt-BR" sz="1200" dirty="0" err="1">
                <a:solidFill>
                  <a:schemeClr val="tx1"/>
                </a:solidFill>
              </a:rPr>
              <a:t>Goblins</a:t>
            </a:r>
            <a:r>
              <a:rPr lang="pt-BR" sz="1200" dirty="0">
                <a:solidFill>
                  <a:schemeClr val="tx1"/>
                </a:solidFill>
              </a:rPr>
              <a:t>, etc.), mas todos partem deste conceito base: mover-se pelo caminho e ter pontos de vida.</a:t>
            </a:r>
          </a:p>
          <a:p>
            <a:r>
              <a:rPr lang="pt-BR" sz="1200" dirty="0">
                <a:solidFill>
                  <a:schemeClr val="tx1"/>
                </a:solidFill>
              </a:rPr>
              <a:t>*   Quando são utilizados: Instanciados pelo sistema de "ondas" (</a:t>
            </a:r>
            <a:r>
              <a:rPr lang="pt-BR" sz="1200" dirty="0" err="1">
                <a:solidFill>
                  <a:schemeClr val="tx1"/>
                </a:solidFill>
              </a:rPr>
              <a:t>waves</a:t>
            </a:r>
            <a:r>
              <a:rPr lang="pt-BR" sz="1200" dirty="0">
                <a:solidFill>
                  <a:schemeClr val="tx1"/>
                </a:solidFill>
              </a:rPr>
              <a:t>) do jogo, aparecendo no ponto inicial do caminho definido no mapa.</a:t>
            </a:r>
          </a:p>
          <a:p>
            <a:r>
              <a:rPr lang="pt-BR" sz="1200" dirty="0">
                <a:solidFill>
                  <a:schemeClr val="tx1"/>
                </a:solidFill>
              </a:rPr>
              <a:t>*   Quais seus componentes: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*   </a:t>
            </a:r>
            <a:r>
              <a:rPr lang="pt-BR" sz="1200" dirty="0" err="1">
                <a:solidFill>
                  <a:schemeClr val="tx1"/>
                </a:solidFill>
              </a:rPr>
              <a:t>Sprites</a:t>
            </a:r>
            <a:r>
              <a:rPr lang="pt-BR" sz="1200" dirty="0">
                <a:solidFill>
                  <a:schemeClr val="tx1"/>
                </a:solidFill>
              </a:rPr>
              <a:t>: Aparência visual do inimigo. Pode ter animações básicas (andar).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*   </a:t>
            </a:r>
            <a:r>
              <a:rPr lang="pt-BR" sz="1200" dirty="0" err="1">
                <a:solidFill>
                  <a:schemeClr val="tx1"/>
                </a:solidFill>
              </a:rPr>
              <a:t>Colisores</a:t>
            </a:r>
            <a:r>
              <a:rPr lang="pt-BR" sz="1200" dirty="0">
                <a:solidFill>
                  <a:schemeClr val="tx1"/>
                </a:solidFill>
              </a:rPr>
              <a:t>: Para ser detectado pelas torres e atingido por projéteis.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*   Fontes de áudio: Para sons ao ser atingido, ao morrer, etc.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*   Scripts: Para controlar movimento e estado do inimigo.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*   (Componente Técnico Frequente):* `Rigidbody2D` (muitas vezes `</a:t>
            </a:r>
            <a:r>
              <a:rPr lang="pt-BR" sz="1200" dirty="0" err="1">
                <a:solidFill>
                  <a:schemeClr val="tx1"/>
                </a:solidFill>
              </a:rPr>
              <a:t>Is</a:t>
            </a:r>
            <a:r>
              <a:rPr lang="pt-BR" sz="1200" dirty="0">
                <a:solidFill>
                  <a:schemeClr val="tx1"/>
                </a:solidFill>
              </a:rPr>
              <a:t> </a:t>
            </a:r>
            <a:r>
              <a:rPr lang="pt-BR" sz="1200" dirty="0" err="1">
                <a:solidFill>
                  <a:schemeClr val="tx1"/>
                </a:solidFill>
              </a:rPr>
              <a:t>Kinematic</a:t>
            </a:r>
            <a:r>
              <a:rPr lang="pt-BR" sz="1200" dirty="0">
                <a:solidFill>
                  <a:schemeClr val="tx1"/>
                </a:solidFill>
              </a:rPr>
              <a:t>`) para funcionar corretamente com colisões de projéteis baseadas em trigger.</a:t>
            </a:r>
          </a:p>
          <a:p>
            <a:r>
              <a:rPr lang="pt-BR" sz="1200" dirty="0">
                <a:solidFill>
                  <a:schemeClr val="tx1"/>
                </a:solidFill>
              </a:rPr>
              <a:t>*   </a:t>
            </a:r>
            <a:r>
              <a:rPr lang="pt-BR" sz="1200" b="1" dirty="0">
                <a:solidFill>
                  <a:schemeClr val="tx1"/>
                </a:solidFill>
              </a:rPr>
              <a:t>Descreva o comportamento dos scripts: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*   Um script controla o movimento do inimigo, fazendo-o seguir uma sequência de pontos (</a:t>
            </a:r>
            <a:r>
              <a:rPr lang="pt-BR" sz="1200" dirty="0" err="1">
                <a:solidFill>
                  <a:schemeClr val="tx1"/>
                </a:solidFill>
              </a:rPr>
              <a:t>waypoints</a:t>
            </a:r>
            <a:r>
              <a:rPr lang="pt-BR" sz="1200" dirty="0">
                <a:solidFill>
                  <a:schemeClr val="tx1"/>
                </a:solidFill>
              </a:rPr>
              <a:t>) que definem o caminho.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*   Outro script gerencia a saúde (`vida`) do inimigo, reduzindo-a quando recebe dano.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*   Quando a vida chega a zero, o script de saúde aciona a lógica de morte (remove o inimigo, pode dar recompensa ao jogador).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A72B90E-D28C-4A17-8684-DA586DBAB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254" y="3697941"/>
            <a:ext cx="1743536" cy="101009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F016513-E286-407E-A3A0-338C28D3B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1894" y="3708899"/>
            <a:ext cx="564729" cy="99913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F144742-42C8-4D9A-B432-B8584D13D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1949" y="3708899"/>
            <a:ext cx="531455" cy="99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723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2A7A5-4764-4115-A54E-9B8659A77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0733" y="550334"/>
            <a:ext cx="10659534" cy="1016000"/>
          </a:xfrm>
        </p:spPr>
        <p:txBody>
          <a:bodyPr>
            <a:normAutofit/>
          </a:bodyPr>
          <a:lstStyle/>
          <a:p>
            <a:r>
              <a:rPr lang="pt-BR" dirty="0" err="1"/>
              <a:t>Prefabs</a:t>
            </a:r>
            <a:r>
              <a:rPr lang="pt-BR" dirty="0"/>
              <a:t> – Interações e Regras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FCDB43-BBE0-4DD2-B3AB-2F1988428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0733" y="1684868"/>
            <a:ext cx="10449453" cy="4910665"/>
          </a:xfrm>
        </p:spPr>
        <p:txBody>
          <a:bodyPr>
            <a:normAutofit lnSpcReduction="10000"/>
          </a:bodyPr>
          <a:lstStyle/>
          <a:p>
            <a:r>
              <a:rPr lang="pt-BR" sz="1200" dirty="0">
                <a:solidFill>
                  <a:schemeClr val="tx1"/>
                </a:solidFill>
              </a:rPr>
              <a:t>2. </a:t>
            </a:r>
            <a:r>
              <a:rPr lang="pt-BR" sz="1200" dirty="0" err="1">
                <a:solidFill>
                  <a:schemeClr val="tx1"/>
                </a:solidFill>
              </a:rPr>
              <a:t>Prefab</a:t>
            </a:r>
            <a:r>
              <a:rPr lang="pt-BR" sz="1200" dirty="0">
                <a:solidFill>
                  <a:schemeClr val="tx1"/>
                </a:solidFill>
              </a:rPr>
              <a:t>: Projétil</a:t>
            </a:r>
          </a:p>
          <a:p>
            <a:endParaRPr lang="pt-BR" sz="1200" dirty="0">
              <a:solidFill>
                <a:schemeClr val="tx1"/>
              </a:solidFill>
            </a:endParaRPr>
          </a:p>
          <a:p>
            <a:r>
              <a:rPr lang="pt-BR" sz="1200" dirty="0">
                <a:solidFill>
                  <a:schemeClr val="tx1"/>
                </a:solidFill>
              </a:rPr>
              <a:t>*   Nome:`</a:t>
            </a:r>
            <a:r>
              <a:rPr lang="pt-BR" sz="1200" dirty="0" err="1">
                <a:solidFill>
                  <a:schemeClr val="tx1"/>
                </a:solidFill>
              </a:rPr>
              <a:t>Prefab_Projetil_Base</a:t>
            </a:r>
            <a:r>
              <a:rPr lang="pt-BR" sz="1200" dirty="0">
                <a:solidFill>
                  <a:schemeClr val="tx1"/>
                </a:solidFill>
              </a:rPr>
              <a:t>` (ou específicos como `_Fogo`, `_Agua`, `_Terra`)</a:t>
            </a:r>
          </a:p>
          <a:p>
            <a:r>
              <a:rPr lang="pt-BR" sz="1200" dirty="0">
                <a:solidFill>
                  <a:schemeClr val="tx1"/>
                </a:solidFill>
              </a:rPr>
              <a:t>*   Descrição: O objeto que é disparado pela torre e viaja em direção ao inimigo para causar dano (</a:t>
            </a:r>
            <a:r>
              <a:rPr lang="pt-BR" sz="1200" dirty="0" err="1">
                <a:solidFill>
                  <a:schemeClr val="tx1"/>
                </a:solidFill>
              </a:rPr>
              <a:t>ex</a:t>
            </a:r>
            <a:r>
              <a:rPr lang="pt-BR" sz="1200" dirty="0">
                <a:solidFill>
                  <a:schemeClr val="tx1"/>
                </a:solidFill>
              </a:rPr>
              <a:t>: bola de fogo, flecha, raio).</a:t>
            </a:r>
          </a:p>
          <a:p>
            <a:r>
              <a:rPr lang="pt-BR" sz="1200" dirty="0">
                <a:solidFill>
                  <a:schemeClr val="tx1"/>
                </a:solidFill>
              </a:rPr>
              <a:t>*   Quando são utilizados: Instanciado pela script da Torre no momento do ataque.</a:t>
            </a:r>
          </a:p>
          <a:p>
            <a:r>
              <a:rPr lang="pt-BR" sz="1200" dirty="0">
                <a:solidFill>
                  <a:schemeClr val="tx1"/>
                </a:solidFill>
              </a:rPr>
              <a:t>*   Quais seus componentes: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*   </a:t>
            </a:r>
            <a:r>
              <a:rPr lang="pt-BR" sz="1200" dirty="0" err="1">
                <a:solidFill>
                  <a:schemeClr val="tx1"/>
                </a:solidFill>
              </a:rPr>
              <a:t>Sprites</a:t>
            </a:r>
            <a:r>
              <a:rPr lang="pt-BR" sz="1200" dirty="0">
                <a:solidFill>
                  <a:schemeClr val="tx1"/>
                </a:solidFill>
              </a:rPr>
              <a:t>: A imagem visual do projétil.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*  </a:t>
            </a:r>
            <a:r>
              <a:rPr lang="pt-BR" sz="1200" dirty="0" err="1">
                <a:solidFill>
                  <a:schemeClr val="tx1"/>
                </a:solidFill>
              </a:rPr>
              <a:t>Colisores</a:t>
            </a:r>
            <a:r>
              <a:rPr lang="pt-BR" sz="1200" dirty="0">
                <a:solidFill>
                  <a:schemeClr val="tx1"/>
                </a:solidFill>
              </a:rPr>
              <a:t> Configurado como `</a:t>
            </a:r>
            <a:r>
              <a:rPr lang="pt-BR" sz="1200" dirty="0" err="1">
                <a:solidFill>
                  <a:schemeClr val="tx1"/>
                </a:solidFill>
              </a:rPr>
              <a:t>Is</a:t>
            </a:r>
            <a:r>
              <a:rPr lang="pt-BR" sz="1200" dirty="0">
                <a:solidFill>
                  <a:schemeClr val="tx1"/>
                </a:solidFill>
              </a:rPr>
              <a:t> Trigger` para detectar a colisão com o inimigo sem empurrá-lo fisicamente.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*   Fontes de áudio: Opcional, para som de impacto (pode ser tocado no inimigo também).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*   Scripts: Para controlar o movimento e a lógica de colisão.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*   (Componente Técnico Opcional): `Rigidbody2D` se usar física para movimento ou detecção.</a:t>
            </a:r>
          </a:p>
          <a:p>
            <a:r>
              <a:rPr lang="pt-BR" sz="1200" dirty="0">
                <a:solidFill>
                  <a:schemeClr val="tx1"/>
                </a:solidFill>
              </a:rPr>
              <a:t>*   Descreva o comportamento dos scripts: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*   Controla o movimento do projétil (em linha reta ou seguindo o alvo).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*   Detecta colisões usando `OnTriggerEnter2D`.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*   Ao colidir com um objeto com a </a:t>
            </a:r>
            <a:r>
              <a:rPr lang="pt-BR" sz="1200" dirty="0" err="1">
                <a:solidFill>
                  <a:schemeClr val="tx1"/>
                </a:solidFill>
              </a:rPr>
              <a:t>tag</a:t>
            </a:r>
            <a:r>
              <a:rPr lang="pt-BR" sz="1200" dirty="0">
                <a:solidFill>
                  <a:schemeClr val="tx1"/>
                </a:solidFill>
              </a:rPr>
              <a:t> "Inimigo", chama a função de receber dano no script do inimigo.</a:t>
            </a:r>
          </a:p>
          <a:p>
            <a:r>
              <a:rPr lang="pt-BR" sz="1200" dirty="0">
                <a:solidFill>
                  <a:schemeClr val="tx1"/>
                </a:solidFill>
              </a:rPr>
              <a:t>    *   Após a colisão (ou após um tempo/distância máxima), o script destrói o próprio objeto projétil.</a:t>
            </a:r>
            <a:endParaRPr lang="pt-BR" sz="11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01313E3-7DC7-4122-9F4A-E21657623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0071" y="3168727"/>
            <a:ext cx="635066" cy="52054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F789C45-4363-4A14-8500-272B92FDA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071" y="3807806"/>
            <a:ext cx="635066" cy="60050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4374F4C-AC22-47ED-9CDC-055DBFE7C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0071" y="4526845"/>
            <a:ext cx="635066" cy="57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308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E25F3-6842-4526-9E34-6A9383D36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7201" y="662580"/>
            <a:ext cx="4362916" cy="914399"/>
          </a:xfrm>
        </p:spPr>
        <p:txBody>
          <a:bodyPr>
            <a:normAutofit/>
          </a:bodyPr>
          <a:lstStyle/>
          <a:p>
            <a:r>
              <a:rPr lang="pt-BR" sz="4900" dirty="0"/>
              <a:t>Prototipação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41FCBD-DC6E-44B2-B77D-808F2A462B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7201" y="1765238"/>
            <a:ext cx="8915399" cy="3600140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Cada cenário (Figura 1) possui slots de construção predefinidos, nos quais o jogador pode interagir para posicionar suas defesas de forma estratégica. As torres disponíveis apresentam características únicas e desempenham papéis distintos em causar dano.</a:t>
            </a:r>
          </a:p>
          <a:p>
            <a:r>
              <a:rPr lang="pt-BR" dirty="0"/>
              <a:t>O caminho pontilhado indica a rota que os inimigos seguirão até alcançar a base. Em mapas com múltiplos pontos de surgimento, os inimigos são distribuídos igualmente entre as rotas. No início de cada fase, essas rotas ficam visíveis por alguns segundos, permitindo que o jogador se situe e planeje suas ações. Assim que ele estiver pronto, basta clicar na primeira </a:t>
            </a:r>
            <a:r>
              <a:rPr lang="pt-BR" dirty="0" err="1"/>
              <a:t>wave</a:t>
            </a:r>
            <a:r>
              <a:rPr lang="pt-BR" dirty="0"/>
              <a:t> que as tropas começarão a </a:t>
            </a:r>
            <a:r>
              <a:rPr lang="pt-BR" dirty="0" err="1"/>
              <a:t>sugir</a:t>
            </a:r>
            <a:r>
              <a:rPr lang="pt-BR" dirty="0"/>
              <a:t>, uma </a:t>
            </a:r>
            <a:r>
              <a:rPr lang="pt-BR" dirty="0" err="1"/>
              <a:t>wave</a:t>
            </a:r>
            <a:r>
              <a:rPr lang="pt-BR" dirty="0"/>
              <a:t> em sequência da outra, tendo um espaço de tempo entre elas para o jogador conseguir pensar e planejar mais defesas.</a:t>
            </a:r>
          </a:p>
          <a:p>
            <a:r>
              <a:rPr lang="pt-BR" dirty="0"/>
              <a:t>No canto superior esquerdo da tela, há uma HUD que exibe as seguintes informações : o número de vidas restantes da base, a </a:t>
            </a:r>
            <a:r>
              <a:rPr lang="pt-BR" dirty="0" err="1"/>
              <a:t>wave</a:t>
            </a:r>
            <a:r>
              <a:rPr lang="pt-BR" dirty="0"/>
              <a:t> atual e a quantidade de ouro disponível no momento.</a:t>
            </a:r>
          </a:p>
          <a:p>
            <a:r>
              <a:rPr lang="pt-BR" dirty="0"/>
              <a:t>Conforme os inimigos são derrotados, o jogador acumula mais ouro ,usado para fortalecer as defesas, porém a dificuldade dos adversários também aumenta progressivamente. Cada inimigo que alcança a base reduz em 1 coração a vida total, sendo ela no máximo 25. Se todas forem perdidas, a fase é perdida e é necessário recomeçar. Por outro lado, se o jogador conseguir concluir a ultima </a:t>
            </a:r>
            <a:r>
              <a:rPr lang="pt-BR" dirty="0" err="1"/>
              <a:t>wave</a:t>
            </a:r>
            <a:r>
              <a:rPr lang="pt-BR" dirty="0"/>
              <a:t> de inimigos, a fase é vencida, há um total de 5 fases, sendo que cada fase aumenta um pouco a dificuldade.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4188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52856B0-AD89-4D81-91DE-326813785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46" y="591670"/>
            <a:ext cx="10887133" cy="567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0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1C978-E463-4BA9-B17D-383A4C42E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546" y="804334"/>
            <a:ext cx="4116386" cy="566738"/>
          </a:xfrm>
        </p:spPr>
        <p:txBody>
          <a:bodyPr>
            <a:noAutofit/>
          </a:bodyPr>
          <a:lstStyle/>
          <a:p>
            <a:r>
              <a:rPr lang="pt-BR" sz="4900" dirty="0"/>
              <a:t>Público Alvo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E0FFAE8-9D0E-4B7C-9FEB-016D12D35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96546" y="1540403"/>
            <a:ext cx="8915400" cy="5224464"/>
          </a:xfrm>
        </p:spPr>
        <p:txBody>
          <a:bodyPr>
            <a:noAutofit/>
          </a:bodyPr>
          <a:lstStyle/>
          <a:p>
            <a:r>
              <a:rPr lang="pt-BR" sz="1400" b="0" i="0" dirty="0">
                <a:solidFill>
                  <a:srgbClr val="1F2328"/>
                </a:solidFill>
                <a:effectLst/>
              </a:rPr>
              <a:t>O jogo é direcionado a jogadores casuais e entusiastas de jogos de estratégia, especialmente fãs de Tower Defense (TD). O público-alvo principal são jovens adultos (18-30 anos) que apreciam desafios estratégicos acessíveis, sem a complexidade excessiva de jogos TD </a:t>
            </a:r>
            <a:r>
              <a:rPr lang="pt-BR" sz="1400" b="0" dirty="0">
                <a:solidFill>
                  <a:srgbClr val="1F2328"/>
                </a:solidFill>
                <a:effectLst/>
              </a:rPr>
              <a:t>hardcore</a:t>
            </a:r>
            <a:r>
              <a:rPr lang="pt-BR" sz="1400" b="0" i="0" dirty="0">
                <a:solidFill>
                  <a:srgbClr val="1F2328"/>
                </a:solidFill>
                <a:effectLst/>
              </a:rPr>
              <a:t>. O foco é em jogadores que buscam diversão rápida e estratégica.</a:t>
            </a:r>
          </a:p>
          <a:p>
            <a:r>
              <a:rPr lang="pt-BR" sz="1400" b="0" i="0" dirty="0">
                <a:solidFill>
                  <a:srgbClr val="1F2328"/>
                </a:solidFill>
                <a:effectLst/>
              </a:rPr>
              <a:t>O tipo de jogo que mais atrai o nosso público-alvo são jogos do </a:t>
            </a:r>
            <a:r>
              <a:rPr lang="pt-BR" sz="1400" b="0" i="0" dirty="0" err="1">
                <a:solidFill>
                  <a:srgbClr val="1F2328"/>
                </a:solidFill>
                <a:effectLst/>
              </a:rPr>
              <a:t>genêro</a:t>
            </a:r>
            <a:r>
              <a:rPr lang="pt-BR" sz="1400" b="0" i="0" dirty="0">
                <a:solidFill>
                  <a:srgbClr val="1F2328"/>
                </a:solidFill>
                <a:effectLst/>
              </a:rPr>
              <a:t> Tower Defense, como </a:t>
            </a:r>
            <a:r>
              <a:rPr lang="pt-BR" sz="1400" b="0" i="0" dirty="0" err="1">
                <a:solidFill>
                  <a:srgbClr val="1F2328"/>
                </a:solidFill>
                <a:effectLst/>
              </a:rPr>
              <a:t>Plants</a:t>
            </a:r>
            <a:r>
              <a:rPr lang="pt-BR" sz="1400" b="0" i="0" dirty="0">
                <a:solidFill>
                  <a:srgbClr val="1F2328"/>
                </a:solidFill>
                <a:effectLst/>
              </a:rPr>
              <a:t> vs. Zombies, Kingdom Rush e </a:t>
            </a:r>
            <a:r>
              <a:rPr lang="pt-BR" sz="1400" b="0" i="0" dirty="0" err="1">
                <a:solidFill>
                  <a:srgbClr val="1F2328"/>
                </a:solidFill>
                <a:effectLst/>
              </a:rPr>
              <a:t>Bloons</a:t>
            </a:r>
            <a:r>
              <a:rPr lang="pt-BR" sz="1400" b="0" i="0" dirty="0">
                <a:solidFill>
                  <a:srgbClr val="1F2328"/>
                </a:solidFill>
                <a:effectLst/>
              </a:rPr>
              <a:t> TD. Esses jogos combinam mecânicas acessíveis com um bom nível de estratégia a escolha do jogador, oferecendo uma experiência casual, porém envolvente. Eles se destacam pela progressão ao longo das fases, rápida curva de aprendizado e decisões estratégicas que impactam diretamente no desempenho do jogador, tornando a jogabilidade dinâmica e gratificante. Ele satisfaz desejos por:</a:t>
            </a:r>
            <a:endParaRPr lang="pt-BR" sz="1400" dirty="0">
              <a:solidFill>
                <a:srgbClr val="1F2328"/>
              </a:solidFill>
            </a:endParaRPr>
          </a:p>
          <a:p>
            <a:pPr algn="l">
              <a:buFont typeface="+mj-lt"/>
              <a:buAutoNum type="arabicPeriod"/>
            </a:pPr>
            <a:r>
              <a:rPr lang="pt-BR" sz="1400" b="0" i="0" dirty="0">
                <a:solidFill>
                  <a:srgbClr val="1F2328"/>
                </a:solidFill>
                <a:effectLst/>
              </a:rPr>
              <a:t>Desafio estratégico sem frustração;</a:t>
            </a:r>
          </a:p>
          <a:p>
            <a:pPr algn="l">
              <a:buFont typeface="+mj-lt"/>
              <a:buAutoNum type="arabicPeriod"/>
            </a:pPr>
            <a:r>
              <a:rPr lang="pt-BR" sz="1400" b="0" i="0" dirty="0">
                <a:solidFill>
                  <a:srgbClr val="1F2328"/>
                </a:solidFill>
                <a:effectLst/>
              </a:rPr>
              <a:t>Progressão recompensadora, com desbloqueio de torres e upgrades;</a:t>
            </a:r>
          </a:p>
          <a:p>
            <a:pPr algn="l">
              <a:buFont typeface="+mj-lt"/>
              <a:buAutoNum type="arabicPeriod"/>
            </a:pPr>
            <a:r>
              <a:rPr lang="pt-BR" sz="1400" b="0" i="0" dirty="0">
                <a:solidFill>
                  <a:srgbClr val="1F2328"/>
                </a:solidFill>
                <a:effectLst/>
              </a:rPr>
              <a:t>Customização tática, adaptando a estratégia conforme o mapa;</a:t>
            </a:r>
          </a:p>
          <a:p>
            <a:pPr algn="l">
              <a:buFont typeface="+mj-lt"/>
              <a:buAutoNum type="arabicPeriod"/>
            </a:pPr>
            <a:r>
              <a:rPr lang="pt-BR" sz="1400" b="0" i="0" dirty="0">
                <a:solidFill>
                  <a:srgbClr val="1F2328"/>
                </a:solidFill>
                <a:effectLst/>
              </a:rPr>
              <a:t>Satisfação ao superar desafios e defender com sucesso;</a:t>
            </a:r>
          </a:p>
          <a:p>
            <a:pPr algn="l">
              <a:buFont typeface="+mj-lt"/>
              <a:buAutoNum type="arabicPeriod"/>
            </a:pPr>
            <a:r>
              <a:rPr lang="pt-BR" sz="1400" b="0" i="0" dirty="0">
                <a:solidFill>
                  <a:srgbClr val="1F2328"/>
                </a:solidFill>
                <a:effectLst/>
              </a:rPr>
              <a:t>Acessibilidade, com controles simples e mecânicas fáceis de entender;</a:t>
            </a:r>
          </a:p>
          <a:p>
            <a:pPr algn="l">
              <a:buFont typeface="+mj-lt"/>
              <a:buAutoNum type="arabicPeriod"/>
            </a:pPr>
            <a:r>
              <a:rPr lang="pt-BR" sz="1400" b="0" i="0" dirty="0">
                <a:solidFill>
                  <a:srgbClr val="1F2328"/>
                </a:solidFill>
                <a:effectLst/>
              </a:rPr>
              <a:t>Imersão visual e sonora, mantendo a atenção no curto e longo prazo.</a:t>
            </a:r>
          </a:p>
          <a:p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2075313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300DC-8806-4ACD-BE55-FAC940525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651934"/>
            <a:ext cx="7401454" cy="1066800"/>
          </a:xfrm>
        </p:spPr>
        <p:txBody>
          <a:bodyPr>
            <a:normAutofit fontScale="90000"/>
          </a:bodyPr>
          <a:lstStyle/>
          <a:p>
            <a:r>
              <a:rPr lang="pt-BR" dirty="0"/>
              <a:t>Estética - </a:t>
            </a:r>
            <a:r>
              <a:rPr lang="pt-BR" i="0" dirty="0">
                <a:solidFill>
                  <a:srgbClr val="1F2328"/>
                </a:solidFill>
                <a:effectLst/>
                <a:latin typeface="-apple-system"/>
              </a:rPr>
              <a:t>Personagens</a:t>
            </a:r>
            <a:br>
              <a:rPr lang="pt-BR" i="0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pt-BR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4B294C-A2EB-4A84-9BE3-168EBF7F6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347" y="1185334"/>
            <a:ext cx="8915399" cy="1955799"/>
          </a:xfrm>
        </p:spPr>
        <p:txBody>
          <a:bodyPr>
            <a:normAutofit fontScale="2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/>
            <a:r>
              <a:rPr lang="pt-BR" sz="4400" b="0" i="0" dirty="0">
                <a:solidFill>
                  <a:srgbClr val="1F2328"/>
                </a:solidFill>
                <a:effectLst/>
              </a:rPr>
              <a:t>	</a:t>
            </a:r>
            <a:r>
              <a:rPr lang="pt-BR" sz="4400" b="1" i="0" dirty="0">
                <a:solidFill>
                  <a:srgbClr val="1F2328"/>
                </a:solidFill>
                <a:effectLst/>
              </a:rPr>
              <a:t>Categoria de personagens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4400" b="1" i="0" dirty="0">
                <a:solidFill>
                  <a:srgbClr val="1F2328"/>
                </a:solidFill>
                <a:effectLst/>
              </a:rPr>
              <a:t>Protagonista (Implícito/Jogador): </a:t>
            </a:r>
            <a:r>
              <a:rPr lang="pt-BR" sz="4400" i="0" dirty="0">
                <a:solidFill>
                  <a:srgbClr val="1F2328"/>
                </a:solidFill>
                <a:effectLst/>
              </a:rPr>
              <a:t>O jogador assume o papel de um Capitão da guarda do reino, responsável por comandar as defesas. Conforme progride, sua patente pode evoluir para General. A "personificação" do jogador em termos de jogabilidade são as Torres Elementais (</a:t>
            </a:r>
            <a:r>
              <a:rPr lang="pt-BR" sz="4400" i="0" dirty="0" err="1">
                <a:solidFill>
                  <a:srgbClr val="1F2328"/>
                </a:solidFill>
                <a:effectLst/>
              </a:rPr>
              <a:t>ex</a:t>
            </a:r>
            <a:r>
              <a:rPr lang="pt-BR" sz="4400" i="0" dirty="0">
                <a:solidFill>
                  <a:srgbClr val="1F2328"/>
                </a:solidFill>
                <a:effectLst/>
              </a:rPr>
              <a:t>: Fogo, agua, Terra) que ele gerencia o terreno.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4400" b="1" i="0" dirty="0">
                <a:solidFill>
                  <a:srgbClr val="1F2328"/>
                </a:solidFill>
                <a:effectLst/>
              </a:rPr>
              <a:t>Antagonistas: </a:t>
            </a:r>
            <a:r>
              <a:rPr lang="pt-BR" sz="4400" i="0" dirty="0">
                <a:solidFill>
                  <a:srgbClr val="1F2328"/>
                </a:solidFill>
                <a:effectLst/>
              </a:rPr>
              <a:t>Hordas de inimigos genéricos que compõem as ondas de invasão. Incluem Bandidos, </a:t>
            </a:r>
            <a:r>
              <a:rPr lang="pt-BR" sz="4400" i="0" dirty="0" err="1">
                <a:solidFill>
                  <a:srgbClr val="1F2328"/>
                </a:solidFill>
                <a:effectLst/>
              </a:rPr>
              <a:t>Goblins</a:t>
            </a:r>
            <a:r>
              <a:rPr lang="pt-BR" sz="4400" i="0" dirty="0">
                <a:solidFill>
                  <a:srgbClr val="1F2328"/>
                </a:solidFill>
                <a:effectLst/>
              </a:rPr>
              <a:t> (provavelmente rápidos e fracos), </a:t>
            </a:r>
            <a:r>
              <a:rPr lang="pt-BR" sz="4400" i="0" dirty="0" err="1">
                <a:solidFill>
                  <a:srgbClr val="1F2328"/>
                </a:solidFill>
                <a:effectLst/>
              </a:rPr>
              <a:t>Orcs</a:t>
            </a:r>
            <a:r>
              <a:rPr lang="pt-BR" sz="4400" i="0" dirty="0">
                <a:solidFill>
                  <a:srgbClr val="1F2328"/>
                </a:solidFill>
                <a:effectLst/>
              </a:rPr>
              <a:t> (lentos e resistentes - </a:t>
            </a:r>
            <a:r>
              <a:rPr lang="pt-BR" sz="4400" i="1" dirty="0">
                <a:solidFill>
                  <a:srgbClr val="1F2328"/>
                </a:solidFill>
                <a:effectLst/>
              </a:rPr>
              <a:t>adicionado como sugestão de outro genérico</a:t>
            </a:r>
            <a:r>
              <a:rPr lang="pt-BR" sz="4400" i="0" dirty="0">
                <a:solidFill>
                  <a:srgbClr val="1F2328"/>
                </a:solidFill>
                <a:effectLst/>
              </a:rPr>
              <a:t>), e potencialmente outros tipos que surjam em fases mais avançadas (</a:t>
            </a:r>
            <a:r>
              <a:rPr lang="pt-BR" sz="4400" i="0" dirty="0" err="1">
                <a:solidFill>
                  <a:srgbClr val="1F2328"/>
                </a:solidFill>
                <a:effectLst/>
              </a:rPr>
              <a:t>ex</a:t>
            </a:r>
            <a:r>
              <a:rPr lang="pt-BR" sz="4400" i="0" dirty="0">
                <a:solidFill>
                  <a:srgbClr val="1F2328"/>
                </a:solidFill>
                <a:effectLst/>
              </a:rPr>
              <a:t>: inimigos voadores, inimigos com armadura pesada, feiticeiros inimigos). Pode haver um Líder/Boss na fase final.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4400" b="1" i="0" dirty="0">
                <a:solidFill>
                  <a:srgbClr val="1F2328"/>
                </a:solidFill>
                <a:effectLst/>
              </a:rPr>
              <a:t>Personagens Não Jogáveis (</a:t>
            </a:r>
            <a:r>
              <a:rPr lang="pt-BR" sz="4400" b="1" i="0" dirty="0" err="1">
                <a:solidFill>
                  <a:srgbClr val="1F2328"/>
                </a:solidFill>
                <a:effectLst/>
              </a:rPr>
              <a:t>NPCs</a:t>
            </a:r>
            <a:r>
              <a:rPr lang="pt-BR" sz="4400" b="1" i="0" dirty="0">
                <a:solidFill>
                  <a:srgbClr val="1F2328"/>
                </a:solidFill>
                <a:effectLst/>
              </a:rPr>
              <a:t>): </a:t>
            </a:r>
            <a:r>
              <a:rPr lang="pt-BR" sz="4400" i="0" dirty="0">
                <a:solidFill>
                  <a:srgbClr val="1F2328"/>
                </a:solidFill>
                <a:effectLst/>
              </a:rPr>
              <a:t>Figuras importantes do reino que precisam ser protegidas e podem aparecer em elementos de história/UI. Incluem a Princesa, o Rei, e talvez o General (inicialmente, antes do jogador alcançar essa patente, ou como uma figura superior).</a:t>
            </a:r>
          </a:p>
          <a:p>
            <a:endParaRPr lang="pt-BR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916ECA1D-F704-40DF-B912-CEDD4E0B071D}"/>
              </a:ext>
            </a:extLst>
          </p:cNvPr>
          <p:cNvSpPr txBox="1">
            <a:spLocks/>
          </p:cNvSpPr>
          <p:nvPr/>
        </p:nvSpPr>
        <p:spPr>
          <a:xfrm>
            <a:off x="2589213" y="3249993"/>
            <a:ext cx="8915399" cy="19557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pt-BR" dirty="0">
              <a:solidFill>
                <a:srgbClr val="1F2328"/>
              </a:solidFill>
              <a:latin typeface="-apple-system"/>
            </a:endParaRPr>
          </a:p>
          <a:p>
            <a:pPr algn="l"/>
            <a:r>
              <a:rPr lang="pt-BR" sz="4400" b="1" i="0" dirty="0">
                <a:solidFill>
                  <a:srgbClr val="1F2328"/>
                </a:solidFill>
                <a:effectLst/>
              </a:rPr>
              <a:t>História por trás dos personagens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4400" b="1" i="0" dirty="0">
                <a:solidFill>
                  <a:srgbClr val="1F2328"/>
                </a:solidFill>
                <a:effectLst/>
              </a:rPr>
              <a:t>Capitão/General (Jogador):</a:t>
            </a:r>
            <a:r>
              <a:rPr lang="pt-BR" sz="4400" b="0" i="0" dirty="0">
                <a:solidFill>
                  <a:srgbClr val="1F2328"/>
                </a:solidFill>
                <a:effectLst/>
              </a:rPr>
              <a:t> Um leal e competente oficial militar do reino, encarregado da defesa crucial contra uma invasão inesperada. Sua história é a de ascensão através da competência e sucesso na batalha.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4400" b="1" i="0" dirty="0">
                <a:solidFill>
                  <a:srgbClr val="1F2328"/>
                </a:solidFill>
                <a:effectLst/>
              </a:rPr>
              <a:t>Inimigos:</a:t>
            </a:r>
            <a:r>
              <a:rPr lang="pt-BR" sz="4400" b="0" i="0" dirty="0">
                <a:solidFill>
                  <a:srgbClr val="1F2328"/>
                </a:solidFill>
                <a:effectLst/>
              </a:rPr>
              <a:t> Motivações genéricas de conquista, pilhagem ou ordens de um poder maior e sombrio. São a força antagônica principal que impulsiona o desafio.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4400" b="1" i="0" dirty="0" err="1">
                <a:solidFill>
                  <a:srgbClr val="1F2328"/>
                </a:solidFill>
                <a:effectLst/>
              </a:rPr>
              <a:t>NPCs</a:t>
            </a:r>
            <a:r>
              <a:rPr lang="pt-BR" sz="4400" b="1" i="0" dirty="0">
                <a:solidFill>
                  <a:srgbClr val="1F2328"/>
                </a:solidFill>
                <a:effectLst/>
              </a:rPr>
              <a:t> (Rei, Princesa):</a:t>
            </a:r>
            <a:r>
              <a:rPr lang="pt-BR" sz="4400" b="0" i="0" dirty="0">
                <a:solidFill>
                  <a:srgbClr val="1F2328"/>
                </a:solidFill>
                <a:effectLst/>
              </a:rPr>
              <a:t> Representam a soberania e o povo do reino que o jogador está defendendo. Servem como motivação e contexto para a luta.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pt-BR" sz="4400" dirty="0">
              <a:solidFill>
                <a:srgbClr val="1F2328"/>
              </a:solidFill>
            </a:endParaRPr>
          </a:p>
          <a:p>
            <a:endParaRPr lang="pt-BR" dirty="0"/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4E9E990A-1670-4CE6-9B97-4667707D62B6}"/>
              </a:ext>
            </a:extLst>
          </p:cNvPr>
          <p:cNvSpPr txBox="1">
            <a:spLocks/>
          </p:cNvSpPr>
          <p:nvPr/>
        </p:nvSpPr>
        <p:spPr>
          <a:xfrm>
            <a:off x="2589212" y="4694766"/>
            <a:ext cx="8915399" cy="19557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250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pt-BR" sz="4400" dirty="0">
              <a:solidFill>
                <a:srgbClr val="1F2328"/>
              </a:solidFill>
            </a:endParaRPr>
          </a:p>
          <a:p>
            <a:pPr algn="l"/>
            <a:r>
              <a:rPr lang="pt-BR" sz="4400" b="1" dirty="0">
                <a:solidFill>
                  <a:srgbClr val="1F2328"/>
                </a:solidFill>
              </a:rPr>
              <a:t>Características dos personagens</a:t>
            </a:r>
            <a:endParaRPr lang="pt-BR" sz="4400" b="1" i="0" dirty="0">
              <a:solidFill>
                <a:srgbClr val="1F2328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4400" b="1" i="0" dirty="0">
                <a:solidFill>
                  <a:srgbClr val="1F2328"/>
                </a:solidFill>
                <a:effectLst/>
              </a:rPr>
              <a:t>Capitão/General: </a:t>
            </a:r>
            <a:r>
              <a:rPr lang="pt-BR" sz="4400" i="0" dirty="0">
                <a:solidFill>
                  <a:srgbClr val="1F2328"/>
                </a:solidFill>
                <a:effectLst/>
              </a:rPr>
              <a:t>Senso de dever, pensamento estratégico (refletido nas escolhas do jogador). Visualmente, deve parecer um comandante militar, com armadura e talvez insígnias que mudam com a progressão.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4400" b="1" i="0" dirty="0">
                <a:solidFill>
                  <a:srgbClr val="1F2328"/>
                </a:solidFill>
                <a:effectLst/>
              </a:rPr>
              <a:t>Torres: </a:t>
            </a:r>
            <a:r>
              <a:rPr lang="pt-BR" sz="4400" i="0" dirty="0">
                <a:solidFill>
                  <a:srgbClr val="1F2328"/>
                </a:solidFill>
                <a:effectLst/>
              </a:rPr>
              <a:t>Designs visuais distintos que comuniquem claramente sua função e elemento (</a:t>
            </a:r>
            <a:r>
              <a:rPr lang="pt-BR" sz="4400" i="0" dirty="0" err="1">
                <a:solidFill>
                  <a:srgbClr val="1F2328"/>
                </a:solidFill>
                <a:effectLst/>
              </a:rPr>
              <a:t>ex</a:t>
            </a:r>
            <a:r>
              <a:rPr lang="pt-BR" sz="4400" i="0" dirty="0">
                <a:solidFill>
                  <a:srgbClr val="1F2328"/>
                </a:solidFill>
                <a:effectLst/>
              </a:rPr>
              <a:t>: torre de fogo com chamas, torre de gelo com cristais, torre de terra com pedras/barracas). Efeitos de ataque claros.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4400" b="1" i="0" dirty="0">
                <a:solidFill>
                  <a:srgbClr val="1F2328"/>
                </a:solidFill>
                <a:effectLst/>
              </a:rPr>
              <a:t>Inimigos: </a:t>
            </a:r>
            <a:r>
              <a:rPr lang="pt-BR" sz="4400" i="0" dirty="0">
                <a:solidFill>
                  <a:srgbClr val="1F2328"/>
                </a:solidFill>
                <a:effectLst/>
              </a:rPr>
              <a:t>Designs que indiquem rapidamente sua força, velocidade ou habilidades especiais (</a:t>
            </a:r>
            <a:r>
              <a:rPr lang="pt-BR" sz="4400" i="0" dirty="0" err="1">
                <a:solidFill>
                  <a:srgbClr val="1F2328"/>
                </a:solidFill>
                <a:effectLst/>
              </a:rPr>
              <a:t>ex</a:t>
            </a:r>
            <a:r>
              <a:rPr lang="pt-BR" sz="4400" i="0" dirty="0">
                <a:solidFill>
                  <a:srgbClr val="1F2328"/>
                </a:solidFill>
                <a:effectLst/>
              </a:rPr>
              <a:t>: </a:t>
            </a:r>
            <a:r>
              <a:rPr lang="pt-BR" sz="4400" i="0" dirty="0" err="1">
                <a:solidFill>
                  <a:srgbClr val="1F2328"/>
                </a:solidFill>
                <a:effectLst/>
              </a:rPr>
              <a:t>Goblins</a:t>
            </a:r>
            <a:r>
              <a:rPr lang="pt-BR" sz="4400" i="0" dirty="0">
                <a:solidFill>
                  <a:srgbClr val="1F2328"/>
                </a:solidFill>
                <a:effectLst/>
              </a:rPr>
              <a:t> pequenos e rápidos, </a:t>
            </a:r>
            <a:r>
              <a:rPr lang="pt-BR" sz="4400" i="0" dirty="0" err="1">
                <a:solidFill>
                  <a:srgbClr val="1F2328"/>
                </a:solidFill>
                <a:effectLst/>
              </a:rPr>
              <a:t>Orcs</a:t>
            </a:r>
            <a:r>
              <a:rPr lang="pt-BR" sz="4400" i="0" dirty="0">
                <a:solidFill>
                  <a:srgbClr val="1F2328"/>
                </a:solidFill>
                <a:effectLst/>
              </a:rPr>
              <a:t> grandes e lentos, Bandidos com armadura leve). Devem ser facilmente distinguíveis uns dos outros.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4400" b="1" i="0" dirty="0" err="1">
                <a:solidFill>
                  <a:srgbClr val="1F2328"/>
                </a:solidFill>
                <a:effectLst/>
              </a:rPr>
              <a:t>NPCs</a:t>
            </a:r>
            <a:r>
              <a:rPr lang="pt-BR" sz="4400" b="1" i="0" dirty="0">
                <a:solidFill>
                  <a:srgbClr val="1F2328"/>
                </a:solidFill>
                <a:effectLst/>
              </a:rPr>
              <a:t>: </a:t>
            </a:r>
            <a:r>
              <a:rPr lang="pt-BR" sz="4400" i="0" dirty="0">
                <a:solidFill>
                  <a:srgbClr val="1F2328"/>
                </a:solidFill>
                <a:effectLst/>
              </a:rPr>
              <a:t>Aparência nobre e talvez preocupada, reforçando o que está em jogo.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pt-BR" sz="44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pt-BR" sz="4400" b="0" i="0" dirty="0">
              <a:solidFill>
                <a:srgbClr val="1F2328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pt-BR" sz="4400" dirty="0">
              <a:solidFill>
                <a:srgbClr val="1F2328"/>
              </a:solidFill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161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300DC-8806-4ACD-BE55-FAC940525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7613" y="651934"/>
            <a:ext cx="7401454" cy="1066800"/>
          </a:xfrm>
        </p:spPr>
        <p:txBody>
          <a:bodyPr>
            <a:normAutofit fontScale="90000"/>
          </a:bodyPr>
          <a:lstStyle/>
          <a:p>
            <a:r>
              <a:rPr lang="pt-BR" dirty="0"/>
              <a:t>Estética – </a:t>
            </a:r>
            <a:r>
              <a:rPr lang="pt-BR" i="0" dirty="0">
                <a:solidFill>
                  <a:srgbClr val="1F2328"/>
                </a:solidFill>
                <a:effectLst/>
                <a:latin typeface="-apple-system"/>
              </a:rPr>
              <a:t>Hist</a:t>
            </a:r>
            <a:r>
              <a:rPr lang="pt-BR" dirty="0">
                <a:solidFill>
                  <a:srgbClr val="1F2328"/>
                </a:solidFill>
                <a:latin typeface="-apple-system"/>
              </a:rPr>
              <a:t>ória</a:t>
            </a:r>
            <a:br>
              <a:rPr lang="pt-BR" i="0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pt-BR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4B294C-A2EB-4A84-9BE3-168EBF7F6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613" y="1193801"/>
            <a:ext cx="8915399" cy="4809066"/>
          </a:xfrm>
        </p:spPr>
        <p:txBody>
          <a:bodyPr>
            <a:normAutofit fontScale="2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pt-BR" sz="4400" b="0" i="0" dirty="0">
              <a:solidFill>
                <a:srgbClr val="1F2328"/>
              </a:solidFill>
              <a:effectLst/>
            </a:endParaRPr>
          </a:p>
          <a:p>
            <a:pPr algn="l"/>
            <a:r>
              <a:rPr lang="pt-BR" sz="4400" b="1" i="0" dirty="0">
                <a:solidFill>
                  <a:srgbClr val="1F2328"/>
                </a:solidFill>
                <a:effectLst/>
              </a:rPr>
              <a:t>História – </a:t>
            </a:r>
            <a:r>
              <a:rPr lang="pt-BR" sz="4400" b="1" i="0" dirty="0" err="1">
                <a:solidFill>
                  <a:srgbClr val="1F2328"/>
                </a:solidFill>
                <a:effectLst/>
              </a:rPr>
              <a:t>main</a:t>
            </a:r>
            <a:r>
              <a:rPr lang="pt-BR" sz="4400" b="1" i="0" dirty="0">
                <a:solidFill>
                  <a:srgbClr val="1F2328"/>
                </a:solidFill>
                <a:effectLst/>
              </a:rPr>
              <a:t> </a:t>
            </a:r>
            <a:r>
              <a:rPr lang="pt-BR" sz="4400" b="1" i="0" dirty="0" err="1">
                <a:solidFill>
                  <a:srgbClr val="1F2328"/>
                </a:solidFill>
                <a:effectLst/>
              </a:rPr>
              <a:t>plot</a:t>
            </a:r>
            <a:endParaRPr lang="pt-BR" sz="4400" b="1" i="0" dirty="0">
              <a:solidFill>
                <a:srgbClr val="1F2328"/>
              </a:solidFill>
              <a:effectLst/>
            </a:endParaRPr>
          </a:p>
          <a:p>
            <a:pPr algn="l"/>
            <a:r>
              <a:rPr lang="pt-BR" sz="4400" b="0" i="0" dirty="0">
                <a:solidFill>
                  <a:srgbClr val="1F2328"/>
                </a:solidFill>
                <a:effectLst/>
              </a:rPr>
              <a:t>A história se passa em um reino pacífico e próspero é subitamente atacado por hordas de monstros e bandidos. Uma invasão em larga escala ameaça tomar o castelo e derrubar o reino.</a:t>
            </a:r>
          </a:p>
          <a:p>
            <a:pPr algn="l"/>
            <a:r>
              <a:rPr lang="pt-BR" sz="4400" b="0" i="0" dirty="0">
                <a:solidFill>
                  <a:srgbClr val="1F2328"/>
                </a:solidFill>
                <a:effectLst/>
              </a:rPr>
              <a:t>O jogo se passa em um reino de fantasia medieval. A campanha progride através de diferentes locais estratégicos, começando nos limites do reino e recuando defensivamente em direção ao castelo: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4400" b="0" i="0" dirty="0">
                <a:solidFill>
                  <a:srgbClr val="1F2328"/>
                </a:solidFill>
                <a:effectLst/>
              </a:rPr>
              <a:t>Fase 1: Planícies do Reino (</a:t>
            </a:r>
            <a:r>
              <a:rPr lang="pt-BR" sz="4400" b="0" i="0" dirty="0" err="1">
                <a:solidFill>
                  <a:srgbClr val="1F2328"/>
                </a:solidFill>
                <a:effectLst/>
              </a:rPr>
              <a:t>Outskirts</a:t>
            </a:r>
            <a:r>
              <a:rPr lang="pt-BR" sz="4400" b="0" i="0" dirty="0">
                <a:solidFill>
                  <a:srgbClr val="1F2328"/>
                </a:solidFill>
                <a:effectLst/>
              </a:rPr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4400" b="0" i="0" dirty="0">
                <a:solidFill>
                  <a:srgbClr val="1F2328"/>
                </a:solidFill>
                <a:effectLst/>
              </a:rPr>
              <a:t>Fase 2: Vila do Reino (Assentamento próximo)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4400" b="0" i="0" dirty="0">
                <a:solidFill>
                  <a:srgbClr val="1F2328"/>
                </a:solidFill>
                <a:effectLst/>
              </a:rPr>
              <a:t>Fase 3: Rota de Comércio (Linha de suprimento vital)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4400" b="0" i="0" dirty="0">
                <a:solidFill>
                  <a:srgbClr val="1F2328"/>
                </a:solidFill>
                <a:effectLst/>
              </a:rPr>
              <a:t>Fase 4: Reino (Provavelmente os arredores imediatos ou muros externos da capital/castelo)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4400" b="0" i="0" dirty="0">
                <a:solidFill>
                  <a:srgbClr val="1F2328"/>
                </a:solidFill>
                <a:effectLst/>
              </a:rPr>
              <a:t>Fase 5: Entrada do Castelo (A última linha de defesa)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pt-BR" sz="4400" b="0" i="0" dirty="0">
              <a:solidFill>
                <a:srgbClr val="1F2328"/>
              </a:solidFill>
              <a:effectLst/>
            </a:endParaRPr>
          </a:p>
          <a:p>
            <a:pPr algn="l"/>
            <a:r>
              <a:rPr lang="pt-BR" sz="4400" b="1" i="0" dirty="0">
                <a:solidFill>
                  <a:srgbClr val="1F2328"/>
                </a:solidFill>
                <a:effectLst/>
              </a:rPr>
              <a:t>O que deve ser contado antes do jogador assumir o controle</a:t>
            </a:r>
          </a:p>
          <a:p>
            <a:pPr algn="l"/>
            <a:r>
              <a:rPr lang="pt-BR" sz="4400" b="0" i="0" dirty="0">
                <a:solidFill>
                  <a:srgbClr val="1F2328"/>
                </a:solidFill>
                <a:effectLst/>
              </a:rPr>
              <a:t>Uma breve introdução (pode ser uma </a:t>
            </a:r>
            <a:r>
              <a:rPr lang="pt-BR" sz="4400" b="0" i="0" dirty="0" err="1">
                <a:solidFill>
                  <a:srgbClr val="1F2328"/>
                </a:solidFill>
                <a:effectLst/>
              </a:rPr>
              <a:t>cutscene</a:t>
            </a:r>
            <a:r>
              <a:rPr lang="pt-BR" sz="4400" b="0" i="0" dirty="0">
                <a:solidFill>
                  <a:srgbClr val="1F2328"/>
                </a:solidFill>
                <a:effectLst/>
              </a:rPr>
              <a:t> simples ou texto/imagens estáticas) mostrando a paz sendo quebrada pela chegada súbita dos invasores nas Planícies do Reino. O Capitão (jogador) é alertado e recebe a ordem (talvez do Rei ou General) de organizar a defesa imediatamente.</a:t>
            </a:r>
            <a:endParaRPr lang="pt-BR" sz="4400" dirty="0">
              <a:solidFill>
                <a:srgbClr val="1F2328"/>
              </a:solidFill>
            </a:endParaRPr>
          </a:p>
          <a:p>
            <a:r>
              <a:rPr lang="pt-BR" sz="4400" b="0" i="0" dirty="0">
                <a:solidFill>
                  <a:srgbClr val="1F2328"/>
                </a:solidFill>
                <a:effectLst/>
              </a:rPr>
              <a:t>O jogo começa na Fase 1 (Planícies do Reino). O jogador, como Capitão, tem acesso a recursos iniciais limitados e provavelmente a um tipo básico de torre. A primeira onda de inimigos (fracos, como </a:t>
            </a:r>
            <a:r>
              <a:rPr lang="pt-BR" sz="4400" b="0" i="0" dirty="0" err="1">
                <a:solidFill>
                  <a:srgbClr val="1F2328"/>
                </a:solidFill>
                <a:effectLst/>
              </a:rPr>
              <a:t>Goblins</a:t>
            </a:r>
            <a:r>
              <a:rPr lang="pt-BR" sz="4400" b="0" i="0" dirty="0">
                <a:solidFill>
                  <a:srgbClr val="1F2328"/>
                </a:solidFill>
                <a:effectLst/>
              </a:rPr>
              <a:t> ou Bandidos básicos) começa a marchar pelo caminho definido, e o jogador deve construir suas primeiras defesas nos slots disponíveis para detê-los. Um tutorial rápido pode introduzir as mecânicas básicas de construção e upgrade.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44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769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300DC-8806-4ACD-BE55-FAC940525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6611" y="1130328"/>
            <a:ext cx="9695921" cy="1066800"/>
          </a:xfrm>
        </p:spPr>
        <p:txBody>
          <a:bodyPr>
            <a:normAutofit fontScale="90000"/>
          </a:bodyPr>
          <a:lstStyle/>
          <a:p>
            <a:r>
              <a:rPr lang="pt-BR" dirty="0"/>
              <a:t>Estética – Evolução do Jogo</a:t>
            </a:r>
            <a:br>
              <a:rPr lang="pt-BR" i="0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pt-BR" dirty="0"/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8EC4FF9-0E95-4132-94CE-B02BAADB5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EEEC4BA6-733C-41DC-AD8F-8D4427F91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9546" y="1663728"/>
            <a:ext cx="8915399" cy="2150533"/>
          </a:xfrm>
        </p:spPr>
        <p:txBody>
          <a:bodyPr>
            <a:normAutofit fontScale="47500" lnSpcReduction="20000"/>
          </a:bodyPr>
          <a:lstStyle/>
          <a:p>
            <a:r>
              <a:rPr lang="pt-BR" sz="2300" b="1" dirty="0">
                <a:solidFill>
                  <a:schemeClr val="tx1"/>
                </a:solidFill>
              </a:rPr>
              <a:t>Evolução</a:t>
            </a:r>
          </a:p>
          <a:p>
            <a:r>
              <a:rPr lang="pt-BR" sz="2300" dirty="0">
                <a:solidFill>
                  <a:schemeClr val="tx1"/>
                </a:solidFill>
              </a:rPr>
              <a:t>A evolução no jogo ocorre de forma gradual, por meio do aumento da dificuldade, da complexidade das fases e da introdução de novos elementos. A progressão é sentida através dos desafios enfrentados.</a:t>
            </a:r>
          </a:p>
          <a:p>
            <a:r>
              <a:rPr lang="pt-BR" sz="2300" dirty="0">
                <a:solidFill>
                  <a:schemeClr val="tx1"/>
                </a:solidFill>
              </a:rPr>
              <a:t>Inimigos tornam-se mais fortes, ágeis e diversos, ganhando habilidades especiais como armadura, resistência elemental ou até capacidade de voar.</a:t>
            </a:r>
          </a:p>
          <a:p>
            <a:r>
              <a:rPr lang="pt-BR" sz="2300" dirty="0">
                <a:solidFill>
                  <a:schemeClr val="tx1"/>
                </a:solidFill>
              </a:rPr>
              <a:t>Ondas inimigas se tornam mais intensas, frequentes e numerosas.</a:t>
            </a:r>
          </a:p>
          <a:p>
            <a:r>
              <a:rPr lang="pt-BR" sz="2300" dirty="0">
                <a:solidFill>
                  <a:schemeClr val="tx1"/>
                </a:solidFill>
              </a:rPr>
              <a:t>Os mapas evoluem, apresentando múltiplos caminhos, ramificações estratégicas e layouts mais complexos.</a:t>
            </a:r>
          </a:p>
          <a:p>
            <a:r>
              <a:rPr lang="pt-BR" sz="2300" dirty="0">
                <a:solidFill>
                  <a:schemeClr val="tx1"/>
                </a:solidFill>
              </a:rPr>
              <a:t>Fases mais avançadas podem incluir </a:t>
            </a:r>
            <a:r>
              <a:rPr lang="pt-BR" sz="2300" dirty="0" err="1">
                <a:solidFill>
                  <a:schemeClr val="tx1"/>
                </a:solidFill>
              </a:rPr>
              <a:t>mini-chefes</a:t>
            </a:r>
            <a:r>
              <a:rPr lang="pt-BR" sz="2300" dirty="0">
                <a:solidFill>
                  <a:schemeClr val="tx1"/>
                </a:solidFill>
              </a:rPr>
              <a:t> ou chefes poderosos que exigem táticas específicas para serem vencidos.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3B0D05C9-0213-4818-A984-50BAEB520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9546" y="3540182"/>
            <a:ext cx="9382654" cy="357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100" b="1" dirty="0" err="1">
                <a:solidFill>
                  <a:schemeClr val="tx1"/>
                </a:solidFill>
              </a:rPr>
              <a:t>Endgame</a:t>
            </a:r>
            <a:endParaRPr lang="pt-BR" altLang="pt-BR" sz="1100" b="1" dirty="0">
              <a:solidFill>
                <a:schemeClr val="tx1"/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pt-BR" altLang="pt-BR" sz="1100" b="1" dirty="0">
              <a:solidFill>
                <a:schemeClr val="tx1"/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100" dirty="0">
                <a:solidFill>
                  <a:schemeClr val="tx1"/>
                </a:solidFill>
              </a:rPr>
              <a:t>O história avança a cada fase superada, revelando o avanço implacável do inimigo e o esforço desesperado das forças de defesa.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100" dirty="0">
                <a:solidFill>
                  <a:schemeClr val="tx1"/>
                </a:solidFill>
              </a:rPr>
              <a:t>A atmosfera se intensifica, com o cenário mudando conforme o recuo das tropas até a Entrada do Castelo, onde ocorre o confronto final.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100" dirty="0">
                <a:solidFill>
                  <a:schemeClr val="tx1"/>
                </a:solidFill>
              </a:rPr>
              <a:t>A patente do jogador evolui simbolicamente, de Capitão para General, refletindo sua crescente importância no campo de batalha (por volta da Fase 4).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pt-BR" altLang="pt-BR" sz="1100" dirty="0">
              <a:solidFill>
                <a:schemeClr val="tx1"/>
              </a:solidFill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pt-BR" altLang="pt-BR" sz="1100" dirty="0">
                <a:solidFill>
                  <a:schemeClr val="tx1"/>
                </a:solidFill>
              </a:rPr>
              <a:t>Ao terminar a ultima fase, há dois finais possíveis:</a:t>
            </a:r>
            <a:endParaRPr lang="pt-BR" sz="1100" dirty="0">
              <a:solidFill>
                <a:srgbClr val="1F2328"/>
              </a:solidFill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100" b="1" dirty="0">
                <a:solidFill>
                  <a:srgbClr val="1F2328"/>
                </a:solidFill>
              </a:rPr>
              <a:t>Vitória:</a:t>
            </a:r>
            <a:r>
              <a:rPr lang="pt-BR" sz="1100" dirty="0">
                <a:solidFill>
                  <a:srgbClr val="1F2328"/>
                </a:solidFill>
              </a:rPr>
              <a:t> O jogador defende com sucesso a Entrada do Castelo, derrotando a última onda e o possível chefe final. A invasão é repelida, o reino é salvo. Uma pequena cena ou tela de vitória celebra o feito, reconhecendo o jogador como um herói (General).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100" b="1" dirty="0">
                <a:solidFill>
                  <a:srgbClr val="1F2328"/>
                </a:solidFill>
              </a:rPr>
              <a:t>Derrota:</a:t>
            </a:r>
            <a:r>
              <a:rPr lang="pt-BR" sz="1100" dirty="0">
                <a:solidFill>
                  <a:srgbClr val="1F2328"/>
                </a:solidFill>
              </a:rPr>
              <a:t> Se a vida da base (castelo) chegar a zero em qualquer fase, o jogo termina em derrota para aquela fase. O jogador recebe uma tela de "Game Over" e a opção de tentar novamente a fase. Narrativamente, implica que os inimigos romperam aquela linha de defesa. Não há um final de "derrota total" da campanha, a menos que o jogador desista.</a:t>
            </a:r>
          </a:p>
          <a:p>
            <a:br>
              <a:rPr lang="pt-BR" dirty="0">
                <a:solidFill>
                  <a:srgbClr val="1F2328"/>
                </a:solidFill>
                <a:latin typeface="-apple-system"/>
              </a:rPr>
            </a:br>
            <a:endParaRPr lang="pt-BR" altLang="pt-BR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216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2A7A5-4764-4115-A54E-9B8659A77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558801"/>
            <a:ext cx="6368520" cy="1016000"/>
          </a:xfrm>
        </p:spPr>
        <p:txBody>
          <a:bodyPr/>
          <a:lstStyle/>
          <a:p>
            <a:r>
              <a:rPr lang="pt-BR" dirty="0"/>
              <a:t>Estética - Sentidos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FCDB43-BBE0-4DD2-B3AB-2F1988428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7346" y="2033089"/>
            <a:ext cx="8915399" cy="2970711"/>
          </a:xfrm>
        </p:spPr>
        <p:txBody>
          <a:bodyPr>
            <a:normAutofit fontScale="55000" lnSpcReduction="20000"/>
          </a:bodyPr>
          <a:lstStyle/>
          <a:p>
            <a:r>
              <a:rPr lang="pt-BR" sz="2900" dirty="0">
                <a:solidFill>
                  <a:schemeClr val="tx1"/>
                </a:solidFill>
              </a:rPr>
              <a:t>No jogo, os principais sentidos explorados serão a visão e a audição, fundamentais para a experiência do jogador. Elementos visuais serão representados por gráficos em estilo 8-bit, abrangendo mapas, torres, inimigos, efeitos especiais e interface do usuário (UI), que fornecerá informações sobre recursos, vida da base e detalhes estratégicos. Os elementos sonoros trarão imersão e feedback através de efeitos específicos para ações como disparos, explosões, mortes de inimigos, alertas e interações com a interface. A música de fundo se adaptará à tensão de cada momento, ampliando o envolvimento emocional.</a:t>
            </a:r>
          </a:p>
          <a:p>
            <a:r>
              <a:rPr lang="pt-BR" sz="2900" dirty="0">
                <a:solidFill>
                  <a:schemeClr val="tx1"/>
                </a:solidFill>
              </a:rPr>
              <a:t>Embora o foco esteja na visão e audição, também há a possibilidade de explorar o sentido tátil, especialmente em plataformas que suportam essa funcionalidade, como controles ou dispositivos móveis. Vibrações específicas poderão acompanhar eventos importantes, como dano à base ou derrotas de chefes, aumentando a resposta sensorial do jogador. Os sentidos olfativo e gustativo não serão utilizados, por não se aplicarem ao tipo de jogo proposto.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378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2A7A5-4764-4115-A54E-9B8659A77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600" y="389467"/>
            <a:ext cx="11836400" cy="1016000"/>
          </a:xfrm>
        </p:spPr>
        <p:txBody>
          <a:bodyPr>
            <a:normAutofit/>
          </a:bodyPr>
          <a:lstStyle/>
          <a:p>
            <a:r>
              <a:rPr lang="pt-BR" dirty="0"/>
              <a:t>Dinâmica – Elementos de interesse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FCDB43-BBE0-4DD2-B3AB-2F1988428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2547" y="1727201"/>
            <a:ext cx="10449453" cy="3539066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pt-BR" sz="2000" b="1" i="0" dirty="0">
                <a:solidFill>
                  <a:srgbClr val="1F2328"/>
                </a:solidFill>
                <a:effectLst/>
              </a:rPr>
              <a:t>Atenção – Interesse imediato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1" i="0" dirty="0">
                <a:solidFill>
                  <a:srgbClr val="1F2328"/>
                </a:solidFill>
                <a:effectLst/>
              </a:rPr>
              <a:t> Ação Imediata:</a:t>
            </a:r>
            <a:r>
              <a:rPr lang="pt-BR" sz="2000" b="0" i="0" dirty="0">
                <a:solidFill>
                  <a:srgbClr val="1F2328"/>
                </a:solidFill>
                <a:effectLst/>
              </a:rPr>
              <a:t> Ver as torres atacando os inimigos, os projéteis voando, as explosões acontecendo.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1" i="0" dirty="0">
                <a:solidFill>
                  <a:srgbClr val="1F2328"/>
                </a:solidFill>
                <a:effectLst/>
              </a:rPr>
              <a:t> Feedback Visual e Sonoro:</a:t>
            </a:r>
            <a:r>
              <a:rPr lang="pt-BR" sz="2000" b="0" i="0" dirty="0">
                <a:solidFill>
                  <a:srgbClr val="1F2328"/>
                </a:solidFill>
                <a:effectLst/>
              </a:rPr>
              <a:t> Efeitos de impacto claros, sons de inimigos sendo derrotados, torres disparando, alertas de novas ondas. A satisfação visual de uma defesa eficaz.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1" i="0" dirty="0">
                <a:solidFill>
                  <a:srgbClr val="1F2328"/>
                </a:solidFill>
                <a:effectLst/>
              </a:rPr>
              <a:t> Urgência:</a:t>
            </a:r>
            <a:r>
              <a:rPr lang="pt-BR" sz="2000" b="0" i="0" dirty="0">
                <a:solidFill>
                  <a:srgbClr val="1F2328"/>
                </a:solidFill>
                <a:effectLst/>
              </a:rPr>
              <a:t> A constante marcha dos inimigos em direção à base, a barra de vida da base diminuindo, a necessidade de tomar decisões rápidas sobre construção e upgrades.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1" i="0" dirty="0">
                <a:solidFill>
                  <a:srgbClr val="1F2328"/>
                </a:solidFill>
                <a:effectLst/>
              </a:rPr>
              <a:t> Recompensa Imediata:</a:t>
            </a:r>
            <a:r>
              <a:rPr lang="pt-BR" sz="2000" b="0" i="0" dirty="0">
                <a:solidFill>
                  <a:srgbClr val="1F2328"/>
                </a:solidFill>
                <a:effectLst/>
              </a:rPr>
              <a:t> Ganhar recursos (moedas) instantaneamente ao derrotar um inimigo.</a:t>
            </a:r>
          </a:p>
          <a:p>
            <a:pPr algn="l"/>
            <a:r>
              <a:rPr lang="pt-BR" sz="2000" b="1" i="0" dirty="0">
                <a:solidFill>
                  <a:srgbClr val="1F2328"/>
                </a:solidFill>
                <a:effectLst/>
              </a:rPr>
              <a:t>Envolvimento – Interesse de longo prazo:</a:t>
            </a:r>
            <a:endParaRPr lang="pt-BR" sz="2000" b="0" i="0" dirty="0">
              <a:solidFill>
                <a:srgbClr val="1F2328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1" i="0" dirty="0">
                <a:solidFill>
                  <a:srgbClr val="1F2328"/>
                </a:solidFill>
                <a:effectLst/>
              </a:rPr>
              <a:t> Progressão:</a:t>
            </a:r>
            <a:r>
              <a:rPr lang="pt-BR" sz="2000" b="0" i="0" dirty="0">
                <a:solidFill>
                  <a:srgbClr val="1F2328"/>
                </a:solidFill>
                <a:effectLst/>
              </a:rPr>
              <a:t> Desbloquear novas torres, upgrades mais poderosos e enfrentar fases com layouts diferentes. A sensação de estar ficando mais forte e ganhando novas ferramentas estratégicas.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1" i="0" dirty="0">
                <a:solidFill>
                  <a:srgbClr val="1F2328"/>
                </a:solidFill>
                <a:effectLst/>
              </a:rPr>
              <a:t> Desafio Estratégico:</a:t>
            </a:r>
            <a:r>
              <a:rPr lang="pt-BR" sz="2000" b="0" i="0" dirty="0">
                <a:solidFill>
                  <a:srgbClr val="1F2328"/>
                </a:solidFill>
                <a:effectLst/>
              </a:rPr>
              <a:t> A necessidade de planejar a longo prazo, pensar em sinergias entre torres, adaptar-se a novos tipos de inimigos e otimizar o uso de recursos ao longo de várias ondas e fases.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1" i="0" dirty="0">
                <a:solidFill>
                  <a:srgbClr val="1F2328"/>
                </a:solidFill>
                <a:effectLst/>
              </a:rPr>
              <a:t> Narrativa Contextual:</a:t>
            </a:r>
            <a:r>
              <a:rPr lang="pt-BR" sz="2000" b="0" i="0" dirty="0">
                <a:solidFill>
                  <a:srgbClr val="1F2328"/>
                </a:solidFill>
                <a:effectLst/>
              </a:rPr>
              <a:t> Seguir a história do recuo estratégico do Capitão/General, defendendo locais cada vez mais importantes (Planícies -&gt; Vila -&gt; Rota -&gt; Reino -&gt; Entrada do Castelo). A motivação de salvar o reino.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000" b="1" i="0" dirty="0">
                <a:solidFill>
                  <a:srgbClr val="1F2328"/>
                </a:solidFill>
                <a:effectLst/>
              </a:rPr>
              <a:t> Maestria e Otimização:</a:t>
            </a:r>
            <a:r>
              <a:rPr lang="pt-BR" sz="2000" b="0" i="0" dirty="0">
                <a:solidFill>
                  <a:srgbClr val="1F2328"/>
                </a:solidFill>
                <a:effectLst/>
              </a:rPr>
              <a:t> O desejo de completar fases de forma mais eficiente, talvez com pontuações melhores ou sem perder vida (se aplicável), incentivando a </a:t>
            </a:r>
            <a:r>
              <a:rPr lang="pt-BR" sz="2000" b="0" i="0" dirty="0" err="1">
                <a:solidFill>
                  <a:srgbClr val="1F2328"/>
                </a:solidFill>
                <a:effectLst/>
              </a:rPr>
              <a:t>rejogar</a:t>
            </a:r>
            <a:r>
              <a:rPr lang="pt-BR" sz="2000" b="0" i="0" dirty="0">
                <a:solidFill>
                  <a:srgbClr val="1F2328"/>
                </a:solidFill>
                <a:effectLst/>
              </a:rPr>
              <a:t> e a refinar estratégias.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4277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2A7A5-4764-4115-A54E-9B8659A77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0733" y="550334"/>
            <a:ext cx="11836400" cy="1016000"/>
          </a:xfrm>
        </p:spPr>
        <p:txBody>
          <a:bodyPr>
            <a:normAutofit/>
          </a:bodyPr>
          <a:lstStyle/>
          <a:p>
            <a:r>
              <a:rPr lang="pt-BR" dirty="0"/>
              <a:t>Dinâmica – Tipos de decisão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FCDB43-BBE0-4DD2-B3AB-2F1988428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880" y="1888067"/>
            <a:ext cx="10449453" cy="4809067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tx1"/>
                </a:solidFill>
                <a:effectLst/>
              </a:rPr>
              <a:t>Discerníveis: </a:t>
            </a:r>
            <a:r>
              <a:rPr lang="pt-BR" sz="1200" dirty="0">
                <a:solidFill>
                  <a:schemeClr val="tx1"/>
                </a:solidFill>
                <a:effectLst/>
              </a:rPr>
              <a:t>Escolhas claras e imediatas feitas através da UI.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  <a:effectLst/>
              </a:rPr>
              <a:t>Exemplo: Selecionar qual torre construir (</a:t>
            </a:r>
            <a:r>
              <a:rPr lang="pt-BR" sz="1200" dirty="0" err="1">
                <a:solidFill>
                  <a:schemeClr val="tx1"/>
                </a:solidFill>
                <a:effectLst/>
              </a:rPr>
              <a:t>Ex</a:t>
            </a:r>
            <a:r>
              <a:rPr lang="pt-BR" sz="1200" dirty="0">
                <a:solidFill>
                  <a:schemeClr val="tx1"/>
                </a:solidFill>
                <a:effectLst/>
              </a:rPr>
              <a:t>: Guardas vs. Mago) com base no custo/</a:t>
            </a:r>
            <a:r>
              <a:rPr lang="pt-BR" sz="1200" dirty="0" err="1">
                <a:solidFill>
                  <a:schemeClr val="tx1"/>
                </a:solidFill>
                <a:effectLst/>
              </a:rPr>
              <a:t>stats</a:t>
            </a:r>
            <a:r>
              <a:rPr lang="pt-BR" sz="1200" dirty="0">
                <a:solidFill>
                  <a:schemeClr val="tx1"/>
                </a:solidFill>
                <a:effectLst/>
              </a:rPr>
              <a:t> exibidos, ou qual upgrade aplicar a uma torre existente.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  <a:effectLst/>
              </a:rPr>
              <a:t>Foco: Ação tática de curto prazo, resposta a necessidades imediatas.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tx1"/>
                </a:solidFill>
                <a:effectLst/>
              </a:rPr>
              <a:t>Integradas: </a:t>
            </a:r>
            <a:r>
              <a:rPr lang="pt-BR" sz="1200" dirty="0">
                <a:solidFill>
                  <a:schemeClr val="tx1"/>
                </a:solidFill>
                <a:effectLst/>
              </a:rPr>
              <a:t>Planejamento estratégico de como as torres trabalham juntas.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  <a:effectLst/>
              </a:rPr>
              <a:t>Exemplo: Posicionar uma torre de bloqueio ("Tropas") e outra de dano em área ("Explosivos") de forma que uma potencialize a outra, ou combinar torres para cobrir diferentes tipos de inimigos.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  <a:effectLst/>
              </a:rPr>
              <a:t>Foco: Sinergia, layout de defesa, otimização do posicionamento no mapa.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tx1"/>
                </a:solidFill>
                <a:effectLst/>
              </a:rPr>
              <a:t>Ambíguas (Parcialmente): </a:t>
            </a:r>
            <a:r>
              <a:rPr lang="pt-BR" sz="1200" dirty="0">
                <a:solidFill>
                  <a:schemeClr val="tx1"/>
                </a:solidFill>
                <a:effectLst/>
              </a:rPr>
              <a:t>Decisões que envolvem gerenciamento de recursos e risco, onde a melhor opção não é óbvia.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  <a:effectLst/>
              </a:rPr>
              <a:t>Exemplo: Decidir se vale mais a pena um upgrade caro agora ou guardar recursos para múltiplas torres mais baratas depois; experimentar contra novos inimigos para descobrir fraquezas.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  <a:effectLst/>
              </a:rPr>
              <a:t>Foco: Gestão de economia, adaptação a desafios desconhecidos, balanceamento de risco vs. recompensa.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tx1"/>
                </a:solidFill>
                <a:effectLst/>
              </a:rPr>
              <a:t>Novela (Sensação de Progressão): </a:t>
            </a:r>
            <a:r>
              <a:rPr lang="pt-BR" sz="1200" dirty="0">
                <a:solidFill>
                  <a:schemeClr val="tx1"/>
                </a:solidFill>
                <a:effectLst/>
              </a:rPr>
              <a:t>As decisões, mesmo as pequenas, contribuem para uma sensação contínua de avanço e mudança no estado do jogo.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  <a:effectLst/>
              </a:rPr>
              <a:t>Exemplo: Cada torre construída, cada upgrade comprado, cada onda superada contribui para a defesa geral e para o progresso na fase e na campanha. O jogador sente que está constantemente construindo e melhorando sua posição. A própria progressão narrativa entre as fases (Planícies -&gt; Vila, etc.) reforça isso.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/>
                </a:solidFill>
                <a:effectLst/>
              </a:rPr>
              <a:t>Onde/Como: É uma sensação que permeia toda a jogabilidade, resultante da soma das outras decisões e da estrutura de progressão do jogo.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397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2A7A5-4764-4115-A54E-9B8659A77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0733" y="550334"/>
            <a:ext cx="11836400" cy="1016000"/>
          </a:xfrm>
        </p:spPr>
        <p:txBody>
          <a:bodyPr>
            <a:normAutofit/>
          </a:bodyPr>
          <a:lstStyle/>
          <a:p>
            <a:r>
              <a:rPr lang="pt-BR" dirty="0"/>
              <a:t>Dinâmica – Orientação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FCDB43-BBE0-4DD2-B3AB-2F1988428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0733" y="1676402"/>
            <a:ext cx="10449453" cy="2683932"/>
          </a:xfrm>
        </p:spPr>
        <p:txBody>
          <a:bodyPr>
            <a:normAutofit/>
          </a:bodyPr>
          <a:lstStyle/>
          <a:p>
            <a:pPr algn="l"/>
            <a:r>
              <a:rPr lang="pt-BR" sz="1100" b="1" i="0" dirty="0">
                <a:solidFill>
                  <a:srgbClr val="1F2328"/>
                </a:solidFill>
                <a:effectLst/>
              </a:rPr>
              <a:t>Orientação Direta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100" b="1" i="0" dirty="0">
                <a:solidFill>
                  <a:srgbClr val="1F2328"/>
                </a:solidFill>
                <a:effectLst/>
              </a:rPr>
              <a:t>Tutorial Interativo:</a:t>
            </a:r>
            <a:r>
              <a:rPr lang="pt-BR" sz="1100" b="0" i="0" dirty="0">
                <a:solidFill>
                  <a:srgbClr val="1F2328"/>
                </a:solidFill>
                <a:effectLst/>
              </a:rPr>
              <a:t> Mensagens pop-up ou sobreposições nas fases iniciais que instruem explicitamente o jogador. Presente na primeira fase para ensinar o básico ou quando uma nova torre/mecânica é introduzida.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100" b="0" i="1" dirty="0">
                <a:solidFill>
                  <a:srgbClr val="1F2328"/>
                </a:solidFill>
                <a:effectLst/>
              </a:rPr>
              <a:t>Exemplo:</a:t>
            </a:r>
            <a:r>
              <a:rPr lang="pt-BR" sz="1100" b="0" i="0" dirty="0">
                <a:solidFill>
                  <a:srgbClr val="1F2328"/>
                </a:solidFill>
                <a:effectLst/>
              </a:rPr>
              <a:t> "Clique neste slot para construir", "Selecione a Torre de Guardas", "Veja como a torre ataca o inimigo", "Clique na torre para ver opções de upgrade". (Conforme solicitado).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100" b="1" i="0" dirty="0">
                <a:solidFill>
                  <a:srgbClr val="1F2328"/>
                </a:solidFill>
                <a:effectLst/>
              </a:rPr>
              <a:t>Interface do Usuário (UI) Clara:</a:t>
            </a:r>
            <a:r>
              <a:rPr lang="pt-BR" sz="1100" b="0" i="0" dirty="0">
                <a:solidFill>
                  <a:srgbClr val="1F2328"/>
                </a:solidFill>
                <a:effectLst/>
              </a:rPr>
              <a:t> Exibição constante e legível de informações cruciais. Estará visível durante toda a tela do jogo.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100" b="0" i="1" dirty="0">
                <a:solidFill>
                  <a:srgbClr val="1F2328"/>
                </a:solidFill>
                <a:effectLst/>
              </a:rPr>
              <a:t>Exemplo:</a:t>
            </a:r>
            <a:r>
              <a:rPr lang="pt-BR" sz="1100" b="0" i="0" dirty="0">
                <a:solidFill>
                  <a:srgbClr val="1F2328"/>
                </a:solidFill>
                <a:effectLst/>
              </a:rPr>
              <a:t> Quantidade de moedas, vida da base, número da onda atual/total, botão para iniciar a próxima onda.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100" b="1" i="0" dirty="0">
                <a:solidFill>
                  <a:srgbClr val="1F2328"/>
                </a:solidFill>
                <a:effectLst/>
              </a:rPr>
              <a:t>Objetivos Explícitos:</a:t>
            </a:r>
            <a:r>
              <a:rPr lang="pt-BR" sz="1100" b="0" i="0" dirty="0">
                <a:solidFill>
                  <a:srgbClr val="1F2328"/>
                </a:solidFill>
                <a:effectLst/>
              </a:rPr>
              <a:t> Texto claro na tela indicando o objetivo principal. Sempre exibido no início da fase ou em locais discretos da UI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1100" b="0" i="1" dirty="0">
                <a:solidFill>
                  <a:srgbClr val="1F2328"/>
                </a:solidFill>
                <a:effectLst/>
              </a:rPr>
              <a:t>Exemplo:</a:t>
            </a:r>
            <a:r>
              <a:rPr lang="pt-BR" sz="1100" b="0" i="0" dirty="0">
                <a:solidFill>
                  <a:srgbClr val="1F2328"/>
                </a:solidFill>
                <a:effectLst/>
              </a:rPr>
              <a:t> "Defenda a entrada do castelo!", "Sobreviva a 10 ondas".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pt-BR" sz="1100" dirty="0">
              <a:solidFill>
                <a:srgbClr val="1F2328"/>
              </a:solidFill>
            </a:endParaRPr>
          </a:p>
          <a:p>
            <a:pPr lvl="1" algn="l"/>
            <a:endParaRPr lang="pt-BR" sz="1100" b="0" i="0" dirty="0">
              <a:solidFill>
                <a:srgbClr val="1F2328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74438658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90</TotalTime>
  <Words>4085</Words>
  <Application>Microsoft Office PowerPoint</Application>
  <PresentationFormat>Widescreen</PresentationFormat>
  <Paragraphs>193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-apple-system</vt:lpstr>
      <vt:lpstr>Arial</vt:lpstr>
      <vt:lpstr>Century Gothic</vt:lpstr>
      <vt:lpstr>Wingdings 3</vt:lpstr>
      <vt:lpstr>Cacho</vt:lpstr>
      <vt:lpstr>Defense of Castle</vt:lpstr>
      <vt:lpstr>Público Alvo</vt:lpstr>
      <vt:lpstr>Estética - Personagens  </vt:lpstr>
      <vt:lpstr>Estética – História  </vt:lpstr>
      <vt:lpstr>Estética – Evolução do Jogo  </vt:lpstr>
      <vt:lpstr>Estética - Sentidos</vt:lpstr>
      <vt:lpstr>Dinâmica – Elementos de interesse</vt:lpstr>
      <vt:lpstr>Dinâmica – Tipos de decisão</vt:lpstr>
      <vt:lpstr>Dinâmica – Orientação</vt:lpstr>
      <vt:lpstr>Dinâmica – Orientação</vt:lpstr>
      <vt:lpstr>Mecânica – Interações e Regras</vt:lpstr>
      <vt:lpstr>Mecânica – Interações e Regras</vt:lpstr>
      <vt:lpstr>Prefabs – Interações e Regras</vt:lpstr>
      <vt:lpstr>Prefabs – Interações e Regras</vt:lpstr>
      <vt:lpstr>Prefabs – Interações e Regras</vt:lpstr>
      <vt:lpstr>Prototipação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Defense of Castle</dc:title>
  <dc:creator>PEDRO HENRIQUE L KRAMER COSTA</dc:creator>
  <cp:lastModifiedBy>PEDRO HENRIQUE L KRAMER COSTA</cp:lastModifiedBy>
  <cp:revision>13</cp:revision>
  <dcterms:created xsi:type="dcterms:W3CDTF">2025-04-09T22:49:46Z</dcterms:created>
  <dcterms:modified xsi:type="dcterms:W3CDTF">2025-04-10T00:28:42Z</dcterms:modified>
</cp:coreProperties>
</file>