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65592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2" autoAdjust="0"/>
  </p:normalViewPr>
  <p:slideViewPr>
    <p:cSldViewPr snapToGrid="0">
      <p:cViewPr varScale="1">
        <p:scale>
          <a:sx n="91" d="100"/>
          <a:sy n="91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9902" y="1178222"/>
            <a:ext cx="1241941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902" y="3781306"/>
            <a:ext cx="1241941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102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95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187" y="383297"/>
            <a:ext cx="3570580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8446" y="383297"/>
            <a:ext cx="10504751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51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976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21" y="1794830"/>
            <a:ext cx="14282321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821" y="4817875"/>
            <a:ext cx="14282321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543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446" y="1916484"/>
            <a:ext cx="7037666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101" y="1916484"/>
            <a:ext cx="7037666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748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383297"/>
            <a:ext cx="14282321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603" y="1764832"/>
            <a:ext cx="700532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603" y="2629749"/>
            <a:ext cx="7005323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83102" y="1764832"/>
            <a:ext cx="7039822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83102" y="2629749"/>
            <a:ext cx="7039822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775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392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26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479954"/>
            <a:ext cx="5340777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822" y="1036569"/>
            <a:ext cx="8383102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2159794"/>
            <a:ext cx="5340777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286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603" y="479954"/>
            <a:ext cx="5340777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39822" y="1036569"/>
            <a:ext cx="8383102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603" y="2159794"/>
            <a:ext cx="5340777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461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8446" y="383297"/>
            <a:ext cx="14282321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446" y="1916484"/>
            <a:ext cx="14282321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8446" y="6672697"/>
            <a:ext cx="372582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A490-5303-4E86-8BED-84B1A08341F9}" type="datetimeFigureOut">
              <a:rPr lang="es-CL" smtClean="0"/>
              <a:t>22-05-2023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5240" y="6672697"/>
            <a:ext cx="558873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4944" y="6672697"/>
            <a:ext cx="372582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7BA1D-52C8-4F1E-84B6-216D3E9790C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342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31E7E9-EEC2-8FFE-ADD3-CD5797CD7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19"/>
          <a:stretch/>
        </p:blipFill>
        <p:spPr bwMode="auto">
          <a:xfrm>
            <a:off x="6534630" y="-262005"/>
            <a:ext cx="4240238" cy="365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0F89599-7567-A5A2-E97A-993DC5D01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08"/>
          <a:stretch/>
        </p:blipFill>
        <p:spPr bwMode="auto">
          <a:xfrm>
            <a:off x="6349192" y="3393596"/>
            <a:ext cx="4777451" cy="365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95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87A5D94E-5A7A-7C64-53B3-094A083BA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96478" y="1916113"/>
            <a:ext cx="6166257" cy="4568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FDED8-9CD2-0686-9137-883789A33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639"/>
          <a:stretch/>
        </p:blipFill>
        <p:spPr>
          <a:xfrm>
            <a:off x="5806857" y="247435"/>
            <a:ext cx="5268653" cy="38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B05F31-4883-E597-CDCF-6678AEA46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91" t="13687"/>
          <a:stretch/>
        </p:blipFill>
        <p:spPr>
          <a:xfrm>
            <a:off x="6496799" y="789570"/>
            <a:ext cx="3888768" cy="24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3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B768CB-6271-F4C8-DEE4-1B1D55CD9C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" t="1904" r="2425" b="7346"/>
          <a:stretch/>
        </p:blipFill>
        <p:spPr>
          <a:xfrm>
            <a:off x="5030572" y="373560"/>
            <a:ext cx="5691004" cy="3434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4EE59C-C885-335B-B715-B917D29CE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2" t="4520" r="2165"/>
          <a:stretch/>
        </p:blipFill>
        <p:spPr>
          <a:xfrm>
            <a:off x="4625909" y="3938831"/>
            <a:ext cx="6500330" cy="320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3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2C1FC14A-D84E-7C4D-6B93-B2D53FCD1841}"/>
              </a:ext>
            </a:extLst>
          </p:cNvPr>
          <p:cNvSpPr txBox="1">
            <a:spLocks/>
          </p:cNvSpPr>
          <p:nvPr/>
        </p:nvSpPr>
        <p:spPr>
          <a:xfrm>
            <a:off x="94918" y="89656"/>
            <a:ext cx="5400000" cy="70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07991" tIns="53995" rIns="107991" bIns="5399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1: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Economic inequality, social networks, and redistributive preferences: A cross-national study of 33 countries”</a:t>
            </a:r>
          </a:p>
          <a:p>
            <a:pPr marL="0" indent="0" algn="just">
              <a:buNone/>
            </a:pP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Social Survey Programme -  Social Networks 2017 (Ni=44,492; Nj=33).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respondents’ redistributive preferences, perceived economic inequality and egocentric networks.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regression model, mediation analysis for the indirect effect and cross-level interactions with random slopes.</a:t>
            </a:r>
          </a:p>
          <a:p>
            <a:pPr marL="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93E80572-439A-2A1B-AFC3-7F5515B65F7A}"/>
              </a:ext>
            </a:extLst>
          </p:cNvPr>
          <p:cNvSpPr txBox="1">
            <a:spLocks/>
          </p:cNvSpPr>
          <p:nvPr/>
        </p:nvSpPr>
        <p:spPr>
          <a:xfrm>
            <a:off x="5621522" y="89656"/>
            <a:ext cx="5400000" cy="70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07991" tIns="53995" rIns="107991" bIns="53995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2: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Residential segregation, social networks and market distribution of social services: longitudinal evidence”</a:t>
            </a:r>
            <a:endParaRPr lang="es-CL" sz="20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Chilean Longitudinal Social Survey -ELSOC (2016–2022, N = 2,927).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respondents’ preferences marketisation of welfare provision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"people with higher income can have access to better social services“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education, health, or pensions) and egocentric networks.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longitudinal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regression model and cross-level interactions with random slopes.</a:t>
            </a:r>
          </a:p>
          <a:p>
            <a:pPr marL="0" indent="0">
              <a:buNone/>
            </a:pPr>
            <a:endParaRPr lang="es-C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60B735A3-8CB7-484F-B1C0-E3D6C1F31FD4}"/>
              </a:ext>
            </a:extLst>
          </p:cNvPr>
          <p:cNvSpPr txBox="1">
            <a:spLocks/>
          </p:cNvSpPr>
          <p:nvPr/>
        </p:nvSpPr>
        <p:spPr>
          <a:xfrm>
            <a:off x="11043274" y="79146"/>
            <a:ext cx="5400000" cy="70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107991" tIns="53995" rIns="107991" bIns="53995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3: “</a:t>
            </a:r>
            <a:r>
              <a:rPr lang="en-US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 groups similarity and social solidarity: A vignette study”</a:t>
            </a:r>
            <a:endParaRPr lang="es-CL" sz="20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sz="20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b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subsample of ELSOC (Chile); online sample Cohesion Panel of the RISC (Germany).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willingness to provide help to the person [vignette] (e.g. money, job, support).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matched attributes (similar=1) 	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(tbd)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linear regression + cluster SE.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If the respondent and vignette have the same attribute =1 (different = 0). For example, both have the same educational level.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F88833-1C1E-9D04-5461-D718BC36AA36}"/>
              </a:ext>
            </a:extLst>
          </p:cNvPr>
          <p:cNvSpPr txBox="1"/>
          <p:nvPr/>
        </p:nvSpPr>
        <p:spPr>
          <a:xfrm>
            <a:off x="294291" y="2647809"/>
            <a:ext cx="135320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endParaRPr lang="es-C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C73952-1601-0ED7-B855-E5CBAB478A84}"/>
              </a:ext>
            </a:extLst>
          </p:cNvPr>
          <p:cNvSpPr txBox="1"/>
          <p:nvPr/>
        </p:nvSpPr>
        <p:spPr>
          <a:xfrm>
            <a:off x="3841532" y="2630448"/>
            <a:ext cx="127700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Redistributive preferences</a:t>
            </a:r>
            <a:endParaRPr lang="es-C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1EC93C-E471-4BE1-D6E5-BFA9AF87BC05}"/>
              </a:ext>
            </a:extLst>
          </p:cNvPr>
          <p:cNvSpPr txBox="1"/>
          <p:nvPr/>
        </p:nvSpPr>
        <p:spPr>
          <a:xfrm>
            <a:off x="2196662" y="3432639"/>
            <a:ext cx="117715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</a:t>
            </a:r>
            <a:endParaRPr lang="es-C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823E9E-B665-21A9-C425-EF0CC0AD6776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1647496" y="2892058"/>
            <a:ext cx="2194036" cy="1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5CBA3A-5B51-BE0D-BC9A-D7B96D3245C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1647496" y="2909419"/>
            <a:ext cx="549166" cy="78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80011F-AA44-D154-2332-1562E5C53413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3373821" y="2892058"/>
            <a:ext cx="467711" cy="80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0F7C701-FD5C-3A00-4A1F-6F392BCEAC4D}"/>
              </a:ext>
            </a:extLst>
          </p:cNvPr>
          <p:cNvSpPr txBox="1"/>
          <p:nvPr/>
        </p:nvSpPr>
        <p:spPr>
          <a:xfrm>
            <a:off x="294291" y="1283512"/>
            <a:ext cx="135320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Inequality</a:t>
            </a:r>
            <a:endParaRPr lang="es-C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6E0140-FA09-DF63-F770-EBBFDF022709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1647496" y="1545122"/>
            <a:ext cx="1251352" cy="134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0116A68-A58A-B9DD-DC96-079E2C70C125}"/>
              </a:ext>
            </a:extLst>
          </p:cNvPr>
          <p:cNvSpPr txBox="1"/>
          <p:nvPr/>
        </p:nvSpPr>
        <p:spPr>
          <a:xfrm>
            <a:off x="5816385" y="2887154"/>
            <a:ext cx="135320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endParaRPr lang="es-C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2EEDC2-97FC-731F-3618-A6B8BF766260}"/>
              </a:ext>
            </a:extLst>
          </p:cNvPr>
          <p:cNvSpPr txBox="1"/>
          <p:nvPr/>
        </p:nvSpPr>
        <p:spPr>
          <a:xfrm>
            <a:off x="9179290" y="2892058"/>
            <a:ext cx="15047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Welfare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Marketisation</a:t>
            </a:r>
            <a:endParaRPr lang="es-C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0291C0-A05F-8F3D-A06B-2366D3D82AF7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7169590" y="3148764"/>
            <a:ext cx="2009700" cy="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8B1B8E-9314-1A2E-6AF5-687DCB681CF8}"/>
              </a:ext>
            </a:extLst>
          </p:cNvPr>
          <p:cNvSpPr txBox="1"/>
          <p:nvPr/>
        </p:nvSpPr>
        <p:spPr>
          <a:xfrm>
            <a:off x="5774469" y="1522857"/>
            <a:ext cx="135320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Segregation</a:t>
            </a:r>
            <a:endParaRPr lang="es-C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B71A028-2527-208B-D685-68C9F12FE59C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7127674" y="1784467"/>
            <a:ext cx="1025808" cy="132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4B00B19-8440-AAC8-5E72-EEE4C69FC7F4}"/>
              </a:ext>
            </a:extLst>
          </p:cNvPr>
          <p:cNvSpPr/>
          <p:nvPr/>
        </p:nvSpPr>
        <p:spPr>
          <a:xfrm>
            <a:off x="5721603" y="1056254"/>
            <a:ext cx="5199838" cy="29534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(time)</a:t>
            </a:r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B92B7B9-B70E-1751-4A9C-F041C558462E}"/>
              </a:ext>
            </a:extLst>
          </p:cNvPr>
          <p:cNvCxnSpPr/>
          <p:nvPr/>
        </p:nvCxnSpPr>
        <p:spPr>
          <a:xfrm>
            <a:off x="5721603" y="2522483"/>
            <a:ext cx="519983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9199608-CB6E-127C-5E11-C814FC7CC49D}"/>
              </a:ext>
            </a:extLst>
          </p:cNvPr>
          <p:cNvSpPr/>
          <p:nvPr/>
        </p:nvSpPr>
        <p:spPr>
          <a:xfrm>
            <a:off x="178035" y="1056254"/>
            <a:ext cx="5199838" cy="29534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level</a:t>
            </a: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</a:t>
            </a:r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A50295-9430-0DDB-08CA-2E345CF57986}"/>
              </a:ext>
            </a:extLst>
          </p:cNvPr>
          <p:cNvCxnSpPr/>
          <p:nvPr/>
        </p:nvCxnSpPr>
        <p:spPr>
          <a:xfrm>
            <a:off x="178035" y="2370083"/>
            <a:ext cx="519983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B8972EC-9475-ABEE-BA5B-A5BD0DD89B1A}"/>
              </a:ext>
            </a:extLst>
          </p:cNvPr>
          <p:cNvSpPr txBox="1"/>
          <p:nvPr/>
        </p:nvSpPr>
        <p:spPr>
          <a:xfrm>
            <a:off x="1782732" y="258000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es-C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7B87F6-93AC-FB8D-6A17-D8606B75A2BA}"/>
              </a:ext>
            </a:extLst>
          </p:cNvPr>
          <p:cNvSpPr txBox="1"/>
          <p:nvPr/>
        </p:nvSpPr>
        <p:spPr>
          <a:xfrm>
            <a:off x="2629210" y="3182879"/>
            <a:ext cx="549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es-C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A21C6B-5E47-D98D-34CA-90F195BFC3DF}"/>
              </a:ext>
            </a:extLst>
          </p:cNvPr>
          <p:cNvSpPr txBox="1"/>
          <p:nvPr/>
        </p:nvSpPr>
        <p:spPr>
          <a:xfrm>
            <a:off x="2245752" y="1907577"/>
            <a:ext cx="549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endParaRPr lang="es-C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A5A6A0-419F-94C3-F0B2-807015259197}"/>
              </a:ext>
            </a:extLst>
          </p:cNvPr>
          <p:cNvSpPr txBox="1"/>
          <p:nvPr/>
        </p:nvSpPr>
        <p:spPr>
          <a:xfrm>
            <a:off x="7377529" y="286897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es-C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2807C5B-8944-4B5E-8193-C3A745AFAC7F}"/>
              </a:ext>
            </a:extLst>
          </p:cNvPr>
          <p:cNvCxnSpPr>
            <a:cxnSpLocks/>
          </p:cNvCxnSpPr>
          <p:nvPr/>
        </p:nvCxnSpPr>
        <p:spPr>
          <a:xfrm>
            <a:off x="7169590" y="1784467"/>
            <a:ext cx="2051616" cy="136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171F2BB-0685-E5B4-8D78-6C14CE793E29}"/>
              </a:ext>
            </a:extLst>
          </p:cNvPr>
          <p:cNvSpPr txBox="1"/>
          <p:nvPr/>
        </p:nvSpPr>
        <p:spPr>
          <a:xfrm>
            <a:off x="7907388" y="200137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es-C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B1C07DE-BC8B-6A5C-F397-C373CE115CF2}"/>
              </a:ext>
            </a:extLst>
          </p:cNvPr>
          <p:cNvSpPr txBox="1"/>
          <p:nvPr/>
        </p:nvSpPr>
        <p:spPr>
          <a:xfrm>
            <a:off x="7823180" y="249194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endParaRPr lang="es-C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91CB2E-4FE4-9764-9665-36D623D647CC}"/>
              </a:ext>
            </a:extLst>
          </p:cNvPr>
          <p:cNvSpPr txBox="1"/>
          <p:nvPr/>
        </p:nvSpPr>
        <p:spPr>
          <a:xfrm>
            <a:off x="11731435" y="2765275"/>
            <a:ext cx="1478817" cy="684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group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</a:t>
            </a: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SES, ethnicity)</a:t>
            </a:r>
            <a:endParaRPr lang="es-CL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3FF47F6-2D65-42DE-7BCB-4397AC00E7D0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 flipV="1">
            <a:off x="13210252" y="3098391"/>
            <a:ext cx="1683324" cy="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6EBDAB8-FAA7-55C5-2EBE-518AEB89647B}"/>
              </a:ext>
            </a:extLst>
          </p:cNvPr>
          <p:cNvSpPr txBox="1"/>
          <p:nvPr/>
        </p:nvSpPr>
        <p:spPr>
          <a:xfrm>
            <a:off x="14893576" y="2775225"/>
            <a:ext cx="13388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Solidarity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2920D8C-76D3-20C9-5F05-38A0C4E2C496}"/>
              </a:ext>
            </a:extLst>
          </p:cNvPr>
          <p:cNvSpPr/>
          <p:nvPr/>
        </p:nvSpPr>
        <p:spPr>
          <a:xfrm>
            <a:off x="11526929" y="1219200"/>
            <a:ext cx="4806147" cy="279046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</a:t>
            </a:r>
            <a:r>
              <a:rPr lang="es-CL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</a:t>
            </a: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Vignette level</a:t>
            </a: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EAC5971-C1E2-0893-6172-907881B002E2}"/>
              </a:ext>
            </a:extLst>
          </p:cNvPr>
          <p:cNvSpPr/>
          <p:nvPr/>
        </p:nvSpPr>
        <p:spPr>
          <a:xfrm>
            <a:off x="11340200" y="974852"/>
            <a:ext cx="4992876" cy="30348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(Germany/Chile)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2BFEFC0-7DBD-D8D6-7088-4C21AF97F61D}"/>
              </a:ext>
            </a:extLst>
          </p:cNvPr>
          <p:cNvCxnSpPr>
            <a:cxnSpLocks/>
          </p:cNvCxnSpPr>
          <p:nvPr/>
        </p:nvCxnSpPr>
        <p:spPr>
          <a:xfrm>
            <a:off x="11526929" y="2486040"/>
            <a:ext cx="470550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40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186</TotalTime>
  <Words>320</Words>
  <Application>Microsoft Office PowerPoint</Application>
  <PresentationFormat>Custom</PresentationFormat>
  <Paragraphs>109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Iturra, Julio</dc:creator>
  <cp:lastModifiedBy>Iturra, Julio</cp:lastModifiedBy>
  <cp:revision>11</cp:revision>
  <dcterms:created xsi:type="dcterms:W3CDTF">2023-05-21T09:54:05Z</dcterms:created>
  <dcterms:modified xsi:type="dcterms:W3CDTF">2023-05-22T20:24:35Z</dcterms:modified>
</cp:coreProperties>
</file>