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65" r:id="rId5"/>
    <p:sldId id="266" r:id="rId6"/>
    <p:sldId id="268" r:id="rId7"/>
    <p:sldId id="273" r:id="rId8"/>
    <p:sldId id="274" r:id="rId9"/>
    <p:sldId id="272" r:id="rId10"/>
    <p:sldId id="269" r:id="rId11"/>
    <p:sldId id="270" r:id="rId12"/>
    <p:sldId id="271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CBE2892-2313-4991-9720-706FA7A89C72}">
          <p14:sldIdLst>
            <p14:sldId id="263"/>
            <p14:sldId id="264"/>
            <p14:sldId id="267"/>
            <p14:sldId id="265"/>
            <p14:sldId id="266"/>
            <p14:sldId id="268"/>
            <p14:sldId id="273"/>
            <p14:sldId id="274"/>
            <p14:sldId id="272"/>
            <p14:sldId id="269"/>
            <p14:sldId id="270"/>
            <p14:sldId id="271"/>
            <p14:sldId id="275"/>
          </p14:sldIdLst>
        </p14:section>
        <p14:section name="FAQ" id="{6276B80F-7ECB-4FF0-95DA-1D48154644B2}">
          <p14:sldIdLst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1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669C3-0560-4272-9C51-CC169CB50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3636E-0C43-4ED8-9471-74ADF336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989E5-FA0D-4A0B-A6AD-B3F6611E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7E36E-A1AE-4531-8D3F-88E18876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2B130-0144-47FB-BC7E-4037669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3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416C-8D8F-4EAD-8CA2-C7E5C6A3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53F3-9426-4C49-BBE3-59D66A32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6AE29-CFF7-47C9-A0D8-6FE4B40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87D66-86C8-45E3-85A3-BAA4DA2D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425AB-52F1-4493-847B-5AE97D23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DE6C49-50BC-4A5F-9014-89E4B9F72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7B673-1254-45B9-BC4F-49B2C75F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28F5-07C8-43BE-8431-43BAAE16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20AB1-9B60-4195-B8C4-7D11EBEE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88361-316B-411D-9BC7-8F0F2A8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2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9397B-1E27-4C83-B207-71182CB2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8969C-2C67-4296-A91C-5ECAA3E2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A6B22-F726-45C4-BAC2-307E4E2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FF36C-3248-4A9C-A930-358ECF1D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9F25F-9642-4BCA-B97D-0EFCBD13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744BC-11E6-49F0-8658-A07710DF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BF39D-DCA1-43A5-8E4D-8FD976EA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94B47-E603-41DB-8089-044FEAFE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9D833-6A60-4FA6-BB80-2733BB9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4BFB2-17C2-40A1-819C-D6EC23A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6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07F0-3DC7-494B-8652-F48B84EE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78E98-E9E1-4E78-B699-CA8DB3F17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34128-99B7-4B66-B700-05EB4A21D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B0742-2056-4A12-ADFD-75D0C272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5DD61-9E54-4895-895D-ACD386D5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D550A-17D8-45BB-BF5A-CE05A1FD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9A7A-0517-4BEE-AA65-A261D83C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4471D-4854-48F7-8D0F-170C2551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7EE16-A02C-41BA-9323-079DF18C9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B83510-4234-4F12-93BF-00FE9FCD6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744CE-5B9E-444C-8575-3C40FB72F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BEB40-FAFE-41DD-9C37-5C4F4A15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6ED76F-A5AF-4719-81D9-FA7D8406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9E235-06B3-44F9-84BA-1CDA8BD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7A1AF-DD2B-4232-A444-D10D0316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45DE0-C738-46FF-8266-AD2AFE34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E4652-AE90-438E-A781-6613217F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527CE-5971-4B88-B1E9-DF228D4D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7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45BBFD-EFE1-43D8-AF47-462A1B2F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8494A-CCD6-44B9-A63B-04FE19D3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A4669-D55F-4233-ABDE-72B7C8F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5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5B7B9-4440-4878-93BD-4699B25B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7FA4F-E931-4EDB-8743-15FC8B96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359B1-0ED3-4CB2-9D7B-FFC9B635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350479-8D2E-4004-9ABD-3D8DB8E6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E37AD-2FB3-4B8B-AA69-932CB638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61652-AF91-495F-B758-E693AE6D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7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F0D97-F835-4D03-A293-4C102748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46DED-F4FC-417D-958A-C7664D333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E890F-7093-4B81-A270-C01AF6CF4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201A1-F902-434D-A780-3E63A228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85CE5-1DBB-4937-87F7-A93E5D88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E49F4-A447-48B5-B7D1-3F2422AE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9969E-2DCB-47BA-A71B-371931E9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84732-4161-477E-91C4-378A8AFE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4A134-FD9C-4A41-BDE3-72DF82F8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4F8B-489A-46E4-B026-93DFF5897FB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E843E-1C9D-4C5C-9D81-D7C9FB0E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1DBE3-3A37-48DD-A44D-0A09B72C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4F3F-50A3-46F2-BD12-B2CBDAA2F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30357-D0DA-4597-962D-BEA8CEF7DAE7}"/>
              </a:ext>
            </a:extLst>
          </p:cNvPr>
          <p:cNvSpPr txBox="1"/>
          <p:nvPr/>
        </p:nvSpPr>
        <p:spPr>
          <a:xfrm>
            <a:off x="407988" y="333375"/>
            <a:ext cx="108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설명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39EE9F38-4217-4118-9DB4-3F74B4B18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2532"/>
              </p:ext>
            </p:extLst>
          </p:nvPr>
        </p:nvGraphicFramePr>
        <p:xfrm>
          <a:off x="485112" y="2178097"/>
          <a:ext cx="1142736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523">
                  <a:extLst>
                    <a:ext uri="{9D8B030D-6E8A-4147-A177-3AD203B41FA5}">
                      <a16:colId xmlns:a16="http://schemas.microsoft.com/office/drawing/2014/main" val="3039568558"/>
                    </a:ext>
                  </a:extLst>
                </a:gridCol>
                <a:gridCol w="6191369">
                  <a:extLst>
                    <a:ext uri="{9D8B030D-6E8A-4147-A177-3AD203B41FA5}">
                      <a16:colId xmlns:a16="http://schemas.microsoft.com/office/drawing/2014/main" val="3685255007"/>
                    </a:ext>
                  </a:extLst>
                </a:gridCol>
                <a:gridCol w="3214471">
                  <a:extLst>
                    <a:ext uri="{9D8B030D-6E8A-4147-A177-3AD203B41FA5}">
                      <a16:colId xmlns:a16="http://schemas.microsoft.com/office/drawing/2014/main" val="938936630"/>
                    </a:ext>
                  </a:extLst>
                </a:gridCol>
              </a:tblGrid>
              <a:tr h="2527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3755"/>
                  </a:ext>
                </a:extLst>
              </a:tr>
              <a:tr h="42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LGCNS.iPharmMES.IUI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IUI </a:t>
                      </a:r>
                      <a:r>
                        <a:rPr lang="ko-KR" altLang="en-US" sz="1200" dirty="0"/>
                        <a:t>웹 프로젝트</a:t>
                      </a:r>
                      <a:r>
                        <a:rPr lang="en-US" altLang="ko-KR" sz="1200" dirty="0"/>
                        <a:t>. IUI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Custom Page</a:t>
                      </a:r>
                      <a:r>
                        <a:rPr lang="ko-KR" altLang="en-US" sz="1200" dirty="0"/>
                        <a:t>를 디버깅 시 해당 프로젝트를 시작프로젝트로 설정한다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18526"/>
                  </a:ext>
                </a:extLst>
              </a:tr>
              <a:tr h="42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trike="noStrike" dirty="0"/>
                        <a:t>Board</a:t>
                      </a:r>
                      <a:endParaRPr lang="ko-KR" altLang="en-US" sz="12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IUI </a:t>
                      </a:r>
                      <a:r>
                        <a:rPr lang="ko-KR" altLang="en-US" sz="1200" dirty="0"/>
                        <a:t>실적관리 모듈에서 호출하는 화면 소스</a:t>
                      </a:r>
                      <a:r>
                        <a:rPr lang="en-US" altLang="ko-KR" sz="1200" dirty="0"/>
                        <a:t>. IUI</a:t>
                      </a:r>
                      <a:r>
                        <a:rPr lang="ko-KR" altLang="en-US" sz="1200" dirty="0"/>
                        <a:t>에 커스텀 화면을 개발하는 건 </a:t>
                      </a:r>
                      <a:r>
                        <a:rPr lang="en-US" altLang="ko-KR" sz="1200" dirty="0"/>
                        <a:t>Board </a:t>
                      </a:r>
                      <a:r>
                        <a:rPr lang="ko-KR" altLang="en-US" sz="1200" dirty="0"/>
                        <a:t>프로젝트 말고 보령 프로젝트에서도 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보령 프로젝트에서 개발한 경우 </a:t>
                      </a:r>
                      <a:r>
                        <a:rPr lang="en-US" altLang="ko-KR" sz="1200" dirty="0"/>
                        <a:t>IUI\</a:t>
                      </a:r>
                      <a:r>
                        <a:rPr lang="en-US" altLang="ko-KR" sz="1200" dirty="0" err="1"/>
                        <a:t>ClientBin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폴더에 보령</a:t>
                      </a:r>
                      <a:r>
                        <a:rPr lang="en-US" altLang="ko-KR" sz="1200" dirty="0"/>
                        <a:t>.</a:t>
                      </a:r>
                      <a:r>
                        <a:rPr lang="en-US" altLang="ko-KR" sz="1200" dirty="0" err="1"/>
                        <a:t>dll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배포 필요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60558"/>
                  </a:ext>
                </a:extLst>
              </a:tr>
              <a:tr h="42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LGCNS.iPharmMES.SUI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SUI </a:t>
                      </a:r>
                      <a:r>
                        <a:rPr lang="ko-KR" altLang="en-US" sz="1200" dirty="0"/>
                        <a:t>웹 프로젝트</a:t>
                      </a:r>
                      <a:r>
                        <a:rPr lang="en-US" altLang="ko-KR" sz="1200" dirty="0"/>
                        <a:t>. SUI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Custom UI</a:t>
                      </a:r>
                      <a:r>
                        <a:rPr lang="ko-KR" altLang="en-US" sz="1200" dirty="0"/>
                        <a:t>를 디버깅 시 해당 프로젝트를 시작프로젝트로 설정한다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54407"/>
                  </a:ext>
                </a:extLst>
              </a:tr>
              <a:tr h="926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SUI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제조기록서화면의</a:t>
                      </a:r>
                      <a:r>
                        <a:rPr lang="ko-KR" altLang="en-US" sz="1200" dirty="0"/>
                        <a:t> 지시문에서 호출하는 </a:t>
                      </a:r>
                      <a:r>
                        <a:rPr lang="en-US" altLang="ko-KR" sz="1200" dirty="0"/>
                        <a:t>CUI.</a:t>
                      </a:r>
                    </a:p>
                    <a:p>
                      <a:pPr latinLnBrk="1"/>
                      <a:r>
                        <a:rPr lang="ko-KR" altLang="en-US" sz="1200" dirty="0"/>
                        <a:t>오더목록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제조기록서 화면에서 제공하는 확장메뉴 기능으로 호출하는 </a:t>
                      </a:r>
                      <a:r>
                        <a:rPr lang="en-US" altLang="ko-KR" sz="1200" dirty="0"/>
                        <a:t>CUI </a:t>
                      </a:r>
                      <a:r>
                        <a:rPr lang="ko-KR" altLang="en-US" sz="1200" dirty="0"/>
                        <a:t>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ko-KR" altLang="en-US" sz="1200" dirty="0" err="1"/>
                        <a:t>기록서화면</a:t>
                      </a:r>
                      <a:r>
                        <a:rPr lang="ko-KR" altLang="en-US" sz="1200" dirty="0"/>
                        <a:t> 기능을 사용하는 경우 </a:t>
                      </a:r>
                      <a:r>
                        <a:rPr lang="ko-KR" altLang="en-US" sz="1200" dirty="0" err="1"/>
                        <a:t>지시문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Custom UI</a:t>
                      </a:r>
                      <a:r>
                        <a:rPr lang="ko-KR" altLang="en-US" sz="1200" dirty="0"/>
                        <a:t>를 호출하기 위해 </a:t>
                      </a:r>
                      <a:r>
                        <a:rPr lang="en-US" altLang="ko-KR" sz="1200" dirty="0"/>
                        <a:t>WUI\</a:t>
                      </a:r>
                      <a:r>
                        <a:rPr lang="en-US" altLang="ko-KR" sz="1200" dirty="0" err="1"/>
                        <a:t>ClientBin</a:t>
                      </a:r>
                      <a:r>
                        <a:rPr lang="ko-KR" altLang="en-US" sz="1200" dirty="0"/>
                        <a:t>에도 배포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필요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확장메뉴 등록 방법은 프로젝트 상세 설명 참고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55147"/>
                  </a:ext>
                </a:extLst>
              </a:tr>
              <a:tr h="589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LGCNS.IPharmMES.ShopFloorUI.WMS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보령제약 입출고대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StorageInOutWms</a:t>
                      </a:r>
                      <a:r>
                        <a:rPr lang="en-US" altLang="ko-KR" sz="1200" dirty="0"/>
                        <a:t>), </a:t>
                      </a:r>
                      <a:r>
                        <a:rPr lang="en-US" altLang="ko-KR" sz="1200" dirty="0" err="1"/>
                        <a:t>Partwasher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화면 소스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네임스페이스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클래스명이 변경되면 소스 </a:t>
                      </a:r>
                      <a:r>
                        <a:rPr lang="en-US" altLang="ko-KR" sz="1200" dirty="0"/>
                        <a:t>SUI </a:t>
                      </a:r>
                      <a:r>
                        <a:rPr lang="ko-KR" altLang="en-US" sz="1200" dirty="0"/>
                        <a:t>소스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수정요청을 하거나 확장메뉴에 개발한 화면을 호출하도록 설정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68069"/>
                  </a:ext>
                </a:extLst>
              </a:tr>
              <a:tr h="439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LGCNS.iPharmMES.WUI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WUI </a:t>
                      </a:r>
                      <a:r>
                        <a:rPr lang="ko-KR" altLang="en-US" sz="1200" dirty="0"/>
                        <a:t>웹 프로젝트</a:t>
                      </a:r>
                      <a:r>
                        <a:rPr lang="en-US" altLang="ko-KR" sz="1200" dirty="0"/>
                        <a:t>. WUI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Custom UI</a:t>
                      </a:r>
                      <a:r>
                        <a:rPr lang="ko-KR" altLang="en-US" sz="1200" dirty="0"/>
                        <a:t>를 디버깅 시 해당 프로젝트를 시작프로젝트로 설정한다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00673"/>
                  </a:ext>
                </a:extLst>
              </a:tr>
              <a:tr h="758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보령칭량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WUI</a:t>
                      </a:r>
                      <a:r>
                        <a:rPr lang="ko-KR" altLang="en-US" sz="1200" dirty="0"/>
                        <a:t>의 원료리스트 화면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칭량 화면에 제공하는 확장메뉴 기능으로 호출하는 </a:t>
                      </a:r>
                      <a:r>
                        <a:rPr lang="en-US" altLang="ko-KR" sz="1200" dirty="0"/>
                        <a:t>CUI </a:t>
                      </a:r>
                      <a:r>
                        <a:rPr lang="ko-KR" altLang="en-US" sz="1200" dirty="0"/>
                        <a:t>소스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보령제약은 아직 개발된 화면이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WUI </a:t>
                      </a:r>
                      <a:r>
                        <a:rPr lang="ko-KR" altLang="en-US" sz="1200" dirty="0"/>
                        <a:t>확장메뉴 기능은 </a:t>
                      </a:r>
                      <a:r>
                        <a:rPr lang="en-US" altLang="ko-KR" sz="1200" dirty="0" err="1"/>
                        <a:t>iPharMES</a:t>
                      </a:r>
                      <a:r>
                        <a:rPr lang="en-US" altLang="ko-KR" sz="1200" dirty="0"/>
                        <a:t> 4.5.89</a:t>
                      </a:r>
                      <a:r>
                        <a:rPr lang="ko-KR" altLang="en-US" sz="1200" dirty="0"/>
                        <a:t> 버전 이상에서 사용 가능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확장메뉴 등록 방법은 프로젝트 상세 설명 참고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1451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5083260-19AF-495C-A3B2-412FF75C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2" y="702708"/>
            <a:ext cx="2364620" cy="13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65BA3-1C45-477D-A2CC-3B6D7D8B90D0}"/>
              </a:ext>
            </a:extLst>
          </p:cNvPr>
          <p:cNvSpPr txBox="1"/>
          <p:nvPr/>
        </p:nvSpPr>
        <p:spPr>
          <a:xfrm>
            <a:off x="407988" y="333375"/>
            <a:ext cx="108400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4) IUI </a:t>
            </a:r>
            <a:r>
              <a:rPr lang="en-US" altLang="ko-KR" sz="1200" dirty="0" err="1"/>
              <a:t>CustomPage</a:t>
            </a:r>
            <a:r>
              <a:rPr lang="ko-KR" altLang="en-US" sz="1200" dirty="0"/>
              <a:t> 등록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IUI</a:t>
            </a:r>
            <a:r>
              <a:rPr lang="ko-KR" altLang="en-US" sz="1200" dirty="0"/>
              <a:t> 화면에서 </a:t>
            </a:r>
            <a:r>
              <a:rPr lang="en-US" altLang="ko-KR" sz="1200" dirty="0"/>
              <a:t>Custom Page</a:t>
            </a:r>
            <a:r>
              <a:rPr lang="ko-KR" altLang="en-US" sz="1200" dirty="0"/>
              <a:t> 호출 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IUI</a:t>
            </a:r>
            <a:r>
              <a:rPr lang="ko-KR" altLang="en-US" sz="1200" dirty="0"/>
              <a:t>의 </a:t>
            </a:r>
            <a:r>
              <a:rPr lang="en-US" altLang="ko-KR" sz="1200" dirty="0"/>
              <a:t>Custom Page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UserControl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생성한다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신규 메뉴에 등록하려는 경우 아래 정보를 참고하여 </a:t>
            </a:r>
            <a:r>
              <a:rPr lang="en-US" altLang="ko-KR" sz="1200" dirty="0" err="1"/>
              <a:t>UIMenu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추가한다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arenBoth"/>
            </a:pPr>
            <a:r>
              <a:rPr lang="ko-KR" altLang="en-US" sz="1200" dirty="0"/>
              <a:t>추가할 </a:t>
            </a:r>
            <a:r>
              <a:rPr lang="ko-KR" altLang="en-US" sz="1200" dirty="0" err="1"/>
              <a:t>상위모듈의</a:t>
            </a:r>
            <a:r>
              <a:rPr lang="ko-KR" altLang="en-US" sz="1200" dirty="0"/>
              <a:t> </a:t>
            </a:r>
            <a:r>
              <a:rPr lang="en-US" altLang="ko-KR" sz="1200" dirty="0"/>
              <a:t>MENUGUID</a:t>
            </a:r>
          </a:p>
          <a:p>
            <a:pPr marL="228600" indent="-228600">
              <a:buAutoNum type="arabicParenBoth"/>
            </a:pPr>
            <a:r>
              <a:rPr lang="ko-KR" altLang="en-US" sz="1200" dirty="0"/>
              <a:t>기능코드를 사용하여 접근 권한을 설정하는 경우 추가한 기능코드의 </a:t>
            </a:r>
            <a:r>
              <a:rPr lang="en-US" altLang="ko-KR" sz="1200" dirty="0"/>
              <a:t>GUID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8FDCF9-7C9E-405B-AD0C-1E988E26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6" y="707648"/>
            <a:ext cx="6251706" cy="3122596"/>
          </a:xfrm>
          <a:prstGeom prst="rect">
            <a:avLst/>
          </a:prstGeom>
        </p:spPr>
      </p:pic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B4B2103A-36E6-4262-85EF-2FFEE4BA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466437"/>
              </p:ext>
            </p:extLst>
          </p:nvPr>
        </p:nvGraphicFramePr>
        <p:xfrm>
          <a:off x="147684" y="4846289"/>
          <a:ext cx="1189663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12">
                  <a:extLst>
                    <a:ext uri="{9D8B030D-6E8A-4147-A177-3AD203B41FA5}">
                      <a16:colId xmlns:a16="http://schemas.microsoft.com/office/drawing/2014/main" val="149050492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87537924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098789233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64152698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3082338892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99655543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833278827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21678972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502778410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18936188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473455620"/>
                    </a:ext>
                  </a:extLst>
                </a:gridCol>
              </a:tblGrid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PARENTGUID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FNCTNGUID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MENUDESC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FORMID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MENULEVEL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PROGRAMTYPE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60097"/>
                  </a:ext>
                </a:extLst>
              </a:tr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NEWID()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 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IUI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0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9025F-1511-4DB7-8024-35A7092D6B20}"/>
              </a:ext>
            </a:extLst>
          </p:cNvPr>
          <p:cNvSpPr txBox="1"/>
          <p:nvPr/>
        </p:nvSpPr>
        <p:spPr>
          <a:xfrm>
            <a:off x="407988" y="333375"/>
            <a:ext cx="10840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보령칭량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WUI </a:t>
            </a:r>
            <a:r>
              <a:rPr lang="ko-KR" altLang="en-US" sz="1200" dirty="0"/>
              <a:t>확장메뉴 </a:t>
            </a:r>
            <a:r>
              <a:rPr lang="en-US" altLang="ko-KR" sz="1200" dirty="0" err="1"/>
              <a:t>CustomUI</a:t>
            </a:r>
            <a:r>
              <a:rPr lang="en-US" altLang="ko-KR" sz="1200" dirty="0"/>
              <a:t> </a:t>
            </a:r>
            <a:r>
              <a:rPr lang="ko-KR" altLang="en-US" sz="1200" dirty="0"/>
              <a:t>개발하는 프로젝트</a:t>
            </a:r>
            <a:r>
              <a:rPr lang="en-US" altLang="ko-KR" sz="1200" dirty="0"/>
              <a:t>(</a:t>
            </a:r>
            <a:r>
              <a:rPr lang="ko-KR" altLang="en-US" sz="1200" dirty="0"/>
              <a:t>기록서 화면에서 호출하는 커스텀 </a:t>
            </a:r>
            <a:r>
              <a:rPr lang="en-US" altLang="ko-KR" sz="1200" dirty="0"/>
              <a:t>UI</a:t>
            </a:r>
            <a:r>
              <a:rPr lang="ko-KR" altLang="en-US" sz="1200" dirty="0"/>
              <a:t>는 </a:t>
            </a:r>
            <a:r>
              <a:rPr lang="en-US" altLang="ko-KR" sz="1200" dirty="0"/>
              <a:t>Site </a:t>
            </a:r>
            <a:r>
              <a:rPr lang="ko-KR" altLang="en-US" sz="1200" dirty="0"/>
              <a:t>프로젝트에 개발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SUI</a:t>
            </a:r>
            <a:r>
              <a:rPr lang="ko-KR" altLang="en-US" sz="1200" dirty="0"/>
              <a:t>와 유사하게 원료목록 화면과 칭량 화면의 확장메뉴에서 호출할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21B4A-0C5F-4A0F-A8C7-1A0689BA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4" y="1309500"/>
            <a:ext cx="4696480" cy="2019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9D1D2B-2EE0-4F40-B3CA-355E5EBC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98" y="1235718"/>
            <a:ext cx="415348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E2B14-917D-4E4B-8D8B-80A0CFCA92A8}"/>
              </a:ext>
            </a:extLst>
          </p:cNvPr>
          <p:cNvSpPr txBox="1"/>
          <p:nvPr/>
        </p:nvSpPr>
        <p:spPr>
          <a:xfrm>
            <a:off x="407988" y="333375"/>
            <a:ext cx="11604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en-US" altLang="ko-KR" sz="1200" dirty="0" err="1"/>
              <a:t>WeighingCustomWindow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위 클래스를 사용하는 </a:t>
            </a:r>
            <a:r>
              <a:rPr lang="en-US" altLang="ko-KR" sz="1200" dirty="0"/>
              <a:t>UI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SelectedWeighingComponent</a:t>
            </a:r>
            <a:r>
              <a:rPr lang="ko-KR" altLang="en-US" sz="1200" dirty="0"/>
              <a:t>가 제공된다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원료목록 확장메뉴에서 호출한 경우는 해당 속성에 값이 없음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ABFF5-1C85-43E9-84B3-1D666143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6" y="687581"/>
            <a:ext cx="6487430" cy="9907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5AA393-622F-4A7C-AE4E-9BBC69ACE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61" y="2805893"/>
            <a:ext cx="7326708" cy="3944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86F8D-B127-49F0-9586-F64DA2CA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6" y="2457033"/>
            <a:ext cx="6560189" cy="35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3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CC134F-E6AB-4854-AA58-8A104459285F}"/>
              </a:ext>
            </a:extLst>
          </p:cNvPr>
          <p:cNvSpPr txBox="1"/>
          <p:nvPr/>
        </p:nvSpPr>
        <p:spPr>
          <a:xfrm>
            <a:off x="407988" y="333375"/>
            <a:ext cx="11604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</a:t>
            </a:r>
            <a:r>
              <a:rPr lang="ko-KR" altLang="en-US" sz="1200" dirty="0"/>
              <a:t>원료목록</a:t>
            </a:r>
            <a:r>
              <a:rPr lang="en-US" altLang="ko-KR" sz="1200" dirty="0"/>
              <a:t>, </a:t>
            </a:r>
            <a:r>
              <a:rPr lang="ko-KR" altLang="en-US" sz="1200" dirty="0"/>
              <a:t>칭량 화면 확장메뉴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확장메뉴에 신규 </a:t>
            </a:r>
            <a:r>
              <a:rPr lang="en-US" altLang="ko-KR" sz="1200" dirty="0"/>
              <a:t>Custom UI</a:t>
            </a:r>
            <a:r>
              <a:rPr lang="ko-KR" altLang="en-US" sz="1200" dirty="0"/>
              <a:t>를 추가하는 경우 아래 내용을 참고하여 </a:t>
            </a:r>
            <a:r>
              <a:rPr lang="en-US" altLang="ko-KR" sz="1200" dirty="0" err="1"/>
              <a:t>UIMenu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정보 </a:t>
            </a:r>
            <a:r>
              <a:rPr lang="en-US" altLang="ko-KR" sz="1200" dirty="0"/>
              <a:t>insert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arenBoth"/>
            </a:pPr>
            <a:r>
              <a:rPr lang="ko-KR" altLang="en-US" sz="1200" dirty="0"/>
              <a:t>원료목록 확장메뉴에 추가하는 경우 </a:t>
            </a:r>
            <a:r>
              <a:rPr lang="en-US" altLang="ko-KR" sz="1200" dirty="0"/>
              <a:t>MENUCODE = ‘</a:t>
            </a:r>
            <a:r>
              <a:rPr lang="en-US" altLang="ko-KR" sz="1200" dirty="0" err="1"/>
              <a:t>MainWeighing_Extension</a:t>
            </a:r>
            <a:r>
              <a:rPr lang="en-US" altLang="ko-KR" sz="1200" dirty="0"/>
              <a:t>’</a:t>
            </a:r>
            <a:r>
              <a:rPr lang="ko-KR" altLang="en-US" sz="1200" dirty="0"/>
              <a:t>인 </a:t>
            </a:r>
            <a:r>
              <a:rPr lang="en-US" altLang="ko-KR" sz="1200" dirty="0"/>
              <a:t>MENUGUID. </a:t>
            </a:r>
            <a:r>
              <a:rPr lang="ko-KR" altLang="en-US" sz="1200" dirty="0"/>
              <a:t>칭량 화면인 경우 </a:t>
            </a:r>
            <a:r>
              <a:rPr lang="en-US" altLang="ko-KR" sz="1200" dirty="0" err="1"/>
              <a:t>Weighing_Extension</a:t>
            </a:r>
            <a:endParaRPr lang="en-US" altLang="ko-KR" sz="1200" dirty="0"/>
          </a:p>
          <a:p>
            <a:pPr marL="228600" indent="-228600">
              <a:buAutoNum type="arabicParenBoth"/>
            </a:pPr>
            <a:r>
              <a:rPr lang="en-US" altLang="ko-KR" sz="1200" dirty="0"/>
              <a:t>MENUCODE = ‘</a:t>
            </a:r>
            <a:r>
              <a:rPr lang="en-US" altLang="ko-KR" sz="1200" dirty="0" err="1"/>
              <a:t>MainWeighing_Extension</a:t>
            </a:r>
            <a:r>
              <a:rPr lang="en-US" altLang="ko-KR" sz="1200" dirty="0"/>
              <a:t>’ </a:t>
            </a:r>
            <a:r>
              <a:rPr lang="ko-KR" altLang="en-US" sz="1200" dirty="0"/>
              <a:t>이나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Weighing_Extension</a:t>
            </a:r>
            <a:r>
              <a:rPr lang="en-US" altLang="ko-KR" sz="1200" dirty="0"/>
              <a:t>’</a:t>
            </a:r>
            <a:r>
              <a:rPr lang="ko-KR" altLang="en-US" sz="1200" dirty="0"/>
              <a:t>인 </a:t>
            </a:r>
            <a:r>
              <a:rPr lang="en-US" altLang="ko-KR" sz="1200" dirty="0"/>
              <a:t>FNCTNGUID </a:t>
            </a:r>
            <a:r>
              <a:rPr lang="ko-KR" altLang="en-US" sz="1200" dirty="0"/>
              <a:t>사용</a:t>
            </a:r>
            <a:endParaRPr lang="en-US" altLang="ko-KR" sz="1200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F86E5103-364F-4F9A-8882-F382D38CC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9016"/>
              </p:ext>
            </p:extLst>
          </p:nvPr>
        </p:nvGraphicFramePr>
        <p:xfrm>
          <a:off x="147684" y="1037770"/>
          <a:ext cx="1189663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12">
                  <a:extLst>
                    <a:ext uri="{9D8B030D-6E8A-4147-A177-3AD203B41FA5}">
                      <a16:colId xmlns:a16="http://schemas.microsoft.com/office/drawing/2014/main" val="149050492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87537924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098789233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64152698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3082338892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99655543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833278827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21678972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502778410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18936188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473455620"/>
                    </a:ext>
                  </a:extLst>
                </a:gridCol>
              </a:tblGrid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PARENTGUID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FNCTNGUID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MENUDESC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FORMID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MENULEVEL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PROGRAMTYPE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60097"/>
                  </a:ext>
                </a:extLst>
              </a:tr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NEWID()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 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WUI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10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E804-5EB7-4EDA-BE43-D1A1BC0F9427}"/>
              </a:ext>
            </a:extLst>
          </p:cNvPr>
          <p:cNvSpPr txBox="1"/>
          <p:nvPr/>
        </p:nvSpPr>
        <p:spPr>
          <a:xfrm>
            <a:off x="407988" y="333375"/>
            <a:ext cx="108400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화면 호출이 안되는 경우</a:t>
            </a:r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UI </a:t>
            </a:r>
            <a:r>
              <a:rPr lang="ko-KR" altLang="en-US" sz="1200" dirty="0"/>
              <a:t>클래스명이 잘못 되거나 </a:t>
            </a:r>
            <a:r>
              <a:rPr lang="en-US" altLang="ko-KR" sz="1200" dirty="0" err="1"/>
              <a:t>dll</a:t>
            </a:r>
            <a:r>
              <a:rPr lang="ko-KR" altLang="en-US" sz="1200" dirty="0"/>
              <a:t>이 배포되지 않은 경우 발생</a:t>
            </a:r>
            <a:endParaRPr lang="en-US" altLang="ko-KR" sz="1200" dirty="0"/>
          </a:p>
          <a:p>
            <a:r>
              <a:rPr lang="en-US" altLang="ko-KR" sz="1200" dirty="0"/>
              <a:t>UI</a:t>
            </a:r>
            <a:r>
              <a:rPr lang="ko-KR" altLang="en-US" sz="1200" dirty="0"/>
              <a:t> 클래스명은 </a:t>
            </a:r>
            <a:r>
              <a:rPr lang="en-US" altLang="ko-KR" sz="1200" dirty="0" err="1"/>
              <a:t>IPH_MAIN.dbo.UIMenu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 정보나 </a:t>
            </a:r>
            <a:r>
              <a:rPr lang="en-US" altLang="ko-KR" sz="1200" dirty="0" err="1"/>
              <a:t>IPH_RECP.dbo.PhaseInstructionParameter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테이블의 </a:t>
            </a:r>
            <a:r>
              <a:rPr lang="en-US" altLang="ko-KR" sz="1200" dirty="0"/>
              <a:t>ASM_CLS </a:t>
            </a:r>
            <a:r>
              <a:rPr lang="ko-KR" altLang="en-US" sz="1200" dirty="0"/>
              <a:t>컬럼을 확인한다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dll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ClientBin</a:t>
            </a:r>
            <a:r>
              <a:rPr lang="en-US" altLang="ko-KR" sz="1200" dirty="0"/>
              <a:t> </a:t>
            </a:r>
            <a:r>
              <a:rPr lang="ko-KR" altLang="en-US" sz="1200" dirty="0"/>
              <a:t>폴더 확인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58FBB-EA47-4291-B484-DD650D52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3" y="742575"/>
            <a:ext cx="649695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2E804-5EB7-4EDA-BE43-D1A1BC0F9427}"/>
              </a:ext>
            </a:extLst>
          </p:cNvPr>
          <p:cNvSpPr txBox="1"/>
          <p:nvPr/>
        </p:nvSpPr>
        <p:spPr>
          <a:xfrm>
            <a:off x="407988" y="333375"/>
            <a:ext cx="108400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MES </a:t>
            </a:r>
            <a:r>
              <a:rPr lang="ko-KR" altLang="en-US" dirty="0"/>
              <a:t>로그인 페이지도 안 열리는 경우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sz="1200" dirty="0"/>
              <a:t>디버깅 모드로 실행한 후 로그인 페이지도 안 나오고 로딩바도 안 나오는 경우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ClientBin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*.</a:t>
            </a:r>
            <a:r>
              <a:rPr lang="en-US" altLang="ko-KR" sz="1200" dirty="0" err="1"/>
              <a:t>xap</a:t>
            </a:r>
            <a:r>
              <a:rPr lang="en-US" altLang="ko-KR" sz="1200" dirty="0"/>
              <a:t> </a:t>
            </a:r>
            <a:r>
              <a:rPr lang="ko-KR" altLang="en-US" sz="1200" dirty="0"/>
              <a:t>파일 누락됐는지 확인</a:t>
            </a:r>
            <a:r>
              <a:rPr lang="en-US" altLang="ko-KR" sz="12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A14FF-7FF4-408F-ABD1-C181BCAA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8" y="1256705"/>
            <a:ext cx="32194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4ABC7-444C-48DE-BAE7-5A20453B2213}"/>
              </a:ext>
            </a:extLst>
          </p:cNvPr>
          <p:cNvSpPr txBox="1"/>
          <p:nvPr/>
        </p:nvSpPr>
        <p:spPr>
          <a:xfrm>
            <a:off x="407988" y="333375"/>
            <a:ext cx="108400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디버깅 모드에서 중단점이 동작하지 않는 경우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sz="1200" dirty="0"/>
              <a:t>주로 많이 발생하는 원인은 아래와 같음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소스 수정 후 빌드를 하지 않는 경우</a:t>
            </a:r>
            <a:endParaRPr lang="en-US" altLang="ko-KR" sz="1200" dirty="0"/>
          </a:p>
          <a:p>
            <a:r>
              <a:rPr lang="ko-KR" altLang="en-US" sz="1200" dirty="0"/>
              <a:t>웹 프로젝트의 속성 중 </a:t>
            </a:r>
            <a:r>
              <a:rPr lang="ko-KR" altLang="en-US" sz="1200" dirty="0" err="1"/>
              <a:t>디버거에</a:t>
            </a:r>
            <a:r>
              <a:rPr lang="ko-KR" altLang="en-US" sz="1200" dirty="0"/>
              <a:t> </a:t>
            </a:r>
            <a:r>
              <a:rPr lang="en-US" altLang="ko-KR" sz="1200" dirty="0"/>
              <a:t>Silverlight </a:t>
            </a:r>
            <a:r>
              <a:rPr lang="ko-KR" altLang="en-US" sz="1200" dirty="0"/>
              <a:t>체크여부 확인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5CEE1-68C8-4A93-ACD1-1A363DC7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3" y="1169313"/>
            <a:ext cx="9620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AB8F4-5BF8-4BA3-AD67-D4C0590F81EE}"/>
              </a:ext>
            </a:extLst>
          </p:cNvPr>
          <p:cNvSpPr txBox="1"/>
          <p:nvPr/>
        </p:nvSpPr>
        <p:spPr>
          <a:xfrm>
            <a:off x="407988" y="333375"/>
            <a:ext cx="108400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웹 프로젝트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200" dirty="0"/>
              <a:t>SUI, IUI, WUI Custom UI</a:t>
            </a:r>
            <a:r>
              <a:rPr lang="ko-KR" altLang="en-US" sz="1200" dirty="0"/>
              <a:t>를 디버깅하기 위해서는 웹프로젝트를 시작프로젝트로 설정한다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프로젝트 내의 파일은 </a:t>
            </a:r>
            <a:r>
              <a:rPr lang="en-US" altLang="ko-KR" sz="1200" dirty="0" err="1"/>
              <a:t>Web.config</a:t>
            </a:r>
            <a:r>
              <a:rPr lang="ko-KR" altLang="en-US" sz="1200" dirty="0"/>
              <a:t>를 제외한 나머지는 수정하지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1) </a:t>
            </a:r>
            <a:r>
              <a:rPr lang="en-US" altLang="ko-KR" sz="1200" dirty="0" err="1"/>
              <a:t>Web.config</a:t>
            </a:r>
            <a:endParaRPr lang="en-US" altLang="ko-KR" sz="1200" dirty="0"/>
          </a:p>
          <a:p>
            <a:r>
              <a:rPr lang="en-US" altLang="ko-KR" sz="1200" dirty="0" err="1"/>
              <a:t>BizActor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Recipe</a:t>
            </a:r>
            <a:r>
              <a:rPr lang="ko-KR" altLang="en-US" sz="1200" dirty="0"/>
              <a:t> 서비스 연결정보 등을 설정하는 파일</a:t>
            </a:r>
            <a:endParaRPr lang="en-US" altLang="ko-KR" sz="1200" dirty="0"/>
          </a:p>
          <a:p>
            <a:r>
              <a:rPr lang="en-US" altLang="ko-KR" sz="1200" dirty="0"/>
              <a:t>SUI,</a:t>
            </a:r>
            <a:r>
              <a:rPr lang="ko-KR" altLang="en-US" sz="1200" dirty="0"/>
              <a:t> </a:t>
            </a:r>
            <a:r>
              <a:rPr lang="en-US" altLang="ko-KR" sz="1200" dirty="0"/>
              <a:t>WUI,</a:t>
            </a:r>
            <a:r>
              <a:rPr lang="ko-KR" altLang="en-US" sz="1200" dirty="0"/>
              <a:t> </a:t>
            </a:r>
            <a:r>
              <a:rPr lang="en-US" altLang="ko-KR" sz="1200" dirty="0"/>
              <a:t>IUI</a:t>
            </a:r>
            <a:r>
              <a:rPr lang="ko-KR" altLang="en-US" sz="1200" dirty="0"/>
              <a:t> 별로 다른 속성을 설정하는데 주요속성은 아래내용 참고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en-US" altLang="ko-KR" sz="1200" dirty="0" err="1"/>
              <a:t>ClientBin</a:t>
            </a:r>
            <a:endParaRPr lang="en-US" altLang="ko-KR" sz="1200" dirty="0"/>
          </a:p>
          <a:p>
            <a:r>
              <a:rPr lang="ko-KR" altLang="en-US" sz="1200" dirty="0"/>
              <a:t>각 웹프로젝트 디렉토리에 공통으로 있는 폴더</a:t>
            </a:r>
            <a:endParaRPr lang="en-US" altLang="ko-KR" sz="1200" dirty="0"/>
          </a:p>
          <a:p>
            <a:r>
              <a:rPr lang="ko-KR" altLang="en-US" sz="1200" dirty="0"/>
              <a:t>솔루션에 포함된 프로젝트는 </a:t>
            </a:r>
            <a:r>
              <a:rPr lang="en-US" altLang="ko-KR" sz="1200" dirty="0"/>
              <a:t>Custom </a:t>
            </a:r>
            <a:r>
              <a:rPr lang="en-US" altLang="ko-KR" sz="1200" dirty="0" err="1"/>
              <a:t>dll</a:t>
            </a:r>
            <a:r>
              <a:rPr lang="ko-KR" altLang="en-US" sz="1200" dirty="0"/>
              <a:t>만 생성하기 때문에 </a:t>
            </a:r>
            <a:r>
              <a:rPr lang="en-US" altLang="ko-KR" sz="1200" dirty="0" err="1"/>
              <a:t>ShopFloorUI.xap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WeighingUI.xap</a:t>
            </a:r>
            <a:r>
              <a:rPr lang="en-US" altLang="ko-KR" sz="1200" dirty="0"/>
              <a:t> </a:t>
            </a:r>
            <a:r>
              <a:rPr lang="ko-KR" altLang="en-US" sz="1200" dirty="0"/>
              <a:t>등의 배포파일인 서버에 배포된 파일을 복사하여 배포한다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B875565B-B477-4C39-8C15-66E17C6F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53737"/>
              </p:ext>
            </p:extLst>
          </p:nvPr>
        </p:nvGraphicFramePr>
        <p:xfrm>
          <a:off x="511745" y="2142586"/>
          <a:ext cx="1142736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523">
                  <a:extLst>
                    <a:ext uri="{9D8B030D-6E8A-4147-A177-3AD203B41FA5}">
                      <a16:colId xmlns:a16="http://schemas.microsoft.com/office/drawing/2014/main" val="3039568558"/>
                    </a:ext>
                  </a:extLst>
                </a:gridCol>
                <a:gridCol w="6191369">
                  <a:extLst>
                    <a:ext uri="{9D8B030D-6E8A-4147-A177-3AD203B41FA5}">
                      <a16:colId xmlns:a16="http://schemas.microsoft.com/office/drawing/2014/main" val="3685255007"/>
                    </a:ext>
                  </a:extLst>
                </a:gridCol>
                <a:gridCol w="3214471">
                  <a:extLst>
                    <a:ext uri="{9D8B030D-6E8A-4147-A177-3AD203B41FA5}">
                      <a16:colId xmlns:a16="http://schemas.microsoft.com/office/drawing/2014/main" val="938936630"/>
                    </a:ext>
                  </a:extLst>
                </a:gridCol>
              </a:tblGrid>
              <a:tr h="136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속성명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23755"/>
                  </a:ext>
                </a:extLst>
              </a:tr>
              <a:tr h="13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BizActorServerName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비즈액터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서버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IUI,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18526"/>
                  </a:ext>
                </a:extLst>
              </a:tr>
              <a:tr h="13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BizActorPort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비즈액터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포트번호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IUI, WUI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60558"/>
                  </a:ext>
                </a:extLst>
              </a:tr>
              <a:tr h="136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BizActorSysID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비즈액터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인스턴스번호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비즈액터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버전인 경우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IUI,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54407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BizActorProtocol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TCP_BUFFERED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IUI,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55147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ReportProxy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레포트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 주소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00673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SMTPProxy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SMTP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주소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IUI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14515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RecipeServiceUrl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레시피 서비스 주소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62956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GetWeightInterval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저울값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interval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4053"/>
                  </a:ext>
                </a:extLst>
              </a:tr>
              <a:tr h="16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GetWeightCheckCnt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저울점검 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저울값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체크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SUI, WUI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0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5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93BD1-E2DB-43AC-9625-A87F15A0A351}"/>
              </a:ext>
            </a:extLst>
          </p:cNvPr>
          <p:cNvSpPr txBox="1"/>
          <p:nvPr/>
        </p:nvSpPr>
        <p:spPr>
          <a:xfrm>
            <a:off x="407988" y="333375"/>
            <a:ext cx="108400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개발환경구성</a:t>
            </a:r>
            <a:r>
              <a:rPr lang="en-US" altLang="ko-KR" dirty="0"/>
              <a:t>(</a:t>
            </a:r>
            <a:r>
              <a:rPr lang="ko-KR" altLang="en-US" dirty="0"/>
              <a:t>참조파일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모든 프로젝트에서 참조하는 파일은 “</a:t>
            </a:r>
            <a:r>
              <a:rPr lang="en-US" altLang="ko-KR" sz="1200" dirty="0"/>
              <a:t>Reference Assemblies” </a:t>
            </a:r>
            <a:r>
              <a:rPr lang="ko-KR" altLang="en-US" sz="1200" dirty="0"/>
              <a:t>폴더에 배포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개발자는 </a:t>
            </a:r>
            <a:r>
              <a:rPr lang="ko-KR" altLang="en-US" sz="1200" dirty="0" err="1"/>
              <a:t>정식릴리즈가</a:t>
            </a:r>
            <a:r>
              <a:rPr lang="ko-KR" altLang="en-US" sz="1200" dirty="0"/>
              <a:t> 배포되는 경우 제공하는 </a:t>
            </a:r>
            <a:r>
              <a:rPr lang="en-US" altLang="ko-KR" sz="1200" dirty="0" err="1"/>
              <a:t>xap</a:t>
            </a:r>
            <a:r>
              <a:rPr lang="ko-KR" altLang="en-US" sz="1200" dirty="0"/>
              <a:t>파일을 각</a:t>
            </a:r>
            <a:r>
              <a:rPr lang="en-US" altLang="ko-KR" sz="1200" dirty="0"/>
              <a:t> </a:t>
            </a:r>
            <a:r>
              <a:rPr lang="ko-KR" altLang="en-US" sz="1200" dirty="0"/>
              <a:t>웹프로젝트의 </a:t>
            </a:r>
            <a:r>
              <a:rPr lang="en-US" altLang="ko-KR" sz="1200" dirty="0" err="1"/>
              <a:t>ClientBin</a:t>
            </a:r>
            <a:r>
              <a:rPr lang="en-US" altLang="ko-KR" sz="1200" dirty="0"/>
              <a:t> </a:t>
            </a:r>
            <a:r>
              <a:rPr lang="ko-KR" altLang="en-US" sz="1200" dirty="0"/>
              <a:t>폴더에 배포하고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확장자명을 </a:t>
            </a:r>
            <a:r>
              <a:rPr lang="en-US" altLang="ko-KR" sz="1200" dirty="0"/>
              <a:t>zip</a:t>
            </a:r>
            <a:r>
              <a:rPr lang="ko-KR" altLang="en-US" sz="1200" dirty="0"/>
              <a:t>으로 변경한 후 </a:t>
            </a:r>
            <a:r>
              <a:rPr lang="ko-KR" altLang="en-US" sz="1200" dirty="0" err="1"/>
              <a:t>압축해제하여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dll</a:t>
            </a:r>
            <a:r>
              <a:rPr lang="ko-KR" altLang="en-US" sz="1200" dirty="0"/>
              <a:t> 파일을 모두 “</a:t>
            </a:r>
            <a:r>
              <a:rPr lang="en-US" altLang="ko-KR" sz="1200" dirty="0"/>
              <a:t>Reference Assemblies”</a:t>
            </a:r>
            <a:r>
              <a:rPr lang="ko-KR" altLang="en-US" sz="1200" dirty="0"/>
              <a:t>에 배포한다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57037B-5151-4B37-A4C5-B485498E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40" y="841171"/>
            <a:ext cx="303889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04F9A-DEC0-4D82-A3FF-2ECEE761A655}"/>
              </a:ext>
            </a:extLst>
          </p:cNvPr>
          <p:cNvSpPr txBox="1"/>
          <p:nvPr/>
        </p:nvSpPr>
        <p:spPr>
          <a:xfrm>
            <a:off x="407988" y="333375"/>
            <a:ext cx="10840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개발환경구성</a:t>
            </a:r>
            <a:r>
              <a:rPr lang="en-US" altLang="ko-KR" dirty="0"/>
              <a:t>(</a:t>
            </a:r>
            <a:r>
              <a:rPr lang="ko-KR" altLang="en-US" dirty="0"/>
              <a:t>편의성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200" dirty="0"/>
              <a:t>1) </a:t>
            </a:r>
            <a:r>
              <a:rPr lang="en-US" altLang="ko-KR" sz="1200" dirty="0" err="1"/>
              <a:t>LGCNS.iPharmMES.Snippet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코드 조각 관리자에서 </a:t>
            </a:r>
            <a:r>
              <a:rPr lang="en-US" altLang="ko-KR" sz="1200" dirty="0" err="1"/>
              <a:t>LGCNS.iPharmMES.Snippet</a:t>
            </a:r>
            <a:r>
              <a:rPr lang="en-US" altLang="ko-KR" sz="1200" dirty="0"/>
              <a:t> </a:t>
            </a:r>
            <a:r>
              <a:rPr lang="ko-KR" altLang="en-US" sz="1200" dirty="0"/>
              <a:t>폴더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D0264-1015-49AD-9B60-7E3C9B3B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1" y="1349038"/>
            <a:ext cx="6216523" cy="2888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92E011-F98C-4A8F-A694-06A37126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53" y="1349038"/>
            <a:ext cx="4561186" cy="34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2534F-177B-434B-B9B2-F05918813432}"/>
              </a:ext>
            </a:extLst>
          </p:cNvPr>
          <p:cNvSpPr txBox="1"/>
          <p:nvPr/>
        </p:nvSpPr>
        <p:spPr>
          <a:xfrm>
            <a:off x="407988" y="333375"/>
            <a:ext cx="108400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2) </a:t>
            </a:r>
            <a:r>
              <a:rPr lang="ko-KR" altLang="en-US" sz="1200" dirty="0"/>
              <a:t>사용방법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shortcut</a:t>
            </a:r>
            <a:r>
              <a:rPr lang="ko-KR" altLang="en-US" sz="1200" dirty="0"/>
              <a:t>은 전부 </a:t>
            </a:r>
            <a:r>
              <a:rPr lang="en-US" altLang="ko-KR" sz="1200" dirty="0" err="1"/>
              <a:t>mvvm</a:t>
            </a:r>
            <a:r>
              <a:rPr lang="ko-KR" altLang="en-US" sz="1200" dirty="0"/>
              <a:t>으로 시작합니다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사용 예시</a:t>
            </a:r>
            <a:r>
              <a:rPr lang="en-US" altLang="ko-KR" sz="1200" dirty="0"/>
              <a:t>(gif </a:t>
            </a:r>
            <a:r>
              <a:rPr lang="ko-KR" altLang="en-US" sz="1200" dirty="0"/>
              <a:t>파일이므로 슬라이드 쇼로 확인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pic>
        <p:nvPicPr>
          <p:cNvPr id="7" name="그림 6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4B924F84-02D6-44F0-A07F-FE17CB437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1" y="718305"/>
            <a:ext cx="6772275" cy="204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6F3985-3FBF-4EC6-85A7-C103E69FE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31" y="3221437"/>
            <a:ext cx="7515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D68AA-6BED-4A4B-9994-45E6F6AFBD76}"/>
              </a:ext>
            </a:extLst>
          </p:cNvPr>
          <p:cNvSpPr txBox="1"/>
          <p:nvPr/>
        </p:nvSpPr>
        <p:spPr>
          <a:xfrm>
            <a:off x="407988" y="333375"/>
            <a:ext cx="108400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보령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SUI </a:t>
            </a:r>
            <a:r>
              <a:rPr lang="ko-KR" altLang="en-US" sz="1200" dirty="0" err="1"/>
              <a:t>지시문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CustomUI</a:t>
            </a:r>
            <a:r>
              <a:rPr lang="en-US" altLang="ko-KR" sz="1200" dirty="0"/>
              <a:t>, </a:t>
            </a:r>
            <a:r>
              <a:rPr lang="ko-KR" altLang="en-US" sz="1200" dirty="0"/>
              <a:t>확장메뉴 </a:t>
            </a:r>
            <a:r>
              <a:rPr lang="en-US" altLang="ko-KR" sz="1200" dirty="0" err="1"/>
              <a:t>CustomUI</a:t>
            </a:r>
            <a:r>
              <a:rPr lang="en-US" altLang="ko-KR" sz="1200" dirty="0"/>
              <a:t>. IUI</a:t>
            </a:r>
            <a:r>
              <a:rPr lang="ko-KR" altLang="en-US" sz="1200" dirty="0"/>
              <a:t> </a:t>
            </a:r>
            <a:r>
              <a:rPr lang="en-US" altLang="ko-KR" sz="1200" dirty="0"/>
              <a:t>Custom </a:t>
            </a:r>
            <a:r>
              <a:rPr lang="ko-KR" altLang="en-US" sz="1200" dirty="0"/>
              <a:t>페이지 개발하는 프로젝트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SUI</a:t>
            </a:r>
            <a:r>
              <a:rPr lang="ko-KR" altLang="en-US" sz="1200" dirty="0"/>
              <a:t> 지시문에서 </a:t>
            </a:r>
            <a:r>
              <a:rPr lang="en-US" altLang="ko-KR" sz="1200" dirty="0"/>
              <a:t>Custom UI</a:t>
            </a:r>
            <a:r>
              <a:rPr lang="ko-KR" altLang="en-US" sz="1200" dirty="0"/>
              <a:t> 호출 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SUI</a:t>
            </a:r>
            <a:r>
              <a:rPr lang="ko-KR" altLang="en-US" sz="1200" dirty="0"/>
              <a:t>의 </a:t>
            </a:r>
            <a:r>
              <a:rPr lang="en-US" altLang="ko-KR" sz="1200" dirty="0"/>
              <a:t>Custom UI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ShopFloorCustomWindow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생성한다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지시문의 경우 </a:t>
            </a:r>
            <a:r>
              <a:rPr lang="ko-KR" altLang="en-US" sz="1200" dirty="0" err="1"/>
              <a:t>레시피디자이너</a:t>
            </a:r>
            <a:r>
              <a:rPr lang="ko-KR" altLang="en-US" sz="1200" dirty="0"/>
              <a:t> 프로그램에서 설정하고</a:t>
            </a:r>
            <a:r>
              <a:rPr lang="en-US" altLang="ko-KR" sz="1200" dirty="0"/>
              <a:t> </a:t>
            </a:r>
            <a:r>
              <a:rPr lang="ko-KR" altLang="en-US" sz="1200" dirty="0"/>
              <a:t>확장메뉴에서는 </a:t>
            </a:r>
            <a:r>
              <a:rPr lang="en-US" altLang="ko-KR" sz="1200" dirty="0" err="1"/>
              <a:t>IPH_MAIN.dbo.UIMenu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데이터를 추가한다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지시문에서는 </a:t>
            </a:r>
            <a:r>
              <a:rPr lang="en-US" altLang="ko-KR" sz="1200" dirty="0" err="1"/>
              <a:t>ShopFloorCustomClass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만든 </a:t>
            </a:r>
            <a:r>
              <a:rPr lang="en-US" altLang="ko-KR" sz="1200" dirty="0"/>
              <a:t>class</a:t>
            </a:r>
            <a:r>
              <a:rPr lang="ko-KR" altLang="en-US" sz="1200" dirty="0"/>
              <a:t>를 설정 시 </a:t>
            </a:r>
            <a:r>
              <a:rPr lang="ko-KR" altLang="en-US" sz="1200" dirty="0" err="1"/>
              <a:t>레시피디자이너에서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ExecuteClass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자동 실행 시킬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WUI </a:t>
            </a:r>
            <a:r>
              <a:rPr lang="ko-KR" altLang="en-US" sz="1200" dirty="0" err="1"/>
              <a:t>기록서화면</a:t>
            </a:r>
            <a:r>
              <a:rPr lang="ko-KR" altLang="en-US" sz="1200" dirty="0"/>
              <a:t> 기능을 활성화하면 </a:t>
            </a:r>
            <a:r>
              <a:rPr lang="en-US" altLang="ko-KR" sz="1200" dirty="0"/>
              <a:t>WUI</a:t>
            </a:r>
            <a:r>
              <a:rPr lang="ko-KR" altLang="en-US" sz="1200" dirty="0"/>
              <a:t>에서 </a:t>
            </a:r>
            <a:r>
              <a:rPr lang="en-US" altLang="ko-KR" sz="1200" dirty="0"/>
              <a:t>SUI </a:t>
            </a:r>
            <a:r>
              <a:rPr lang="ko-KR" altLang="en-US" sz="1200" dirty="0"/>
              <a:t>기록서 화면을 호출하고 동일하게 사용할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EE83B-F76E-41D0-BA00-9DBF67BA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8" y="1298001"/>
            <a:ext cx="6806905" cy="37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6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3868A-8036-4CE8-A77E-ED0324E42940}"/>
              </a:ext>
            </a:extLst>
          </p:cNvPr>
          <p:cNvSpPr txBox="1"/>
          <p:nvPr/>
        </p:nvSpPr>
        <p:spPr>
          <a:xfrm>
            <a:off x="407988" y="333375"/>
            <a:ext cx="116046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en-US" altLang="ko-KR" sz="1200" dirty="0" err="1"/>
              <a:t>ShopFloorCustomWindow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ShopFloorCustomClass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위 클래스를 사용하는 </a:t>
            </a:r>
            <a:r>
              <a:rPr lang="en-US" altLang="ko-KR" sz="1200" dirty="0"/>
              <a:t>UI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CurrentOrder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CurrentInstruction</a:t>
            </a:r>
            <a:r>
              <a:rPr lang="en-US" altLang="ko-KR" sz="1200" dirty="0"/>
              <a:t>, Instructions, Phase</a:t>
            </a:r>
            <a:r>
              <a:rPr lang="ko-KR" altLang="en-US" sz="1200" dirty="0"/>
              <a:t>가 제공된다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오더목록 확장메뉴에서 호출한 경우 선택한 오더가 없으면 위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속성에는 값이 없음</a:t>
            </a:r>
            <a:r>
              <a:rPr lang="en-US" altLang="ko-KR" sz="1200" dirty="0"/>
              <a:t>. </a:t>
            </a:r>
            <a:r>
              <a:rPr lang="ko-KR" altLang="en-US" sz="1200" dirty="0"/>
              <a:t>기록서 화면 확장메뉴에서 호출한 경우는 </a:t>
            </a:r>
            <a:r>
              <a:rPr lang="en-US" altLang="ko-KR" sz="1200" dirty="0" err="1"/>
              <a:t>CurrentOrder</a:t>
            </a:r>
            <a:r>
              <a:rPr lang="en-US" altLang="ko-KR" sz="1200" dirty="0"/>
              <a:t> </a:t>
            </a:r>
            <a:r>
              <a:rPr lang="ko-KR" altLang="en-US" sz="1200" dirty="0"/>
              <a:t>정보 조회가능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2) Description, </a:t>
            </a:r>
            <a:r>
              <a:rPr lang="en-US" altLang="ko-KR" sz="1200" dirty="0" err="1"/>
              <a:t>ShopFloorCustomHidden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View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비하인드</a:t>
            </a:r>
            <a:r>
              <a:rPr lang="ko-KR" altLang="en-US" sz="1200" dirty="0"/>
              <a:t> 코드에 위와 같이 </a:t>
            </a:r>
            <a:r>
              <a:rPr lang="en-US" altLang="ko-KR" sz="1200" dirty="0"/>
              <a:t>Description, </a:t>
            </a:r>
            <a:r>
              <a:rPr lang="en-US" altLang="ko-KR" sz="1200" dirty="0" err="1"/>
              <a:t>ShopFloorCustomHidden</a:t>
            </a:r>
            <a:r>
              <a:rPr lang="en-US" altLang="ko-KR" sz="1200" dirty="0"/>
              <a:t> </a:t>
            </a:r>
            <a:r>
              <a:rPr lang="ko-KR" altLang="en-US" sz="1200" dirty="0"/>
              <a:t>속성을 추가할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Description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레시피디자이너에서</a:t>
            </a:r>
            <a:r>
              <a:rPr lang="ko-KR" altLang="en-US" sz="1200" dirty="0"/>
              <a:t> </a:t>
            </a:r>
            <a:r>
              <a:rPr lang="en-US" altLang="ko-KR" sz="1200" dirty="0"/>
              <a:t>UI</a:t>
            </a:r>
            <a:r>
              <a:rPr lang="ko-KR" altLang="en-US" sz="1200" dirty="0"/>
              <a:t>를 설정하기 위해 팝업을 호출하면 설명 컬럼에 조회되는 내용</a:t>
            </a:r>
            <a:endParaRPr lang="en-US" altLang="ko-KR" sz="1200" dirty="0"/>
          </a:p>
          <a:p>
            <a:r>
              <a:rPr lang="en-US" altLang="ko-KR" sz="1200" dirty="0" err="1"/>
              <a:t>ShopFloorCustomHidden</a:t>
            </a:r>
            <a:r>
              <a:rPr lang="en-US" altLang="ko-KR" sz="1200" dirty="0"/>
              <a:t> </a:t>
            </a:r>
            <a:r>
              <a:rPr lang="ko-KR" altLang="en-US" sz="1200" dirty="0"/>
              <a:t>속성은 위 소스와 같이 추가하면 </a:t>
            </a:r>
            <a:r>
              <a:rPr lang="ko-KR" altLang="en-US" sz="1200" dirty="0" err="1"/>
              <a:t>레시피디자이너에서</a:t>
            </a:r>
            <a:r>
              <a:rPr lang="ko-KR" altLang="en-US" sz="1200" dirty="0"/>
              <a:t> </a:t>
            </a:r>
            <a:r>
              <a:rPr lang="en-US" altLang="ko-KR" sz="1200" dirty="0"/>
              <a:t>UI</a:t>
            </a:r>
            <a:r>
              <a:rPr lang="ko-KR" altLang="en-US" sz="1200" dirty="0"/>
              <a:t>를 설정하는 팝업을 열었을 때 목록에서 제외된다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245308-B9F6-4A33-B790-DC64E5B8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725258"/>
            <a:ext cx="5668166" cy="1143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62A859-51D4-4603-B972-04B84867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48" y="725258"/>
            <a:ext cx="5896798" cy="10574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621144-00AD-4DF5-ACD8-24AF380B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57" y="2803569"/>
            <a:ext cx="553479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AC80F00-8C03-4969-BF39-E50DB5F3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87" y="574890"/>
            <a:ext cx="6548369" cy="349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DF582-1C96-4166-8BCF-AB5EE80CCDFE}"/>
              </a:ext>
            </a:extLst>
          </p:cNvPr>
          <p:cNvSpPr txBox="1"/>
          <p:nvPr/>
        </p:nvSpPr>
        <p:spPr>
          <a:xfrm>
            <a:off x="407988" y="333375"/>
            <a:ext cx="11604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</a:t>
            </a:r>
            <a:r>
              <a:rPr lang="ko-KR" altLang="en-US" sz="1200" dirty="0"/>
              <a:t>오더목록 확장메뉴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목록에서 오더를 선택한 경우 오른쪽 사진과 같이 </a:t>
            </a:r>
            <a:r>
              <a:rPr lang="en-US" altLang="ko-KR" sz="1200" dirty="0" err="1"/>
              <a:t>CurrentOrder</a:t>
            </a:r>
            <a:r>
              <a:rPr lang="ko-KR" altLang="en-US" sz="1200" dirty="0"/>
              <a:t>에 오더정보가 저장된다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확장메뉴에 신규 </a:t>
            </a:r>
            <a:r>
              <a:rPr lang="en-US" altLang="ko-KR" sz="1200" dirty="0"/>
              <a:t>Custom UI</a:t>
            </a:r>
            <a:r>
              <a:rPr lang="ko-KR" altLang="en-US" sz="1200" dirty="0"/>
              <a:t>를 추가하는 경우 아래 내용을 참고하여 </a:t>
            </a:r>
            <a:r>
              <a:rPr lang="en-US" altLang="ko-KR" sz="1200" dirty="0" err="1"/>
              <a:t>UIMenu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테이블에 정보 </a:t>
            </a:r>
            <a:r>
              <a:rPr lang="en-US" altLang="ko-KR" sz="1200" dirty="0"/>
              <a:t>insert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arenBoth"/>
            </a:pPr>
            <a:r>
              <a:rPr lang="en-US" altLang="ko-KR" sz="1200" dirty="0"/>
              <a:t>MENUCODE = ‘Extension’</a:t>
            </a:r>
            <a:r>
              <a:rPr lang="ko-KR" altLang="en-US" sz="1200" dirty="0"/>
              <a:t>인 </a:t>
            </a:r>
            <a:r>
              <a:rPr lang="en-US" altLang="ko-KR" sz="1200" dirty="0"/>
              <a:t>MENUGUID</a:t>
            </a:r>
          </a:p>
          <a:p>
            <a:pPr marL="228600" indent="-228600">
              <a:buAutoNum type="arabicParenBoth"/>
            </a:pPr>
            <a:r>
              <a:rPr lang="ko-KR" altLang="en-US" sz="1200" dirty="0"/>
              <a:t>기능코드를 사용하여 접근 권한을 설정하는 경우 추가한 기능코드의 </a:t>
            </a:r>
            <a:r>
              <a:rPr lang="en-US" altLang="ko-KR" sz="1200" dirty="0"/>
              <a:t>GUID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. </a:t>
            </a:r>
            <a:r>
              <a:rPr lang="ko-KR" altLang="en-US" sz="1200" dirty="0"/>
              <a:t>권한 상관없으면 </a:t>
            </a:r>
            <a:r>
              <a:rPr lang="en-US" altLang="ko-KR" sz="1200" dirty="0"/>
              <a:t>MENUCODE = ‘Extension’</a:t>
            </a:r>
            <a:r>
              <a:rPr lang="ko-KR" altLang="en-US" sz="1200" dirty="0"/>
              <a:t>인 </a:t>
            </a:r>
            <a:r>
              <a:rPr lang="en-US" altLang="ko-KR" sz="1200" dirty="0"/>
              <a:t>FNCTNGUID </a:t>
            </a:r>
            <a:r>
              <a:rPr lang="ko-KR" altLang="en-US" sz="1200" dirty="0"/>
              <a:t>사용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DD27E-C13E-4C8E-9722-DCCF7776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25" y="1221221"/>
            <a:ext cx="5826602" cy="3515629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78EB30A-C9E1-41F7-AB59-4940F5412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71383"/>
              </p:ext>
            </p:extLst>
          </p:nvPr>
        </p:nvGraphicFramePr>
        <p:xfrm>
          <a:off x="116014" y="5441094"/>
          <a:ext cx="1189663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12">
                  <a:extLst>
                    <a:ext uri="{9D8B030D-6E8A-4147-A177-3AD203B41FA5}">
                      <a16:colId xmlns:a16="http://schemas.microsoft.com/office/drawing/2014/main" val="149050492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87537924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098789233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64152698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3082338892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199655543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833278827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216789725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502778410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4189361886"/>
                    </a:ext>
                  </a:extLst>
                </a:gridCol>
                <a:gridCol w="1081512">
                  <a:extLst>
                    <a:ext uri="{9D8B030D-6E8A-4147-A177-3AD203B41FA5}">
                      <a16:colId xmlns:a16="http://schemas.microsoft.com/office/drawing/2014/main" val="2473455620"/>
                    </a:ext>
                  </a:extLst>
                </a:gridCol>
              </a:tblGrid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PARENTGUID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FNCTNGUID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MENUDESC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FORMID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MENULEVEL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PROGRAMTYPE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60097"/>
                  </a:ext>
                </a:extLst>
              </a:tr>
              <a:tr h="168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NEWID()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메뉴명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Class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 namespace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SUI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6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66259-8E51-4FB2-A3B1-971AABCDD4DC}"/>
              </a:ext>
            </a:extLst>
          </p:cNvPr>
          <p:cNvSpPr txBox="1"/>
          <p:nvPr/>
        </p:nvSpPr>
        <p:spPr>
          <a:xfrm>
            <a:off x="407988" y="333375"/>
            <a:ext cx="1160465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4) </a:t>
            </a:r>
            <a:r>
              <a:rPr lang="ko-KR" altLang="en-US" sz="1200" dirty="0"/>
              <a:t>제조기록서 확장메뉴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제조기록서 확장메뉴에서 화면을 호출한 경우 오른쪽 사진과 같이 </a:t>
            </a:r>
            <a:r>
              <a:rPr lang="en-US" altLang="ko-KR" sz="1200" dirty="0" err="1"/>
              <a:t>CurrentInstruction</a:t>
            </a:r>
            <a:r>
              <a:rPr lang="en-US" altLang="ko-KR" sz="1200" dirty="0"/>
              <a:t> </a:t>
            </a:r>
            <a:r>
              <a:rPr lang="ko-KR" altLang="en-US" sz="1200" dirty="0"/>
              <a:t>정보가 없는 것을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메뉴 추가방법은 오더목록 화면과 방법은 동일하지만 </a:t>
            </a:r>
            <a:r>
              <a:rPr lang="en-US" altLang="ko-KR" sz="1200" dirty="0"/>
              <a:t>PARENTGUID </a:t>
            </a:r>
            <a:r>
              <a:rPr lang="ko-KR" altLang="en-US" sz="1200" dirty="0"/>
              <a:t>설정 시 </a:t>
            </a:r>
            <a:r>
              <a:rPr lang="en-US" altLang="ko-KR" sz="1200" dirty="0"/>
              <a:t>MENUCODE = ‘</a:t>
            </a:r>
            <a:r>
              <a:rPr lang="en-US" altLang="ko-KR" sz="1200" dirty="0" err="1"/>
              <a:t>Order_Extension</a:t>
            </a:r>
            <a:r>
              <a:rPr lang="en-US" altLang="ko-KR" sz="1200" dirty="0"/>
              <a:t>’</a:t>
            </a:r>
            <a:r>
              <a:rPr lang="ko-KR" altLang="en-US" sz="1200" dirty="0"/>
              <a:t>인 </a:t>
            </a:r>
            <a:r>
              <a:rPr lang="en-US" altLang="ko-KR" sz="1200" dirty="0"/>
              <a:t>MENUGUID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8CF5C2-4452-41E6-8891-64289406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4" y="781456"/>
            <a:ext cx="4782217" cy="34485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05106D-4521-488C-9DAC-42B016FD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00" y="957692"/>
            <a:ext cx="426779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1117</Words>
  <Application>Microsoft Office PowerPoint</Application>
  <PresentationFormat>와이드스크린</PresentationFormat>
  <Paragraphs>458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민찬용</dc:creator>
  <cp:lastModifiedBy>민찬용</cp:lastModifiedBy>
  <cp:revision>65</cp:revision>
  <dcterms:created xsi:type="dcterms:W3CDTF">2022-08-16T15:33:48Z</dcterms:created>
  <dcterms:modified xsi:type="dcterms:W3CDTF">2022-08-18T01:44:49Z</dcterms:modified>
</cp:coreProperties>
</file>