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1"/>
  </p:notesMasterIdLst>
  <p:sldIdLst>
    <p:sldId id="256" r:id="rId2"/>
    <p:sldId id="257" r:id="rId3"/>
    <p:sldId id="297" r:id="rId4"/>
    <p:sldId id="258" r:id="rId5"/>
    <p:sldId id="304" r:id="rId6"/>
    <p:sldId id="305" r:id="rId7"/>
    <p:sldId id="306" r:id="rId8"/>
    <p:sldId id="307" r:id="rId9"/>
    <p:sldId id="308" r:id="rId10"/>
    <p:sldId id="315" r:id="rId11"/>
    <p:sldId id="266" r:id="rId12"/>
    <p:sldId id="259" r:id="rId13"/>
    <p:sldId id="278" r:id="rId14"/>
    <p:sldId id="288" r:id="rId15"/>
    <p:sldId id="289" r:id="rId16"/>
    <p:sldId id="290" r:id="rId17"/>
    <p:sldId id="281" r:id="rId18"/>
    <p:sldId id="291" r:id="rId19"/>
    <p:sldId id="260" r:id="rId20"/>
    <p:sldId id="280" r:id="rId21"/>
    <p:sldId id="292" r:id="rId22"/>
    <p:sldId id="293" r:id="rId23"/>
    <p:sldId id="294" r:id="rId24"/>
    <p:sldId id="295" r:id="rId25"/>
    <p:sldId id="296" r:id="rId26"/>
    <p:sldId id="284" r:id="rId27"/>
    <p:sldId id="298" r:id="rId28"/>
    <p:sldId id="300" r:id="rId29"/>
    <p:sldId id="299" r:id="rId30"/>
    <p:sldId id="263" r:id="rId31"/>
    <p:sldId id="285" r:id="rId32"/>
    <p:sldId id="301" r:id="rId33"/>
    <p:sldId id="302" r:id="rId34"/>
    <p:sldId id="303" r:id="rId35"/>
    <p:sldId id="264" r:id="rId36"/>
    <p:sldId id="286" r:id="rId37"/>
    <p:sldId id="316" r:id="rId38"/>
    <p:sldId id="317" r:id="rId39"/>
    <p:sldId id="318" r:id="rId40"/>
    <p:sldId id="319" r:id="rId41"/>
    <p:sldId id="320" r:id="rId42"/>
    <p:sldId id="321" r:id="rId43"/>
    <p:sldId id="267" r:id="rId44"/>
    <p:sldId id="268" r:id="rId45"/>
    <p:sldId id="322" r:id="rId46"/>
    <p:sldId id="323" r:id="rId47"/>
    <p:sldId id="324" r:id="rId48"/>
    <p:sldId id="269" r:id="rId49"/>
    <p:sldId id="277" r:id="rId50"/>
    <p:sldId id="273" r:id="rId51"/>
    <p:sldId id="309" r:id="rId52"/>
    <p:sldId id="310" r:id="rId53"/>
    <p:sldId id="314" r:id="rId54"/>
    <p:sldId id="311" r:id="rId55"/>
    <p:sldId id="312" r:id="rId56"/>
    <p:sldId id="313" r:id="rId57"/>
    <p:sldId id="279" r:id="rId58"/>
    <p:sldId id="275" r:id="rId59"/>
    <p:sldId id="276" r:id="rId6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0" autoAdjust="0"/>
    <p:restoredTop sz="86410" autoAdjust="0"/>
  </p:normalViewPr>
  <p:slideViewPr>
    <p:cSldViewPr snapToGrid="0">
      <p:cViewPr varScale="1">
        <p:scale>
          <a:sx n="94" d="100"/>
          <a:sy n="94" d="100"/>
        </p:scale>
        <p:origin x="108" y="504"/>
      </p:cViewPr>
      <p:guideLst/>
    </p:cSldViewPr>
  </p:slideViewPr>
  <p:outlineViewPr>
    <p:cViewPr>
      <p:scale>
        <a:sx n="33" d="100"/>
        <a:sy n="33" d="100"/>
      </p:scale>
      <p:origin x="0" y="-7776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5FA38F-B7EE-40A5-BF0A-424611451B5A}" type="datetimeFigureOut">
              <a:rPr lang="en-US" smtClean="0"/>
              <a:t>9/12/2020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D22375-8765-45BF-AA5E-53059EF4D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273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69A68-D842-4325-8E3C-D0615ECC7F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6A24AF-F4E5-4031-B8D1-B940BCF1D2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4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CA5751-3100-40D5-8C23-9C33A4D91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4">
                    <a:lumMod val="60000"/>
                    <a:lumOff val="40000"/>
                  </a:schemeClr>
                </a:solidFill>
              </a:defRPr>
            </a:lvl1pPr>
          </a:lstStyle>
          <a:p>
            <a:fld id="{C45E667B-40C4-4F6A-8EF0-B6EBD52DE697}" type="datetimeFigureOut">
              <a:rPr lang="en-US" smtClean="0"/>
              <a:pPr/>
              <a:t>9/12/2020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F6AE1F-E005-4D59-8822-09E8D8B4A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33CF0C-F540-4B7A-9F67-9C5585142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Lucida Sans Unicode" panose="020B0602030504020204" pitchFamily="34" charset="0"/>
              </a:defRPr>
            </a:lvl1pPr>
          </a:lstStyle>
          <a:p>
            <a:r>
              <a:rPr lang="en-US" dirty="0"/>
              <a:t>Roguelike Celebration 2020</a:t>
            </a:r>
            <a:fld id="{696B997C-D4AC-4557-A4EB-8D78EFD91B1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420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7E2EE-964E-424C-8095-AF36C0A9C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195A2A-709F-46D7-ADBE-32E5D7C458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1346FE-57CE-4F70-92A1-8793869E9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E667B-40C4-4F6A-8EF0-B6EBD52DE697}" type="datetimeFigureOut">
              <a:rPr lang="en-US" smtClean="0"/>
              <a:t>9/12/2020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004A37-1837-43BC-9195-F4FDC6015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0BA72F-A036-44BA-B7D0-27B360988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B997C-D4AC-4557-A4EB-8D78EFD91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69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038BA7-A152-4673-BFB2-CCA12FF942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2E3DD9-FA98-4CE2-ABF9-35169C07BB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34BB59-0183-4A1D-B2A7-66ADDA753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E667B-40C4-4F6A-8EF0-B6EBD52DE697}" type="datetimeFigureOut">
              <a:rPr lang="en-US" smtClean="0"/>
              <a:t>9/12/2020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3DB00D-8CD1-4EDE-B45F-39F50C006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5EA30E-E219-45CB-B824-D44B29F16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B997C-D4AC-4557-A4EB-8D78EFD91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795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CB554-ADC2-443E-A549-4DCEEE1D2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4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2DECEB-2508-491D-8D49-3C04A25DE2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4">
                    <a:lumMod val="60000"/>
                    <a:lumOff val="40000"/>
                  </a:schemeClr>
                </a:solidFill>
              </a:defRPr>
            </a:lvl1pPr>
            <a:lvl2pPr>
              <a:defRPr>
                <a:solidFill>
                  <a:schemeClr val="accent4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4">
                    <a:lumMod val="60000"/>
                    <a:lumOff val="40000"/>
                  </a:schemeClr>
                </a:solidFill>
              </a:defRPr>
            </a:lvl3pPr>
            <a:lvl4pPr>
              <a:defRPr>
                <a:solidFill>
                  <a:schemeClr val="accent4">
                    <a:lumMod val="60000"/>
                    <a:lumOff val="40000"/>
                  </a:schemeClr>
                </a:solidFill>
              </a:defRPr>
            </a:lvl4pPr>
            <a:lvl5pPr>
              <a:defRPr>
                <a:solidFill>
                  <a:schemeClr val="accent4">
                    <a:lumMod val="60000"/>
                    <a:lumOff val="4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71C55D-2163-4532-9425-BA3F0A224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E667B-40C4-4F6A-8EF0-B6EBD52DE697}" type="datetimeFigureOut">
              <a:rPr lang="en-US" smtClean="0"/>
              <a:t>9/12/2020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3D3FF8-81A6-4885-AE53-725EADAB5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4B4BB6-E5AC-4CC5-AF8D-5A42718B8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B997C-D4AC-4557-A4EB-8D78EFD91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908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A317C-8F8D-4D3A-AC59-F1E26D690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accent4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577D23-E034-403E-862F-5CFD530B78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4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2BCDB3-4F4C-41D6-816D-760B7F4B7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E667B-40C4-4F6A-8EF0-B6EBD52DE697}" type="datetimeFigureOut">
              <a:rPr lang="en-US" smtClean="0"/>
              <a:t>9/12/2020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AF5CE8-DF29-49F4-BD71-5F0C10278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48AF78-AB34-43C1-8DFE-50CEFE822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B997C-D4AC-4557-A4EB-8D78EFD91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402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447FC-4D83-4E51-866A-17C1A8FA8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4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0EC562-FEE2-428E-B4F5-5A77A6071F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accent4">
                    <a:lumMod val="60000"/>
                    <a:lumOff val="40000"/>
                  </a:schemeClr>
                </a:solidFill>
              </a:defRPr>
            </a:lvl1pPr>
            <a:lvl2pPr>
              <a:defRPr>
                <a:solidFill>
                  <a:schemeClr val="accent4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4">
                    <a:lumMod val="60000"/>
                    <a:lumOff val="40000"/>
                  </a:schemeClr>
                </a:solidFill>
              </a:defRPr>
            </a:lvl3pPr>
            <a:lvl4pPr>
              <a:defRPr>
                <a:solidFill>
                  <a:schemeClr val="accent4">
                    <a:lumMod val="60000"/>
                    <a:lumOff val="40000"/>
                  </a:schemeClr>
                </a:solidFill>
              </a:defRPr>
            </a:lvl4pPr>
            <a:lvl5pPr>
              <a:defRPr>
                <a:solidFill>
                  <a:schemeClr val="accent4">
                    <a:lumMod val="60000"/>
                    <a:lumOff val="4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F2805C-F7C4-4466-9E67-ADF753F46B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accent4">
                    <a:lumMod val="60000"/>
                    <a:lumOff val="40000"/>
                  </a:schemeClr>
                </a:solidFill>
              </a:defRPr>
            </a:lvl1pPr>
            <a:lvl2pPr>
              <a:defRPr>
                <a:solidFill>
                  <a:schemeClr val="accent4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4">
                    <a:lumMod val="60000"/>
                    <a:lumOff val="40000"/>
                  </a:schemeClr>
                </a:solidFill>
              </a:defRPr>
            </a:lvl3pPr>
            <a:lvl4pPr>
              <a:defRPr>
                <a:solidFill>
                  <a:schemeClr val="accent4">
                    <a:lumMod val="60000"/>
                    <a:lumOff val="40000"/>
                  </a:schemeClr>
                </a:solidFill>
              </a:defRPr>
            </a:lvl4pPr>
            <a:lvl5pPr>
              <a:defRPr>
                <a:solidFill>
                  <a:schemeClr val="accent4">
                    <a:lumMod val="60000"/>
                    <a:lumOff val="4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E439F8-07DD-4C14-B74A-857F2626A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E667B-40C4-4F6A-8EF0-B6EBD52DE697}" type="datetimeFigureOut">
              <a:rPr lang="en-US" smtClean="0"/>
              <a:t>9/12/2020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0D642F-71D0-416A-BCEE-AC16BBE7F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967F8C-B8BC-426A-914B-96EB96C7D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B997C-D4AC-4557-A4EB-8D78EFD91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28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0B987-35D0-4CBA-807E-42D6D18BF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E4ED1F-D2F1-4DF5-9933-262D91932E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82F727-0F61-40EA-B769-4A3D9B0075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FEE11B-0A8F-4401-8F9F-9AF4C2AFE3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D4E2A3-7901-43E5-B19E-64E17910DC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00A249-FC40-4FFF-99BD-C32E9B5F6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E667B-40C4-4F6A-8EF0-B6EBD52DE697}" type="datetimeFigureOut">
              <a:rPr lang="en-US" smtClean="0"/>
              <a:t>9/12/2020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5F77E2-F5F2-4917-A43A-9526CA776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111C29-1772-4B30-BF8F-CF1DDF994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B997C-D4AC-4557-A4EB-8D78EFD91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677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0FC3F-2647-493D-B8C7-1C07D7053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762EC9-A43E-4E94-90C6-73EDCE024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E667B-40C4-4F6A-8EF0-B6EBD52DE697}" type="datetimeFigureOut">
              <a:rPr lang="en-US" smtClean="0"/>
              <a:t>9/12/2020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E6A869-6C7D-4EF2-B07B-E9C9AB130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AC0692-2C50-43CD-8EF0-EAE9CB14A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B997C-D4AC-4557-A4EB-8D78EFD91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665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B24B99-4258-492E-8CD9-AD2D4BB93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E667B-40C4-4F6A-8EF0-B6EBD52DE697}" type="datetimeFigureOut">
              <a:rPr lang="en-US" smtClean="0"/>
              <a:t>9/12/2020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751918-EC10-4826-93C5-EB80A8AD0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5D67CF-2260-47DB-8F84-D76CD0B32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B997C-D4AC-4557-A4EB-8D78EFD91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617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BDB86-4C51-436D-96D4-F181EF7D6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F9B09F-B133-4C58-BD7E-FCFA87221B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79AECA-628A-436A-AC52-C4C5DF7725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E0C58B-50DE-4A7B-94B4-34A20623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E667B-40C4-4F6A-8EF0-B6EBD52DE697}" type="datetimeFigureOut">
              <a:rPr lang="en-US" smtClean="0"/>
              <a:t>9/12/2020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3B9499-1132-4638-BCCB-650F7F1A1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CA5FE1-7F89-4235-99FF-97313D833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B997C-D4AC-4557-A4EB-8D78EFD91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846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F9DF3-BB19-47B6-8416-021F59F23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9872F7-0F74-4A2B-B490-CAE8BF1B0A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564FD0-092E-4C99-9967-22ED22943C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9351FD-4EAA-41B9-90CE-9D079B43A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E667B-40C4-4F6A-8EF0-B6EBD52DE697}" type="datetimeFigureOut">
              <a:rPr lang="en-US" smtClean="0"/>
              <a:t>9/12/2020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E06AD1-58EA-4474-AA13-56B35410E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16200D-F8DC-4D58-A416-C0CDD1487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B997C-D4AC-4557-A4EB-8D78EFD91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80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F98CB9-53F7-4153-9949-C697025B4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4AD231-964B-48D4-B624-DBCB7AA0BB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A0693A-74E3-4796-A998-A872317B0E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5E667B-40C4-4F6A-8EF0-B6EBD52DE697}" type="datetimeFigureOut">
              <a:rPr lang="en-US" smtClean="0"/>
              <a:t>9/12/2020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F35E38-742A-4EEE-80DD-76B445FA94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E4A9D1-9C82-4B4B-B1BC-D3258A5D60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B997C-D4AC-4557-A4EB-8D78EFD91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661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gif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gif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gif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33979-8C2E-4C54-8A99-9E997B01EB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Procedural Map</a:t>
            </a:r>
            <a:r>
              <a:rPr lang="en-US" baseline="0" dirty="0"/>
              <a:t> Generation Techniques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D38B5C-DE00-4D0C-A435-C0B6A2ECB6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Presented by Herbert Wolverson</a:t>
            </a:r>
            <a:br>
              <a:rPr lang="en-US" dirty="0"/>
            </a:br>
            <a:r>
              <a:rPr lang="en-US" dirty="0"/>
              <a:t>Roguelike Celebration 2020</a:t>
            </a:r>
          </a:p>
        </p:txBody>
      </p:sp>
    </p:spTree>
    <p:extLst>
      <p:ext uri="{BB962C8B-B14F-4D97-AF65-F5344CB8AC3E}">
        <p14:creationId xmlns:p14="http://schemas.microsoft.com/office/powerpoint/2010/main" val="6081351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877AA-4EC7-487D-A8DF-4E8762F13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 Man’s Sky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E568B1-4FA7-47A3-8F5A-871CF04F5D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7016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02793-6E9A-4457-8782-67507F4D7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1 – Basic Generation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51101C-C620-4E8E-93A3-2C249FAA2D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5668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529DF-4875-41DC-92B2-E1A92E228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Room-Based</a:t>
            </a:r>
            <a:r>
              <a:rPr lang="en-US" baseline="0" dirty="0"/>
              <a:t> Generation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63A6-BA4D-4903-89F0-53303A0EB4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You’ve probably seen this in Roguelike development tutorials.</a:t>
            </a:r>
          </a:p>
          <a:p>
            <a:r>
              <a:rPr lang="en-US" dirty="0"/>
              <a:t>Simple algorithm:</a:t>
            </a:r>
          </a:p>
          <a:p>
            <a:pPr lvl="1"/>
            <a:r>
              <a:rPr lang="en-US" dirty="0"/>
              <a:t>Start with a solid map.</a:t>
            </a:r>
          </a:p>
          <a:p>
            <a:pPr lvl="1"/>
            <a:r>
              <a:rPr lang="en-US" dirty="0"/>
              <a:t>Randomly select a room area.</a:t>
            </a:r>
          </a:p>
          <a:p>
            <a:pPr lvl="2"/>
            <a:r>
              <a:rPr lang="en-US" dirty="0"/>
              <a:t>If the room is solid, carve it out and store it in the “rooms” list.</a:t>
            </a:r>
          </a:p>
          <a:p>
            <a:pPr lvl="1"/>
            <a:r>
              <a:rPr lang="en-US" dirty="0"/>
              <a:t>Repeat until you have enough rooms.</a:t>
            </a:r>
          </a:p>
          <a:p>
            <a:pPr lvl="1"/>
            <a:r>
              <a:rPr lang="en-US" dirty="0"/>
              <a:t>Iterate your rooms list, and add dog-leg corridors.</a:t>
            </a:r>
          </a:p>
        </p:txBody>
      </p:sp>
    </p:spTree>
    <p:extLst>
      <p:ext uri="{BB962C8B-B14F-4D97-AF65-F5344CB8AC3E}">
        <p14:creationId xmlns:p14="http://schemas.microsoft.com/office/powerpoint/2010/main" val="36905614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56012-2F30-4314-B0C8-2447C100F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 with a solid map, add one room at random.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D7360F8-7D09-4411-9906-D937B48E1C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38475" y="1943894"/>
            <a:ext cx="611505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967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79B26-C094-464F-8BC8-E9FC7AF47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</a:t>
            </a:r>
            <a:r>
              <a:rPr lang="en-US" baseline="0" dirty="0"/>
              <a:t> second room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6A79ADE-A061-4826-817F-F6BFEB41E0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38475" y="1943894"/>
            <a:ext cx="611505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2444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E6F9D-F865-4AFD-A81C-5517628FF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Keep Adding Rooms</a:t>
            </a:r>
            <a:r>
              <a:rPr lang="en-US" baseline="0" dirty="0"/>
              <a:t> – Don’t Add Overlapping Ones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07877DF-45A1-4961-A1C5-AAF61CE60A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38475" y="1943894"/>
            <a:ext cx="611505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9342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1E326-A2EF-43CC-83D6-5A36185DB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Corridors – Dog-leg Style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6C2399B-1632-463F-9DCE-F64C96C849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38475" y="1943894"/>
            <a:ext cx="611505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9889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58A8A-9831-4430-AF5C-F62FCE219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More Corridors Until Every Room is Connected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E21D6D2-1BEE-4213-BD61-FEB7F7A436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38475" y="1943894"/>
            <a:ext cx="611505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138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C8581-96AC-4068-9189-2E513991E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Room Algorithm - Animated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38716E4-8896-4A2A-AE26-A3DDA4F235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7050" y="2091531"/>
            <a:ext cx="6057900" cy="3819525"/>
          </a:xfrm>
        </p:spPr>
      </p:pic>
    </p:spTree>
    <p:extLst>
      <p:ext uri="{BB962C8B-B14F-4D97-AF65-F5344CB8AC3E}">
        <p14:creationId xmlns:p14="http://schemas.microsoft.com/office/powerpoint/2010/main" val="22888688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90F9C-B833-4F3D-A069-79B3E8165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Sub-Divide Room-Based Generation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87F6AC-19BE-4955-89F1-8ED10E7F69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Nicer room generation. </a:t>
            </a:r>
            <a:r>
              <a:rPr lang="en-US" i="1" dirty="0" err="1"/>
              <a:t>Nethack</a:t>
            </a:r>
            <a:r>
              <a:rPr lang="en-US" dirty="0"/>
              <a:t> uses it. (In BSP form)</a:t>
            </a:r>
          </a:p>
          <a:p>
            <a:r>
              <a:rPr lang="en-US" dirty="0"/>
              <a:t>Divide your map into squares – and divide those squares into squares.</a:t>
            </a:r>
          </a:p>
          <a:p>
            <a:r>
              <a:rPr lang="en-US" dirty="0"/>
              <a:t>Each sub-square </a:t>
            </a:r>
            <a:r>
              <a:rPr lang="en-US" i="1" dirty="0"/>
              <a:t>might</a:t>
            </a:r>
            <a:r>
              <a:rPr lang="en-US" dirty="0"/>
              <a:t> become a room.</a:t>
            </a:r>
          </a:p>
          <a:p>
            <a:r>
              <a:rPr lang="en-US" dirty="0"/>
              <a:t>Sort rooms and add corridors.</a:t>
            </a:r>
          </a:p>
        </p:txBody>
      </p:sp>
    </p:spTree>
    <p:extLst>
      <p:ext uri="{BB962C8B-B14F-4D97-AF65-F5344CB8AC3E}">
        <p14:creationId xmlns:p14="http://schemas.microsoft.com/office/powerpoint/2010/main" val="3512545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C7974-F0F8-446E-8F6D-B515B2697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is Herbert</a:t>
            </a:r>
            <a:r>
              <a:rPr lang="en-US" baseline="0" dirty="0"/>
              <a:t> Wolverson?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BD46CA-33C3-4825-BC84-C019FFF23D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Author of the “Rust Roguelike Tutorial”</a:t>
            </a:r>
          </a:p>
          <a:p>
            <a:r>
              <a:rPr lang="en-US" dirty="0"/>
              <a:t>Author of upcoming book - </a:t>
            </a:r>
            <a:r>
              <a:rPr lang="en-US" i="1" dirty="0"/>
              <a:t>Learn Rust: Make 2D Games</a:t>
            </a:r>
            <a:endParaRPr lang="en-US" dirty="0"/>
          </a:p>
          <a:p>
            <a:r>
              <a:rPr lang="en-US" dirty="0"/>
              <a:t>Author of </a:t>
            </a:r>
            <a:r>
              <a:rPr lang="en-US" i="1" dirty="0" err="1"/>
              <a:t>Nox</a:t>
            </a:r>
            <a:r>
              <a:rPr lang="en-US" i="1" dirty="0"/>
              <a:t> Futura </a:t>
            </a:r>
            <a:r>
              <a:rPr lang="en-US" dirty="0"/>
              <a:t>and far too many words on </a:t>
            </a:r>
            <a:r>
              <a:rPr lang="en-US" u="sng" dirty="0"/>
              <a:t>r/</a:t>
            </a:r>
            <a:r>
              <a:rPr lang="en-US" u="sng" dirty="0" err="1"/>
              <a:t>roguelikedev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13499291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51A6C-CDEE-4FCA-8AC8-44A2DA1D1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Subdivide the map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AC302BE-8D31-4247-B978-30D114EC2A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38475" y="1943894"/>
            <a:ext cx="611505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6717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2B265-83FB-4D5E-B78A-40F82A6DA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Consider each region. Either divide,</a:t>
            </a:r>
            <a:r>
              <a:rPr lang="en-US" baseline="0" dirty="0"/>
              <a:t> or add a room.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134588D-5931-4DDE-BDEC-A7905BCDEE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38475" y="1943894"/>
            <a:ext cx="611505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7368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3B8EA-1FB5-45A5-88CF-224E2020D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Keep</a:t>
            </a:r>
            <a:r>
              <a:rPr lang="en-US" baseline="0" dirty="0"/>
              <a:t> Adding Rooms, Sort by X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A67CD12-CA8B-4654-870C-63B75609EC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38475" y="1943894"/>
            <a:ext cx="611505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2978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E5924-4A41-49A9-93BE-6FB691D83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Corridors as Before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95BAAFD-9FF7-474E-B0B0-8F70C7BFA8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38475" y="1943894"/>
            <a:ext cx="611505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6129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E43A6-A218-43C7-84CC-F5318192C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Animated Sub-Division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3DB8FA0-BB4C-47A8-B6EA-5B952EDC1C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7050" y="2091531"/>
            <a:ext cx="6057900" cy="3819525"/>
          </a:xfrm>
        </p:spPr>
      </p:pic>
    </p:spTree>
    <p:extLst>
      <p:ext uri="{BB962C8B-B14F-4D97-AF65-F5344CB8AC3E}">
        <p14:creationId xmlns:p14="http://schemas.microsoft.com/office/powerpoint/2010/main" val="18384043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09DE9-6465-42C2-83A5-CB4050C34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Cellular Automata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72EC57-79E1-4B0F-A8B3-638CB69BB8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Evolve order from chaos.</a:t>
            </a:r>
          </a:p>
          <a:p>
            <a:r>
              <a:rPr lang="en-US" dirty="0"/>
              <a:t>Treat each cell as its own entity, make “live” (become a floor) or “die” (become a wall) decisions by counting neighbors.</a:t>
            </a:r>
          </a:p>
          <a:p>
            <a:r>
              <a:rPr lang="en-US" dirty="0"/>
              <a:t>Great for organic, natural looking maps.</a:t>
            </a:r>
          </a:p>
        </p:txBody>
      </p:sp>
    </p:spTree>
    <p:extLst>
      <p:ext uri="{BB962C8B-B14F-4D97-AF65-F5344CB8AC3E}">
        <p14:creationId xmlns:p14="http://schemas.microsoft.com/office/powerpoint/2010/main" val="36479748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C2BB4-5FE1-41A2-9E2F-0EB1D0DA4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 with Some Chaos (55% walls)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9D363EC-7881-4649-9800-8F4475029F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38475" y="1943894"/>
            <a:ext cx="611505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3815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77204-A80B-4528-B30B-547CE37FC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each tile,</a:t>
            </a:r>
            <a:r>
              <a:rPr lang="en-US" baseline="0" dirty="0"/>
              <a:t> count neighbors and decide on its future.</a:t>
            </a:r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CDBAACE-44D5-4143-86A5-1BA722D773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0297" y="2121265"/>
            <a:ext cx="3531405" cy="3760057"/>
          </a:xfrm>
        </p:spPr>
      </p:pic>
    </p:spTree>
    <p:extLst>
      <p:ext uri="{BB962C8B-B14F-4D97-AF65-F5344CB8AC3E}">
        <p14:creationId xmlns:p14="http://schemas.microsoft.com/office/powerpoint/2010/main" val="5556806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BC4B0-541B-4057-A696-6F3C3CCA1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 each iteration run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CEE487E-12A7-4DE9-BCEA-D868C49DEA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38475" y="1943894"/>
            <a:ext cx="611505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6907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43C2F-9F2D-4DF8-8FB1-480B7A112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Animated Cellular Automata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6B58C65-2764-4682-BC05-D764B8767D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7050" y="2091531"/>
            <a:ext cx="6057900" cy="3819525"/>
          </a:xfrm>
        </p:spPr>
      </p:pic>
    </p:spTree>
    <p:extLst>
      <p:ext uri="{BB962C8B-B14F-4D97-AF65-F5344CB8AC3E}">
        <p14:creationId xmlns:p14="http://schemas.microsoft.com/office/powerpoint/2010/main" val="3732237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DABA6-F0BA-4625-A0B1-08F20E95FC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Source Code and Slides available at: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BD97DCC6-355D-44C1-A9E3-6B912CF306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https://github.com/thebracket/roguelike-celebration-2020</a:t>
            </a:r>
          </a:p>
        </p:txBody>
      </p:sp>
    </p:spTree>
    <p:extLst>
      <p:ext uri="{BB962C8B-B14F-4D97-AF65-F5344CB8AC3E}">
        <p14:creationId xmlns:p14="http://schemas.microsoft.com/office/powerpoint/2010/main" val="35167461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F7A7A-2506-4797-962E-A81FA26D2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Drunkard’s</a:t>
            </a:r>
            <a:r>
              <a:rPr lang="en-US" baseline="0" dirty="0"/>
              <a:t> Walk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867D61-1EA3-40E4-BBC7-5983AEBF4A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 an Umber Hulk an unlimited pot of beer, and see what happens.</a:t>
            </a:r>
          </a:p>
          <a:p>
            <a:r>
              <a:rPr lang="en-US" dirty="0"/>
              <a:t>Starts with a solid level.</a:t>
            </a:r>
          </a:p>
          <a:p>
            <a:r>
              <a:rPr lang="en-US" dirty="0"/>
              <a:t>Place a digger, and have them stagger randomly clearing tiles.</a:t>
            </a:r>
          </a:p>
          <a:p>
            <a:r>
              <a:rPr lang="en-US" dirty="0"/>
              <a:t>Find an open tile, and start a new digger there.</a:t>
            </a:r>
          </a:p>
          <a:p>
            <a:r>
              <a:rPr lang="en-US" dirty="0"/>
              <a:t>Repeat until you have a sufficiently open map.</a:t>
            </a:r>
          </a:p>
        </p:txBody>
      </p:sp>
    </p:spTree>
    <p:extLst>
      <p:ext uri="{BB962C8B-B14F-4D97-AF65-F5344CB8AC3E}">
        <p14:creationId xmlns:p14="http://schemas.microsoft.com/office/powerpoint/2010/main" val="24501791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9B735-4C3B-465B-8DD5-8B9B9E102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Random Digger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39468E3-EBFC-4E37-8D4E-F6D6719D4A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38475" y="1943894"/>
            <a:ext cx="611505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6038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3EA2B-58F7-4242-96F4-EFDB5C138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Second Random Digger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0A3B5FB-13E6-41A0-A82B-4D41E87EE4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38475" y="1943894"/>
            <a:ext cx="611505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3967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299D9-E29E-4E50-B7F9-58629EE80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Keep Digging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29632AC-A020-497C-AAD3-D6BB7B5BEA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38475" y="1943894"/>
            <a:ext cx="611505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2715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A58D4-1AD4-42B4-BB82-454851093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Animated Drunkard’s Walk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5AFF850-FAD7-46A2-8E7F-B6A224AD5F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7050" y="2091531"/>
            <a:ext cx="6057900" cy="3819525"/>
          </a:xfrm>
        </p:spPr>
      </p:pic>
    </p:spTree>
    <p:extLst>
      <p:ext uri="{BB962C8B-B14F-4D97-AF65-F5344CB8AC3E}">
        <p14:creationId xmlns:p14="http://schemas.microsoft.com/office/powerpoint/2010/main" val="162832004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765BD-7782-4971-8EBB-FBDE2B502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Diffusion</a:t>
            </a:r>
            <a:r>
              <a:rPr lang="en-US" baseline="0" dirty="0"/>
              <a:t> Limited Aggregation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FA3AFF-C76B-45D2-884F-433F068B69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Similar to Drunkard’s Walk.</a:t>
            </a:r>
          </a:p>
          <a:p>
            <a:r>
              <a:rPr lang="en-US" dirty="0"/>
              <a:t>Instead of digging from a random mover’s location, you fire a particle from a random point – and carve out the first wall adjacent to a floor that they hit.</a:t>
            </a:r>
          </a:p>
          <a:p>
            <a:r>
              <a:rPr lang="en-US" dirty="0"/>
              <a:t>Several variations on this theme.</a:t>
            </a:r>
          </a:p>
        </p:txBody>
      </p:sp>
    </p:spTree>
    <p:extLst>
      <p:ext uri="{BB962C8B-B14F-4D97-AF65-F5344CB8AC3E}">
        <p14:creationId xmlns:p14="http://schemas.microsoft.com/office/powerpoint/2010/main" val="48901654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C2C70-DE06-412E-9369-2EDDCFFA4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Starting Seed Area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15017D9-3E79-416E-B400-A9003CCE3C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38475" y="1943894"/>
            <a:ext cx="611505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84425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186FE-B6E9-45AC-85D4-AE9FC913A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Particle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59CCB8F-63E4-48C8-8D8D-B2C010D463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38475" y="1943894"/>
            <a:ext cx="611505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10621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8844E-7161-41D2-A71B-C57DFA3F1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Keep Firing!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A1F7715-6B56-4761-B1E6-B4ADFA29B6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38475" y="1943894"/>
            <a:ext cx="611505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42307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BB394-285A-44B6-895C-85563B1D4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Animated Inwards</a:t>
            </a:r>
            <a:r>
              <a:rPr lang="en-US" baseline="0" dirty="0"/>
              <a:t> DLA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2B8F544-7D1D-49A9-B222-DB7E9DF115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7050" y="2091531"/>
            <a:ext cx="6057900" cy="3819525"/>
          </a:xfrm>
        </p:spPr>
      </p:pic>
    </p:spTree>
    <p:extLst>
      <p:ext uri="{BB962C8B-B14F-4D97-AF65-F5344CB8AC3E}">
        <p14:creationId xmlns:p14="http://schemas.microsoft.com/office/powerpoint/2010/main" val="459764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699A7-D247-4D5C-AFA8-F5AADD9A0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6878A9-B1FB-46D4-8194-97E18CEFB3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Procedural Generation?</a:t>
            </a:r>
          </a:p>
          <a:p>
            <a:r>
              <a:rPr lang="en-US" dirty="0"/>
              <a:t>How does it fit in with hand-made content?</a:t>
            </a:r>
          </a:p>
          <a:p>
            <a:r>
              <a:rPr lang="en-US" dirty="0"/>
              <a:t>History of Procedural Generation (more slides)</a:t>
            </a:r>
          </a:p>
        </p:txBody>
      </p:sp>
    </p:spTree>
    <p:extLst>
      <p:ext uri="{BB962C8B-B14F-4D97-AF65-F5344CB8AC3E}">
        <p14:creationId xmlns:p14="http://schemas.microsoft.com/office/powerpoint/2010/main" val="140016374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7CBC3-E902-49CF-ACD3-D8F90FE41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DLA Variations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66B7B8-B5DF-4D83-9832-36B7AB93C5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Change how the particle travels.</a:t>
            </a:r>
          </a:p>
          <a:p>
            <a:r>
              <a:rPr lang="en-US" dirty="0"/>
              <a:t>Outwards: start in the middle and keep going outwards until you hit a wall. Very similar to drunkard’s walk.</a:t>
            </a:r>
          </a:p>
          <a:p>
            <a:r>
              <a:rPr lang="en-US" dirty="0"/>
              <a:t>Attractor: attract particles towards a point, for an open center with random edges.</a:t>
            </a:r>
          </a:p>
        </p:txBody>
      </p:sp>
    </p:spTree>
    <p:extLst>
      <p:ext uri="{BB962C8B-B14F-4D97-AF65-F5344CB8AC3E}">
        <p14:creationId xmlns:p14="http://schemas.microsoft.com/office/powerpoint/2010/main" val="136424534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AAF2F-67B1-434F-BBA9-EFC63DCF0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Animated Central</a:t>
            </a:r>
            <a:r>
              <a:rPr lang="en-US" baseline="0" dirty="0"/>
              <a:t> Attractor DLA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09B8C3B-CC93-404D-80E8-6F0EA17E68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7050" y="2091531"/>
            <a:ext cx="6057900" cy="3819525"/>
          </a:xfrm>
        </p:spPr>
      </p:pic>
    </p:spTree>
    <p:extLst>
      <p:ext uri="{BB962C8B-B14F-4D97-AF65-F5344CB8AC3E}">
        <p14:creationId xmlns:p14="http://schemas.microsoft.com/office/powerpoint/2010/main" val="379862645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3D781-8BDC-431D-81B0-4983FB31A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Symmetrical DLA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C060987-5BBB-4C33-987B-8FD7494B7E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7050" y="2091531"/>
            <a:ext cx="6057900" cy="3819525"/>
          </a:xfrm>
        </p:spPr>
      </p:pic>
    </p:spTree>
    <p:extLst>
      <p:ext uri="{BB962C8B-B14F-4D97-AF65-F5344CB8AC3E}">
        <p14:creationId xmlns:p14="http://schemas.microsoft.com/office/powerpoint/2010/main" val="81754230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18A49-DBDA-4CD7-A663-F9E8E2FFA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2 – Meta-Builders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346E82-7C8C-4960-B9B3-A0E6B3AEF4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algorithm isn’t always enough.</a:t>
            </a:r>
          </a:p>
          <a:p>
            <a:r>
              <a:rPr lang="en-US" dirty="0"/>
              <a:t>You can always run a </a:t>
            </a:r>
            <a:r>
              <a:rPr lang="en-US" i="1" dirty="0"/>
              <a:t>second</a:t>
            </a:r>
            <a:r>
              <a:rPr lang="en-US" dirty="0"/>
              <a:t> algorithm using your first as its input.</a:t>
            </a:r>
          </a:p>
        </p:txBody>
      </p:sp>
    </p:spTree>
    <p:extLst>
      <p:ext uri="{BB962C8B-B14F-4D97-AF65-F5344CB8AC3E}">
        <p14:creationId xmlns:p14="http://schemas.microsoft.com/office/powerpoint/2010/main" val="13797989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81F0C-9813-4A7A-824E-C66E053B5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Eroding Maps with DLA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F2525E6-0893-4F2B-8E08-AC675D0741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38475" y="1943894"/>
            <a:ext cx="611505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33028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29BAD-2262-4715-9CB1-D5D4AD1F7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Erosion – Pick a starting point, path randomly until you hit a wall. Dig.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AA867DE-90EA-4DEC-8AA3-9BB6ADFB28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38475" y="1943894"/>
            <a:ext cx="611505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77180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CB547-E45B-418D-AAF7-40FAE04AC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Erosion – Keep Digging!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89BC46D-8742-44D1-9D2F-0C7B47348A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38475" y="1943894"/>
            <a:ext cx="611505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4372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F1477-8C24-40B4-9729-6049C554F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Animated Erosion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FE69048-5A4E-42F2-8ABF-0F7F443CBB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7050" y="2091531"/>
            <a:ext cx="6057900" cy="3819525"/>
          </a:xfrm>
        </p:spPr>
      </p:pic>
    </p:spTree>
    <p:extLst>
      <p:ext uri="{BB962C8B-B14F-4D97-AF65-F5344CB8AC3E}">
        <p14:creationId xmlns:p14="http://schemas.microsoft.com/office/powerpoint/2010/main" val="288995598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39A8A-4F8D-4655-8228-4ED9280DC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Layers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D44358-4CED-48CA-B84A-FE789F2F3A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11762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898EB-EB14-4AA3-A2F3-93F16F823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Waveform Collapse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69680E-43CF-41B6-8525-D20C6F3615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686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BFE04-6DC9-484C-A3C2-7EE1D2446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Rogue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9FFA70-88F0-4BD1-908D-B019912850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0766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248D1-34B2-4B59-AA9F-4E5727216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3 – Let’s Make Some Noise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B32EE5-7262-4D89-A488-48E76C1086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74706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D99A4-1EA2-493B-83CD-BB4E75DE9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Perlin &amp; Simplex Noise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8B9377-FA2C-480E-AA65-99D62880BC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01817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58CAF-E99C-42EC-B01A-F7A95C035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a Noise Map look like?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1E8F3-1A17-4F34-97E9-29D3239244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42322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9C23B-C326-43A9-82A3-E417057CA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Noise</a:t>
            </a:r>
            <a:r>
              <a:rPr lang="en-US" baseline="0" dirty="0"/>
              <a:t> </a:t>
            </a:r>
            <a:r>
              <a:rPr lang="en-US" baseline="0" dirty="0" err="1"/>
              <a:t>Tunables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2A21B9-4BE6-46F8-B5A4-D367A29441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05429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80F56-6CDE-4DF0-95FB-C7D83D27B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an Overworld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195FE-6603-406D-947E-468A1C20EF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63946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56ECF-6539-4DC7-9F1A-D36F4CDC0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a Spherical</a:t>
            </a:r>
            <a:r>
              <a:rPr lang="en-US" baseline="0" dirty="0"/>
              <a:t> World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DDC5B9-71DA-44C0-A52E-35F421B906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95710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4EFC4-40E6-42F5-A41F-DA36D8AA9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a 3D 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89C3BB-E964-45B9-A53E-56910758DD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66164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36EFD-6BB0-4705-BD82-297BA51C0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4 – Prefabs/Vaults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DFB016-3A47-4BD6-9336-E19F787A0A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67833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AC10A-DCC4-40DF-8C7C-80872799F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Wrap-Up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7309C8-A67C-4390-B961-6CAD02F1DE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43042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E6675-6F28-4DC1-A4B0-55EDC2B38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89C96-7CA0-48DB-8F09-1F60336512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0608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45368-ECAF-4280-901F-304A9C112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502062-419F-4A98-9C23-E8ACB070FE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231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D3CCC-006A-4E97-BCF4-D599007A3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Civilization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CCD1A8-CBED-4FE4-8D37-29220B2305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4206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B4E34-1145-4110-8752-CFA34FBA3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Dwarf Fortress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1F9F1E-F5A3-45A5-897F-527248E016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6488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CE7A8-EB62-45F7-94E9-812F8AF34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Dungeon Crawl: Stone Soup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04A13A-D69A-4AAA-8F72-9C607B9B9C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7182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24587</TotalTime>
  <Words>628</Words>
  <Application>Microsoft Office PowerPoint</Application>
  <PresentationFormat>Widescreen</PresentationFormat>
  <Paragraphs>94</Paragraphs>
  <Slides>59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4" baseType="lpstr">
      <vt:lpstr>Arial</vt:lpstr>
      <vt:lpstr>Calibri</vt:lpstr>
      <vt:lpstr>Consolas</vt:lpstr>
      <vt:lpstr>Verdana</vt:lpstr>
      <vt:lpstr>Office Theme</vt:lpstr>
      <vt:lpstr>Procedural Map Generation Techniques</vt:lpstr>
      <vt:lpstr>Who is Herbert Wolverson?</vt:lpstr>
      <vt:lpstr>Source Code and Slides available at:</vt:lpstr>
      <vt:lpstr>Introduction</vt:lpstr>
      <vt:lpstr>Rogue</vt:lpstr>
      <vt:lpstr>Elite</vt:lpstr>
      <vt:lpstr>Civilization</vt:lpstr>
      <vt:lpstr>Dwarf Fortress</vt:lpstr>
      <vt:lpstr>Dungeon Crawl: Stone Soup</vt:lpstr>
      <vt:lpstr>No Man’s Sky</vt:lpstr>
      <vt:lpstr>PART 1 – Basic Generation Techniques</vt:lpstr>
      <vt:lpstr>Simple Room-Based Generation</vt:lpstr>
      <vt:lpstr>Start with a solid map, add one room at random.</vt:lpstr>
      <vt:lpstr>Add a second room</vt:lpstr>
      <vt:lpstr>Keep Adding Rooms – Don’t Add Overlapping Ones</vt:lpstr>
      <vt:lpstr>Add Corridors – Dog-leg Style</vt:lpstr>
      <vt:lpstr>Add More Corridors Until Every Room is Connected</vt:lpstr>
      <vt:lpstr>Room Algorithm - Animated</vt:lpstr>
      <vt:lpstr>Sub-Divide Room-Based Generation</vt:lpstr>
      <vt:lpstr>Subdivide the map</vt:lpstr>
      <vt:lpstr>Consider each region. Either divide, or add a room.</vt:lpstr>
      <vt:lpstr>Keep Adding Rooms, Sort by X</vt:lpstr>
      <vt:lpstr>Add Corridors as Before</vt:lpstr>
      <vt:lpstr>Animated Sub-Division</vt:lpstr>
      <vt:lpstr>Cellular Automata</vt:lpstr>
      <vt:lpstr>Start with Some Chaos (55% walls)</vt:lpstr>
      <vt:lpstr>For each tile, count neighbors and decide on its future.</vt:lpstr>
      <vt:lpstr>Let each iteration run</vt:lpstr>
      <vt:lpstr>Animated Cellular Automata</vt:lpstr>
      <vt:lpstr>Drunkard’s Walk</vt:lpstr>
      <vt:lpstr>First Random Digger</vt:lpstr>
      <vt:lpstr>Second Random Digger</vt:lpstr>
      <vt:lpstr>Keep Digging</vt:lpstr>
      <vt:lpstr>Animated Drunkard’s Walk</vt:lpstr>
      <vt:lpstr>Diffusion Limited Aggregation</vt:lpstr>
      <vt:lpstr>Starting Seed Area</vt:lpstr>
      <vt:lpstr>First Particle</vt:lpstr>
      <vt:lpstr>Keep Firing!</vt:lpstr>
      <vt:lpstr>Animated Inwards DLA</vt:lpstr>
      <vt:lpstr>DLA Variations</vt:lpstr>
      <vt:lpstr>Animated Central Attractor DLA</vt:lpstr>
      <vt:lpstr>Symmetrical DLA</vt:lpstr>
      <vt:lpstr>PART 2 – Meta-Builders</vt:lpstr>
      <vt:lpstr>Eroding Maps with DLA</vt:lpstr>
      <vt:lpstr>Erosion – Pick a starting point, path randomly until you hit a wall. Dig.</vt:lpstr>
      <vt:lpstr>Erosion – Keep Digging!</vt:lpstr>
      <vt:lpstr>Animated Erosion</vt:lpstr>
      <vt:lpstr>Combining Layers</vt:lpstr>
      <vt:lpstr>Waveform Collapse</vt:lpstr>
      <vt:lpstr>PART 3 – Let’s Make Some Noise</vt:lpstr>
      <vt:lpstr>Perlin &amp; Simplex Noise</vt:lpstr>
      <vt:lpstr>What does a Noise Map look like?</vt:lpstr>
      <vt:lpstr>Noise Tunables</vt:lpstr>
      <vt:lpstr>Making an Overworld</vt:lpstr>
      <vt:lpstr>Making a Spherical World</vt:lpstr>
      <vt:lpstr>Making a 3D Map</vt:lpstr>
      <vt:lpstr>PART 4 – Prefabs/Vaults</vt:lpstr>
      <vt:lpstr>Wrap-Up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Procedural Map Generation Techniques</dc:title>
  <dc:creator>Herbert Ẃolverson</dc:creator>
  <cp:lastModifiedBy>Herbert Ẃolverson</cp:lastModifiedBy>
  <cp:revision>29</cp:revision>
  <dcterms:created xsi:type="dcterms:W3CDTF">2020-08-25T18:06:00Z</dcterms:created>
  <dcterms:modified xsi:type="dcterms:W3CDTF">2020-09-12T14:07:53Z</dcterms:modified>
</cp:coreProperties>
</file>