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8" r:id="rId3"/>
    <p:sldId id="314" r:id="rId4"/>
    <p:sldId id="311" r:id="rId5"/>
    <p:sldId id="313" r:id="rId6"/>
    <p:sldId id="315" r:id="rId7"/>
    <p:sldId id="317" r:id="rId8"/>
    <p:sldId id="316" r:id="rId9"/>
    <p:sldId id="318" r:id="rId10"/>
    <p:sldId id="319" r:id="rId11"/>
    <p:sldId id="312" r:id="rId12"/>
    <p:sldId id="320" r:id="rId1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D84ED-78E2-4738-A92C-58AFDC1357C2}" v="3" dt="2024-06-05T16:15:39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/>
    <p:restoredTop sz="94639"/>
  </p:normalViewPr>
  <p:slideViewPr>
    <p:cSldViewPr snapToGrid="0">
      <p:cViewPr varScale="1">
        <p:scale>
          <a:sx n="70" d="100"/>
          <a:sy n="70" d="100"/>
        </p:scale>
        <p:origin x="8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ogers" userId="87caa2784319a33f" providerId="LiveId" clId="{1CBD84ED-78E2-4738-A92C-58AFDC1357C2}"/>
    <pc:docChg chg="undo custSel addSld delSld modSld">
      <pc:chgData name="Pablo Rogers" userId="87caa2784319a33f" providerId="LiveId" clId="{1CBD84ED-78E2-4738-A92C-58AFDC1357C2}" dt="2024-06-05T16:15:36.510" v="83" actId="6549"/>
      <pc:docMkLst>
        <pc:docMk/>
      </pc:docMkLst>
      <pc:sldChg chg="del">
        <pc:chgData name="Pablo Rogers" userId="87caa2784319a33f" providerId="LiveId" clId="{1CBD84ED-78E2-4738-A92C-58AFDC1357C2}" dt="2024-06-05T16:09:59.040" v="0" actId="47"/>
        <pc:sldMkLst>
          <pc:docMk/>
          <pc:sldMk cId="983459192" sldId="256"/>
        </pc:sldMkLst>
      </pc:sldChg>
      <pc:sldChg chg="addSp delSp modSp add mod">
        <pc:chgData name="Pablo Rogers" userId="87caa2784319a33f" providerId="LiveId" clId="{1CBD84ED-78E2-4738-A92C-58AFDC1357C2}" dt="2024-06-05T16:15:36.510" v="83" actId="6549"/>
        <pc:sldMkLst>
          <pc:docMk/>
          <pc:sldMk cId="1439018054" sldId="320"/>
        </pc:sldMkLst>
        <pc:spChg chg="add del">
          <ac:chgData name="Pablo Rogers" userId="87caa2784319a33f" providerId="LiveId" clId="{1CBD84ED-78E2-4738-A92C-58AFDC1357C2}" dt="2024-06-05T16:13:41.026" v="4" actId="22"/>
          <ac:spMkLst>
            <pc:docMk/>
            <pc:sldMk cId="1439018054" sldId="320"/>
            <ac:spMk id="3" creationId="{DA7A5EB0-1F45-95E4-289D-520A32A8ABAB}"/>
          </ac:spMkLst>
        </pc:spChg>
        <pc:spChg chg="add mod">
          <ac:chgData name="Pablo Rogers" userId="87caa2784319a33f" providerId="LiveId" clId="{1CBD84ED-78E2-4738-A92C-58AFDC1357C2}" dt="2024-06-05T16:15:36.510" v="83" actId="6549"/>
          <ac:spMkLst>
            <pc:docMk/>
            <pc:sldMk cId="1439018054" sldId="320"/>
            <ac:spMk id="4" creationId="{E253EA4A-45C2-CB22-EF50-189F23617D73}"/>
          </ac:spMkLst>
        </pc:spChg>
        <pc:picChg chg="del">
          <ac:chgData name="Pablo Rogers" userId="87caa2784319a33f" providerId="LiveId" clId="{1CBD84ED-78E2-4738-A92C-58AFDC1357C2}" dt="2024-06-05T16:13:22.185" v="2" actId="478"/>
          <ac:picMkLst>
            <pc:docMk/>
            <pc:sldMk cId="1439018054" sldId="320"/>
            <ac:picMk id="5" creationId="{556EBA53-8C5A-DAA3-5FA7-BB4A37D077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9D45-A7F1-8C1E-287F-938BEB1F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45595-646D-619D-033C-AB29E374D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A5CB-80CE-65D8-C317-54DC89E1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5D3D-A6C4-7E6B-6DA7-9C9FD845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B325A-EC55-369D-6555-1FFC677D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7039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396-89F0-F922-CD36-8F6C3D4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70664-1A85-A56A-C200-344ECA41C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C5724-4DCC-A351-CECF-C98A7075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3161E-31B3-A236-93B7-8F697D5B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203BD-C709-6BBB-1D77-D4F96033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080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69C64-6441-704C-D293-8872ABD81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D8DD-3C1D-928A-BA4A-16392C7D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1074-F947-BDA9-F7DE-1EA83C1D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1EC2-C9C7-FC9F-B883-84F6BF91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D334-A568-7489-6A9D-C3A45D73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9646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A666-0886-C340-3E94-0AAB120E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BD3B-25B3-D8DA-FC4E-A0045703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5B52-CE8F-22C8-25E4-68F29329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EC4A2-7BA1-7B41-1396-7A8F5E26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F8465-E75A-52D6-D931-7B37AC9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6674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D2DD-79F2-9746-1951-9E2816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8175-CC69-41DE-04ED-8660BAFF8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81A8-34CF-8208-C650-92ED495F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A361-CA48-96E3-D3DB-6F7AC2CC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7AA9F-28BC-16E9-D764-6FD90B1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73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2A93-8558-B6C2-550A-A92E1371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4276-07BC-FC97-C2CE-B85D37075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A19EA-9BE5-E923-075E-6FBB2F963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2360F-8193-6289-6ED3-305E9A25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94625-5A39-B8A7-7008-A36B5092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757B2-286C-90E1-49D3-0528F113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2590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8DD1-B960-F183-1B64-D78CF6D3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513C8-6F23-5C0B-5B19-155610FDC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49141-981C-197A-8360-EC24487A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9C33E-81EC-B194-E6A6-A95B260B4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10124-3213-570D-DC31-ACA99CC93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E2014-6E46-E69D-9F38-809F5786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F507A-AD40-F6FE-F07A-684C2937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94382-6F7D-A922-5AEE-8F89513C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4172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08EA-CABF-8D9A-9F0D-CC42889B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0F994-6749-2D05-F2CE-EB3B61F7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6B541-9E8E-7FC9-7D70-632CA185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E66E4-6E8F-588B-C09D-BAB83F32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4393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6D49-2AAF-4E4E-1E18-A529B2F4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5607B-6676-0628-590C-42610ECD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14DF1-03CB-EE95-C9FA-1DFB2DD2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3068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2B8A-0A37-A922-EF92-CDBBBDF4A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DC99-AAF2-C2A5-57BA-B6F7A253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4CC3C-B2A2-7C61-7BA5-4263C23D3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B0F0A-97A7-F837-8BF0-EB80FCE9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FAFEA-B54B-73A5-1EB4-B54AFC93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A16A9-D1CA-FD2A-F62C-2B5B93CF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211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4A4C-607C-1409-E1FE-F4B86B22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0A982-3940-B9E1-FDC0-575A2024D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F2A01-C895-F42F-72E8-B669C80A1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32A33-4356-9E87-0D19-E54E0594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1B66B-F225-F53D-F0B9-362DDB1B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AB1CB-EED2-F01A-D82B-1B9B69E6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3867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C55B4-A27E-6F3E-F08C-D95285BB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DDCFB-83A2-DFE1-14AB-5C2B9199A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21186-02A6-6FE3-9579-CEC8CBF08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5D0AD-88BD-5C43-98B5-6EA6ECF1807A}" type="datetimeFigureOut">
              <a:rPr lang="en-BR" smtClean="0"/>
              <a:t>06/05/2024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B003-ECBE-3E3F-5DF7-330AF1BDC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49044-E078-5732-A439-DA2025447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2A2CE-6B91-9346-AE9A-7BC656240177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402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590/S0034-759020200306" TargetMode="External"/><Relationship Id="rId13" Type="http://schemas.openxmlformats.org/officeDocument/2006/relationships/hyperlink" Target="https://www.uis.no/en/library/classes" TargetMode="External"/><Relationship Id="rId3" Type="http://schemas.openxmlformats.org/officeDocument/2006/relationships/hyperlink" Target="https://doi.org/10.1038/d41586-023-03486-5" TargetMode="External"/><Relationship Id="rId7" Type="http://schemas.openxmlformats.org/officeDocument/2006/relationships/hyperlink" Target="https://doi.org/10.1038/s41467-023-41111-1" TargetMode="External"/><Relationship Id="rId12" Type="http://schemas.openxmlformats.org/officeDocument/2006/relationships/hyperlink" Target="https://doi.org/10.1186/s13054-023-04380-2" TargetMode="External"/><Relationship Id="rId17" Type="http://schemas.openxmlformats.org/officeDocument/2006/relationships/hyperlink" Target="https://doi.org/10.1177/034003520002600202" TargetMode="External"/><Relationship Id="rId2" Type="http://schemas.openxmlformats.org/officeDocument/2006/relationships/image" Target="../media/image13.png"/><Relationship Id="rId16" Type="http://schemas.openxmlformats.org/officeDocument/2006/relationships/hyperlink" Target="https://doi.org/10.1016/j.recot.2024.01.0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77/1609406918823863" TargetMode="External"/><Relationship Id="rId11" Type="http://schemas.openxmlformats.org/officeDocument/2006/relationships/hyperlink" Target="https://blog.scielo.org/blog/2019/08/01/ciencia-aberta-e-o-novo-modus-operandi-de-comunicar-pesquisa-parte-ii/" TargetMode="External"/><Relationship Id="rId5" Type="http://schemas.openxmlformats.org/officeDocument/2006/relationships/hyperlink" Target="https://doi.org/10.1177/0149206320917729" TargetMode="External"/><Relationship Id="rId15" Type="http://schemas.openxmlformats.org/officeDocument/2006/relationships/hyperlink" Target="https://doi.org/10.54677/XOIR1696" TargetMode="External"/><Relationship Id="rId10" Type="http://schemas.openxmlformats.org/officeDocument/2006/relationships/hyperlink" Target="https://blog.scielo.org/blog/2019/08/01/ciencia-aberta-e-o-novo-modus-operandi-de-comunicar-pesquisa-parte-i/" TargetMode="External"/><Relationship Id="rId4" Type="http://schemas.openxmlformats.org/officeDocument/2006/relationships/hyperlink" Target="https://doi.org/10.1016/j.obhdp.2020.02.007" TargetMode="External"/><Relationship Id="rId9" Type="http://schemas.openxmlformats.org/officeDocument/2006/relationships/hyperlink" Target="https://doi.org/10.1590/S0034-759020240407" TargetMode="External"/><Relationship Id="rId14" Type="http://schemas.openxmlformats.org/officeDocument/2006/relationships/hyperlink" Target="https://doi.org/10.1590/S0034-7590201906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43077984-DECC-0DF2-000C-4DF0C6B35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33" r="17240"/>
          <a:stretch/>
        </p:blipFill>
        <p:spPr>
          <a:xfrm rot="16200000">
            <a:off x="1039938" y="1344680"/>
            <a:ext cx="4041005" cy="4168639"/>
          </a:xfrm>
          <a:prstGeom prst="ellipse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0F1F6785-D070-6A46-B21E-76A4912B2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2" t="30832" r="23914" b="38169"/>
          <a:stretch/>
        </p:blipFill>
        <p:spPr>
          <a:xfrm>
            <a:off x="6339247" y="1153543"/>
            <a:ext cx="4166957" cy="4536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F6B1B7-F8ED-6312-1BB9-B568D7379CF7}"/>
              </a:ext>
            </a:extLst>
          </p:cNvPr>
          <p:cNvSpPr txBox="1">
            <a:spLocks/>
          </p:cNvSpPr>
          <p:nvPr/>
        </p:nvSpPr>
        <p:spPr>
          <a:xfrm>
            <a:off x="6280725" y="5689543"/>
            <a:ext cx="4284000" cy="68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BR" sz="3200" dirty="0">
                <a:latin typeface="Century Gothic" panose="020B0502020202020204" pitchFamily="34" charset="0"/>
              </a:rPr>
              <a:t>@limongi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0D717-ADD9-9E1B-6FD2-5DFCE6BC28C6}"/>
              </a:ext>
            </a:extLst>
          </p:cNvPr>
          <p:cNvSpPr txBox="1">
            <a:spLocks/>
          </p:cNvSpPr>
          <p:nvPr/>
        </p:nvSpPr>
        <p:spPr>
          <a:xfrm>
            <a:off x="976120" y="5689542"/>
            <a:ext cx="4284000" cy="683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BR" sz="2400" dirty="0">
                <a:latin typeface="Century Gothic" panose="020B0502020202020204" pitchFamily="34" charset="0"/>
              </a:rPr>
              <a:t>Ricardo Limongi</a:t>
            </a:r>
          </a:p>
        </p:txBody>
      </p:sp>
    </p:spTree>
    <p:extLst>
      <p:ext uri="{BB962C8B-B14F-4D97-AF65-F5344CB8AC3E}">
        <p14:creationId xmlns:p14="http://schemas.microsoft.com/office/powerpoint/2010/main" val="235257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86A0-6CA8-3D40-0221-A981159D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Reprodutibilidade e Replicabilidade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D63AF-49D8-089F-4A1E-28727AF3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>
              <a:buFont typeface="Wingdings" pitchFamily="2" charset="2"/>
              <a:buChar char="§"/>
            </a:pPr>
            <a:r>
              <a:rPr lang="pt-BR" dirty="0"/>
              <a:t>Reprodutibilidade: 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dirty="0"/>
              <a:t>Os autores fornecem todos os dados necessários e os códigos computacionais para executar a análise novamente, recriando os resultados.</a:t>
            </a:r>
          </a:p>
          <a:p>
            <a:pPr algn="just">
              <a:buFont typeface="Wingdings" pitchFamily="2" charset="2"/>
              <a:buChar char="§"/>
            </a:pPr>
            <a:r>
              <a:rPr lang="pt-BR" dirty="0"/>
              <a:t>Replicabilidade: </a:t>
            </a:r>
          </a:p>
          <a:p>
            <a:pPr lvl="1" algn="just">
              <a:buFont typeface="Wingdings" pitchFamily="2" charset="2"/>
              <a:buChar char="§"/>
            </a:pPr>
            <a:r>
              <a:rPr lang="pt-BR" dirty="0"/>
              <a:t>Estudo que chega às mesmas descobertas científicas de outro estudo, coletando novos dados (possivelmente com métodos diferentes) e concluindo novas análises.</a:t>
            </a:r>
          </a:p>
        </p:txBody>
      </p:sp>
    </p:spTree>
    <p:extLst>
      <p:ext uri="{BB962C8B-B14F-4D97-AF65-F5344CB8AC3E}">
        <p14:creationId xmlns:p14="http://schemas.microsoft.com/office/powerpoint/2010/main" val="1737659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 of open source&#10;&#10;Description automatically generated with medium confidence">
            <a:extLst>
              <a:ext uri="{FF2B5EF4-FFF2-40B4-BE49-F238E27FC236}">
                <a16:creationId xmlns:a16="http://schemas.microsoft.com/office/drawing/2014/main" id="{556EBA53-8C5A-DAA3-5FA7-BB4A37D07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67" y="166612"/>
            <a:ext cx="9534265" cy="6524776"/>
          </a:xfrm>
          <a:prstGeom prst="rect">
            <a:avLst/>
          </a:prstGeom>
        </p:spPr>
      </p:pic>
      <p:pic>
        <p:nvPicPr>
          <p:cNvPr id="7" name="Picture 6" descr="A logo with a lock and a circle&#10;&#10;Description automatically generated">
            <a:extLst>
              <a:ext uri="{FF2B5EF4-FFF2-40B4-BE49-F238E27FC236}">
                <a16:creationId xmlns:a16="http://schemas.microsoft.com/office/drawing/2014/main" id="{8A96B521-C03C-E6F6-9BBB-E81798AF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158" y="6203663"/>
            <a:ext cx="1635842" cy="6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1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lock and a circle&#10;&#10;Description automatically generated">
            <a:extLst>
              <a:ext uri="{FF2B5EF4-FFF2-40B4-BE49-F238E27FC236}">
                <a16:creationId xmlns:a16="http://schemas.microsoft.com/office/drawing/2014/main" id="{8A96B521-C03C-E6F6-9BBB-E81798AF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158" y="6203663"/>
            <a:ext cx="1635842" cy="65433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253EA4A-45C2-CB22-EF50-189F23617D73}"/>
              </a:ext>
            </a:extLst>
          </p:cNvPr>
          <p:cNvSpPr txBox="1"/>
          <p:nvPr/>
        </p:nvSpPr>
        <p:spPr>
          <a:xfrm>
            <a:off x="413657" y="370114"/>
            <a:ext cx="11190514" cy="640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Adam, D. (2023). Nature 623, 467-468.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https://doi.org/10.1038/d41586-023-03486-5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Aguinis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H., Banks, G. C.,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Rogelberg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 G., &amp; Cascio, W. F. (2020). Actionable recommendations for narrowing the science-practice gap in open science. Organizational Behavior and Human Decision Processes, 158, 27-35.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https://doi.org/10.1016/j.obhdp.2020.02.007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Bergh, D. D., &amp; Oswald, F. L. (2020). Fostering robust, reliable, and replicable research at the Journal of Management. Journal of Management, 46(7), 1302-1306.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https://doi.org/10.1177/0149206320917729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Chauvette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A., Schick-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Makaroff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K., &amp;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Molzahn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E. (2019). Open data in qualitative research. International Journal of Qualitative Methods, 18, 1-6.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https://doi.org/10.1177/1609406918823863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Ferguson, J., Littman, R., Christensen, G., Levy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Paluck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E., Swanson, N., Wang, Z., Miguel, E., &amp;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Pezzuto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J.-H. (2023). Survey of open science practices and attitudes in the social sciences. Nature Communications, 14, 5401.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https://doi.org/10.1038/s41467-023-41111-1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Lerner Barth, N., &amp; Lourenço, C. E. (2020). O p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ainda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valor? RAE-Revista de Administração de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60(3), 235-241.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https://doi.org/10.1590/S0034-759020200306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Martins, H. C., &amp; Mendes-da-Silva, W. (2024).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aberta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RAE: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próximos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passos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RAE-Revista de Administração de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64(4), 1-11.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https://doi.org/10.1590</a:t>
            </a: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/S0034-759020240407</a:t>
            </a:r>
            <a:r>
              <a:rPr lang="en-US" sz="14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Packer, A. L., &amp; Santos, S. (2019).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aberta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o novo modus operandi de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comunicar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pesquisa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e II.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SciELO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Perspectiva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Retrieved from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https://blog.scielo.org/blog/2019/08/01/ciencia-aberta-e-o-novo-modus-operandi-de-comunicar-pesquisa-parte-i/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https://blog.scielo.org/blog/2019/08/01/ciencia-aberta-e-o-novo-modus-operandi-de-comunicar-pesquisa-parte-ii/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Salvagno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Taccone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S., &amp;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Gerli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A. G. (2023). Can artificial intelligence help for scientific writing? Critical Care, 27, 75.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https://doi.org/10.1186/s13054-023-04380-2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Stangeland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E. (2024, April 10). Webinar: Introduction to open science. Stavanger University Library.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https://www.uis.no/en/library/classes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Tonelli, M. J., &amp;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Zambaldi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 (2019).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Propriedade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dos dados e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aberta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RAE-Revista de Administração de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59(6), 372-373.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https://doi.org/10.1590/S0034-759020190601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UNESCO. (2022). An introduction to the UNESCO Recommendation on open science.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https://doi.org/10.54677/XOIR1696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Vaquero Martín, J. (2024). Identity crisis in scientific research? More than 10,000 scientific articles withdrawn in 2023: A sad record. Revista Española de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Cirugía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Ortopédica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Traumatología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68, T89-T90.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https://doi.org/10.1016/j.recot.2024.01.015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457200"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Webster, D. (2000). Emerging responses to the science journal crisis. IFLA Journal, 26(2), 97-102. 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17"/>
              </a:rPr>
              <a:t>https://doi.org/10.1177/034003520002600202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1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B7E098-5E29-1FC9-29BE-1849F77CA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88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0F935C-3424-3F56-BB48-7D6CE8516157}"/>
              </a:ext>
            </a:extLst>
          </p:cNvPr>
          <p:cNvSpPr/>
          <p:nvPr/>
        </p:nvSpPr>
        <p:spPr>
          <a:xfrm rot="21320592">
            <a:off x="10664413" y="4508680"/>
            <a:ext cx="786063" cy="18689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06BF25-8A9F-488F-F6F0-9E84C9BFF00F}"/>
              </a:ext>
            </a:extLst>
          </p:cNvPr>
          <p:cNvSpPr/>
          <p:nvPr/>
        </p:nvSpPr>
        <p:spPr>
          <a:xfrm rot="21385265">
            <a:off x="1120968" y="3280305"/>
            <a:ext cx="385011" cy="18149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F4523-7A53-17B7-9EB6-2340205A62C7}"/>
              </a:ext>
            </a:extLst>
          </p:cNvPr>
          <p:cNvSpPr/>
          <p:nvPr/>
        </p:nvSpPr>
        <p:spPr>
          <a:xfrm rot="21312370">
            <a:off x="6009906" y="-149629"/>
            <a:ext cx="1949116" cy="29484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F749B59-1B6B-49DB-C279-7B23A117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6132">
            <a:off x="94719" y="-64169"/>
            <a:ext cx="7772400" cy="2948485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03E7AB7-EFCE-B3EF-6108-044AE91C8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3" r="6223"/>
          <a:stretch/>
        </p:blipFill>
        <p:spPr>
          <a:xfrm rot="21402196">
            <a:off x="4356353" y="4106061"/>
            <a:ext cx="6985416" cy="2559434"/>
          </a:xfrm>
          <a:prstGeom prst="rect">
            <a:avLst/>
          </a:prstGeom>
        </p:spPr>
      </p:pic>
      <p:pic>
        <p:nvPicPr>
          <p:cNvPr id="9" name="Picture 8" descr="A close-up of a white page&#10;&#10;Description automatically generated">
            <a:extLst>
              <a:ext uri="{FF2B5EF4-FFF2-40B4-BE49-F238E27FC236}">
                <a16:creationId xmlns:a16="http://schemas.microsoft.com/office/drawing/2014/main" id="{DFB8535F-76F1-0520-3D0E-35B70A665D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3" b="6599"/>
          <a:stretch/>
        </p:blipFill>
        <p:spPr>
          <a:xfrm rot="21368616">
            <a:off x="1185932" y="2928595"/>
            <a:ext cx="10413161" cy="18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18EB49-1DC1-9031-DD97-E25A61D4A59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525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7" name="Picture 6" descr="A newspaper article with black text&#10;&#10;Description automatically generated">
            <a:extLst>
              <a:ext uri="{FF2B5EF4-FFF2-40B4-BE49-F238E27FC236}">
                <a16:creationId xmlns:a16="http://schemas.microsoft.com/office/drawing/2014/main" id="{1B40D516-5BDD-C78E-237C-07AC006D6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1" r="6846"/>
          <a:stretch/>
        </p:blipFill>
        <p:spPr>
          <a:xfrm>
            <a:off x="5453743" y="3696413"/>
            <a:ext cx="6672943" cy="3016780"/>
          </a:xfrm>
          <a:prstGeom prst="rect">
            <a:avLst/>
          </a:prstGeom>
        </p:spPr>
      </p:pic>
      <p:pic>
        <p:nvPicPr>
          <p:cNvPr id="9" name="Picture 8" descr="A black and white text&#10;&#10;Description automatically generated">
            <a:extLst>
              <a:ext uri="{FF2B5EF4-FFF2-40B4-BE49-F238E27FC236}">
                <a16:creationId xmlns:a16="http://schemas.microsoft.com/office/drawing/2014/main" id="{C5EEBC30-B368-A085-2230-8B09A7F66F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3" r="3761"/>
          <a:stretch/>
        </p:blipFill>
        <p:spPr>
          <a:xfrm>
            <a:off x="20373" y="376271"/>
            <a:ext cx="8730343" cy="267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9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DD7A158-298B-80EA-8968-6C49DA5C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10" y="0"/>
            <a:ext cx="7901179" cy="68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6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5C332486-F7C5-DB32-6D51-B5A87D33D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907" y="0"/>
            <a:ext cx="5130186" cy="68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25CC53-C1CA-0102-C587-B327FDD8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29995"/>
            <a:ext cx="10905066" cy="53980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E30EE8-551D-9A59-048D-F6DB10326C76}"/>
              </a:ext>
            </a:extLst>
          </p:cNvPr>
          <p:cNvSpPr/>
          <p:nvPr/>
        </p:nvSpPr>
        <p:spPr>
          <a:xfrm>
            <a:off x="816745" y="4469364"/>
            <a:ext cx="3064789" cy="1658639"/>
          </a:xfrm>
          <a:prstGeom prst="rect">
            <a:avLst/>
          </a:prstGeom>
          <a:noFill/>
          <a:ln w="38100">
            <a:solidFill>
              <a:srgbClr val="B41A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3312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E0BB-76FD-8ACD-ED95-415E1FB2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56441-3365-CFDB-3539-F1502CC4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“Ciência aberta significa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transparência</a:t>
            </a:r>
            <a:r>
              <a:rPr lang="pt-BR" dirty="0"/>
              <a:t> e 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compartilhamento</a:t>
            </a:r>
            <a:r>
              <a:rPr lang="pt-BR" dirty="0"/>
              <a:t> de conhecimento nos 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processos de pesquisa </a:t>
            </a:r>
            <a:r>
              <a:rPr lang="pt-BR" dirty="0"/>
              <a:t>para tornar o conhecimento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acessível</a:t>
            </a:r>
            <a:r>
              <a:rPr lang="pt-BR" dirty="0"/>
              <a:t> por meio de grupos acadêmicos, setores e fronteiras nacionais”.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27813-F3F9-C233-9EE7-DAA69DCF98CD}"/>
              </a:ext>
            </a:extLst>
          </p:cNvPr>
          <p:cNvSpPr txBox="1"/>
          <p:nvPr/>
        </p:nvSpPr>
        <p:spPr>
          <a:xfrm>
            <a:off x="10940952" y="6488668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RCN, 2020</a:t>
            </a:r>
          </a:p>
        </p:txBody>
      </p:sp>
    </p:spTree>
    <p:extLst>
      <p:ext uri="{BB962C8B-B14F-4D97-AF65-F5344CB8AC3E}">
        <p14:creationId xmlns:p14="http://schemas.microsoft.com/office/powerpoint/2010/main" val="176930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39EE-9936-50D3-6F8E-7B5B2D02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Transparência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FA62-B707-C6A9-207B-E2EA8571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Quando os pesquisadores empregam transparência em suas pesquisas, em outras palavras, quando </a:t>
            </a:r>
            <a:r>
              <a:rPr lang="pt-BR" b="1" dirty="0"/>
              <a:t>documentam e compartilham adequadamente</a:t>
            </a:r>
            <a:r>
              <a:rPr lang="pt-BR" dirty="0"/>
              <a:t> os dados e processos associados às suas análises, a comunidade de pesquisa mais ampla é capaz de economizar um </a:t>
            </a:r>
            <a:r>
              <a:rPr lang="pt-BR" b="1" dirty="0"/>
              <a:t>tempo valioso ao reproduzir ou construir </a:t>
            </a:r>
            <a:r>
              <a:rPr lang="pt-BR" dirty="0"/>
              <a:t>sobre os resultados publicados.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38914-C3C9-33CF-2C71-95A1F23751B6}"/>
              </a:ext>
            </a:extLst>
          </p:cNvPr>
          <p:cNvSpPr txBox="1"/>
          <p:nvPr/>
        </p:nvSpPr>
        <p:spPr>
          <a:xfrm>
            <a:off x="10940952" y="6488668"/>
            <a:ext cx="125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RCN, 2020</a:t>
            </a:r>
          </a:p>
        </p:txBody>
      </p:sp>
    </p:spTree>
    <p:extLst>
      <p:ext uri="{BB962C8B-B14F-4D97-AF65-F5344CB8AC3E}">
        <p14:creationId xmlns:p14="http://schemas.microsoft.com/office/powerpoint/2010/main" val="177448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751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Century Gothic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Open Science</vt:lpstr>
      <vt:lpstr>Transparência</vt:lpstr>
      <vt:lpstr>Reprodutibilidade e Replicabilidade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carlos coelho</dc:creator>
  <cp:lastModifiedBy>Pablo Rogers</cp:lastModifiedBy>
  <cp:revision>23</cp:revision>
  <dcterms:created xsi:type="dcterms:W3CDTF">2024-06-04T17:56:07Z</dcterms:created>
  <dcterms:modified xsi:type="dcterms:W3CDTF">2024-06-05T16:15:43Z</dcterms:modified>
</cp:coreProperties>
</file>