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30"/>
  </p:notesMasterIdLst>
  <p:handoutMasterIdLst>
    <p:handoutMasterId r:id="rId31"/>
  </p:handoutMasterIdLst>
  <p:sldIdLst>
    <p:sldId id="257" r:id="rId5"/>
    <p:sldId id="258" r:id="rId6"/>
    <p:sldId id="259" r:id="rId7"/>
    <p:sldId id="260" r:id="rId8"/>
    <p:sldId id="281" r:id="rId9"/>
    <p:sldId id="279" r:id="rId10"/>
    <p:sldId id="282" r:id="rId11"/>
    <p:sldId id="280" r:id="rId12"/>
    <p:sldId id="278" r:id="rId13"/>
    <p:sldId id="261" r:id="rId14"/>
    <p:sldId id="283" r:id="rId15"/>
    <p:sldId id="262" r:id="rId16"/>
    <p:sldId id="263" r:id="rId17"/>
    <p:sldId id="264" r:id="rId18"/>
    <p:sldId id="265" r:id="rId19"/>
    <p:sldId id="266" r:id="rId20"/>
    <p:sldId id="267" r:id="rId21"/>
    <p:sldId id="269" r:id="rId22"/>
    <p:sldId id="270" r:id="rId23"/>
    <p:sldId id="284" r:id="rId24"/>
    <p:sldId id="271" r:id="rId25"/>
    <p:sldId id="272" r:id="rId26"/>
    <p:sldId id="273" r:id="rId27"/>
    <p:sldId id="274" r:id="rId28"/>
    <p:sldId id="275" r:id="rId2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>
        <p:scale>
          <a:sx n="49" d="100"/>
          <a:sy n="49" d="100"/>
        </p:scale>
        <p:origin x="2002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8BF747-B6BF-4C78-A443-9FC2305069E3}" type="datetime1">
              <a:rPr lang="it-IT" smtClean="0"/>
              <a:t>19/11/2021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C8B9C7-EA66-4454-A7A3-0FC3D0367A2C}" type="datetime1">
              <a:rPr lang="it-IT" smtClean="0"/>
              <a:t>19/11/2021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tango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tango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tango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5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05743B5-8FDA-49CD-8613-1F672EA4F26F}" type="datetime1">
              <a:rPr lang="it-IT" smtClean="0"/>
              <a:t>19/11/2021</a:t>
            </a:fld>
            <a:endParaRPr lang="en-US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872346-0AB2-4060-9E5A-7C382D3F9463}" type="datetime1">
              <a:rPr lang="it-IT" smtClean="0"/>
              <a:t>19/11/2021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6D83AA-7E7D-45CA-AF19-047948567C53}" type="datetime1">
              <a:rPr lang="it-IT" smtClean="0"/>
              <a:t>19/11/2021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6A76D5-7CF5-46CE-A2FD-00FC9634E791}" type="datetime1">
              <a:rPr lang="it-IT" smtClean="0"/>
              <a:t>19/11/2021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tango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tango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tango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5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BCF21E26-F44A-4E57-B587-AB70AC80B321}" type="datetime1">
              <a:rPr lang="it-IT" smtClean="0"/>
              <a:t>19/11/2021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5D643A-8426-4B49-998E-514AF5B15C07}" type="datetime1">
              <a:rPr lang="it-IT" smtClean="0"/>
              <a:t>19/11/2021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5882AB-DE04-43F8-974D-2E781961780B}" type="datetime1">
              <a:rPr lang="it-IT" smtClean="0"/>
              <a:t>19/11/2021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99CB5-F789-4CBF-AAF8-F3F95D622A7F}" type="datetime1">
              <a:rPr lang="it-IT" smtClean="0"/>
              <a:t>19/11/2021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99FCB7-4711-45E9-B634-72C1CACA4AC7}" type="datetime1">
              <a:rPr lang="it-IT" smtClean="0"/>
              <a:t>19/11/2021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383A11D-5CC1-4A0D-8442-9E7011CBA4FE}" type="datetime1">
              <a:rPr lang="it-IT" smtClean="0"/>
              <a:t>19/11/2021</a:t>
            </a:fld>
            <a:endParaRPr lang="en-US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1E49CCEA-282A-4915-881D-EFF9A92723C5}" type="datetime1">
              <a:rPr lang="it-IT" smtClean="0"/>
              <a:t>19/11/2021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tango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7CAA81-A778-4D37-B3BA-6227334CDFF6}" type="datetime1">
              <a:rPr lang="it-IT" smtClean="0"/>
              <a:t>19/11/2021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tango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it" sz="4400" dirty="0">
                <a:solidFill>
                  <a:schemeClr val="tx1"/>
                </a:solidFill>
              </a:rPr>
              <a:t>Barbershop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it" dirty="0">
                <a:solidFill>
                  <a:schemeClr val="tx1"/>
                </a:solidFill>
              </a:rPr>
              <a:t>Federico Perin 2029215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2F5DBF-3494-4DC7-8AA0-CDA1D226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7A2AAC-48E9-479A-9833-896B97EB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Trace </a:t>
            </a:r>
            <a:r>
              <a:rPr lang="it-IT" dirty="0" err="1"/>
              <a:t>Equivalence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7F44CE-4C95-4598-B501-FBA9ED4B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735559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Siano:</a:t>
            </a:r>
          </a:p>
          <a:p>
            <a:pPr lvl="1"/>
            <a:r>
              <a:rPr lang="sv-SE" sz="2000" b="1" i="0" u="none" strike="noStrike" baseline="0" dirty="0">
                <a:latin typeface="LMSans10-Regular"/>
              </a:rPr>
              <a:t>SpecM = enter1.exit1.SpecM + enter2.exit2.SpecM + enter3.exit3.SpecM;</a:t>
            </a:r>
          </a:p>
          <a:p>
            <a:pPr lvl="1"/>
            <a:r>
              <a:rPr lang="en-US" sz="2000" b="1" i="0" u="none" strike="noStrike" baseline="0" dirty="0" err="1">
                <a:latin typeface="LMSans10-Regular"/>
              </a:rPr>
              <a:t>SpecC</a:t>
            </a:r>
            <a:r>
              <a:rPr lang="en-US" sz="1800" b="1" i="0" u="none" strike="noStrike" baseline="0" dirty="0">
                <a:latin typeface="LMSans10-Regular"/>
              </a:rPr>
              <a:t> = </a:t>
            </a:r>
            <a:r>
              <a:rPr lang="en-US" sz="2000" b="1" i="0" u="none" strike="noStrike" baseline="0" dirty="0">
                <a:latin typeface="LMSans10-Regular"/>
              </a:rPr>
              <a:t>cutHair.getHairCut1.SpecC + getHairCut1.cutHair.SpecC + cutHair.getHairCut2.SpecC + getHairCut2.cutHair.SpecC + cutHair.getHairCut3.SpecC + getHairCut3.cutHair.SpecC;</a:t>
            </a:r>
            <a:endParaRPr lang="it-IT" sz="1800" b="1" i="0" u="none" strike="noStrike" baseline="0" dirty="0">
              <a:latin typeface="LMSans10-Regular"/>
            </a:endParaRPr>
          </a:p>
          <a:p>
            <a:pPr lvl="1"/>
            <a:r>
              <a:rPr lang="it-IT" sz="2000" b="1" i="0" u="none" strike="noStrike" baseline="0" dirty="0">
                <a:latin typeface="LMSans10-Regular"/>
              </a:rPr>
              <a:t>Sys1</a:t>
            </a:r>
            <a:r>
              <a:rPr lang="it-IT" sz="2000" b="0" i="0" u="none" strike="noStrike" baseline="0" dirty="0"/>
              <a:t> </a:t>
            </a:r>
            <a:r>
              <a:rPr lang="it-IT" sz="1800" b="0" i="0" u="none" strike="noStrike" baseline="0" dirty="0"/>
              <a:t>versione di </a:t>
            </a:r>
            <a:r>
              <a:rPr lang="it-IT" sz="2000" b="1" i="0" u="none" strike="noStrike" baseline="0" dirty="0" err="1">
                <a:latin typeface="LMSans10-Regular"/>
              </a:rPr>
              <a:t>Sys</a:t>
            </a:r>
            <a:r>
              <a:rPr lang="it-IT" sz="1800" b="0" i="0" u="none" strike="noStrike" baseline="0" dirty="0">
                <a:latin typeface="LMSans10-Regular"/>
              </a:rPr>
              <a:t> </a:t>
            </a:r>
            <a:r>
              <a:rPr lang="it-IT" sz="1800" b="0" i="0" u="none" strike="noStrike" baseline="0" dirty="0"/>
              <a:t>senza i canali</a:t>
            </a:r>
            <a:r>
              <a:rPr lang="it-IT" sz="2000" b="0" i="0" u="none" strike="noStrike" baseline="0" dirty="0"/>
              <a:t> </a:t>
            </a:r>
            <a:r>
              <a:rPr lang="it-IT" sz="2000" b="1" i="0" u="none" strike="noStrike" baseline="0" dirty="0" err="1">
                <a:latin typeface="LMSans10-Regular"/>
              </a:rPr>
              <a:t>cutHair</a:t>
            </a:r>
            <a:r>
              <a:rPr lang="it-IT" sz="2000" b="0" i="0" u="none" strike="noStrike" baseline="0" dirty="0"/>
              <a:t> </a:t>
            </a:r>
            <a:r>
              <a:rPr lang="it-IT" sz="1800" b="0" i="0" u="none" strike="noStrike" baseline="0" dirty="0"/>
              <a:t>e</a:t>
            </a:r>
            <a:r>
              <a:rPr lang="it-IT" sz="2000" b="0" i="0" u="none" strike="noStrike" baseline="0" dirty="0"/>
              <a:t> </a:t>
            </a:r>
            <a:r>
              <a:rPr lang="it-IT" sz="2000" b="1" i="0" u="none" strike="noStrike" baseline="0" dirty="0" err="1">
                <a:latin typeface="LMSans10-Regular"/>
              </a:rPr>
              <a:t>getHairCut</a:t>
            </a:r>
            <a:r>
              <a:rPr lang="it-IT" sz="2000" b="1" i="0" dirty="0">
                <a:latin typeface="LMSans10-Regular"/>
              </a:rPr>
              <a:t>-</a:t>
            </a:r>
            <a:r>
              <a:rPr lang="it-IT" sz="2000" b="1" i="1" dirty="0">
                <a:latin typeface="LMSans10-Regular"/>
              </a:rPr>
              <a:t>i</a:t>
            </a:r>
            <a:r>
              <a:rPr lang="it-IT" sz="2000" i="0" dirty="0">
                <a:latin typeface="LMSans10-Regular"/>
              </a:rPr>
              <a:t>.</a:t>
            </a:r>
          </a:p>
          <a:p>
            <a:pPr lvl="1"/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  <a:ea typeface="+mn-ea"/>
                <a:cs typeface="+mn-cs"/>
              </a:rPr>
              <a:t>Sys2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versione di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  <a:ea typeface="+mn-ea"/>
                <a:cs typeface="+mn-cs"/>
              </a:rPr>
              <a:t>Sys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senza i canali </a:t>
            </a:r>
            <a:r>
              <a:rPr lang="it-IT" sz="2000" b="1" i="0" u="none" strike="noStrike" baseline="0" dirty="0" err="1">
                <a:latin typeface="LMSans10-Regular"/>
              </a:rPr>
              <a:t>enter</a:t>
            </a:r>
            <a:r>
              <a:rPr lang="it-IT" sz="2000" b="1" i="0" u="none" strike="noStrike" baseline="0" dirty="0">
                <a:latin typeface="LMSans10-Regular"/>
              </a:rPr>
              <a:t>-</a:t>
            </a:r>
            <a:r>
              <a:rPr lang="it-IT" sz="2000" b="1" i="1" u="none" strike="noStrike" baseline="0" dirty="0">
                <a:latin typeface="LMMathItalic8-Regular"/>
              </a:rPr>
              <a:t>i</a:t>
            </a:r>
            <a:r>
              <a:rPr lang="it-IT" sz="2000" b="0" i="1" u="none" strike="noStrike" baseline="0" dirty="0">
                <a:latin typeface="LMMathItalic8-Regular"/>
              </a:rPr>
              <a:t> </a:t>
            </a:r>
            <a:r>
              <a:rPr lang="it-IT" sz="1800" b="0" i="0" u="none" strike="noStrike" baseline="0" dirty="0">
                <a:latin typeface="+mj-lt"/>
              </a:rPr>
              <a:t>e</a:t>
            </a:r>
            <a:r>
              <a:rPr lang="it-IT" sz="2000" b="0" i="0" u="none" strike="noStrike" baseline="0" dirty="0">
                <a:latin typeface="LMRoman10-Regular"/>
              </a:rPr>
              <a:t> </a:t>
            </a:r>
            <a:r>
              <a:rPr lang="it-IT" sz="2000" b="1" i="0" u="none" strike="noStrike" baseline="0" dirty="0">
                <a:latin typeface="LMSans10-Regular"/>
              </a:rPr>
              <a:t>exit-</a:t>
            </a:r>
            <a:r>
              <a:rPr lang="it-IT" sz="2000" b="1" i="1" u="none" strike="noStrike" baseline="0" dirty="0">
                <a:latin typeface="LMMathItalic8-Regular"/>
              </a:rPr>
              <a:t>i</a:t>
            </a:r>
            <a:r>
              <a:rPr lang="it-IT" sz="2000" b="0" i="0" u="none" strike="noStrike" baseline="0" dirty="0">
                <a:latin typeface="LMRoman10-Regular"/>
              </a:rPr>
              <a:t>. </a:t>
            </a:r>
          </a:p>
          <a:p>
            <a:pPr marL="0" indent="0">
              <a:buNone/>
            </a:pPr>
            <a:r>
              <a:rPr lang="it-IT" sz="2000" dirty="0"/>
              <a:t>Allora si ha che:</a:t>
            </a:r>
          </a:p>
          <a:p>
            <a:pPr lvl="1"/>
            <a:r>
              <a:rPr lang="en-US" sz="2000" b="1" u="none" strike="noStrike" baseline="0" dirty="0" err="1">
                <a:latin typeface="LMSans10-Regular"/>
              </a:rPr>
              <a:t>mayeq</a:t>
            </a:r>
            <a:r>
              <a:rPr lang="en-US" sz="2000" b="1" u="none" strike="noStrike" baseline="0" dirty="0">
                <a:latin typeface="LMSans10-Regular"/>
              </a:rPr>
              <a:t>(Sys1,SpecM) </a:t>
            </a:r>
            <a:r>
              <a:rPr lang="it-IT" sz="1800" b="0" u="none" strike="noStrike" baseline="0" dirty="0"/>
              <a:t>ritorna</a:t>
            </a:r>
            <a:r>
              <a:rPr lang="en-US" sz="1600" b="0" u="none" strike="noStrike" baseline="0" dirty="0"/>
              <a:t> </a:t>
            </a:r>
            <a:r>
              <a:rPr lang="en-US" sz="1600" b="1" u="none" strike="noStrike" baseline="0" dirty="0"/>
              <a:t>True </a:t>
            </a:r>
            <a:r>
              <a:rPr lang="it-IT" sz="1800" b="0" i="0" u="none" strike="noStrike" baseline="0" dirty="0"/>
              <a:t>e</a:t>
            </a:r>
            <a:r>
              <a:rPr lang="it-IT" sz="1400" b="0" i="0" u="none" strike="noStrike" baseline="0" dirty="0"/>
              <a:t> </a:t>
            </a:r>
            <a:r>
              <a:rPr lang="it-IT" sz="1800" b="0" u="none" strike="noStrike" baseline="0" dirty="0"/>
              <a:t>quindi</a:t>
            </a:r>
            <a:r>
              <a:rPr lang="en-US" sz="1400" b="0" u="none" strike="noStrike" baseline="0" dirty="0"/>
              <a:t> </a:t>
            </a:r>
            <a:r>
              <a:rPr lang="it-IT" sz="2000" b="1" i="0" u="none" strike="noStrike" baseline="0" dirty="0" err="1">
                <a:latin typeface="LMRoman10-Regular"/>
              </a:rPr>
              <a:t>Tr</a:t>
            </a:r>
            <a:r>
              <a:rPr lang="it-IT" sz="2000" b="1" i="0" u="none" strike="noStrike" baseline="0" dirty="0">
                <a:latin typeface="LMRoman10-Regular"/>
              </a:rPr>
              <a:t>(Sys1) = </a:t>
            </a:r>
            <a:r>
              <a:rPr lang="it-IT" sz="2000" b="1" i="0" u="none" strike="noStrike" baseline="0" dirty="0" err="1">
                <a:latin typeface="LMRoman10-Regular"/>
              </a:rPr>
              <a:t>Tr</a:t>
            </a:r>
            <a:r>
              <a:rPr lang="it-IT" sz="2000" b="1" i="0" u="none" strike="noStrike" baseline="0" dirty="0">
                <a:latin typeface="LMRoman10-Regular"/>
              </a:rPr>
              <a:t>(</a:t>
            </a:r>
            <a:r>
              <a:rPr lang="it-IT" sz="2000" b="1" i="0" u="none" strike="noStrike" baseline="0" dirty="0" err="1">
                <a:latin typeface="LMRoman10-Regular"/>
              </a:rPr>
              <a:t>SpecM</a:t>
            </a:r>
            <a:r>
              <a:rPr lang="it-IT" sz="2000" b="1" i="0" u="none" strike="noStrike" baseline="0" dirty="0">
                <a:latin typeface="LMRoman10-Regular"/>
              </a:rPr>
              <a:t>).</a:t>
            </a:r>
          </a:p>
          <a:p>
            <a:pPr lvl="1"/>
            <a:r>
              <a:rPr lang="en-US" sz="2000" b="1" u="none" strike="noStrike" baseline="0" dirty="0" err="1">
                <a:latin typeface="LMSans10-Regular"/>
              </a:rPr>
              <a:t>mayeq</a:t>
            </a:r>
            <a:r>
              <a:rPr lang="en-US" sz="2000" b="1" u="none" strike="noStrike" baseline="0" dirty="0">
                <a:latin typeface="LMSans10-Regular"/>
              </a:rPr>
              <a:t>(Sys2,SpecC) </a:t>
            </a:r>
            <a:r>
              <a:rPr lang="it-IT" sz="1800" b="0" u="none" strike="noStrike" baseline="0" dirty="0"/>
              <a:t>ritorna</a:t>
            </a:r>
            <a:r>
              <a:rPr lang="en-US" sz="1600" b="0" u="none" strike="noStrike" baseline="0" dirty="0"/>
              <a:t> </a:t>
            </a:r>
            <a:r>
              <a:rPr lang="en-US" sz="1600" b="1" u="none" strike="noStrike" baseline="0" dirty="0"/>
              <a:t>True</a:t>
            </a:r>
            <a:r>
              <a:rPr lang="en-US" sz="1600" b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b="0" i="0" u="none" strike="noStrike" baseline="0" dirty="0"/>
              <a:t>e</a:t>
            </a:r>
            <a:r>
              <a:rPr lang="it-IT" sz="2000" b="0" i="0" u="none" strike="noStrike" baseline="0" dirty="0"/>
              <a:t> </a:t>
            </a:r>
            <a:r>
              <a:rPr lang="it-IT" sz="1800" b="0" u="none" strike="noStrike" baseline="0" dirty="0"/>
              <a:t>quindi</a:t>
            </a:r>
            <a:r>
              <a:rPr lang="en-US" sz="2000" b="0" u="none" strike="noStrike" baseline="0" dirty="0"/>
              <a:t> </a:t>
            </a:r>
            <a:r>
              <a:rPr lang="it-IT" sz="2000" b="1" i="0" u="none" strike="noStrike" baseline="0" dirty="0" err="1">
                <a:latin typeface="LMRoman10-Regular"/>
              </a:rPr>
              <a:t>Tr</a:t>
            </a:r>
            <a:r>
              <a:rPr lang="it-IT" sz="2000" b="1" i="0" u="none" strike="noStrike" baseline="0" dirty="0">
                <a:latin typeface="LMRoman10-Regular"/>
              </a:rPr>
              <a:t>(Sys2) = </a:t>
            </a:r>
            <a:r>
              <a:rPr lang="it-IT" sz="2000" b="1" i="0" u="none" strike="noStrike" baseline="0" dirty="0" err="1">
                <a:latin typeface="LMRoman10-Regular"/>
              </a:rPr>
              <a:t>Tr</a:t>
            </a:r>
            <a:r>
              <a:rPr lang="it-IT" sz="2000" b="1" i="0" u="none" strike="noStrike" baseline="0" dirty="0">
                <a:latin typeface="LMRoman10-Regular"/>
              </a:rPr>
              <a:t>(</a:t>
            </a:r>
            <a:r>
              <a:rPr lang="it-IT" sz="2000" b="1" i="0" u="none" strike="noStrike" baseline="0" dirty="0" err="1">
                <a:latin typeface="LMRoman10-Regular"/>
              </a:rPr>
              <a:t>SpecC</a:t>
            </a:r>
            <a:r>
              <a:rPr lang="it-IT" sz="2000" b="1" i="0" u="none" strike="noStrike" baseline="0" dirty="0">
                <a:latin typeface="LMRoman10-Regular"/>
              </a:rPr>
              <a:t>).</a:t>
            </a:r>
            <a:endParaRPr lang="en-US" sz="2000" b="1" u="none" strike="noStrik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MSans10-Regular"/>
            </a:endParaRPr>
          </a:p>
          <a:p>
            <a:pPr marL="274320" lvl="1" indent="0">
              <a:buNone/>
            </a:pPr>
            <a:endParaRPr lang="en-US" sz="1800" b="0" u="none" strike="noStrik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MSans10-Regular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5E52078-1C0A-47A2-A545-0B5C7CD2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10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54199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37966D-D27C-45CC-A1B8-BD4F48C5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Verifica tramite HML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A3BF2A-28F9-4202-B696-11B93DD5D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8289"/>
            <a:ext cx="10058400" cy="44444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/>
              <a:t>Nelle verifiche verranno usate le seguenti formule:</a:t>
            </a:r>
          </a:p>
          <a:p>
            <a:r>
              <a:rPr lang="it-IT" sz="2000" b="1" dirty="0" err="1">
                <a:latin typeface="LMSans10-Regular"/>
              </a:rPr>
              <a:t>Inv</a:t>
            </a:r>
            <a:r>
              <a:rPr lang="it-IT" sz="2000" b="1" dirty="0">
                <a:latin typeface="LMSans10-Regular"/>
              </a:rPr>
              <a:t>(P) = max(X.(P &amp; [-]X));</a:t>
            </a:r>
          </a:p>
          <a:p>
            <a:pPr marL="274320" lvl="1" indent="0">
              <a:buNone/>
            </a:pPr>
            <a:r>
              <a:rPr lang="it-IT" sz="1600" dirty="0"/>
              <a:t>Sempre vera la proprietà P.</a:t>
            </a:r>
          </a:p>
          <a:p>
            <a:r>
              <a:rPr lang="it-IT" sz="2000" b="1" dirty="0">
                <a:latin typeface="LMSans10-Regular"/>
              </a:rPr>
              <a:t>Pos(P) = min(X. (P | &lt;-&gt; X)); </a:t>
            </a:r>
          </a:p>
          <a:p>
            <a:pPr marL="274320" lvl="1" indent="0">
              <a:buNone/>
            </a:pPr>
            <a:r>
              <a:rPr lang="it-IT" sz="1600" dirty="0"/>
              <a:t>Esiste un stato in cui vale la proprietà P.</a:t>
            </a:r>
          </a:p>
          <a:p>
            <a:r>
              <a:rPr lang="it-IT" sz="2000" b="1" dirty="0" err="1">
                <a:latin typeface="LMSans10-Regular"/>
              </a:rPr>
              <a:t>WeakEven</a:t>
            </a:r>
            <a:r>
              <a:rPr lang="it-IT" sz="2000" b="1" dirty="0">
                <a:latin typeface="LMSans10-Regular"/>
              </a:rPr>
              <a:t>(P) = min(X. (P | «</a:t>
            </a:r>
            <a:r>
              <a:rPr lang="it-IT" sz="2000" b="1" dirty="0" err="1">
                <a:latin typeface="LMSans10-Regular"/>
              </a:rPr>
              <a:t>eps</a:t>
            </a:r>
            <a:r>
              <a:rPr lang="it-IT" sz="2000" b="1" dirty="0">
                <a:latin typeface="LMSans10-Regular"/>
              </a:rPr>
              <a:t>»&lt;-tau&gt;«</a:t>
            </a:r>
            <a:r>
              <a:rPr lang="it-IT" sz="2000" b="1" dirty="0" err="1">
                <a:latin typeface="LMSans10-Regular"/>
              </a:rPr>
              <a:t>eps»T</a:t>
            </a:r>
            <a:r>
              <a:rPr lang="it-IT" sz="2000" b="1" dirty="0">
                <a:latin typeface="LMSans10-Regular"/>
              </a:rPr>
              <a:t> &amp; [[</a:t>
            </a:r>
            <a:r>
              <a:rPr lang="it-IT" sz="2000" b="1" dirty="0" err="1">
                <a:latin typeface="LMSans10-Regular"/>
              </a:rPr>
              <a:t>eps</a:t>
            </a:r>
            <a:r>
              <a:rPr lang="it-IT" sz="2000" b="1" dirty="0">
                <a:latin typeface="LMSans10-Regular"/>
              </a:rPr>
              <a:t>]][-tau][[</a:t>
            </a:r>
            <a:r>
              <a:rPr lang="it-IT" sz="2000" b="1" dirty="0" err="1">
                <a:latin typeface="LMSans10-Regular"/>
              </a:rPr>
              <a:t>eps</a:t>
            </a:r>
            <a:r>
              <a:rPr lang="it-IT" sz="2000" b="1" dirty="0">
                <a:latin typeface="LMSans10-Regular"/>
              </a:rPr>
              <a:t>]] X )));</a:t>
            </a:r>
          </a:p>
          <a:p>
            <a:pPr marL="274320" lvl="1" indent="0">
              <a:buNone/>
            </a:pPr>
            <a:r>
              <a:rPr lang="it-IT" sz="1600" dirty="0"/>
              <a:t>P vale subito oppure in qualsiasi modo si avanzi poi P è vero. Quindi è possibile fare un passo non interno e comunque lo si faccia poi ad un certo punto P è vero.</a:t>
            </a:r>
          </a:p>
          <a:p>
            <a:r>
              <a:rPr lang="it-IT" sz="2000" b="1" dirty="0" err="1">
                <a:latin typeface="LMSans10-Regular"/>
              </a:rPr>
              <a:t>WUntil</a:t>
            </a:r>
            <a:r>
              <a:rPr lang="it-IT" sz="2000" b="1" dirty="0">
                <a:latin typeface="LMSans10-Regular"/>
              </a:rPr>
              <a:t>(P,Q) = max(X. Q | (P &amp; [-]X)); </a:t>
            </a:r>
          </a:p>
          <a:p>
            <a:pPr marL="274320" lvl="1" indent="0">
              <a:buNone/>
            </a:pPr>
            <a:r>
              <a:rPr lang="it-IT" sz="1600" dirty="0" err="1"/>
              <a:t>Until</a:t>
            </a:r>
            <a:r>
              <a:rPr lang="it-IT" sz="1600" dirty="0"/>
              <a:t> in versione </a:t>
            </a:r>
            <a:r>
              <a:rPr lang="it-IT" sz="1600" dirty="0" err="1"/>
              <a:t>weak</a:t>
            </a:r>
            <a:r>
              <a:rPr lang="it-IT" sz="1600" dirty="0"/>
              <a:t>. Vale la proprietà P finché non diventa vera Q cioè l’esecuzione arriva un stato dove è possibile eseguire ciò che indica Q.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ECCD4C-EC0F-4DF2-BC7D-9108DE0D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11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1793306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D20D25-A0B1-4ADB-BA2E-166543FB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Assenza di deadlock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D110A7-8EF2-434B-AEE6-DF8B5854F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Il sistema riesce sempre a eseguire un passo senza rimanere bloccato.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2200" b="1" dirty="0" err="1">
                <a:latin typeface="LMSans10-Regular"/>
              </a:rPr>
              <a:t>NoDeadlock</a:t>
            </a:r>
            <a:r>
              <a:rPr lang="it-IT" sz="2200" b="1" dirty="0">
                <a:latin typeface="LMSans10-Regular"/>
              </a:rPr>
              <a:t> = </a:t>
            </a:r>
            <a:r>
              <a:rPr lang="it-IT" sz="2200" b="1" dirty="0" err="1">
                <a:latin typeface="LMSans10-Regular"/>
              </a:rPr>
              <a:t>Inv</a:t>
            </a:r>
            <a:r>
              <a:rPr lang="it-IT" sz="2200" b="1" dirty="0">
                <a:latin typeface="LMSans10-Regular"/>
              </a:rPr>
              <a:t>(&lt;-&gt;T);</a:t>
            </a:r>
          </a:p>
          <a:p>
            <a:pPr marL="0" indent="0" algn="ctr">
              <a:buNone/>
            </a:pPr>
            <a:endParaRPr lang="it-IT" sz="2400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Con il commando </a:t>
            </a:r>
            <a:r>
              <a:rPr lang="it-IT" sz="1800" b="1" dirty="0" err="1"/>
              <a:t>checkprop</a:t>
            </a:r>
            <a:r>
              <a:rPr lang="it-IT" sz="1800" b="1" dirty="0"/>
              <a:t>(</a:t>
            </a:r>
            <a:r>
              <a:rPr lang="it-IT" sz="1800" b="1" dirty="0" err="1"/>
              <a:t>Sys</a:t>
            </a:r>
            <a:r>
              <a:rPr lang="it-IT" sz="1800" b="1" dirty="0"/>
              <a:t>, </a:t>
            </a:r>
            <a:r>
              <a:rPr lang="it-IT" sz="1800" b="1" dirty="0" err="1"/>
              <a:t>Nodeadlock</a:t>
            </a:r>
            <a:r>
              <a:rPr lang="it-IT" sz="1800" b="1" dirty="0"/>
              <a:t>) </a:t>
            </a:r>
            <a:r>
              <a:rPr lang="it-IT" sz="1800" dirty="0"/>
              <a:t>si ottiene </a:t>
            </a:r>
            <a:r>
              <a:rPr lang="it-IT" sz="1800" b="1" dirty="0"/>
              <a:t>True.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Il sistema non va mai in deadlock.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1F1D534-0480-4C9F-B3E3-7B689842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12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50161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F8336-9AA8-4E84-91EC-5EBA148F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Presenza di </a:t>
            </a:r>
            <a:r>
              <a:rPr lang="it-IT" dirty="0" err="1"/>
              <a:t>Livelock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39232C-BC82-47F0-9F38-6DAB6CF0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it-IT" sz="1800" b="1" dirty="0"/>
          </a:p>
          <a:p>
            <a:pPr marL="0" indent="0" algn="ctr">
              <a:buNone/>
            </a:pPr>
            <a:r>
              <a:rPr lang="it-IT" sz="2000" b="1" dirty="0" err="1">
                <a:latin typeface="LMSans10-Regular"/>
              </a:rPr>
              <a:t>TauLoop</a:t>
            </a:r>
            <a:r>
              <a:rPr lang="it-IT" sz="2000" b="1" dirty="0">
                <a:latin typeface="LMSans10-Regular"/>
              </a:rPr>
              <a:t> = max (X. &lt;tau&gt; X);</a:t>
            </a:r>
          </a:p>
          <a:p>
            <a:pPr marL="0" indent="0" algn="ctr">
              <a:buNone/>
            </a:pPr>
            <a:r>
              <a:rPr lang="it-IT" sz="2000" b="1" dirty="0" err="1">
                <a:latin typeface="LMSans10-Regular"/>
              </a:rPr>
              <a:t>Livelock</a:t>
            </a:r>
            <a:r>
              <a:rPr lang="it-IT" sz="2000" b="1" dirty="0">
                <a:latin typeface="LMSans10-Regular"/>
              </a:rPr>
              <a:t> = Pos( </a:t>
            </a:r>
            <a:r>
              <a:rPr lang="it-IT" sz="2000" b="1" dirty="0" err="1">
                <a:latin typeface="LMSans10-Regular"/>
              </a:rPr>
              <a:t>TauLoop</a:t>
            </a:r>
            <a:r>
              <a:rPr lang="it-IT" sz="2000" b="1" dirty="0">
                <a:latin typeface="LMSans10-Regular"/>
              </a:rPr>
              <a:t> );</a:t>
            </a:r>
          </a:p>
          <a:p>
            <a:pPr marL="0" indent="0" algn="ctr">
              <a:buNone/>
            </a:pPr>
            <a:endParaRPr lang="it-IT" sz="1800" b="1" dirty="0"/>
          </a:p>
          <a:p>
            <a:pPr marL="0" indent="0">
              <a:buNone/>
            </a:pPr>
            <a:r>
              <a:rPr lang="it-IT" sz="2000" dirty="0"/>
              <a:t>Attraverso </a:t>
            </a:r>
            <a:r>
              <a:rPr lang="it-IT" sz="2000" b="1" dirty="0" err="1"/>
              <a:t>checkprop</a:t>
            </a:r>
            <a:r>
              <a:rPr lang="it-IT" sz="2000" b="1" dirty="0"/>
              <a:t>(</a:t>
            </a:r>
            <a:r>
              <a:rPr lang="it-IT" sz="2000" b="1" dirty="0" err="1"/>
              <a:t>Sys</a:t>
            </a:r>
            <a:r>
              <a:rPr lang="it-IT" sz="2000" b="1" dirty="0"/>
              <a:t>, </a:t>
            </a:r>
            <a:r>
              <a:rPr lang="it-IT" sz="2000" b="1" dirty="0" err="1"/>
              <a:t>Livelock</a:t>
            </a:r>
            <a:r>
              <a:rPr lang="it-IT" sz="2000" b="1" dirty="0"/>
              <a:t>) </a:t>
            </a:r>
            <a:r>
              <a:rPr lang="it-IT" sz="2000" dirty="0"/>
              <a:t>si ottiene </a:t>
            </a:r>
            <a:r>
              <a:rPr lang="it-IT" sz="2000" b="1" dirty="0"/>
              <a:t>False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r>
              <a:rPr lang="it-IT" sz="2000" dirty="0"/>
              <a:t>Non vi è la presenza di </a:t>
            </a:r>
            <a:r>
              <a:rPr lang="it-IT" sz="2000" dirty="0" err="1"/>
              <a:t>Livelock</a:t>
            </a:r>
            <a:r>
              <a:rPr lang="it-IT" sz="2000" dirty="0"/>
              <a:t>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112A8D-36C4-47C0-BEBE-42AFD404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13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1619566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B69D8-8E17-4948-8BBD-3AA38FF0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Mutua esclusione contatore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BF2A75-5829-4942-8CBE-0FDDBC3A9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Al più un solo processo </a:t>
            </a:r>
            <a:r>
              <a:rPr lang="it-IT" sz="1800" b="1" dirty="0">
                <a:latin typeface="LMSans10-Regular"/>
              </a:rPr>
              <a:t>Customer-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 può modificare il contatore </a:t>
            </a:r>
          </a:p>
          <a:p>
            <a:pPr marL="0" indent="0">
              <a:buNone/>
            </a:pPr>
            <a:r>
              <a:rPr lang="it-IT" sz="1800" dirty="0"/>
              <a:t>È sempre vero che al più solo uno dei tre processi è in grado di fare </a:t>
            </a:r>
            <a:r>
              <a:rPr lang="it-IT" sz="1800" b="1" dirty="0">
                <a:latin typeface="LMSans10-Regular"/>
              </a:rPr>
              <a:t>exit-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2000" b="1" dirty="0" err="1">
                <a:latin typeface="LMSans10-Regular"/>
              </a:rPr>
              <a:t>MutexC</a:t>
            </a:r>
            <a:r>
              <a:rPr lang="it-IT" sz="2000" b="1" dirty="0">
                <a:latin typeface="LMSans10-Regular"/>
              </a:rPr>
              <a:t> = </a:t>
            </a:r>
            <a:r>
              <a:rPr lang="it-IT" sz="2000" b="1" dirty="0" err="1">
                <a:latin typeface="LMSans10-Regular"/>
              </a:rPr>
              <a:t>Inv</a:t>
            </a:r>
            <a:r>
              <a:rPr lang="it-IT" sz="2000" b="1" dirty="0">
                <a:latin typeface="LMSans10-Regular"/>
              </a:rPr>
              <a:t>( ([[exit1]]F | [[exit2]]F) &amp; ([[exit2]]F | [[exit3]]F) &amp; ([[exit1]]F | [[exit3]]F));</a:t>
            </a:r>
          </a:p>
          <a:p>
            <a:pPr marL="0" indent="0">
              <a:buNone/>
            </a:pPr>
            <a:endParaRPr lang="it-IT" sz="1800" b="1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Con il commando </a:t>
            </a:r>
            <a:r>
              <a:rPr lang="it-IT" sz="1800" b="1" dirty="0" err="1"/>
              <a:t>checkprop</a:t>
            </a:r>
            <a:r>
              <a:rPr lang="it-IT" sz="1800" b="1" dirty="0"/>
              <a:t>(</a:t>
            </a:r>
            <a:r>
              <a:rPr lang="it-IT" sz="1800" b="1" dirty="0" err="1"/>
              <a:t>Sys</a:t>
            </a:r>
            <a:r>
              <a:rPr lang="it-IT" sz="1800" b="1" dirty="0"/>
              <a:t>, </a:t>
            </a:r>
            <a:r>
              <a:rPr lang="it-IT" sz="1800" b="1" dirty="0" err="1"/>
              <a:t>MutexC</a:t>
            </a:r>
            <a:r>
              <a:rPr lang="it-IT" sz="1800" b="1" dirty="0"/>
              <a:t>) </a:t>
            </a:r>
            <a:r>
              <a:rPr lang="it-IT" sz="1800" dirty="0"/>
              <a:t>si ottiene </a:t>
            </a:r>
            <a:r>
              <a:rPr lang="it-IT" sz="1800" b="1" dirty="0"/>
              <a:t>True.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Vale la mutua esclusione.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3B77F62-0340-4BC3-ADF8-C1C2F34C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14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1955208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B0E7D-88D9-4BCB-992D-DB9B7666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Mutua</a:t>
            </a:r>
            <a:r>
              <a:rPr lang="it-IT" sz="3600" dirty="0"/>
              <a:t> esclusione nell’esecuzione del taglio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27C00D-A7E8-42B9-8F3E-B2A1AC27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Ogni cliente viene servito uno alla volta.</a:t>
            </a:r>
          </a:p>
          <a:p>
            <a:pPr marL="0" indent="0">
              <a:buNone/>
            </a:pPr>
            <a:r>
              <a:rPr lang="it-IT" sz="1800" dirty="0"/>
              <a:t>È sempre vero che al più solo uno dei tre processi è in grado di fare </a:t>
            </a:r>
            <a:r>
              <a:rPr lang="it-IT" sz="1800" b="1" dirty="0" err="1">
                <a:latin typeface="LMSans10-Regular"/>
              </a:rPr>
              <a:t>getHairCut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2000" b="1" dirty="0" err="1">
                <a:latin typeface="LMSans10-Regular"/>
              </a:rPr>
              <a:t>MutexB</a:t>
            </a:r>
            <a:r>
              <a:rPr lang="it-IT" sz="2000" b="1" dirty="0">
                <a:latin typeface="LMSans10-Regular"/>
              </a:rPr>
              <a:t> = </a:t>
            </a:r>
            <a:r>
              <a:rPr lang="it-IT" sz="2000" b="1" dirty="0" err="1">
                <a:latin typeface="LMSans10-Regular"/>
              </a:rPr>
              <a:t>Inv</a:t>
            </a:r>
            <a:r>
              <a:rPr lang="it-IT" sz="2000" b="1" dirty="0">
                <a:latin typeface="LMSans10-Regular"/>
              </a:rPr>
              <a:t>(([[getHairCut1]]F | [[getHairCut2]]F) &amp; ([[getHairCut2]]F |</a:t>
            </a:r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[[getHairCut3]]F) &amp; ([[getHairCut1]]F | [[getHairCut3]]F)); </a:t>
            </a:r>
          </a:p>
          <a:p>
            <a:pPr marL="0" indent="0" algn="ctr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1800" dirty="0"/>
              <a:t>Con il commando </a:t>
            </a:r>
            <a:r>
              <a:rPr lang="it-IT" sz="1800" b="1" dirty="0" err="1"/>
              <a:t>checkprop</a:t>
            </a:r>
            <a:r>
              <a:rPr lang="it-IT" sz="1800" b="1" dirty="0"/>
              <a:t>(</a:t>
            </a:r>
            <a:r>
              <a:rPr lang="it-IT" sz="1800" b="1" dirty="0" err="1"/>
              <a:t>Sys</a:t>
            </a:r>
            <a:r>
              <a:rPr lang="it-IT" sz="1800" b="1" dirty="0"/>
              <a:t>, </a:t>
            </a:r>
            <a:r>
              <a:rPr lang="it-IT" sz="1800" b="1" dirty="0" err="1"/>
              <a:t>MutexB</a:t>
            </a:r>
            <a:r>
              <a:rPr lang="it-IT" sz="1800" b="1" dirty="0"/>
              <a:t>) </a:t>
            </a:r>
            <a:r>
              <a:rPr lang="it-IT" sz="1800" dirty="0"/>
              <a:t>si ottiene </a:t>
            </a:r>
            <a:r>
              <a:rPr lang="it-IT" sz="1800" b="1" dirty="0"/>
              <a:t>True.</a:t>
            </a:r>
          </a:p>
          <a:p>
            <a:pPr marL="0" indent="0">
              <a:buNone/>
            </a:pPr>
            <a:r>
              <a:rPr lang="it-IT" sz="1800" dirty="0"/>
              <a:t>Vale la mutua esclusione.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0F56FB1-1526-4453-9F8B-D3492C9B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15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41834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DD48CA-A205-41B1-BE1C-46493E2F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000" dirty="0"/>
              <a:t>Verifica comportamento del barbiere nell’attesa dell’arrivo di un nuovo cliente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1D0A2A-BB7B-4CBD-98DA-CC908B0F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65" y="2103120"/>
            <a:ext cx="10784263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Il barbiere aspetta, cioè dorme, finché non entra un cliente.</a:t>
            </a:r>
          </a:p>
          <a:p>
            <a:pPr marL="0" indent="0">
              <a:buNone/>
            </a:pPr>
            <a:r>
              <a:rPr lang="it-IT" sz="1800" dirty="0"/>
              <a:t>Si aggiungo i canali </a:t>
            </a:r>
            <a:r>
              <a:rPr lang="it-IT" sz="1800" b="1" dirty="0" err="1">
                <a:latin typeface="LMSans10-Regular"/>
              </a:rPr>
              <a:t>entered</a:t>
            </a:r>
            <a:r>
              <a:rPr lang="it-IT" sz="1800" dirty="0"/>
              <a:t> in tutti i processi</a:t>
            </a:r>
            <a:r>
              <a:rPr lang="it-IT" sz="1800" b="1" dirty="0">
                <a:latin typeface="LMSans10-Regular"/>
              </a:rPr>
              <a:t> C-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, quindi: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C-i = semCustomer.entered.’semBarber.getHairCut-i.semCustomerDone.’semBarberDone.</a:t>
            </a:r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’enter.enter-i.exit-i.’</a:t>
            </a:r>
            <a:r>
              <a:rPr lang="it-IT" sz="2000" b="1" dirty="0" err="1">
                <a:latin typeface="LMSans10-Regular"/>
              </a:rPr>
              <a:t>decExit.Customer</a:t>
            </a:r>
            <a:r>
              <a:rPr lang="it-IT" sz="2000" b="1" dirty="0">
                <a:latin typeface="LMSans10-Regular"/>
              </a:rPr>
              <a:t>-i;</a:t>
            </a:r>
          </a:p>
          <a:p>
            <a:pPr marL="0" indent="0" algn="ctr">
              <a:buNone/>
            </a:pPr>
            <a:endParaRPr lang="it-IT" sz="2000" b="1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Mentre nel processo </a:t>
            </a:r>
            <a:r>
              <a:rPr lang="it-IT" sz="1800" b="1" dirty="0">
                <a:latin typeface="LMSans10-Regular"/>
              </a:rPr>
              <a:t>Barber</a:t>
            </a:r>
            <a:r>
              <a:rPr lang="it-IT" sz="1800" dirty="0"/>
              <a:t> si aggiungono </a:t>
            </a:r>
            <a:r>
              <a:rPr lang="it-IT" sz="1800" b="1" dirty="0" err="1">
                <a:latin typeface="LMSans10-Regular"/>
              </a:rPr>
              <a:t>sleep</a:t>
            </a:r>
            <a:r>
              <a:rPr lang="it-IT" sz="1800" dirty="0"/>
              <a:t> e </a:t>
            </a:r>
            <a:r>
              <a:rPr lang="it-IT" sz="1800" b="1" dirty="0" err="1">
                <a:latin typeface="LMSans10-Regular"/>
              </a:rPr>
              <a:t>waked</a:t>
            </a:r>
            <a:r>
              <a:rPr lang="it-IT" sz="1800" dirty="0"/>
              <a:t>, quindi: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Barber = sleep.’semCustomer.waked.semBarber.cutHair.’semCustomerDone.semBarberDone.Barber;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05B94C-0A9D-4899-A84A-ABE0D863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16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3611702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19888-4BED-4DEB-B626-4654C576F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55423"/>
            <a:ext cx="10058400" cy="4397321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>
                <a:latin typeface="+mj-lt"/>
              </a:rPr>
              <a:t>È sempre vero che in qualunque modo venga eseguito </a:t>
            </a:r>
            <a:r>
              <a:rPr lang="it-IT" sz="1800" b="1" dirty="0" err="1">
                <a:latin typeface="LMSans10-Regular"/>
              </a:rPr>
              <a:t>sleep</a:t>
            </a:r>
            <a:r>
              <a:rPr lang="it-IT" sz="1800" dirty="0">
                <a:latin typeface="+mj-lt"/>
              </a:rPr>
              <a:t> è vero che il processo </a:t>
            </a:r>
            <a:r>
              <a:rPr lang="it-IT" sz="1800" b="1" dirty="0">
                <a:latin typeface="LMSans10-Regular"/>
              </a:rPr>
              <a:t>Barber</a:t>
            </a:r>
            <a:r>
              <a:rPr lang="it-IT" sz="1800" dirty="0">
                <a:latin typeface="+mj-lt"/>
              </a:rPr>
              <a:t> non sa fare </a:t>
            </a:r>
            <a:r>
              <a:rPr lang="it-IT" sz="1800" b="1" dirty="0" err="1">
                <a:latin typeface="LMSans10-Regular"/>
              </a:rPr>
              <a:t>waked</a:t>
            </a:r>
            <a:r>
              <a:rPr lang="it-IT" sz="1800" dirty="0">
                <a:latin typeface="+mj-lt"/>
              </a:rPr>
              <a:t> finché non diventa vero che un processo </a:t>
            </a:r>
            <a:r>
              <a:rPr lang="it-IT" sz="1800" b="1" dirty="0">
                <a:latin typeface="LMSans10-Regular"/>
              </a:rPr>
              <a:t>Customer-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>
                <a:latin typeface="+mj-lt"/>
              </a:rPr>
              <a:t> può fare </a:t>
            </a:r>
            <a:r>
              <a:rPr lang="it-IT" sz="1800" b="1" dirty="0" err="1">
                <a:latin typeface="LMSans10-Regular"/>
              </a:rPr>
              <a:t>entered</a:t>
            </a:r>
            <a:r>
              <a:rPr lang="it-IT" sz="1800" dirty="0">
                <a:latin typeface="+mj-lt"/>
              </a:rPr>
              <a:t>.</a:t>
            </a:r>
          </a:p>
          <a:p>
            <a:pPr marL="0" indent="0">
              <a:buNone/>
            </a:pPr>
            <a:endParaRPr lang="it-IT" sz="1800" dirty="0">
              <a:latin typeface="+mj-lt"/>
            </a:endParaRPr>
          </a:p>
          <a:p>
            <a:pPr marL="0" indent="0" algn="ctr">
              <a:buNone/>
            </a:pPr>
            <a:r>
              <a:rPr lang="en-US" sz="2000" b="1" dirty="0" err="1">
                <a:latin typeface="LMSans10-Regular"/>
              </a:rPr>
              <a:t>UntilB</a:t>
            </a:r>
            <a:r>
              <a:rPr lang="en-US" sz="2000" b="1" dirty="0">
                <a:latin typeface="LMSans10-Regular"/>
              </a:rPr>
              <a:t> = Inv([[sleep]]</a:t>
            </a:r>
            <a:r>
              <a:rPr lang="en-US" sz="2000" b="1" dirty="0" err="1">
                <a:latin typeface="LMSans10-Regular"/>
              </a:rPr>
              <a:t>WUntil</a:t>
            </a:r>
            <a:r>
              <a:rPr lang="en-US" sz="2000" b="1" dirty="0">
                <a:latin typeface="LMSans10-Regular"/>
              </a:rPr>
              <a:t>([[waked]]F, «</a:t>
            </a:r>
            <a:r>
              <a:rPr lang="en-US" sz="2000" b="1" dirty="0" err="1">
                <a:latin typeface="LMSans10-Regular"/>
              </a:rPr>
              <a:t>entered»T</a:t>
            </a:r>
            <a:r>
              <a:rPr lang="en-US" sz="2000" b="1" dirty="0">
                <a:latin typeface="LMSans10-Regular"/>
              </a:rPr>
              <a:t>));</a:t>
            </a:r>
          </a:p>
          <a:p>
            <a:pPr marL="0" indent="0" algn="ctr">
              <a:buNone/>
            </a:pPr>
            <a:endParaRPr lang="en-US" sz="1800" b="1" dirty="0"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 il commando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UntilB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)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 ottiene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True.</a:t>
            </a:r>
          </a:p>
          <a:p>
            <a:pPr marL="0" indent="0">
              <a:buNone/>
            </a:pPr>
            <a:endParaRPr lang="it-IT" sz="1800" b="1" dirty="0">
              <a:latin typeface="LMSans10-Regular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E55C698-4972-43E7-B9BB-EE78817F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17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146410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45322-ECEC-4A40-81AE-16ACDC9F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Fairness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6339B6-8C53-4C36-9EBA-886F0DBA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La soluzione data al problema non garantisce una piena </a:t>
            </a:r>
            <a:r>
              <a:rPr lang="it-IT" sz="1800" dirty="0" err="1"/>
              <a:t>fairness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r>
              <a:rPr lang="it-IT" sz="1800" dirty="0"/>
              <a:t>Vi è garantita solo la possibilità che si possa ricevere il taglio, non la certezza.</a:t>
            </a:r>
          </a:p>
          <a:p>
            <a:pPr marL="0" indent="0">
              <a:buNone/>
            </a:pPr>
            <a:r>
              <a:rPr lang="it-IT" sz="1800" dirty="0"/>
              <a:t>Per dimostrare ciò si aggiunge ad ogni processo </a:t>
            </a:r>
            <a:r>
              <a:rPr lang="it-IT" sz="1800" b="1" dirty="0">
                <a:latin typeface="LMSans10-Regular"/>
              </a:rPr>
              <a:t>Customer-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 il canale </a:t>
            </a:r>
            <a:r>
              <a:rPr lang="it-IT" sz="1800" b="1" dirty="0" err="1">
                <a:latin typeface="LMSans10-Regular"/>
              </a:rPr>
              <a:t>will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 per esprimere la volontà di effettuare un taglio dopo essersi seduto.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C-i = will-i.semCustomer.’semBarber.getHairCut-i.semCustomerDone.’semBarberDone.</a:t>
            </a:r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’</a:t>
            </a:r>
            <a:r>
              <a:rPr lang="it-IT" sz="2000" b="1" dirty="0" err="1">
                <a:latin typeface="LMSans10-Regular"/>
              </a:rPr>
              <a:t>enter</a:t>
            </a:r>
            <a:r>
              <a:rPr lang="it-IT" sz="2000" b="1" dirty="0">
                <a:latin typeface="LMSans10-Regular"/>
              </a:rPr>
              <a:t>.’</a:t>
            </a:r>
            <a:r>
              <a:rPr lang="it-IT" sz="2000" b="1" dirty="0" err="1">
                <a:latin typeface="LMSans10-Regular"/>
              </a:rPr>
              <a:t>decExit.Customer</a:t>
            </a:r>
            <a:r>
              <a:rPr lang="it-IT" sz="2000" b="1" dirty="0">
                <a:latin typeface="LMSans10-Regular"/>
              </a:rPr>
              <a:t>-i;</a:t>
            </a:r>
          </a:p>
          <a:p>
            <a:pPr marL="0" indent="0">
              <a:buNone/>
            </a:pPr>
            <a:endParaRPr lang="it-IT" sz="180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E633E3-BE46-4616-A6C9-00D4C6EA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18</a:t>
            </a:fld>
            <a:r>
              <a:rPr lang="en-US" dirty="0"/>
              <a:t> / 24</a:t>
            </a:r>
          </a:p>
        </p:txBody>
      </p:sp>
    </p:spTree>
    <p:extLst>
      <p:ext uri="{BB962C8B-B14F-4D97-AF65-F5344CB8AC3E}">
        <p14:creationId xmlns:p14="http://schemas.microsoft.com/office/powerpoint/2010/main" val="2739633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DF9DD9-3CC9-46A3-86F5-45811FE2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99" y="697584"/>
            <a:ext cx="10652288" cy="54486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1900" dirty="0"/>
              <a:t>Una volta espressa la volontà di eseguire un taglio esiste uno stato in cui è possibile effettuarlo.</a:t>
            </a:r>
          </a:p>
          <a:p>
            <a:pPr marL="0" indent="0" algn="ctr">
              <a:buNone/>
            </a:pPr>
            <a:endParaRPr lang="en-US" sz="1800" b="1" dirty="0">
              <a:latin typeface="LMSans10-Regular"/>
            </a:endParaRPr>
          </a:p>
          <a:p>
            <a:pPr marL="0" indent="0" algn="ctr">
              <a:buNone/>
            </a:pPr>
            <a:r>
              <a:rPr lang="en-US" sz="1900" b="1" dirty="0" err="1">
                <a:latin typeface="LMSans10-Regular"/>
              </a:rPr>
              <a:t>FairC</a:t>
            </a:r>
            <a:r>
              <a:rPr lang="en-US" sz="1900" b="1" dirty="0">
                <a:latin typeface="LMSans10-Regular"/>
              </a:rPr>
              <a:t> = Inv([[will1]] Pos(«getHairCut1»T)</a:t>
            </a:r>
          </a:p>
          <a:p>
            <a:pPr marL="0" indent="0" algn="ctr">
              <a:buNone/>
            </a:pPr>
            <a:r>
              <a:rPr lang="en-US" sz="1900" b="1" dirty="0">
                <a:latin typeface="LMSans10-Regular"/>
              </a:rPr>
              <a:t>&amp; [[[will2]] Pos(«getHairCut2»T)</a:t>
            </a:r>
          </a:p>
          <a:p>
            <a:pPr marL="0" indent="0" algn="ctr">
              <a:buNone/>
            </a:pPr>
            <a:r>
              <a:rPr lang="en-US" sz="1900" b="1" dirty="0">
                <a:latin typeface="LMSans10-Regular"/>
              </a:rPr>
              <a:t>&amp; [[will3]] Pos(«getHairCut3»T));</a:t>
            </a:r>
          </a:p>
          <a:p>
            <a:pPr marL="0" indent="0" algn="ctr">
              <a:buNone/>
            </a:pPr>
            <a:endParaRPr lang="en-US" sz="1800" b="1" dirty="0"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 il commando </a:t>
            </a:r>
            <a:r>
              <a:rPr kumimoji="0" lang="it-IT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</a:t>
            </a:r>
            <a:r>
              <a:rPr kumimoji="0" lang="it-IT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FairC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) </a:t>
            </a: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 ottiene 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True. </a:t>
            </a:r>
            <a:r>
              <a:rPr kumimoji="0" lang="it-IT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Quindi è possibile ricevere un taglio ma….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 può verificare che non vale: è sempre vero che dopo aver espresso la volontà di eseguire un taglio attraverso </a:t>
            </a:r>
            <a:r>
              <a:rPr kumimoji="0" lang="it-IT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will</a:t>
            </a:r>
            <a:r>
              <a:rPr kumimoji="0" lang="it-IT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-j</a:t>
            </a:r>
            <a:endParaRPr kumimoji="0" lang="it-IT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prima o poi il processo </a:t>
            </a:r>
            <a:r>
              <a:rPr kumimoji="0" lang="it-IT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Customer-j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 </a:t>
            </a:r>
            <a:r>
              <a:rPr kumimoji="0" lang="it-IT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lo riceverà.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Sans10-Regular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FairC2 = Inv([[will1]]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WeakEven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(«getHairCut1»T)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&amp; [[will2]]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WeakEven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(«getHairCut2»T))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&amp; [[will3]]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WeakEven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(«getHairCut3»T)));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endParaRPr kumimoji="0" lang="en-US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 il commando </a:t>
            </a:r>
            <a:r>
              <a:rPr kumimoji="0" lang="it-IT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FairC2) </a:t>
            </a:r>
            <a:r>
              <a:rPr kumimoji="0" lang="it-IT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 ottiene 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False</a:t>
            </a:r>
            <a:r>
              <a:rPr kumimoji="0" lang="it-IT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. Quindi non vale la </a:t>
            </a:r>
            <a:r>
              <a:rPr kumimoji="0" lang="it-IT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fairness</a:t>
            </a:r>
            <a:r>
              <a:rPr kumimoji="0" lang="it-IT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DDFB3DD-A10C-4EEA-A2EE-4EF1A536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19</a:t>
            </a:fld>
            <a:r>
              <a:rPr lang="en-US" dirty="0"/>
              <a:t> / 24</a:t>
            </a:r>
          </a:p>
        </p:txBody>
      </p:sp>
    </p:spTree>
    <p:extLst>
      <p:ext uri="{BB962C8B-B14F-4D97-AF65-F5344CB8AC3E}">
        <p14:creationId xmlns:p14="http://schemas.microsoft.com/office/powerpoint/2010/main" val="413823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43F203-7829-4693-9BD4-F70B9B11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65BDA1-62A1-4F38-B71C-4DC1FF3BA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800" dirty="0"/>
              <a:t>In un negozio di barbiere ci sono:</a:t>
            </a:r>
          </a:p>
          <a:p>
            <a:r>
              <a:rPr lang="it-IT" sz="1800" dirty="0"/>
              <a:t>N sedie di cui:</a:t>
            </a:r>
          </a:p>
          <a:p>
            <a:pPr lvl="1"/>
            <a:r>
              <a:rPr lang="it-IT" sz="1600" dirty="0"/>
              <a:t>N-1 nella sala d’attesa.</a:t>
            </a:r>
          </a:p>
          <a:p>
            <a:pPr lvl="1"/>
            <a:r>
              <a:rPr lang="it-IT" sz="1600" dirty="0"/>
              <a:t>1 per ricevere il taglio.</a:t>
            </a:r>
          </a:p>
          <a:p>
            <a:r>
              <a:rPr lang="it-IT" sz="1800" dirty="0"/>
              <a:t>Il barbiere che può:</a:t>
            </a:r>
          </a:p>
          <a:p>
            <a:pPr lvl="1"/>
            <a:r>
              <a:rPr lang="it-IT" sz="1600" dirty="0"/>
              <a:t>Dormire se non ci sono clienti da servire.</a:t>
            </a:r>
          </a:p>
          <a:p>
            <a:pPr lvl="1"/>
            <a:r>
              <a:rPr lang="it-IT" sz="1600" dirty="0"/>
              <a:t>Effettuare un taglio a ogni cliente che arriva, uno alla volta.</a:t>
            </a:r>
          </a:p>
          <a:p>
            <a:r>
              <a:rPr lang="it-IT" sz="1800" dirty="0"/>
              <a:t>I clienti che possono:</a:t>
            </a:r>
          </a:p>
          <a:p>
            <a:pPr lvl="1"/>
            <a:r>
              <a:rPr lang="it-IT" sz="1600" dirty="0"/>
              <a:t>Ricevere un taglio se la sedia del barbiere è libera.</a:t>
            </a:r>
          </a:p>
          <a:p>
            <a:pPr lvl="1"/>
            <a:r>
              <a:rPr lang="it-IT" sz="1600" dirty="0"/>
              <a:t>Se la sedia del barbiere non è libera si mettono in attesa che si liberi, aspettando nella sala d’attesa.</a:t>
            </a:r>
          </a:p>
          <a:p>
            <a:pPr lvl="1"/>
            <a:r>
              <a:rPr lang="it-IT" sz="1600" dirty="0"/>
              <a:t>Se non ci sono sedie libere nella sala d’attesa il cliente se ne va.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8" name="Immagine 7" descr="Immagine che contiene testo, disegnoatratteggio&#10;&#10;Descrizione generata automaticamente">
            <a:extLst>
              <a:ext uri="{FF2B5EF4-FFF2-40B4-BE49-F238E27FC236}">
                <a16:creationId xmlns:a16="http://schemas.microsoft.com/office/drawing/2014/main" id="{83F52416-6CC5-4CB9-B3E9-52464213A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45" y="640237"/>
            <a:ext cx="3753408" cy="3533580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6D6C2A-E17C-45D6-914B-9100AA55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3858768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8DA56F-2567-4472-8220-837CF970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91852"/>
            <a:ext cx="10058400" cy="5160892"/>
          </a:xfrm>
        </p:spPr>
        <p:txBody>
          <a:bodyPr/>
          <a:lstStyle/>
          <a:p>
            <a:pPr marL="2317120" lvl="8" indent="0">
              <a:lnSpc>
                <a:spcPct val="90000"/>
              </a:lnSpc>
              <a:buNone/>
            </a:pPr>
            <a:r>
              <a:rPr lang="it-IT" sz="1700" b="1" dirty="0">
                <a:latin typeface="LMSans10-Regular"/>
              </a:rPr>
              <a:t>	</a:t>
            </a:r>
          </a:p>
          <a:p>
            <a:pPr marL="2317120" lvl="8" indent="0">
              <a:lnSpc>
                <a:spcPct val="90000"/>
              </a:lnSpc>
              <a:buNone/>
            </a:pPr>
            <a:r>
              <a:rPr lang="it-IT" sz="1700" b="1" dirty="0">
                <a:latin typeface="LMSans10-Regular"/>
              </a:rPr>
              <a:t>	</a:t>
            </a:r>
            <a:r>
              <a:rPr lang="it-IT" sz="2000" b="1" dirty="0">
                <a:latin typeface="LMSans10-Regular"/>
              </a:rPr>
              <a:t>WaitForever1 = max (X. «-getHairCut1» X);</a:t>
            </a:r>
          </a:p>
          <a:p>
            <a:pPr marL="2317120" lvl="8" indent="0">
              <a:lnSpc>
                <a:spcPct val="90000"/>
              </a:lnSpc>
              <a:buNone/>
            </a:pPr>
            <a:r>
              <a:rPr lang="it-IT" sz="2000" b="1" dirty="0">
                <a:latin typeface="LMSans10-Regular"/>
              </a:rPr>
              <a:t>	WaitForever2 = max (X. «-getHairCut2» X);</a:t>
            </a:r>
          </a:p>
          <a:p>
            <a:pPr marL="2317120" lvl="8" indent="0">
              <a:lnSpc>
                <a:spcPct val="90000"/>
              </a:lnSpc>
              <a:buNone/>
            </a:pPr>
            <a:r>
              <a:rPr lang="it-IT" sz="2000" b="1" dirty="0">
                <a:latin typeface="LMSans10-Regular"/>
              </a:rPr>
              <a:t>	WaitForever3 = max (X. «-getHairCut3» X);</a:t>
            </a:r>
          </a:p>
          <a:p>
            <a:pPr marL="2317120" lvl="8" indent="0">
              <a:lnSpc>
                <a:spcPct val="90000"/>
              </a:lnSpc>
              <a:buNone/>
            </a:pPr>
            <a:endParaRPr lang="it-IT" sz="1700" b="1" dirty="0">
              <a:latin typeface="LMSans10-Regula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000" b="1" dirty="0" err="1">
                <a:latin typeface="LMSans10-Regular"/>
              </a:rPr>
              <a:t>WaitForeverWill</a:t>
            </a:r>
            <a:r>
              <a:rPr lang="it-IT" sz="2000" b="1" dirty="0">
                <a:latin typeface="LMSans10-Regular"/>
              </a:rPr>
              <a:t> = Pos(«will1» WaitForever1) &amp; Pos(«will2» WaitForever2) &amp; Pos(«will3»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t-IT" sz="2000" b="1" dirty="0">
                <a:latin typeface="LMSans10-Regular"/>
              </a:rPr>
              <a:t>WaitForever3);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1800" dirty="0"/>
              <a:t>Con il commando </a:t>
            </a:r>
            <a:r>
              <a:rPr lang="it-IT" sz="1800" b="1" dirty="0" err="1"/>
              <a:t>checkprop</a:t>
            </a:r>
            <a:r>
              <a:rPr lang="it-IT" sz="1800" b="1" dirty="0"/>
              <a:t>(</a:t>
            </a:r>
            <a:r>
              <a:rPr lang="it-IT" sz="1800" b="1" dirty="0" err="1"/>
              <a:t>Sys</a:t>
            </a:r>
            <a:r>
              <a:rPr lang="it-IT" sz="1800" b="1" dirty="0"/>
              <a:t>’, </a:t>
            </a:r>
            <a:r>
              <a:rPr lang="it-IT" sz="1800" b="1" dirty="0" err="1"/>
              <a:t>WaitForeverWill</a:t>
            </a:r>
            <a:r>
              <a:rPr lang="it-IT" sz="1800" dirty="0"/>
              <a:t> </a:t>
            </a:r>
            <a:r>
              <a:rPr lang="it-IT" sz="1800" b="1" dirty="0"/>
              <a:t>)</a:t>
            </a:r>
            <a:r>
              <a:rPr lang="it-IT" sz="1800" dirty="0"/>
              <a:t> si ottiene </a:t>
            </a:r>
            <a:r>
              <a:rPr lang="it-IT" sz="1800" b="1" dirty="0"/>
              <a:t>True</a:t>
            </a:r>
            <a:r>
              <a:rPr lang="it-IT" sz="1800" dirty="0"/>
              <a:t>. Quindi vi è la possibilità di avere attesa infinita nel ricevere il taglio.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83E907-2CD7-4186-A7ED-7F30ACC9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20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523531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E305D5-CADB-41D6-BCC8-530106374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593889"/>
            <a:ext cx="11161336" cy="561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Una soluzione possibile soluzione per ottenere la </a:t>
            </a:r>
            <a:r>
              <a:rPr lang="it-IT" sz="1800" dirty="0" err="1"/>
              <a:t>fairness</a:t>
            </a:r>
            <a:r>
              <a:rPr lang="it-IT" sz="1800" dirty="0"/>
              <a:t>… </a:t>
            </a:r>
          </a:p>
          <a:p>
            <a:pPr marL="0" indent="0">
              <a:buNone/>
            </a:pPr>
            <a:r>
              <a:rPr lang="it-IT" sz="1800" dirty="0"/>
              <a:t>può essere quella di fermare i processi senza terminarli, o meglio rendere equo il numero di tagli effettuati da ogni processo, fermandoli nel momento giusto.</a:t>
            </a:r>
          </a:p>
          <a:p>
            <a:pPr marL="0" indent="0">
              <a:buNone/>
            </a:pPr>
            <a:r>
              <a:rPr lang="it-IT" sz="1800" dirty="0"/>
              <a:t>Quindi si aggiunge una nuova serie di processi che sono i seguenti:</a:t>
            </a:r>
          </a:p>
          <a:p>
            <a:pPr marL="0" indent="0">
              <a:buNone/>
            </a:pPr>
            <a:endParaRPr lang="it-IT" sz="1800" b="1" i="1" dirty="0">
              <a:latin typeface="LMSans10-Regular"/>
            </a:endParaRPr>
          </a:p>
          <a:p>
            <a:pPr marL="2317120" lvl="8" indent="0">
              <a:buNone/>
            </a:pPr>
            <a:r>
              <a:rPr lang="it-IT" sz="2200" b="1" dirty="0" err="1">
                <a:latin typeface="LMSans10-Regular"/>
              </a:rPr>
              <a:t>Sreset</a:t>
            </a:r>
            <a:r>
              <a:rPr lang="it-IT" sz="2200" b="1" dirty="0">
                <a:latin typeface="LMSans10-Regular"/>
              </a:rPr>
              <a:t> = ’sleep1.Sreset1 + ’sleep2.Sreset2 + ’sleep3.Sreset3;  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Sreset1 = ’sleep2.Sreset12-21 + ’sleep3.Sreset13-31;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Sreset12-21 = ’sleep3.Wreset;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Sreset13-31 = ’sleep2.Wreset;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Sreset2 = ’sleep1.Sreset12-21 + ’sleep3.Sreset23-32;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Sreset23-32 = ’sleep1.Wreset;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Sreset3 = ’sleep1.Sreset13-31 + ’sleep2.Sreset23-32;</a:t>
            </a:r>
          </a:p>
          <a:p>
            <a:pPr marL="0" indent="0">
              <a:buNone/>
            </a:pPr>
            <a:endParaRPr lang="it-IT" sz="1800" b="1" i="1" dirty="0">
              <a:latin typeface="LMSans10-Regular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6549CC3-4F60-4A4E-8403-31A86852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21</a:t>
            </a:fld>
            <a:r>
              <a:rPr lang="en-US" dirty="0"/>
              <a:t> / 24</a:t>
            </a:r>
          </a:p>
        </p:txBody>
      </p:sp>
    </p:spTree>
    <p:extLst>
      <p:ext uri="{BB962C8B-B14F-4D97-AF65-F5344CB8AC3E}">
        <p14:creationId xmlns:p14="http://schemas.microsoft.com/office/powerpoint/2010/main" val="1479865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C71B30-BFF1-4EDA-9C1C-600AA6FB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37" y="678730"/>
            <a:ext cx="10991653" cy="5722069"/>
          </a:xfrm>
        </p:spPr>
        <p:txBody>
          <a:bodyPr>
            <a:normAutofit fontScale="92500" lnSpcReduction="20000"/>
          </a:bodyPr>
          <a:lstStyle/>
          <a:p>
            <a:pPr marL="2317120" lvl="8" indent="0">
              <a:buNone/>
            </a:pPr>
            <a:r>
              <a:rPr lang="it-IT" sz="2200" b="1" dirty="0" err="1">
                <a:latin typeface="LMSans10-Regular"/>
              </a:rPr>
              <a:t>Wreset</a:t>
            </a:r>
            <a:r>
              <a:rPr lang="it-IT" sz="2200" b="1" dirty="0">
                <a:latin typeface="LMSans10-Regular"/>
              </a:rPr>
              <a:t> = wakeUp1.Wreset23 + wakeUp2.Wreset13 + wakeUp3.Wreset12;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Wreset23 = wakeUp2.Wreset3 + wakeUp3.Wreset2;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Wreset13 = wakeUp1.Wreset3 + wakeUp3.Wreset1;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Wreset12 = wakeUp1.Wreset2 + wakeUp2.Wreset1;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Wreset1 = wakeUp1.Sreset;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Wreset2 = wakeUp2.Sreset;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Wreset3 = wakeUp3.Sreset;</a:t>
            </a:r>
          </a:p>
          <a:p>
            <a:pPr marL="0" indent="0">
              <a:buNone/>
            </a:pPr>
            <a:endParaRPr lang="it-IT" sz="1800" b="1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Mentre vengono aggiunti i canali ristretti </a:t>
            </a:r>
            <a:r>
              <a:rPr lang="it-IT" sz="1900" b="1" dirty="0" err="1">
                <a:latin typeface="LMSans10-Regular"/>
              </a:rPr>
              <a:t>sleep</a:t>
            </a:r>
            <a:r>
              <a:rPr lang="it-IT" sz="1900" b="1" i="1" dirty="0">
                <a:latin typeface="LMSans10-Regular"/>
              </a:rPr>
              <a:t>-i</a:t>
            </a:r>
            <a:r>
              <a:rPr lang="it-IT" sz="1800" dirty="0"/>
              <a:t> e </a:t>
            </a:r>
            <a:r>
              <a:rPr lang="it-IT" sz="1900" b="1" dirty="0" err="1">
                <a:latin typeface="LMSans10-Regular"/>
              </a:rPr>
              <a:t>wakeUp</a:t>
            </a:r>
            <a:r>
              <a:rPr lang="it-IT" sz="1900" b="1" dirty="0">
                <a:latin typeface="LMSans10-Regular"/>
              </a:rPr>
              <a:t>-</a:t>
            </a:r>
            <a:r>
              <a:rPr lang="it-IT" sz="1900" b="1" i="1" dirty="0">
                <a:latin typeface="LMSans10-Regular"/>
              </a:rPr>
              <a:t>i</a:t>
            </a:r>
            <a:r>
              <a:rPr lang="it-IT" sz="1800" dirty="0">
                <a:latin typeface="LMSans10-Regular"/>
              </a:rPr>
              <a:t> </a:t>
            </a:r>
            <a:r>
              <a:rPr lang="it-IT" sz="1800" dirty="0"/>
              <a:t>ai processi </a:t>
            </a:r>
            <a:r>
              <a:rPr lang="it-IT" sz="1900" b="1" dirty="0">
                <a:latin typeface="LMSans10-Regular"/>
              </a:rPr>
              <a:t>Customer-</a:t>
            </a:r>
            <a:r>
              <a:rPr lang="it-IT" sz="1900" b="1" i="1" dirty="0">
                <a:latin typeface="LMSans10-Regular"/>
              </a:rPr>
              <a:t>i</a:t>
            </a:r>
            <a:r>
              <a:rPr lang="it-IT" sz="1800" dirty="0">
                <a:latin typeface="LMSans10-Regular"/>
              </a:rPr>
              <a:t>, </a:t>
            </a:r>
            <a:r>
              <a:rPr lang="it-IT" sz="1800" dirty="0"/>
              <a:t>quindi:</a:t>
            </a:r>
          </a:p>
          <a:p>
            <a:pPr marL="0" indent="0">
              <a:buNone/>
            </a:pPr>
            <a:r>
              <a:rPr lang="it-IT" sz="2200" b="1" dirty="0">
                <a:latin typeface="LMSans10-Regular"/>
              </a:rPr>
              <a:t>C-i = will-i.semCustomer.’semBarber.getHairCut-i.semCustomerDone.’semBarberDone.’enter.’decExit.sleep-i.’wakeUp-i.Customer-i;</a:t>
            </a:r>
          </a:p>
          <a:p>
            <a:pPr marL="0" indent="0">
              <a:buNone/>
            </a:pPr>
            <a:endParaRPr lang="it-IT" sz="1600" b="1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Il sistema diventa:</a:t>
            </a:r>
          </a:p>
          <a:p>
            <a:pPr marL="0" indent="0">
              <a:buNone/>
            </a:pPr>
            <a:r>
              <a:rPr lang="it-IT" sz="2200" b="1" dirty="0" err="1">
                <a:latin typeface="LMSans10-Regular"/>
              </a:rPr>
              <a:t>Sys</a:t>
            </a:r>
            <a:r>
              <a:rPr lang="it-IT" sz="2200" b="1" dirty="0">
                <a:latin typeface="LMSans10-Regular"/>
              </a:rPr>
              <a:t> = (Customer1|Customer2|Customer3|Sreset|Count1|Barber) \L;</a:t>
            </a:r>
          </a:p>
          <a:p>
            <a:pPr marL="0" indent="0">
              <a:buNone/>
            </a:pPr>
            <a:endParaRPr lang="it-IT" sz="1800" b="1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Ora </a:t>
            </a:r>
            <a:r>
              <a:rPr lang="it-IT" sz="1800" b="1" dirty="0" err="1"/>
              <a:t>checkprop</a:t>
            </a:r>
            <a:r>
              <a:rPr lang="it-IT" sz="1800" b="1" dirty="0"/>
              <a:t>(</a:t>
            </a:r>
            <a:r>
              <a:rPr lang="it-IT" sz="1800" b="1" dirty="0" err="1"/>
              <a:t>Sys</a:t>
            </a:r>
            <a:r>
              <a:rPr lang="it-IT" sz="1800" b="1" dirty="0"/>
              <a:t>’, FairC2) </a:t>
            </a:r>
            <a:r>
              <a:rPr lang="it-IT" sz="1800" dirty="0"/>
              <a:t>ritorna </a:t>
            </a:r>
            <a:r>
              <a:rPr lang="it-IT" sz="1800" b="1" dirty="0"/>
              <a:t>True.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3CFAC2-F026-4B0C-8DAD-13942382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22</a:t>
            </a:fld>
            <a:r>
              <a:rPr lang="en-US" dirty="0"/>
              <a:t> / 24</a:t>
            </a:r>
          </a:p>
        </p:txBody>
      </p:sp>
    </p:spTree>
    <p:extLst>
      <p:ext uri="{BB962C8B-B14F-4D97-AF65-F5344CB8AC3E}">
        <p14:creationId xmlns:p14="http://schemas.microsoft.com/office/powerpoint/2010/main" val="3869301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4853F6-A0F6-4266-94A2-1AF7DBED7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37" y="707010"/>
            <a:ext cx="10982227" cy="5245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Ma con la modifica effettuata si è garantito di ricevere il taglio solo dopo essersi seduti ed espresso la volontà di un taglio….</a:t>
            </a:r>
          </a:p>
          <a:p>
            <a:pPr marL="0" indent="0">
              <a:buNone/>
            </a:pPr>
            <a:r>
              <a:rPr lang="it-IT" sz="1800" dirty="0"/>
              <a:t>Infatti spostando </a:t>
            </a:r>
            <a:r>
              <a:rPr lang="it-IT" sz="1800" b="1" dirty="0" err="1">
                <a:latin typeface="LMSans10-Regular"/>
              </a:rPr>
              <a:t>will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 all’inizio del processo quindi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Customer-i = </a:t>
            </a:r>
            <a:r>
              <a:rPr lang="it-IT" sz="2000" b="1" dirty="0" err="1">
                <a:latin typeface="LMSans10-Regular"/>
              </a:rPr>
              <a:t>will-i</a:t>
            </a:r>
            <a:r>
              <a:rPr lang="it-IT" sz="2000" b="1" dirty="0">
                <a:latin typeface="LMSans10-Regular"/>
              </a:rPr>
              <a:t>.’</a:t>
            </a:r>
            <a:r>
              <a:rPr lang="it-IT" sz="2000" b="1" dirty="0" err="1">
                <a:latin typeface="LMSans10-Regular"/>
              </a:rPr>
              <a:t>enter</a:t>
            </a:r>
            <a:r>
              <a:rPr lang="it-IT" sz="2000" b="1" dirty="0">
                <a:latin typeface="LMSans10-Regular"/>
              </a:rPr>
              <a:t>.(’</a:t>
            </a:r>
            <a:r>
              <a:rPr lang="it-IT" sz="2000" b="1" dirty="0" err="1">
                <a:latin typeface="LMSans10-Regular"/>
              </a:rPr>
              <a:t>incExit.Ci</a:t>
            </a:r>
            <a:r>
              <a:rPr lang="it-IT" sz="2000" b="1" dirty="0">
                <a:latin typeface="LMSans10-Regular"/>
              </a:rPr>
              <a:t> + ’</a:t>
            </a:r>
            <a:r>
              <a:rPr lang="it-IT" sz="2000" b="1" dirty="0" err="1">
                <a:latin typeface="LMSans10-Regular"/>
              </a:rPr>
              <a:t>balk.Customer</a:t>
            </a:r>
            <a:r>
              <a:rPr lang="it-IT" sz="2000" b="1" dirty="0">
                <a:latin typeface="LMSans10-Regular"/>
              </a:rPr>
              <a:t>-i);</a:t>
            </a:r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C-i = semCustomer.’semBarber.getHairCut-i.semCustomerDone.’semBarberDone.’enter.’decExit.sleep-i.’wakeUp-i.Customer-i;</a:t>
            </a:r>
          </a:p>
          <a:p>
            <a:pPr marL="0" indent="0">
              <a:buNone/>
            </a:pPr>
            <a:endParaRPr lang="it-IT" sz="2000" b="1" dirty="0">
              <a:latin typeface="LMSans10-Regular"/>
            </a:endParaRPr>
          </a:p>
          <a:p>
            <a:pPr marL="0" indent="0">
              <a:buNone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FairC2)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ritorna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False.</a:t>
            </a:r>
          </a:p>
          <a:p>
            <a:pPr marL="0" indent="0">
              <a:buNone/>
            </a:pPr>
            <a:endParaRPr lang="it-IT" sz="1800" b="1" dirty="0">
              <a:solidFill>
                <a:prstClr val="black"/>
              </a:solidFill>
              <a:latin typeface="Century Gothic" panose="020F0302020204030204"/>
            </a:endParaRPr>
          </a:p>
          <a:p>
            <a:pPr marL="0" indent="0">
              <a:buNone/>
            </a:pPr>
            <a:r>
              <a:rPr lang="it-IT" sz="1800" dirty="0">
                <a:solidFill>
                  <a:prstClr val="black"/>
                </a:solidFill>
                <a:latin typeface="Century Gothic" panose="020F0302020204030204"/>
              </a:rPr>
              <a:t>Questo perché il processo che non trova posto potrebbe sempre eseguire il ramo </a:t>
            </a:r>
            <a:r>
              <a:rPr lang="it-IT" sz="1800" b="1" dirty="0" err="1">
                <a:solidFill>
                  <a:prstClr val="black"/>
                </a:solidFill>
                <a:latin typeface="Century Gothic" panose="020F0302020204030204"/>
              </a:rPr>
              <a:t>balk</a:t>
            </a:r>
            <a:r>
              <a:rPr lang="it-IT" sz="1800" dirty="0">
                <a:solidFill>
                  <a:prstClr val="black"/>
                </a:solidFill>
                <a:latin typeface="Century Gothic" panose="020F0302020204030204"/>
              </a:rPr>
              <a:t> tenendo ferme la esecuzioni degli altri processi.</a:t>
            </a:r>
            <a:endParaRPr lang="it-IT" sz="1800" dirty="0">
              <a:latin typeface="LMSans10-Regular"/>
            </a:endParaRPr>
          </a:p>
          <a:p>
            <a:pPr marL="0" indent="0">
              <a:buNone/>
            </a:pPr>
            <a:endParaRPr lang="it-IT" sz="1800" b="1" dirty="0">
              <a:latin typeface="LMSans10-Regular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08CD3EA-0537-47CD-9B82-64375F4D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23</a:t>
            </a:fld>
            <a:r>
              <a:rPr lang="en-US" dirty="0"/>
              <a:t> / 24</a:t>
            </a:r>
          </a:p>
        </p:txBody>
      </p:sp>
    </p:spTree>
    <p:extLst>
      <p:ext uri="{BB962C8B-B14F-4D97-AF65-F5344CB8AC3E}">
        <p14:creationId xmlns:p14="http://schemas.microsoft.com/office/powerpoint/2010/main" val="1043175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935EC9-B678-42B5-8367-97E0388D0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25864"/>
            <a:ext cx="10058400" cy="522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Una soluzione adottabile per ottenere una </a:t>
            </a:r>
            <a:r>
              <a:rPr lang="it-IT" sz="1800" dirty="0" err="1"/>
              <a:t>fairness</a:t>
            </a:r>
            <a:r>
              <a:rPr lang="it-IT" sz="1800" dirty="0"/>
              <a:t> per tutto il sistema è quella di bloccare il processo</a:t>
            </a:r>
            <a:r>
              <a:rPr lang="it-IT" sz="1800" b="1" dirty="0">
                <a:latin typeface="LMSans10-Regular"/>
              </a:rPr>
              <a:t> </a:t>
            </a:r>
            <a:r>
              <a:rPr lang="it-IT" sz="2000" b="1" dirty="0">
                <a:latin typeface="LMSans10-Regular"/>
              </a:rPr>
              <a:t>Customer-</a:t>
            </a:r>
            <a:r>
              <a:rPr lang="it-IT" sz="2000" b="1" i="1" dirty="0">
                <a:latin typeface="LMSans10-Regular"/>
              </a:rPr>
              <a:t>j</a:t>
            </a:r>
            <a:r>
              <a:rPr lang="it-IT" sz="1800" b="1" dirty="0">
                <a:latin typeface="LMSans10-Regular"/>
              </a:rPr>
              <a:t> </a:t>
            </a:r>
            <a:r>
              <a:rPr lang="it-IT" sz="1800" dirty="0"/>
              <a:t>che entra e non trova posto.</a:t>
            </a:r>
          </a:p>
          <a:p>
            <a:pPr marL="0" indent="0">
              <a:buNone/>
            </a:pPr>
            <a:r>
              <a:rPr lang="it-IT" sz="1800" dirty="0"/>
              <a:t>Viene sbloccato solo quando un processo </a:t>
            </a:r>
            <a:r>
              <a:rPr lang="it-IT" sz="2000" b="1" dirty="0">
                <a:latin typeface="LMSans10-Regular"/>
              </a:rPr>
              <a:t>Customer-</a:t>
            </a:r>
            <a:r>
              <a:rPr lang="it-IT" sz="2000" b="1" i="1" dirty="0">
                <a:latin typeface="LMSans10-Regular"/>
              </a:rPr>
              <a:t>k!=j </a:t>
            </a:r>
            <a:r>
              <a:rPr lang="it-IT" sz="1800" dirty="0"/>
              <a:t>ha terminato il suo taglio.</a:t>
            </a:r>
          </a:p>
          <a:p>
            <a:pPr marL="0" indent="0">
              <a:buNone/>
            </a:pPr>
            <a:r>
              <a:rPr lang="it-IT" sz="1800" dirty="0"/>
              <a:t>Quindi si aggiungono i canale ristretto </a:t>
            </a:r>
            <a:r>
              <a:rPr lang="it-IT" sz="2000" b="1" dirty="0" err="1">
                <a:latin typeface="LMSans10-Regular"/>
              </a:rPr>
              <a:t>balkWakeUp</a:t>
            </a:r>
            <a:r>
              <a:rPr lang="it-IT" sz="1800" b="1" dirty="0">
                <a:latin typeface="LMSans10-Regular"/>
              </a:rPr>
              <a:t> </a:t>
            </a:r>
            <a:r>
              <a:rPr lang="it-IT" sz="1800" dirty="0"/>
              <a:t>e quindi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Customer-i = </a:t>
            </a:r>
            <a:r>
              <a:rPr lang="it-IT" sz="2000" b="1" dirty="0" err="1">
                <a:latin typeface="LMSans10-Regular"/>
              </a:rPr>
              <a:t>will</a:t>
            </a:r>
            <a:r>
              <a:rPr lang="it-IT" sz="2000" b="1" dirty="0">
                <a:latin typeface="LMSans10-Regular"/>
              </a:rPr>
              <a:t>-i.’</a:t>
            </a:r>
            <a:r>
              <a:rPr lang="it-IT" sz="2000" b="1" dirty="0" err="1">
                <a:latin typeface="LMSans10-Regular"/>
              </a:rPr>
              <a:t>enter.enter</a:t>
            </a:r>
            <a:r>
              <a:rPr lang="it-IT" sz="2000" b="1" dirty="0">
                <a:latin typeface="LMSans10-Regular"/>
              </a:rPr>
              <a:t>-</a:t>
            </a:r>
            <a:r>
              <a:rPr lang="it-IT" sz="2000" b="1" dirty="0" err="1">
                <a:latin typeface="LMSans10-Regular"/>
              </a:rPr>
              <a:t>i.exit-i</a:t>
            </a:r>
            <a:r>
              <a:rPr lang="it-IT" sz="2000" b="1" dirty="0">
                <a:latin typeface="LMSans10-Regular"/>
              </a:rPr>
              <a:t>.(’</a:t>
            </a:r>
            <a:r>
              <a:rPr lang="it-IT" sz="2000" b="1" dirty="0" err="1">
                <a:latin typeface="LMSans10-Regular"/>
              </a:rPr>
              <a:t>incExit.C</a:t>
            </a:r>
            <a:r>
              <a:rPr lang="it-IT" sz="2000" b="1" dirty="0">
                <a:latin typeface="LMSans10-Regular"/>
              </a:rPr>
              <a:t>-i + ’</a:t>
            </a:r>
            <a:r>
              <a:rPr lang="it-IT" sz="2000" b="1" dirty="0" err="1">
                <a:latin typeface="LMSans10-Regular"/>
              </a:rPr>
              <a:t>balk.balkWakeUp.Customer</a:t>
            </a:r>
            <a:r>
              <a:rPr lang="it-IT" sz="2000" b="1" dirty="0">
                <a:latin typeface="LMSans10-Regular"/>
              </a:rPr>
              <a:t>-i);</a:t>
            </a:r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C-i = semCustomer.’semBarber.getHairCut-i.semCustomerDone.’semBarberDone.</a:t>
            </a:r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’enter.enteri.exit-i.’</a:t>
            </a:r>
            <a:r>
              <a:rPr lang="it-IT" sz="2000" b="1" dirty="0" err="1">
                <a:latin typeface="LMSans10-Regular"/>
              </a:rPr>
              <a:t>decExit</a:t>
            </a:r>
            <a:r>
              <a:rPr lang="it-IT" sz="2000" b="1" dirty="0">
                <a:latin typeface="LMSans10-Regular"/>
              </a:rPr>
              <a:t>-</a:t>
            </a:r>
            <a:r>
              <a:rPr lang="it-IT" sz="2000" b="1" dirty="0" err="1">
                <a:latin typeface="LMSans10-Regular"/>
              </a:rPr>
              <a:t>i.sleep</a:t>
            </a:r>
            <a:r>
              <a:rPr lang="it-IT" sz="2000" b="1" dirty="0">
                <a:latin typeface="LMSans10-Regular"/>
              </a:rPr>
              <a:t>-i.(’</a:t>
            </a:r>
            <a:r>
              <a:rPr lang="it-IT" sz="2000" b="1" dirty="0" err="1">
                <a:latin typeface="LMSans10-Regular"/>
              </a:rPr>
              <a:t>balkWakeUp</a:t>
            </a:r>
            <a:r>
              <a:rPr lang="it-IT" sz="2000" b="1" dirty="0">
                <a:latin typeface="LMSans10-Regular"/>
              </a:rPr>
              <a:t>.’</a:t>
            </a:r>
            <a:r>
              <a:rPr lang="it-IT" sz="2000" b="1" dirty="0" err="1">
                <a:latin typeface="LMSans10-Regular"/>
              </a:rPr>
              <a:t>wakeUp</a:t>
            </a:r>
            <a:r>
              <a:rPr lang="it-IT" sz="2000" b="1" dirty="0">
                <a:latin typeface="LMSans10-Regular"/>
              </a:rPr>
              <a:t>-</a:t>
            </a:r>
            <a:r>
              <a:rPr lang="it-IT" sz="2000" b="1" dirty="0" err="1">
                <a:latin typeface="LMSans10-Regular"/>
              </a:rPr>
              <a:t>i.Customer-i</a:t>
            </a:r>
            <a:r>
              <a:rPr lang="it-IT" sz="2000" b="1" dirty="0">
                <a:latin typeface="LMSans10-Regular"/>
              </a:rPr>
              <a:t> + ’</a:t>
            </a:r>
            <a:r>
              <a:rPr lang="it-IT" sz="2000" b="1" dirty="0" err="1">
                <a:latin typeface="LMSans10-Regular"/>
              </a:rPr>
              <a:t>wakeUp</a:t>
            </a:r>
            <a:r>
              <a:rPr lang="it-IT" sz="2000" b="1" dirty="0">
                <a:latin typeface="LMSans10-Regular"/>
              </a:rPr>
              <a:t>-</a:t>
            </a:r>
            <a:r>
              <a:rPr lang="it-IT" sz="2000" b="1" dirty="0" err="1">
                <a:latin typeface="LMSans10-Regular"/>
              </a:rPr>
              <a:t>i.Customer-i</a:t>
            </a:r>
            <a:r>
              <a:rPr lang="it-IT" sz="2000" b="1" dirty="0">
                <a:latin typeface="LMSans10-Regular"/>
              </a:rPr>
              <a:t>);</a:t>
            </a:r>
          </a:p>
          <a:p>
            <a:pPr marL="0" indent="0" algn="ctr">
              <a:buNone/>
            </a:pPr>
            <a:endParaRPr lang="it-IT" sz="1800" b="1" dirty="0"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Ora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FairC2)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ritorna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True. 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Abbiamo quindi una </a:t>
            </a:r>
            <a:r>
              <a:rPr kumimoji="0" lang="it-IT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fairness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per tutto il sistema.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  <a:p>
            <a:pPr marL="0" indent="0">
              <a:buNone/>
            </a:pPr>
            <a:endParaRPr lang="it-IT" sz="18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9E04C04-8651-4C08-B4FA-3C0077C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24</a:t>
            </a:fld>
            <a:r>
              <a:rPr lang="en-US" dirty="0"/>
              <a:t> / 24</a:t>
            </a:r>
          </a:p>
        </p:txBody>
      </p:sp>
    </p:spTree>
    <p:extLst>
      <p:ext uri="{BB962C8B-B14F-4D97-AF65-F5344CB8AC3E}">
        <p14:creationId xmlns:p14="http://schemas.microsoft.com/office/powerpoint/2010/main" val="1838590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B3317F-D932-4460-8B07-3007DCE6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89056"/>
            <a:ext cx="10058400" cy="26960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13800" b="1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250114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73C6A-1A37-4264-9762-6B52A525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Una possibile soluzione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0BD25E95-06F9-41AB-AE14-AE79384A2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1" y="2014194"/>
            <a:ext cx="5835191" cy="3849687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2FD055B-6075-4546-B614-2AA5A990B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296" y="2014194"/>
            <a:ext cx="5377505" cy="1667108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C3A1543-9560-45C9-BB8E-98D1C90F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3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12716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0036A4-130D-4FAE-AA1F-580372D6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Modellazione in CCS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BCB6F1-1F5B-4331-9FC3-761E515EB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77" y="2103438"/>
            <a:ext cx="9588646" cy="3849687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C4C382-7463-43DB-8500-B77FEA16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4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71726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C43B7E-48F8-4902-9AA7-FFE69A9F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Versione alternativa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6BCF71-5E76-43DC-9C15-7E43E634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b="1" dirty="0">
                <a:latin typeface="LMSans10-Regular"/>
              </a:rPr>
              <a:t>Chair = </a:t>
            </a:r>
            <a:r>
              <a:rPr lang="it-IT" sz="2400" b="1" dirty="0" err="1">
                <a:latin typeface="LMSans10-Regular"/>
              </a:rPr>
              <a:t>incExit.decExit.Chair</a:t>
            </a:r>
            <a:endParaRPr lang="it-IT" sz="2400" b="1" dirty="0">
              <a:latin typeface="LMSans10-Regular"/>
            </a:endParaRPr>
          </a:p>
          <a:p>
            <a:pPr marL="0" indent="0" algn="ctr">
              <a:buNone/>
            </a:pPr>
            <a:endParaRPr lang="it-IT" sz="2400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Si è deciso di non adottare questa modellazione per i seguenti motivi:</a:t>
            </a:r>
          </a:p>
          <a:p>
            <a:pPr lvl="1"/>
            <a:r>
              <a:rPr lang="it-IT" sz="1800" dirty="0"/>
              <a:t>Non viene mostrata l’azione di </a:t>
            </a:r>
            <a:r>
              <a:rPr lang="it-IT" sz="1800" b="1" dirty="0" err="1"/>
              <a:t>balk</a:t>
            </a:r>
            <a:r>
              <a:rPr lang="it-IT" sz="1800" dirty="0"/>
              <a:t> in modo esplicito</a:t>
            </a:r>
          </a:p>
          <a:p>
            <a:pPr lvl="1"/>
            <a:r>
              <a:rPr lang="it-IT" sz="1800" dirty="0"/>
              <a:t>Non viene simulata una sorta di sezione critica. Ciononostante vi è comunque la mutua esclusione</a:t>
            </a:r>
          </a:p>
          <a:p>
            <a:pPr lvl="1"/>
            <a:r>
              <a:rPr lang="it-IT" sz="1800" dirty="0"/>
              <a:t>Non viene simulato un contatore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8FADD4-41C2-4E19-8D5C-97860B67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5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9830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0036A4-130D-4FAE-AA1F-580372D6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Modellazione in CCS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BCB6F1-1F5B-4331-9FC3-761E515EB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77" y="2119204"/>
            <a:ext cx="9588646" cy="3849687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D414249-9713-43FD-8B41-67993D79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6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419696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14BE96-0249-4603-8F40-AB828692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Versione alternativa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651464-C4A4-4D49-B4CE-D46422CD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2400" b="1" dirty="0">
                <a:latin typeface="LMSans10-Regular"/>
              </a:rPr>
              <a:t>Customer-i = ’</a:t>
            </a:r>
            <a:r>
              <a:rPr lang="it-IT" sz="2400" b="1" dirty="0" err="1">
                <a:latin typeface="LMSans10-Regular"/>
              </a:rPr>
              <a:t>incExit.C</a:t>
            </a:r>
            <a:r>
              <a:rPr lang="it-IT" sz="2400" b="1" dirty="0">
                <a:latin typeface="LMSans10-Regular"/>
              </a:rPr>
              <a:t>-i</a:t>
            </a:r>
          </a:p>
          <a:p>
            <a:pPr marL="0" indent="0" algn="ctr">
              <a:buNone/>
            </a:pPr>
            <a:r>
              <a:rPr lang="it-IT" sz="2400" b="1" dirty="0">
                <a:latin typeface="LMSans10-Regular"/>
              </a:rPr>
              <a:t>C-i = semCustomer.getHairCut-i.</a:t>
            </a:r>
            <a:r>
              <a:rPr lang="it-IT" sz="2400" b="1" dirty="0" err="1">
                <a:latin typeface="LMSans10-Regular"/>
              </a:rPr>
              <a:t>semCustomerDone</a:t>
            </a:r>
            <a:r>
              <a:rPr lang="it-IT" sz="2400" b="1" dirty="0">
                <a:latin typeface="LMSans10-Regular"/>
              </a:rPr>
              <a:t>.’</a:t>
            </a:r>
            <a:r>
              <a:rPr lang="it-IT" sz="2400" b="1" dirty="0" err="1">
                <a:latin typeface="LMSans10-Regular"/>
              </a:rPr>
              <a:t>decExit.Customer</a:t>
            </a:r>
            <a:r>
              <a:rPr lang="it-IT" sz="2400" b="1" dirty="0">
                <a:latin typeface="LMSans10-Regular"/>
              </a:rPr>
              <a:t>-i</a:t>
            </a:r>
          </a:p>
          <a:p>
            <a:pPr marL="0" indent="0" algn="ctr">
              <a:buNone/>
            </a:pPr>
            <a:endParaRPr lang="it-IT" sz="2400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Si è deciso di non adottare questa modellazione per i seguenti motivi:</a:t>
            </a:r>
          </a:p>
          <a:p>
            <a:pPr lvl="1"/>
            <a:r>
              <a:rPr lang="it-IT" sz="1800" dirty="0"/>
              <a:t>Per gli stessi motivi esplicitati nella versione alternativa del </a:t>
            </a:r>
            <a:r>
              <a:rPr lang="it-IT" sz="1800" b="1" dirty="0" err="1"/>
              <a:t>mutex</a:t>
            </a:r>
            <a:r>
              <a:rPr lang="it-IT" sz="1800" dirty="0"/>
              <a:t> e del contatore</a:t>
            </a:r>
          </a:p>
          <a:p>
            <a:pPr lvl="1"/>
            <a:r>
              <a:rPr lang="it-IT" sz="1800" dirty="0"/>
              <a:t>l’uso di un solo semaforo per parte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2CB862-529D-484E-B2EA-DE203895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7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10233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0036A4-130D-4FAE-AA1F-580372D6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Modellazione in CCS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BCB6F1-1F5B-4331-9FC3-761E515EB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77" y="2103438"/>
            <a:ext cx="9588646" cy="3849687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96220A9-14FB-4153-B7CA-59723555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8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15770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FBB768-F16C-476E-981E-39EA20E1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Versione alternativa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4C88EF-9609-481F-880C-A9EC77FB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2400" b="1" dirty="0">
                <a:latin typeface="LMSans10-Regular"/>
              </a:rPr>
              <a:t>Barber = ’semCustomer.</a:t>
            </a:r>
            <a:r>
              <a:rPr lang="it-IT" sz="2400" b="1" dirty="0" err="1">
                <a:latin typeface="LMSans10-Regular"/>
              </a:rPr>
              <a:t>cutHair</a:t>
            </a:r>
            <a:r>
              <a:rPr lang="it-IT" sz="2400" b="1" dirty="0">
                <a:latin typeface="LMSans10-Regular"/>
              </a:rPr>
              <a:t>.’</a:t>
            </a:r>
            <a:r>
              <a:rPr lang="it-IT" sz="2400" b="1" dirty="0" err="1">
                <a:latin typeface="LMSans10-Regular"/>
              </a:rPr>
              <a:t>semCustomerDone.Barber</a:t>
            </a:r>
            <a:endParaRPr lang="it-IT" sz="2400" b="1" dirty="0">
              <a:latin typeface="LMSans10-Regular"/>
            </a:endParaRPr>
          </a:p>
          <a:p>
            <a:pPr marL="0" indent="0" algn="ctr">
              <a:buNone/>
            </a:pPr>
            <a:endParaRPr lang="it-IT" sz="2400" dirty="0"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 è deciso di non adottare questa modellazione per gli stessi motivi esplicitati nella versione alternativa del </a:t>
            </a:r>
            <a:r>
              <a:rPr kumimoji="0" lang="it-IT" sz="18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Custumer</a:t>
            </a:r>
            <a:r>
              <a:rPr kumimoji="0" lang="it-IT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-i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,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mutex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e del contatore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EA1CEA-38B8-4CA5-9250-9FE3143A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9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360453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54_TF78438558" id="{03469F01-97D1-4A1E-853B-6A26B56D87BB}" vid="{335298E4-38AB-4269-9352-375A27B596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47EEA81324AB4DB627200C0CB64E2F" ma:contentTypeVersion="4" ma:contentTypeDescription="Creare un nuovo documento." ma:contentTypeScope="" ma:versionID="f1658f96e2679f876d87997b25e1b460">
  <xsd:schema xmlns:xsd="http://www.w3.org/2001/XMLSchema" xmlns:xs="http://www.w3.org/2001/XMLSchema" xmlns:p="http://schemas.microsoft.com/office/2006/metadata/properties" xmlns:ns3="c3bfd755-a219-4232-b7e4-898215430e79" targetNamespace="http://schemas.microsoft.com/office/2006/metadata/properties" ma:root="true" ma:fieldsID="cf2d8889ae5c2b5cc77128eefc2ca783" ns3:_="">
    <xsd:import namespace="c3bfd755-a219-4232-b7e4-898215430e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bfd755-a219-4232-b7e4-898215430e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76576A-E9F2-44BC-AD39-89042927C3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bfd755-a219-4232-b7e4-898215430e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0F5596-D8A4-4927-98EC-4A59D8E42C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6DA7DC-A47F-44B1-A8A5-AC121253C09C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c3bfd755-a219-4232-b7e4-898215430e79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{E520E733-831C-466A-8D3B-78D4B5995B36}tf78438558_win32</Template>
  <TotalTime>821</TotalTime>
  <Words>1769</Words>
  <Application>Microsoft Office PowerPoint</Application>
  <PresentationFormat>Widescreen</PresentationFormat>
  <Paragraphs>201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2" baseType="lpstr">
      <vt:lpstr>Calibri</vt:lpstr>
      <vt:lpstr>Century Gothic</vt:lpstr>
      <vt:lpstr>Garamond</vt:lpstr>
      <vt:lpstr>LMMathItalic8-Regular</vt:lpstr>
      <vt:lpstr>LMRoman10-Regular</vt:lpstr>
      <vt:lpstr>LMSans10-Regular</vt:lpstr>
      <vt:lpstr>SavonVTI</vt:lpstr>
      <vt:lpstr>Barbershop</vt:lpstr>
      <vt:lpstr>Il problema</vt:lpstr>
      <vt:lpstr>Una possibile soluzione</vt:lpstr>
      <vt:lpstr>Modellazione in CCS</vt:lpstr>
      <vt:lpstr>Versione alternativa</vt:lpstr>
      <vt:lpstr>Modellazione in CCS</vt:lpstr>
      <vt:lpstr>Versione alternativa</vt:lpstr>
      <vt:lpstr>Modellazione in CCS</vt:lpstr>
      <vt:lpstr>Versione alternativa</vt:lpstr>
      <vt:lpstr>Trace Equivalence</vt:lpstr>
      <vt:lpstr>Verifica tramite HML </vt:lpstr>
      <vt:lpstr>Assenza di deadlock</vt:lpstr>
      <vt:lpstr>Presenza di Livelock</vt:lpstr>
      <vt:lpstr>Mutua esclusione contatore</vt:lpstr>
      <vt:lpstr>Mutua esclusione nell’esecuzione del taglio</vt:lpstr>
      <vt:lpstr>Verifica comportamento del barbiere nell’attesa dell’arrivo di un nuovo cliente</vt:lpstr>
      <vt:lpstr>Presentazione standard di PowerPoint</vt:lpstr>
      <vt:lpstr>Fairness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Barbershop</dc:title>
  <dc:creator>Perin Federico</dc:creator>
  <cp:lastModifiedBy>Perin Federico</cp:lastModifiedBy>
  <cp:revision>5</cp:revision>
  <dcterms:created xsi:type="dcterms:W3CDTF">2021-10-30T16:03:21Z</dcterms:created>
  <dcterms:modified xsi:type="dcterms:W3CDTF">2021-11-19T17:43:53Z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0x010100AA47EEA81324AB4DB627200C0CB64E2F</vt:lpwstr>
  </property>
</Properties>
</file>