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05/11/2021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05/11/2021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6B2AB89-642D-461B-88E3-BE7E49276E6D}" type="datetime1">
              <a:rPr lang="it-IT" smtClean="0"/>
              <a:t>05/11/2021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F1C0-0F0C-4064-ABD6-C9C1782C86AE}" type="datetime1">
              <a:rPr lang="it-IT" smtClean="0"/>
              <a:t>05/11/2021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A0FBA-A5A6-4E7F-AECA-E819E1A4206B}" type="datetime1">
              <a:rPr lang="it-IT" smtClean="0"/>
              <a:t>05/11/2021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0D28E-6F2F-4715-A424-3B01AC64AD4B}" type="datetime1">
              <a:rPr lang="it-IT" smtClean="0"/>
              <a:t>05/11/2021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953424F-4FD0-4DEA-A244-2F5A83926123}" type="datetime1">
              <a:rPr lang="it-IT" smtClean="0"/>
              <a:t>05/11/2021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87A35-6EB2-4106-87BE-5998F37E93E7}" type="datetime1">
              <a:rPr lang="it-IT" smtClean="0"/>
              <a:t>05/11/2021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A2449-0E6F-4EC8-9AF5-127FFF9E4F17}" type="datetime1">
              <a:rPr lang="it-IT" smtClean="0"/>
              <a:t>05/11/2021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CC08F-3232-4266-A826-505EFF618F02}" type="datetime1">
              <a:rPr lang="it-IT" smtClean="0"/>
              <a:t>05/11/2021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19903-FCE7-40DD-9ABE-472E27EE3DF9}" type="datetime1">
              <a:rPr lang="it-IT" smtClean="0"/>
              <a:t>05/11/2021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4F848B3-DD0C-4C86-9703-1DC7B521FCF8}" type="datetime1">
              <a:rPr lang="it-IT" smtClean="0"/>
              <a:t>05/11/2021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11CFEF3-F103-4E31-9572-24F0BC84FDFF}" type="datetime1">
              <a:rPr lang="it-IT" smtClean="0"/>
              <a:t>05/11/2021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05/11/2021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Barbershop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it" dirty="0">
                <a:solidFill>
                  <a:schemeClr val="tx1"/>
                </a:solidFill>
              </a:rPr>
              <a:t>Federico Perin 2029215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D48CA-A205-41B1-BE1C-46493E2F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000" dirty="0"/>
              <a:t>Verifica comportamento del barbiere nell’attesa dell’arrivo di un nuovo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1D0A2A-BB7B-4CBD-98DA-CC908B0F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barbiere aspetta, cioè dorme, finché non entra un cliente.</a:t>
            </a:r>
          </a:p>
          <a:p>
            <a:pPr marL="0" indent="0">
              <a:buNone/>
            </a:pPr>
            <a:r>
              <a:rPr lang="it-IT" sz="1800" dirty="0"/>
              <a:t>Si aggiungo i canali </a:t>
            </a:r>
            <a:r>
              <a:rPr lang="it-IT" sz="1800" b="1" dirty="0" err="1">
                <a:latin typeface="LMSans10-Regular"/>
              </a:rPr>
              <a:t>entered</a:t>
            </a:r>
            <a:r>
              <a:rPr lang="it-IT" sz="1800" dirty="0"/>
              <a:t> in tutti i processi</a:t>
            </a:r>
            <a:r>
              <a:rPr lang="it-IT" sz="1800" b="1" dirty="0">
                <a:latin typeface="LMSans10-Regular"/>
              </a:rPr>
              <a:t> C-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, quindi: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Ci = semCustomer.entered.’semBarber.getHairCuti.semCustomerDone.’semBarberDone.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’enter.enteri.</a:t>
            </a:r>
            <a:r>
              <a:rPr lang="it-IT" sz="1800" b="1" dirty="0" err="1">
                <a:latin typeface="LMSans10-Regular"/>
              </a:rPr>
              <a:t>exiti</a:t>
            </a:r>
            <a:r>
              <a:rPr lang="it-IT" sz="1800" b="1" dirty="0">
                <a:latin typeface="LMSans10-Regular"/>
              </a:rPr>
              <a:t>.’</a:t>
            </a:r>
            <a:r>
              <a:rPr lang="it-IT" sz="1800" b="1" dirty="0" err="1">
                <a:latin typeface="LMSans10-Regular"/>
              </a:rPr>
              <a:t>decExit.Customeri</a:t>
            </a:r>
            <a:r>
              <a:rPr lang="it-IT" sz="1800" b="1" dirty="0">
                <a:latin typeface="LMSans10-Regular"/>
              </a:rPr>
              <a:t>;</a:t>
            </a:r>
          </a:p>
          <a:p>
            <a:pPr marL="0" indent="0">
              <a:buNone/>
            </a:pPr>
            <a:r>
              <a:rPr lang="it-IT" sz="1800" dirty="0"/>
              <a:t>Mentre nel processo </a:t>
            </a:r>
            <a:r>
              <a:rPr lang="it-IT" sz="1800" b="1" dirty="0">
                <a:latin typeface="LMSans10-Regular"/>
              </a:rPr>
              <a:t>Barber</a:t>
            </a:r>
            <a:r>
              <a:rPr lang="it-IT" sz="1800" dirty="0"/>
              <a:t> si aggiungono </a:t>
            </a:r>
            <a:r>
              <a:rPr lang="it-IT" sz="1800" b="1" dirty="0" err="1">
                <a:latin typeface="LMSans10-Regular"/>
              </a:rPr>
              <a:t>sleep</a:t>
            </a:r>
            <a:r>
              <a:rPr lang="it-IT" sz="1800" dirty="0"/>
              <a:t> e </a:t>
            </a:r>
            <a:r>
              <a:rPr lang="it-IT" sz="1800" b="1" dirty="0" err="1">
                <a:latin typeface="LMSans10-Regular"/>
              </a:rPr>
              <a:t>waked</a:t>
            </a:r>
            <a:r>
              <a:rPr lang="it-IT" sz="1800" dirty="0"/>
              <a:t>, quindi: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Barber = sleep.’semCustomer.waked.semBarber.cutHair.’semCustomerDone.semBarberDone.Barber;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42225-3F72-4C22-B51E-06B69D6E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10/19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0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19888-4BED-4DEB-B626-4654C576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5423"/>
            <a:ext cx="10058400" cy="4397321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+mj-lt"/>
              </a:rPr>
              <a:t>È sempre vero che in qualunque modo venga eseguito </a:t>
            </a:r>
            <a:r>
              <a:rPr lang="it-IT" sz="1800" b="1" dirty="0" err="1">
                <a:latin typeface="LMSans10-Regular"/>
              </a:rPr>
              <a:t>sleep</a:t>
            </a:r>
            <a:r>
              <a:rPr lang="it-IT" sz="1800" dirty="0">
                <a:latin typeface="+mj-lt"/>
              </a:rPr>
              <a:t> è vero che il processo </a:t>
            </a:r>
            <a:r>
              <a:rPr lang="it-IT" sz="1800" b="1" dirty="0">
                <a:latin typeface="LMSans10-Regular"/>
              </a:rPr>
              <a:t>Barber</a:t>
            </a:r>
            <a:r>
              <a:rPr lang="it-IT" sz="1800" dirty="0">
                <a:latin typeface="+mj-lt"/>
              </a:rPr>
              <a:t> non sa fare </a:t>
            </a:r>
            <a:r>
              <a:rPr lang="it-IT" sz="1800" b="1" dirty="0" err="1">
                <a:latin typeface="LMSans10-Regular"/>
              </a:rPr>
              <a:t>waked</a:t>
            </a:r>
            <a:r>
              <a:rPr lang="it-IT" sz="1800" dirty="0">
                <a:latin typeface="+mj-lt"/>
              </a:rPr>
              <a:t> finché non diventa vero che un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>
                <a:latin typeface="+mj-lt"/>
              </a:rPr>
              <a:t> può fare </a:t>
            </a:r>
            <a:r>
              <a:rPr lang="it-IT" sz="1800" b="1" dirty="0" err="1">
                <a:latin typeface="LMSans10-Regular"/>
              </a:rPr>
              <a:t>entered</a:t>
            </a:r>
            <a:r>
              <a:rPr lang="it-IT" sz="1800" dirty="0">
                <a:latin typeface="+mj-lt"/>
              </a:rPr>
              <a:t>.</a:t>
            </a:r>
          </a:p>
          <a:p>
            <a:pPr marL="0" indent="0" algn="ctr">
              <a:buNone/>
            </a:pPr>
            <a:r>
              <a:rPr lang="en-US" sz="1800" b="1" dirty="0" err="1">
                <a:latin typeface="LMSans10-Regular"/>
              </a:rPr>
              <a:t>UntilB</a:t>
            </a:r>
            <a:r>
              <a:rPr lang="en-US" sz="1800" b="1" dirty="0">
                <a:latin typeface="LMSans10-Regular"/>
              </a:rPr>
              <a:t> = Inv([[sleep]]</a:t>
            </a:r>
            <a:r>
              <a:rPr lang="en-US" sz="1800" b="1" dirty="0" err="1">
                <a:latin typeface="LMSans10-Regular"/>
              </a:rPr>
              <a:t>WUntil</a:t>
            </a:r>
            <a:r>
              <a:rPr lang="en-US" sz="1800" b="1" dirty="0">
                <a:latin typeface="LMSans10-Regular"/>
              </a:rPr>
              <a:t>([[waked]]F, «</a:t>
            </a:r>
            <a:r>
              <a:rPr lang="en-US" sz="1800" b="1" dirty="0" err="1">
                <a:latin typeface="LMSans10-Regular"/>
              </a:rPr>
              <a:t>entered»T</a:t>
            </a:r>
            <a:r>
              <a:rPr lang="en-US" sz="1800" b="1" dirty="0">
                <a:latin typeface="LMSans10-Regular"/>
              </a:rPr>
              <a:t>));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UntilB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A17F3D-6851-4DA3-82EB-BAD8287D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11/19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1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ECB263-8B79-401A-8EB8-8ED4F24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/>
              <a:t>Verifica comportamento del cliente nell’attesa di essere servito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683ADB-A646-42EA-BDAB-C5C5E71E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cliente aspetta, finché il barbiere non invia il segnale di sedersi per il taglio.</a:t>
            </a:r>
          </a:p>
          <a:p>
            <a:pPr marL="0" indent="0">
              <a:buNone/>
            </a:pPr>
            <a:r>
              <a:rPr lang="it-IT" sz="1800" dirty="0"/>
              <a:t>È sempre vero che il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non sa fare </a:t>
            </a:r>
            <a:r>
              <a:rPr lang="it-IT" sz="1800" b="1" dirty="0" err="1">
                <a:latin typeface="LMSans10-Regular"/>
              </a:rPr>
              <a:t>getHairCut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finché non diventa</a:t>
            </a:r>
          </a:p>
          <a:p>
            <a:pPr marL="0" indent="0">
              <a:buNone/>
            </a:pPr>
            <a:r>
              <a:rPr lang="it-IT" sz="1800" dirty="0"/>
              <a:t>vero che il processo Barber può fare </a:t>
            </a:r>
            <a:r>
              <a:rPr lang="it-IT" sz="1800" b="1" dirty="0" err="1">
                <a:latin typeface="LMSans10-Regular"/>
              </a:rPr>
              <a:t>cutHair</a:t>
            </a:r>
            <a:r>
              <a:rPr lang="it-IT" sz="1800" dirty="0"/>
              <a:t>.</a:t>
            </a:r>
          </a:p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UntilC</a:t>
            </a:r>
            <a:r>
              <a:rPr lang="it-IT" sz="1800" b="1" dirty="0">
                <a:latin typeface="LMSans10-Regular"/>
              </a:rPr>
              <a:t> = </a:t>
            </a:r>
            <a:r>
              <a:rPr lang="it-IT" sz="1800" b="1" dirty="0" err="1">
                <a:latin typeface="LMSans10-Regular"/>
              </a:rPr>
              <a:t>Inv</a:t>
            </a:r>
            <a:r>
              <a:rPr lang="it-IT" sz="1800" b="1" dirty="0">
                <a:latin typeface="LMSans10-Regular"/>
              </a:rPr>
              <a:t>(</a:t>
            </a:r>
            <a:r>
              <a:rPr lang="it-IT" sz="1800" b="1" dirty="0" err="1">
                <a:latin typeface="LMSans10-Regular"/>
              </a:rPr>
              <a:t>WUntil</a:t>
            </a:r>
            <a:r>
              <a:rPr lang="it-IT" sz="1800" b="1" dirty="0">
                <a:latin typeface="LMSans10-Regular"/>
              </a:rPr>
              <a:t>([[getHairCut1]]F, «</a:t>
            </a:r>
            <a:r>
              <a:rPr lang="it-IT" sz="1800" b="1" dirty="0" err="1">
                <a:latin typeface="LMSans10-Regular"/>
              </a:rPr>
              <a:t>cutHair»T</a:t>
            </a:r>
            <a:r>
              <a:rPr lang="it-IT" sz="1800" b="1" dirty="0">
                <a:latin typeface="LMSans10-Regular"/>
              </a:rPr>
              <a:t>)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| </a:t>
            </a:r>
            <a:r>
              <a:rPr lang="it-IT" sz="1800" b="1" dirty="0" err="1">
                <a:latin typeface="LMSans10-Regular"/>
              </a:rPr>
              <a:t>WUntil</a:t>
            </a:r>
            <a:r>
              <a:rPr lang="it-IT" sz="1800" b="1" dirty="0">
                <a:latin typeface="LMSans10-Regular"/>
              </a:rPr>
              <a:t>([[getHairCut2]]F, «</a:t>
            </a:r>
            <a:r>
              <a:rPr lang="it-IT" sz="1800" b="1" dirty="0" err="1">
                <a:latin typeface="LMSans10-Regular"/>
              </a:rPr>
              <a:t>cutHair»T</a:t>
            </a:r>
            <a:r>
              <a:rPr lang="it-IT" sz="1800" b="1" dirty="0">
                <a:latin typeface="LMSans10-Regular"/>
              </a:rPr>
              <a:t>)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| </a:t>
            </a:r>
            <a:r>
              <a:rPr lang="it-IT" sz="1800" b="1" dirty="0" err="1">
                <a:latin typeface="LMSans10-Regular"/>
              </a:rPr>
              <a:t>WUntil</a:t>
            </a:r>
            <a:r>
              <a:rPr lang="it-IT" sz="1800" b="1" dirty="0">
                <a:latin typeface="LMSans10-Regular"/>
              </a:rPr>
              <a:t>([[getHairCut3]]F, «</a:t>
            </a:r>
            <a:r>
              <a:rPr lang="it-IT" sz="1800" b="1" dirty="0" err="1">
                <a:latin typeface="LMSans10-Regular"/>
              </a:rPr>
              <a:t>cutHair»T</a:t>
            </a:r>
            <a:r>
              <a:rPr lang="it-IT" sz="1800" b="1" dirty="0">
                <a:latin typeface="LMSans10-Regular"/>
              </a:rPr>
              <a:t>));</a:t>
            </a:r>
          </a:p>
          <a:p>
            <a:pPr marL="0" indent="0" algn="ctr">
              <a:buNone/>
            </a:pPr>
            <a:endParaRPr lang="it-IT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UntilC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</a:t>
            </a:r>
          </a:p>
          <a:p>
            <a:pPr marL="0" indent="0">
              <a:buNone/>
            </a:pPr>
            <a:endParaRPr lang="it-IT" sz="1800" dirty="0"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631081-0242-4016-B53A-68C2F4A5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12/19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2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45322-ECEC-4A40-81AE-16ACDC9F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Fairness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6339B6-8C53-4C36-9EBA-886F0DBA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La soluzione data al problema non garantisce una piena </a:t>
            </a:r>
            <a:r>
              <a:rPr lang="it-IT" sz="1800" dirty="0" err="1"/>
              <a:t>fairness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it-IT" sz="1800" dirty="0"/>
              <a:t>Vi è garantita solo la possibilità che si possa ricevere il taglio, non la certezza.</a:t>
            </a:r>
          </a:p>
          <a:p>
            <a:pPr marL="0" indent="0">
              <a:buNone/>
            </a:pPr>
            <a:r>
              <a:rPr lang="it-IT" sz="1800" dirty="0"/>
              <a:t>Per dimostrare ciò si aggiunge ad ogni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il canale </a:t>
            </a:r>
            <a:r>
              <a:rPr lang="it-IT" sz="1800" b="1" dirty="0" err="1">
                <a:latin typeface="LMSans10-Regular"/>
              </a:rPr>
              <a:t>will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per esprimere la volontà di effettuare un taglio dopo essersi seduto.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C-i = will-i.semCustomer.’semBarber.getHairCut-i.semCustomerDone.’semBarberDone.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’</a:t>
            </a:r>
            <a:r>
              <a:rPr lang="it-IT" sz="1800" b="1" dirty="0" err="1">
                <a:latin typeface="LMSans10-Regular"/>
              </a:rPr>
              <a:t>enter</a:t>
            </a:r>
            <a:r>
              <a:rPr lang="it-IT" sz="1800" b="1" dirty="0">
                <a:latin typeface="LMSans10-Regular"/>
              </a:rPr>
              <a:t>.’</a:t>
            </a:r>
            <a:r>
              <a:rPr lang="it-IT" sz="1800" b="1" dirty="0" err="1">
                <a:latin typeface="LMSans10-Regular"/>
              </a:rPr>
              <a:t>decExit.Customer</a:t>
            </a:r>
            <a:r>
              <a:rPr lang="it-IT" sz="1800" b="1" dirty="0">
                <a:latin typeface="LMSans10-Regular"/>
              </a:rPr>
              <a:t>-i;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55B379-37FB-4F40-A3F8-E169C5ED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13/19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3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F9DD9-3CC9-46A3-86F5-45811FE2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9" y="697584"/>
            <a:ext cx="10652288" cy="54486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dirty="0"/>
              <a:t>Una volta espressa la volontà di eseguire un taglio esiste uno stato in cui è possibile effettuarlo.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indent="0" algn="ctr">
              <a:buNone/>
            </a:pPr>
            <a:r>
              <a:rPr lang="en-US" sz="1900" b="1" dirty="0" err="1">
                <a:latin typeface="LMSans10-Regular"/>
              </a:rPr>
              <a:t>FairC</a:t>
            </a:r>
            <a:r>
              <a:rPr lang="en-US" sz="1900" b="1" dirty="0">
                <a:latin typeface="LMSans10-Regular"/>
              </a:rPr>
              <a:t> = Inv([[will1]] Pos(«getHairCut1»T)</a:t>
            </a:r>
          </a:p>
          <a:p>
            <a:pPr marL="0" indent="0" algn="ctr">
              <a:buNone/>
            </a:pPr>
            <a:r>
              <a:rPr lang="en-US" sz="1900" b="1" dirty="0">
                <a:latin typeface="LMSans10-Regular"/>
              </a:rPr>
              <a:t>&amp; [[[will2]] Pos(«getHairCut2»T)</a:t>
            </a:r>
          </a:p>
          <a:p>
            <a:pPr marL="0" indent="0" algn="ctr">
              <a:buNone/>
            </a:pPr>
            <a:r>
              <a:rPr lang="en-US" sz="1900" b="1" dirty="0">
                <a:latin typeface="LMSans10-Regular"/>
              </a:rPr>
              <a:t>&amp; [[will3]] Pos(«getHairCut3»T));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FairC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Quindi è possibile ricevere un taglio ma….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È sempre vero che dopo aver espresso la volontà di eseguire un taglio attraverso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will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-j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prima o poi il processo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Customer-j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lo riceverà.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FairC2 = Inv([[will1]]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(«getHairCut1»T)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&amp; [[will2]]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(«getHairCut2»T))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&amp; [[will3]]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(«getHairCut3»T)));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False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. Quindi non vale la </a:t>
            </a:r>
            <a:r>
              <a:rPr kumimoji="0" lang="it-IT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fairness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04CC7B-7FFE-4266-96D6-6E2ED3C3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14/19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3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305D5-CADB-41D6-BCC8-53010637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593889"/>
            <a:ext cx="11161336" cy="561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Una soluzione possibile soluzione per ottenere la </a:t>
            </a:r>
            <a:r>
              <a:rPr lang="it-IT" sz="1800" dirty="0" err="1"/>
              <a:t>fairness</a:t>
            </a:r>
            <a:r>
              <a:rPr lang="it-IT" sz="1800" dirty="0"/>
              <a:t>… </a:t>
            </a:r>
          </a:p>
          <a:p>
            <a:pPr marL="0" indent="0">
              <a:buNone/>
            </a:pPr>
            <a:r>
              <a:rPr lang="it-IT" sz="1800" dirty="0"/>
              <a:t>può essere quella di fermare i processi senza terminarli, o meglio rendere equo il numero di tagli effettuato da ogni processo.</a:t>
            </a:r>
          </a:p>
          <a:p>
            <a:pPr marL="0" indent="0">
              <a:buNone/>
            </a:pPr>
            <a:r>
              <a:rPr lang="it-IT" sz="1800" dirty="0"/>
              <a:t>Quindi si aggiunge una nuova serie di processi che sono i seguenti:</a:t>
            </a:r>
          </a:p>
          <a:p>
            <a:pPr marL="0" indent="0">
              <a:buNone/>
            </a:pPr>
            <a:endParaRPr lang="it-IT" sz="1800" b="1" i="1" dirty="0">
              <a:latin typeface="LMSans10-Regular"/>
            </a:endParaRPr>
          </a:p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Sreset</a:t>
            </a:r>
            <a:r>
              <a:rPr lang="it-IT" sz="1800" b="1" dirty="0">
                <a:latin typeface="LMSans10-Regular"/>
              </a:rPr>
              <a:t> = ’sleep1.Sreset1 + ’sleep2.Sreset2 + ’sleep3.Sreset3;  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Sreset1 = ’sleep2.Sreset12-21 + ’sleep3.Sreset13-31;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Sreset12-21 = ’sleep3.Wreset;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Sreset13-31 = ’sleep2.Wreset;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Sreset2 = ’sleep1.Sreset12-21 + ’sleep3.Sreset23-32;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Sreset23-32 = ’sleep1.Wreset;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Sreset3 = ’sleep1.Sreset13-31 + ’sleep2.Sreset23-32;</a:t>
            </a:r>
          </a:p>
          <a:p>
            <a:pPr marL="0" indent="0">
              <a:buNone/>
            </a:pPr>
            <a:endParaRPr lang="it-IT" sz="1800" b="1" i="1" dirty="0">
              <a:latin typeface="LMSans10-Regular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6DE7F-3773-4F67-87E6-45E26289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65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C71B30-BFF1-4EDA-9C1C-600AA6FB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678730"/>
            <a:ext cx="10991653" cy="572206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Wreset</a:t>
            </a:r>
            <a:r>
              <a:rPr lang="it-IT" sz="1800" b="1" dirty="0">
                <a:latin typeface="LMSans10-Regular"/>
              </a:rPr>
              <a:t> = wakeUp1.Wreset23 + wakeUp2.Wreset13 + wakeUp3.Wreset12;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Wreset23 = wakeUp2.Wreset3 + wakeUp3.Wreset2;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Wreset13 = wakeUp1.Wreset3 + wakeUp3.Wreset1;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Wreset12 = wakeUp1.Wreset2 + wakeUp2.Wreset1;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Wreset1 = wakeUp1.Sreset;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Wreset2 = wakeUp2.Sreset;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Wreset3 = wakeUp3.Sreset;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Mentre vengono aggiunti i canali ristretti </a:t>
            </a:r>
            <a:r>
              <a:rPr lang="it-IT" sz="1800" b="1" dirty="0" err="1">
                <a:latin typeface="LMSans10-Regular"/>
              </a:rPr>
              <a:t>sleep</a:t>
            </a:r>
            <a:r>
              <a:rPr lang="it-IT" sz="1800" b="1" i="1" dirty="0">
                <a:latin typeface="LMSans10-Regular"/>
              </a:rPr>
              <a:t>-i</a:t>
            </a:r>
            <a:r>
              <a:rPr lang="it-IT" sz="1800" dirty="0"/>
              <a:t> e </a:t>
            </a:r>
            <a:r>
              <a:rPr lang="it-IT" sz="1800" b="1" dirty="0" err="1">
                <a:latin typeface="LMSans10-Regular"/>
              </a:rPr>
              <a:t>wakeUp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>
                <a:latin typeface="LMSans10-Regular"/>
              </a:rPr>
              <a:t> </a:t>
            </a:r>
            <a:r>
              <a:rPr lang="it-IT" sz="1800" dirty="0"/>
              <a:t>ai processi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>
                <a:latin typeface="LMSans10-Regular"/>
              </a:rPr>
              <a:t>, </a:t>
            </a:r>
            <a:r>
              <a:rPr lang="it-IT" sz="1800" dirty="0"/>
              <a:t>quindi:</a:t>
            </a:r>
          </a:p>
          <a:p>
            <a:pPr marL="0" indent="0">
              <a:buNone/>
            </a:pPr>
            <a:r>
              <a:rPr lang="it-IT" sz="1900" b="1" dirty="0">
                <a:latin typeface="LMSans10-Regular"/>
              </a:rPr>
              <a:t>C-i = will-i.semCustomer.’semBarber.getHairCut-i.semCustomerDone.’semBarberDone.’enter.’decExit.sleep-i.’wakeUp-i.Customeri;</a:t>
            </a:r>
          </a:p>
          <a:p>
            <a:pPr marL="0" indent="0">
              <a:buNone/>
            </a:pPr>
            <a:endParaRPr lang="it-IT" sz="16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Il sistema diventa:</a:t>
            </a:r>
          </a:p>
          <a:p>
            <a:pPr marL="0" indent="0">
              <a:buNone/>
            </a:pPr>
            <a:r>
              <a:rPr lang="it-IT" sz="1800" b="1" dirty="0" err="1">
                <a:latin typeface="LMSans10-Regular"/>
              </a:rPr>
              <a:t>Sys</a:t>
            </a:r>
            <a:r>
              <a:rPr lang="it-IT" sz="1800" b="1" dirty="0">
                <a:latin typeface="LMSans10-Regular"/>
              </a:rPr>
              <a:t> = (Customer1|Customer2|Customer3|Sreset|Count1|Barber) \L;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Ora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’, FairC2) </a:t>
            </a:r>
            <a:r>
              <a:rPr lang="it-IT" sz="1800" dirty="0"/>
              <a:t>ritorna </a:t>
            </a:r>
            <a:r>
              <a:rPr lang="it-IT" sz="1800" b="1" dirty="0"/>
              <a:t>True.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07676F-1115-4777-B839-D5762628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16/19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4853F6-A0F6-4266-94A2-1AF7DBED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07010"/>
            <a:ext cx="10058400" cy="5245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Ma con la modifica effettuata si è garantito di ricevere il taglio solo dopo essersi seduti ed espresso la volontà di un taglio….</a:t>
            </a:r>
          </a:p>
          <a:p>
            <a:pPr marL="0" indent="0">
              <a:buNone/>
            </a:pPr>
            <a:r>
              <a:rPr lang="it-IT" sz="1800" dirty="0"/>
              <a:t>Infatti spostando </a:t>
            </a:r>
            <a:r>
              <a:rPr lang="it-IT" sz="1800" b="1" dirty="0" err="1">
                <a:latin typeface="LMSans10-Regular"/>
              </a:rPr>
              <a:t>will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all’inizio del processo quindi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b="1" dirty="0">
                <a:latin typeface="LMSans10-Regular"/>
              </a:rPr>
              <a:t>Customer-i = </a:t>
            </a:r>
            <a:r>
              <a:rPr lang="it-IT" sz="1800" b="1" dirty="0" err="1">
                <a:latin typeface="LMSans10-Regular"/>
              </a:rPr>
              <a:t>will-i</a:t>
            </a:r>
            <a:r>
              <a:rPr lang="it-IT" sz="1800" b="1" dirty="0">
                <a:latin typeface="LMSans10-Regular"/>
              </a:rPr>
              <a:t>.’</a:t>
            </a:r>
            <a:r>
              <a:rPr lang="it-IT" sz="1800" b="1" dirty="0" err="1">
                <a:latin typeface="LMSans10-Regular"/>
              </a:rPr>
              <a:t>enter</a:t>
            </a:r>
            <a:r>
              <a:rPr lang="it-IT" sz="1800" b="1" dirty="0">
                <a:latin typeface="LMSans10-Regular"/>
              </a:rPr>
              <a:t>.(’</a:t>
            </a:r>
            <a:r>
              <a:rPr lang="it-IT" sz="1800" b="1" dirty="0" err="1">
                <a:latin typeface="LMSans10-Regular"/>
              </a:rPr>
              <a:t>incExit.Ci</a:t>
            </a:r>
            <a:r>
              <a:rPr lang="it-IT" sz="1800" b="1" dirty="0">
                <a:latin typeface="LMSans10-Regular"/>
              </a:rPr>
              <a:t> + ’</a:t>
            </a:r>
            <a:r>
              <a:rPr lang="it-IT" sz="1800" b="1" dirty="0" err="1">
                <a:latin typeface="LMSans10-Regular"/>
              </a:rPr>
              <a:t>balk.Customer</a:t>
            </a:r>
            <a:r>
              <a:rPr lang="it-IT" sz="1800" b="1" dirty="0">
                <a:latin typeface="LMSans10-Regular"/>
              </a:rPr>
              <a:t>-i);</a:t>
            </a:r>
          </a:p>
          <a:p>
            <a:pPr marL="0" indent="0">
              <a:buNone/>
            </a:pPr>
            <a:r>
              <a:rPr lang="it-IT" sz="1800" b="1" dirty="0">
                <a:latin typeface="LMSans10-Regular"/>
              </a:rPr>
              <a:t>C-i = semCustomer.’semBarber.getHairCut-i.semCustomerDone.’semBarberDone.’enter.’decExit.sleep-i.’wakeUp-i.Customer-i;</a:t>
            </a:r>
          </a:p>
          <a:p>
            <a:pPr marL="0" indent="0">
              <a:buNone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ritorna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False.</a:t>
            </a:r>
          </a:p>
          <a:p>
            <a:pPr marL="0" indent="0">
              <a:buNone/>
            </a:pPr>
            <a:endParaRPr lang="it-IT" sz="1800" b="1" dirty="0">
              <a:solidFill>
                <a:prstClr val="black"/>
              </a:solidFill>
              <a:latin typeface="Century Gothic" panose="020F0302020204030204"/>
            </a:endParaRPr>
          </a:p>
          <a:p>
            <a:pPr marL="0" indent="0">
              <a:buNone/>
            </a:pPr>
            <a:r>
              <a:rPr lang="it-IT" sz="1800" dirty="0">
                <a:solidFill>
                  <a:prstClr val="black"/>
                </a:solidFill>
                <a:latin typeface="Century Gothic" panose="020F0302020204030204"/>
              </a:rPr>
              <a:t>Questo perché il processo che non trova posto potrebbe sempre eseguire il ramo </a:t>
            </a:r>
            <a:r>
              <a:rPr lang="it-IT" sz="1800" dirty="0" err="1">
                <a:solidFill>
                  <a:prstClr val="black"/>
                </a:solidFill>
                <a:latin typeface="Century Gothic" panose="020F0302020204030204"/>
              </a:rPr>
              <a:t>balk</a:t>
            </a:r>
            <a:r>
              <a:rPr lang="it-IT" sz="1800" dirty="0">
                <a:solidFill>
                  <a:prstClr val="black"/>
                </a:solidFill>
                <a:latin typeface="Century Gothic" panose="020F0302020204030204"/>
              </a:rPr>
              <a:t>  tenendo ferme la esecuzioni degli altri processi.</a:t>
            </a:r>
            <a:endParaRPr lang="it-IT" sz="1800" dirty="0">
              <a:latin typeface="LMSans10-Regular"/>
            </a:endParaRP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D2A4BC-933A-4971-A324-7B9AED36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17/19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935EC9-B678-42B5-8367-97E0388D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25864"/>
            <a:ext cx="10058400" cy="522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Una soluzione adottabile per ottenere una </a:t>
            </a:r>
            <a:r>
              <a:rPr lang="it-IT" sz="1800" dirty="0" err="1"/>
              <a:t>fairness</a:t>
            </a:r>
            <a:r>
              <a:rPr lang="it-IT" sz="1800" dirty="0"/>
              <a:t> per tutto il sistema è quella di bloccare il processo</a:t>
            </a:r>
            <a:r>
              <a:rPr lang="it-IT" sz="1800" b="1" dirty="0">
                <a:latin typeface="LMSans10-Regular"/>
              </a:rPr>
              <a:t> Customer-</a:t>
            </a:r>
            <a:r>
              <a:rPr lang="it-IT" sz="1800" b="1" i="1" dirty="0">
                <a:latin typeface="LMSans10-Regular"/>
              </a:rPr>
              <a:t>j</a:t>
            </a:r>
            <a:r>
              <a:rPr lang="it-IT" sz="1800" b="1" dirty="0">
                <a:latin typeface="LMSans10-Regular"/>
              </a:rPr>
              <a:t> </a:t>
            </a:r>
            <a:r>
              <a:rPr lang="it-IT" sz="1800" dirty="0"/>
              <a:t>che entra e non trova posto.</a:t>
            </a:r>
          </a:p>
          <a:p>
            <a:pPr marL="0" indent="0">
              <a:buNone/>
            </a:pPr>
            <a:r>
              <a:rPr lang="it-IT" sz="1800" dirty="0"/>
              <a:t>Viene sbloccato solo quando un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k!=j </a:t>
            </a:r>
            <a:r>
              <a:rPr lang="it-IT" sz="1800" dirty="0"/>
              <a:t>ha terminato il suo taglio.</a:t>
            </a:r>
          </a:p>
          <a:p>
            <a:pPr marL="0" indent="0">
              <a:buNone/>
            </a:pPr>
            <a:r>
              <a:rPr lang="it-IT" sz="1800" dirty="0"/>
              <a:t>Quindi si aggiungono i canale ristretto </a:t>
            </a:r>
            <a:r>
              <a:rPr lang="it-IT" sz="1800" b="1" dirty="0" err="1">
                <a:latin typeface="LMSans10-Regular"/>
              </a:rPr>
              <a:t>balkWakeUp</a:t>
            </a:r>
            <a:r>
              <a:rPr lang="it-IT" sz="1800" b="1" dirty="0">
                <a:latin typeface="LMSans10-Regular"/>
              </a:rPr>
              <a:t> </a:t>
            </a:r>
            <a:r>
              <a:rPr lang="it-IT" sz="1800" dirty="0"/>
              <a:t>e quindi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Customer-i = </a:t>
            </a:r>
            <a:r>
              <a:rPr lang="it-IT" sz="1800" b="1" dirty="0" err="1">
                <a:latin typeface="LMSans10-Regular"/>
              </a:rPr>
              <a:t>will</a:t>
            </a:r>
            <a:r>
              <a:rPr lang="it-IT" sz="1800" b="1" dirty="0">
                <a:latin typeface="LMSans10-Regular"/>
              </a:rPr>
              <a:t>-i.’</a:t>
            </a:r>
            <a:r>
              <a:rPr lang="it-IT" sz="1800" b="1" dirty="0" err="1">
                <a:latin typeface="LMSans10-Regular"/>
              </a:rPr>
              <a:t>enter.enter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dirty="0" err="1">
                <a:latin typeface="LMSans10-Regular"/>
              </a:rPr>
              <a:t>i.exit-i</a:t>
            </a:r>
            <a:r>
              <a:rPr lang="it-IT" sz="1800" b="1" dirty="0">
                <a:latin typeface="LMSans10-Regular"/>
              </a:rPr>
              <a:t>.(’</a:t>
            </a:r>
            <a:r>
              <a:rPr lang="it-IT" sz="1800" b="1" dirty="0" err="1">
                <a:latin typeface="LMSans10-Regular"/>
              </a:rPr>
              <a:t>incExit.C</a:t>
            </a:r>
            <a:r>
              <a:rPr lang="it-IT" sz="1800" b="1" dirty="0">
                <a:latin typeface="LMSans10-Regular"/>
              </a:rPr>
              <a:t>-i + ’</a:t>
            </a:r>
            <a:r>
              <a:rPr lang="it-IT" sz="1800" b="1" dirty="0" err="1">
                <a:latin typeface="LMSans10-Regular"/>
              </a:rPr>
              <a:t>balk.balkWakeUp.Customer</a:t>
            </a:r>
            <a:r>
              <a:rPr lang="it-IT" sz="1800" b="1" dirty="0">
                <a:latin typeface="LMSans10-Regular"/>
              </a:rPr>
              <a:t>-i);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C-i = semCustomer.’semBarber.getHairCut-i.semCustomerDone.’semBarberDone.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’enter.enteri.exit-i.’</a:t>
            </a:r>
            <a:r>
              <a:rPr lang="it-IT" sz="1800" b="1" dirty="0" err="1">
                <a:latin typeface="LMSans10-Regular"/>
              </a:rPr>
              <a:t>decExit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dirty="0" err="1">
                <a:latin typeface="LMSans10-Regular"/>
              </a:rPr>
              <a:t>i.sleep</a:t>
            </a:r>
            <a:r>
              <a:rPr lang="it-IT" sz="1800" b="1" dirty="0">
                <a:latin typeface="LMSans10-Regular"/>
              </a:rPr>
              <a:t>-i.(’</a:t>
            </a:r>
            <a:r>
              <a:rPr lang="it-IT" sz="1800" b="1" dirty="0" err="1">
                <a:latin typeface="LMSans10-Regular"/>
              </a:rPr>
              <a:t>balkWakeUp</a:t>
            </a:r>
            <a:r>
              <a:rPr lang="it-IT" sz="1800" b="1" dirty="0">
                <a:latin typeface="LMSans10-Regular"/>
              </a:rPr>
              <a:t>.’</a:t>
            </a:r>
            <a:r>
              <a:rPr lang="it-IT" sz="1800" b="1" dirty="0" err="1">
                <a:latin typeface="LMSans10-Regular"/>
              </a:rPr>
              <a:t>wakeUp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dirty="0" err="1">
                <a:latin typeface="LMSans10-Regular"/>
              </a:rPr>
              <a:t>i.Customer-i</a:t>
            </a:r>
            <a:r>
              <a:rPr lang="it-IT" sz="1800" b="1" dirty="0">
                <a:latin typeface="LMSans10-Regular"/>
              </a:rPr>
              <a:t> + ’</a:t>
            </a:r>
            <a:r>
              <a:rPr lang="it-IT" sz="1800" b="1" dirty="0" err="1">
                <a:latin typeface="LMSans10-Regular"/>
              </a:rPr>
              <a:t>wakeUp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dirty="0" err="1">
                <a:latin typeface="LMSans10-Regular"/>
              </a:rPr>
              <a:t>i.Customer-i</a:t>
            </a:r>
            <a:r>
              <a:rPr lang="it-IT" sz="1800" b="1" dirty="0">
                <a:latin typeface="LMSans10-Regular"/>
              </a:rPr>
              <a:t>);</a:t>
            </a:r>
          </a:p>
          <a:p>
            <a:pPr marL="0" indent="0" algn="ctr">
              <a:buNone/>
            </a:pPr>
            <a:endParaRPr lang="it-IT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Ora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ritorna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DEFEC6-D78B-4DB6-B9C5-F6C277B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18/19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9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3317F-D932-4460-8B07-3007DCE6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9056"/>
            <a:ext cx="10058400" cy="2696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3800" b="1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50114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3F203-7829-4693-9BD4-F70B9B11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65BDA1-62A1-4F38-B71C-4DC1FF3B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800" dirty="0"/>
              <a:t>In un negozio di barbiere ci sono:</a:t>
            </a:r>
          </a:p>
          <a:p>
            <a:r>
              <a:rPr lang="it-IT" sz="1800" dirty="0"/>
              <a:t>N sedie di cui:</a:t>
            </a:r>
          </a:p>
          <a:p>
            <a:pPr lvl="1"/>
            <a:r>
              <a:rPr lang="it-IT" sz="1600" dirty="0"/>
              <a:t>N-1 nella sala d’attesa.</a:t>
            </a:r>
          </a:p>
          <a:p>
            <a:pPr lvl="1"/>
            <a:r>
              <a:rPr lang="it-IT" sz="1600" dirty="0"/>
              <a:t>1 per ricevere il taglio.</a:t>
            </a:r>
          </a:p>
          <a:p>
            <a:r>
              <a:rPr lang="it-IT" sz="1800" dirty="0"/>
              <a:t>Il barbiere che può:</a:t>
            </a:r>
          </a:p>
          <a:p>
            <a:pPr lvl="1"/>
            <a:r>
              <a:rPr lang="it-IT" sz="1600" dirty="0"/>
              <a:t>Dormire se non ci sono clienti da servire.</a:t>
            </a:r>
          </a:p>
          <a:p>
            <a:pPr lvl="1"/>
            <a:r>
              <a:rPr lang="it-IT" sz="1600" dirty="0"/>
              <a:t>Effettuare un taglio a ogni cliente che arriva, uno alla volta.</a:t>
            </a:r>
          </a:p>
          <a:p>
            <a:r>
              <a:rPr lang="it-IT" sz="1800" dirty="0"/>
              <a:t>I clienti che possono:</a:t>
            </a:r>
          </a:p>
          <a:p>
            <a:pPr lvl="1"/>
            <a:r>
              <a:rPr lang="it-IT" sz="1600" dirty="0"/>
              <a:t>Ricevere un taglio se la sedia del barbiere è libera.</a:t>
            </a:r>
          </a:p>
          <a:p>
            <a:pPr lvl="1"/>
            <a:r>
              <a:rPr lang="it-IT" sz="1600" dirty="0"/>
              <a:t>Se la sedia del barbiere non è libera si mettono in attesa che si liberi, aspettando nella sala d’attesa.</a:t>
            </a:r>
          </a:p>
          <a:p>
            <a:pPr lvl="1"/>
            <a:r>
              <a:rPr lang="it-IT" sz="1600" dirty="0"/>
              <a:t>Se non ci sono sedie libere nella sala d’attesa il cliente se ne va.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44AED4-E5A9-4AB9-98A0-DEE31662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1/19</a:t>
            </a:r>
            <a:endParaRPr lang="en-US" dirty="0"/>
          </a:p>
        </p:txBody>
      </p:sp>
      <p:pic>
        <p:nvPicPr>
          <p:cNvPr id="8" name="Immagine 7" descr="Immagine che contiene testo, disegnoatratteggio&#10;&#10;Descrizione generata automaticamente">
            <a:extLst>
              <a:ext uri="{FF2B5EF4-FFF2-40B4-BE49-F238E27FC236}">
                <a16:creationId xmlns:a16="http://schemas.microsoft.com/office/drawing/2014/main" id="{83F52416-6CC5-4CB9-B3E9-52464213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45" y="640237"/>
            <a:ext cx="3753408" cy="35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6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73C6A-1A37-4264-9762-6B52A525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Una possibile soluzione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D25E95-06F9-41AB-AE14-AE79384A2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1" y="2014194"/>
            <a:ext cx="5835191" cy="3849687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C8D435-9F82-473A-B6CD-6BA3FC05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2/19</a:t>
            </a:r>
            <a:endParaRPr lang="en-US" dirty="0"/>
          </a:p>
          <a:p>
            <a:pPr rtl="0"/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2FD055B-6075-4546-B614-2AA5A990B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96" y="2014194"/>
            <a:ext cx="537750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036A4-130D-4FAE-AA1F-580372D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in CCS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CB6F1-1F5B-4331-9FC3-761E515E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7" y="2103438"/>
            <a:ext cx="9588646" cy="3849687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3AD868-9B3A-4A76-A281-4B37AC86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6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A2AAC-48E9-479A-9833-896B97EB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Trace </a:t>
            </a:r>
            <a:r>
              <a:rPr lang="it-IT" dirty="0" err="1"/>
              <a:t>Equivalence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F44CE-4C95-4598-B501-FBA9ED4B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735559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Siano:</a:t>
            </a:r>
          </a:p>
          <a:p>
            <a:pPr lvl="1"/>
            <a:r>
              <a:rPr lang="sv-SE" sz="2000" b="0" i="0" u="none" strike="noStrike" baseline="0" dirty="0">
                <a:latin typeface="LMSans10-Regular"/>
              </a:rPr>
              <a:t>SpecM = enter1.exit1.SpecM + enter2.exit2.SpecM + enter3.exit3.SpecM;</a:t>
            </a:r>
          </a:p>
          <a:p>
            <a:pPr lvl="1"/>
            <a:r>
              <a:rPr lang="en-US" sz="2000" b="0" i="0" u="none" strike="noStrike" baseline="0" dirty="0" err="1">
                <a:latin typeface="LMSans10-Regular"/>
              </a:rPr>
              <a:t>SpecC</a:t>
            </a:r>
            <a:r>
              <a:rPr lang="en-US" sz="1800" b="0" i="0" u="none" strike="noStrike" baseline="0" dirty="0">
                <a:latin typeface="LMSans10-Regular"/>
              </a:rPr>
              <a:t> = </a:t>
            </a:r>
            <a:r>
              <a:rPr lang="en-US" sz="2000" b="0" i="0" u="none" strike="noStrike" baseline="0" dirty="0">
                <a:latin typeface="LMSans10-Regular"/>
              </a:rPr>
              <a:t>cutHair.getHairCut1.SpecC + getHairCut1.cutHair.SpecC + cutHair.getHairCut2.SpecC + getHairCut2.cutHair.SpecC + cutHair.getHairCut3.SpecC + getHairCut3.cutHair.SpecC;</a:t>
            </a:r>
            <a:endParaRPr lang="it-IT" sz="1800" b="0" i="0" u="none" strike="noStrike" baseline="0" dirty="0">
              <a:latin typeface="LMSans10-Regular"/>
            </a:endParaRPr>
          </a:p>
          <a:p>
            <a:pPr lvl="1"/>
            <a:r>
              <a:rPr lang="it-IT" sz="2000" b="0" i="0" u="none" strike="noStrike" baseline="0" dirty="0">
                <a:latin typeface="LMSans10-Regular"/>
              </a:rPr>
              <a:t>Sys1</a:t>
            </a:r>
            <a:r>
              <a:rPr lang="it-IT" sz="2000" b="0" i="0" u="none" strike="noStrike" baseline="0" dirty="0"/>
              <a:t> </a:t>
            </a:r>
            <a:r>
              <a:rPr lang="it-IT" sz="1800" b="0" i="0" u="none" strike="noStrike" baseline="0" dirty="0"/>
              <a:t>versione di </a:t>
            </a:r>
            <a:r>
              <a:rPr lang="it-IT" sz="2000" b="0" i="0" u="none" strike="noStrike" baseline="0" dirty="0" err="1">
                <a:latin typeface="LMSans10-Regular"/>
              </a:rPr>
              <a:t>Sys</a:t>
            </a:r>
            <a:r>
              <a:rPr lang="it-IT" sz="1800" b="0" i="0" u="none" strike="noStrike" baseline="0" dirty="0">
                <a:latin typeface="LMSans10-Regular"/>
              </a:rPr>
              <a:t> </a:t>
            </a:r>
            <a:r>
              <a:rPr lang="it-IT" sz="1800" b="0" i="0" u="none" strike="noStrike" baseline="0" dirty="0"/>
              <a:t>senza i canali</a:t>
            </a:r>
            <a:r>
              <a:rPr lang="it-IT" sz="2000" b="0" i="0" u="none" strike="noStrike" baseline="0" dirty="0"/>
              <a:t> </a:t>
            </a:r>
            <a:r>
              <a:rPr lang="it-IT" sz="2000" b="0" i="0" u="none" strike="noStrike" baseline="0" dirty="0" err="1">
                <a:latin typeface="LMSans10-Regular"/>
              </a:rPr>
              <a:t>cutHair</a:t>
            </a:r>
            <a:r>
              <a:rPr lang="it-IT" sz="2000" b="0" i="0" u="none" strike="noStrike" baseline="0" dirty="0"/>
              <a:t> </a:t>
            </a:r>
            <a:r>
              <a:rPr lang="it-IT" sz="1800" b="0" i="0" u="none" strike="noStrike" baseline="0" dirty="0"/>
              <a:t>e</a:t>
            </a:r>
            <a:r>
              <a:rPr lang="it-IT" sz="2000" b="0" i="0" u="none" strike="noStrike" baseline="0" dirty="0"/>
              <a:t> </a:t>
            </a:r>
            <a:r>
              <a:rPr lang="it-IT" sz="2000" b="0" i="0" u="none" strike="noStrike" baseline="0" dirty="0" err="1">
                <a:latin typeface="LMSans10-Regular"/>
              </a:rPr>
              <a:t>getHairCut</a:t>
            </a:r>
            <a:r>
              <a:rPr lang="it-IT" sz="2000" i="0" dirty="0">
                <a:latin typeface="LMSans10-Regular"/>
              </a:rPr>
              <a:t>-</a:t>
            </a:r>
            <a:r>
              <a:rPr lang="it-IT" sz="2000" i="1" dirty="0">
                <a:latin typeface="LMSans10-Regular"/>
              </a:rPr>
              <a:t>i</a:t>
            </a:r>
            <a:r>
              <a:rPr lang="it-IT" sz="2000" i="0" dirty="0">
                <a:latin typeface="LMSans10-Regular"/>
              </a:rPr>
              <a:t>.</a:t>
            </a:r>
          </a:p>
          <a:p>
            <a:pPr lvl="1"/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Sys2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versione di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Sys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senza i canali </a:t>
            </a:r>
            <a:r>
              <a:rPr lang="it-IT" sz="2000" b="0" i="0" u="none" strike="noStrike" baseline="0" dirty="0" err="1">
                <a:latin typeface="LMSans10-Regular"/>
              </a:rPr>
              <a:t>enter</a:t>
            </a:r>
            <a:r>
              <a:rPr lang="it-IT" sz="2000" b="0" i="0" u="none" strike="noStrike" baseline="0" dirty="0">
                <a:latin typeface="LMSans10-Regular"/>
              </a:rPr>
              <a:t>-</a:t>
            </a:r>
            <a:r>
              <a:rPr lang="it-IT" sz="2000" b="0" i="1" u="none" strike="noStrike" baseline="0" dirty="0">
                <a:latin typeface="LMMathItalic8-Regular"/>
              </a:rPr>
              <a:t>i </a:t>
            </a:r>
            <a:r>
              <a:rPr lang="it-IT" sz="1800" b="0" i="0" u="none" strike="noStrike" baseline="0" dirty="0">
                <a:latin typeface="+mj-lt"/>
              </a:rPr>
              <a:t>e</a:t>
            </a:r>
            <a:r>
              <a:rPr lang="it-IT" sz="2000" b="0" i="0" u="none" strike="noStrike" baseline="0" dirty="0">
                <a:latin typeface="LMRoman10-Regular"/>
              </a:rPr>
              <a:t> </a:t>
            </a:r>
            <a:r>
              <a:rPr lang="it-IT" sz="2000" b="0" i="0" u="none" strike="noStrike" baseline="0" dirty="0">
                <a:latin typeface="LMSans10-Regular"/>
              </a:rPr>
              <a:t>exit-</a:t>
            </a:r>
            <a:r>
              <a:rPr lang="it-IT" sz="2000" b="0" i="1" u="none" strike="noStrike" baseline="0" dirty="0">
                <a:latin typeface="LMMathItalic8-Regular"/>
              </a:rPr>
              <a:t>i</a:t>
            </a:r>
            <a:r>
              <a:rPr lang="it-IT" sz="2000" b="0" i="0" u="none" strike="noStrike" baseline="0" dirty="0">
                <a:latin typeface="LMRoman10-Regular"/>
              </a:rPr>
              <a:t>. </a:t>
            </a:r>
          </a:p>
          <a:p>
            <a:pPr marL="0" indent="0">
              <a:buNone/>
            </a:pPr>
            <a:r>
              <a:rPr lang="it-IT" sz="2000" dirty="0"/>
              <a:t>Allora si ha che:</a:t>
            </a:r>
          </a:p>
          <a:p>
            <a:pPr lvl="1"/>
            <a:r>
              <a:rPr lang="en-US" sz="2000" b="0" u="none" strike="noStrike" baseline="0" dirty="0" err="1">
                <a:latin typeface="LMSans10-Regular"/>
              </a:rPr>
              <a:t>mayeq</a:t>
            </a:r>
            <a:r>
              <a:rPr lang="en-US" sz="2000" b="0" u="none" strike="noStrike" baseline="0" dirty="0">
                <a:latin typeface="LMSans10-Regular"/>
              </a:rPr>
              <a:t>(Sys1,SpecM) </a:t>
            </a:r>
            <a:r>
              <a:rPr lang="it-IT" sz="1800" b="0" u="none" strike="noStrike" baseline="0" dirty="0"/>
              <a:t>ritorna</a:t>
            </a:r>
            <a:r>
              <a:rPr lang="en-US" sz="1600" b="0" u="none" strike="noStrike" baseline="0" dirty="0"/>
              <a:t> </a:t>
            </a:r>
            <a:r>
              <a:rPr lang="en-US" sz="1600" b="1" u="none" strike="noStrike" baseline="0" dirty="0"/>
              <a:t>True </a:t>
            </a:r>
            <a:r>
              <a:rPr lang="it-IT" sz="1800" b="0" i="0" u="none" strike="noStrike" baseline="0" dirty="0"/>
              <a:t>e</a:t>
            </a:r>
            <a:r>
              <a:rPr lang="it-IT" sz="1400" b="0" i="0" u="none" strike="noStrike" baseline="0" dirty="0"/>
              <a:t> </a:t>
            </a:r>
            <a:r>
              <a:rPr lang="en-US" sz="1800" b="0" u="none" strike="noStrike" baseline="0" dirty="0" err="1"/>
              <a:t>quindi</a:t>
            </a:r>
            <a:r>
              <a:rPr lang="en-US" sz="1400" b="0" u="none" strike="noStrike" baseline="0" dirty="0"/>
              <a:t> </a:t>
            </a:r>
            <a:r>
              <a:rPr lang="it-IT" sz="2000" b="0" i="0" u="none" strike="noStrike" baseline="0" dirty="0" err="1">
                <a:latin typeface="LMRoman10-Regular"/>
              </a:rPr>
              <a:t>Tr</a:t>
            </a:r>
            <a:r>
              <a:rPr lang="it-IT" sz="2000" b="0" i="0" u="none" strike="noStrike" baseline="0" dirty="0">
                <a:latin typeface="LMRoman10-Regular"/>
              </a:rPr>
              <a:t>(Sys1) = </a:t>
            </a:r>
            <a:r>
              <a:rPr lang="it-IT" sz="2000" b="0" i="0" u="none" strike="noStrike" baseline="0" dirty="0" err="1">
                <a:latin typeface="LMRoman10-Regular"/>
              </a:rPr>
              <a:t>Tr</a:t>
            </a:r>
            <a:r>
              <a:rPr lang="it-IT" sz="2000" b="0" i="0" u="none" strike="noStrike" baseline="0" dirty="0">
                <a:latin typeface="LMRoman10-Regular"/>
              </a:rPr>
              <a:t>(</a:t>
            </a:r>
            <a:r>
              <a:rPr lang="it-IT" sz="2000" b="0" i="0" u="none" strike="noStrike" baseline="0" dirty="0" err="1">
                <a:latin typeface="LMRoman10-Regular"/>
              </a:rPr>
              <a:t>SpecM</a:t>
            </a:r>
            <a:r>
              <a:rPr lang="it-IT" sz="2000" b="0" i="0" u="none" strike="noStrike" baseline="0" dirty="0">
                <a:latin typeface="LMRoman10-Regular"/>
              </a:rPr>
              <a:t>).</a:t>
            </a:r>
          </a:p>
          <a:p>
            <a:pPr lvl="1"/>
            <a:r>
              <a:rPr lang="en-US" sz="2000" b="0" u="none" strike="noStrike" baseline="0" dirty="0" err="1">
                <a:latin typeface="LMSans10-Regular"/>
              </a:rPr>
              <a:t>mayeq</a:t>
            </a:r>
            <a:r>
              <a:rPr lang="en-US" sz="2000" b="0" u="none" strike="noStrike" baseline="0" dirty="0">
                <a:latin typeface="LMSans10-Regular"/>
              </a:rPr>
              <a:t>(Sys2,SpecC) </a:t>
            </a:r>
            <a:r>
              <a:rPr lang="it-IT" sz="1800" b="0" u="none" strike="noStrike" baseline="0" dirty="0"/>
              <a:t>ritorna</a:t>
            </a:r>
            <a:r>
              <a:rPr lang="en-US" sz="1600" b="0" u="none" strike="noStrike" baseline="0" dirty="0"/>
              <a:t> </a:t>
            </a:r>
            <a:r>
              <a:rPr lang="en-US" sz="1600" b="1" u="none" strike="noStrike" baseline="0" dirty="0"/>
              <a:t>True</a:t>
            </a:r>
            <a:r>
              <a:rPr lang="en-US" sz="1600" b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b="0" i="0" u="none" strike="noStrike" baseline="0" dirty="0"/>
              <a:t>e</a:t>
            </a:r>
            <a:r>
              <a:rPr lang="it-IT" sz="2000" b="0" i="0" u="none" strike="noStrike" baseline="0" dirty="0"/>
              <a:t> </a:t>
            </a:r>
            <a:r>
              <a:rPr lang="en-US" sz="1800" b="0" u="none" strike="noStrike" baseline="0" dirty="0" err="1"/>
              <a:t>quindi</a:t>
            </a:r>
            <a:r>
              <a:rPr lang="en-US" sz="2000" b="0" u="none" strike="noStrike" baseline="0" dirty="0"/>
              <a:t> </a:t>
            </a:r>
            <a:r>
              <a:rPr lang="it-IT" sz="2000" b="0" i="0" u="none" strike="noStrike" baseline="0" dirty="0" err="1">
                <a:latin typeface="LMRoman10-Regular"/>
              </a:rPr>
              <a:t>Tr</a:t>
            </a:r>
            <a:r>
              <a:rPr lang="it-IT" sz="2000" b="0" i="0" u="none" strike="noStrike" baseline="0" dirty="0">
                <a:latin typeface="LMRoman10-Regular"/>
              </a:rPr>
              <a:t>(Sys2) = </a:t>
            </a:r>
            <a:r>
              <a:rPr lang="it-IT" sz="2000" b="0" i="0" u="none" strike="noStrike" baseline="0" dirty="0" err="1">
                <a:latin typeface="LMRoman10-Regular"/>
              </a:rPr>
              <a:t>Tr</a:t>
            </a:r>
            <a:r>
              <a:rPr lang="it-IT" sz="2000" b="0" i="0" u="none" strike="noStrike" baseline="0" dirty="0">
                <a:latin typeface="LMRoman10-Regular"/>
              </a:rPr>
              <a:t>(</a:t>
            </a:r>
            <a:r>
              <a:rPr lang="it-IT" sz="2000" b="0" i="0" u="none" strike="noStrike" baseline="0" dirty="0" err="1">
                <a:latin typeface="LMRoman10-Regular"/>
              </a:rPr>
              <a:t>SpecC</a:t>
            </a:r>
            <a:r>
              <a:rPr lang="it-IT" sz="2000" b="0" i="0" u="none" strike="noStrike" baseline="0" dirty="0">
                <a:latin typeface="LMRoman10-Regular"/>
              </a:rPr>
              <a:t>).</a:t>
            </a:r>
            <a:endParaRPr lang="en-US" sz="2000" b="0" u="none" strike="noStrik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MSans10-Regular"/>
            </a:endParaRPr>
          </a:p>
          <a:p>
            <a:pPr marL="274320" lvl="1" indent="0">
              <a:buNone/>
            </a:pPr>
            <a:endParaRPr lang="en-US" sz="1800" b="0" u="none" strike="noStrik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MSans10-Regular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E8E13E-B8E4-44E9-9AF6-3D81F637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5/19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9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20D25-A0B1-4ADB-BA2E-166543FB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Assenza di deadlock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D110A7-8EF2-434B-AEE6-DF8B5854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sistema riesce sempre a eseguire un passo senza rimanere bloccato.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400" dirty="0" err="1">
                <a:latin typeface="LMSans10-Regular"/>
              </a:rPr>
              <a:t>NoDeadlock</a:t>
            </a:r>
            <a:r>
              <a:rPr lang="it-IT" sz="2400" dirty="0">
                <a:latin typeface="LMSans10-Regular"/>
              </a:rPr>
              <a:t> = </a:t>
            </a:r>
            <a:r>
              <a:rPr lang="it-IT" sz="2400" dirty="0" err="1">
                <a:latin typeface="LMSans10-Regular"/>
              </a:rPr>
              <a:t>Inv</a:t>
            </a:r>
            <a:r>
              <a:rPr lang="it-IT" sz="2400" dirty="0">
                <a:latin typeface="LMSans10-Regular"/>
              </a:rPr>
              <a:t>(&lt;-&gt;T);</a:t>
            </a: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Nodeadlock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Il sistema non va mai in deadlock.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87C3D0-80E4-4850-B865-21759A85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6/19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1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F8336-9AA8-4E84-91EC-5EBA148F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Presenza di </a:t>
            </a:r>
            <a:r>
              <a:rPr lang="it-IT" dirty="0" err="1"/>
              <a:t>Livelock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39232C-BC82-47F0-9F38-6DAB6CF0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1800" b="1" dirty="0"/>
          </a:p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TauLoop</a:t>
            </a:r>
            <a:r>
              <a:rPr lang="it-IT" sz="1800" b="1" dirty="0">
                <a:latin typeface="LMSans10-Regular"/>
              </a:rPr>
              <a:t> = max (X. &lt;tau&gt; X);</a:t>
            </a:r>
          </a:p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Livelock</a:t>
            </a:r>
            <a:r>
              <a:rPr lang="it-IT" sz="1800" b="1" dirty="0">
                <a:latin typeface="LMSans10-Regular"/>
              </a:rPr>
              <a:t> = Pos( </a:t>
            </a:r>
            <a:r>
              <a:rPr lang="it-IT" sz="1800" b="1" dirty="0" err="1">
                <a:latin typeface="LMSans10-Regular"/>
              </a:rPr>
              <a:t>TauLoop</a:t>
            </a:r>
            <a:r>
              <a:rPr lang="it-IT" sz="1800" b="1" dirty="0">
                <a:latin typeface="LMSans10-Regular"/>
              </a:rPr>
              <a:t> );</a:t>
            </a:r>
          </a:p>
          <a:p>
            <a:pPr marL="0" indent="0" algn="ctr">
              <a:buNone/>
            </a:pPr>
            <a:endParaRPr lang="it-IT" sz="1800" b="1" dirty="0"/>
          </a:p>
          <a:p>
            <a:pPr marL="0" indent="0">
              <a:buNone/>
            </a:pPr>
            <a:r>
              <a:rPr lang="it-IT" sz="1800" dirty="0"/>
              <a:t>Attraverso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Livelock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False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it-IT" sz="1800" dirty="0"/>
              <a:t>Non vi è la presenza di </a:t>
            </a:r>
            <a:r>
              <a:rPr lang="it-IT" sz="1800" dirty="0" err="1"/>
              <a:t>Livelock</a:t>
            </a:r>
            <a:r>
              <a:rPr lang="it-IT" sz="1800" dirty="0"/>
              <a:t>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5C030E-099D-4EDF-B088-31494867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7/19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6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B69D8-8E17-4948-8BBD-3AA38FF0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Mutua esclusione contattore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BF2A75-5829-4942-8CBE-0FDDBC3A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Un solo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può modificare il contattore </a:t>
            </a:r>
          </a:p>
          <a:p>
            <a:pPr marL="0" indent="0">
              <a:buNone/>
            </a:pPr>
            <a:r>
              <a:rPr lang="it-IT" sz="1800" dirty="0"/>
              <a:t>È sempre vero che al più solo uno dei tre processi è in grado di fare </a:t>
            </a:r>
            <a:r>
              <a:rPr lang="it-IT" sz="1800" b="1" dirty="0">
                <a:latin typeface="LMSans10-Regular"/>
              </a:rPr>
              <a:t>exit-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MutexC</a:t>
            </a:r>
            <a:r>
              <a:rPr lang="it-IT" sz="1800" b="1" dirty="0">
                <a:latin typeface="LMSans10-Regular"/>
              </a:rPr>
              <a:t> = </a:t>
            </a:r>
            <a:r>
              <a:rPr lang="it-IT" sz="1800" b="1" dirty="0" err="1">
                <a:latin typeface="LMSans10-Regular"/>
              </a:rPr>
              <a:t>Inv</a:t>
            </a:r>
            <a:r>
              <a:rPr lang="it-IT" sz="1800" b="1" dirty="0">
                <a:latin typeface="LMSans10-Regular"/>
              </a:rPr>
              <a:t>( ([[exit1]]F | [[exit2]]F) &amp; ([[exit2]]F | [[exit3]]F) &amp; ([[exit1]]F | [[exit3]]F));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MutexC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Vale la mutua esclusione.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A46555-74DB-49C3-97F4-EE36B51D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8/19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0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B0E7D-88D9-4BCB-992D-DB9B7666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Mutua esclusione nell’esecuzione del taglio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27C00D-A7E8-42B9-8F3E-B2A1AC27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Ogni cliente viene servito uno alla volta.</a:t>
            </a:r>
          </a:p>
          <a:p>
            <a:pPr marL="0" indent="0">
              <a:buNone/>
            </a:pPr>
            <a:r>
              <a:rPr lang="it-IT" sz="1800" dirty="0"/>
              <a:t>È sempre vero che al più solo uno dei tre processi è in grado di fare </a:t>
            </a:r>
            <a:r>
              <a:rPr lang="it-IT" sz="1800" b="1" dirty="0" err="1">
                <a:latin typeface="LMSans10-Regular"/>
              </a:rPr>
              <a:t>getHairCut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MutexB</a:t>
            </a:r>
            <a:r>
              <a:rPr lang="it-IT" sz="1800" b="1" dirty="0">
                <a:latin typeface="LMSans10-Regular"/>
              </a:rPr>
              <a:t> = </a:t>
            </a:r>
            <a:r>
              <a:rPr lang="it-IT" sz="1800" b="1" dirty="0" err="1">
                <a:latin typeface="LMSans10-Regular"/>
              </a:rPr>
              <a:t>Inv</a:t>
            </a:r>
            <a:r>
              <a:rPr lang="it-IT" sz="1800" b="1" dirty="0">
                <a:latin typeface="LMSans10-Regular"/>
              </a:rPr>
              <a:t>(([[getHairCut1]]F | [[getHairCut2]]F) &amp; ([[getHairCut2]]F |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[[getHairCut3]]F) &amp; ([[getHairCut1]]F | [[getHairCut3]]F)); </a:t>
            </a:r>
          </a:p>
          <a:p>
            <a:pPr marL="0" indent="0" algn="ctr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MutexB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</a:p>
          <a:p>
            <a:pPr marL="0" indent="0">
              <a:buNone/>
            </a:pPr>
            <a:r>
              <a:rPr lang="it-IT" sz="1800" dirty="0"/>
              <a:t>Vale la mutua esclusione.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19D22-EC38-402E-9D98-2E82B6D2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9/19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48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47EEA81324AB4DB627200C0CB64E2F" ma:contentTypeVersion="4" ma:contentTypeDescription="Creare un nuovo documento." ma:contentTypeScope="" ma:versionID="f1658f96e2679f876d87997b25e1b460">
  <xsd:schema xmlns:xsd="http://www.w3.org/2001/XMLSchema" xmlns:xs="http://www.w3.org/2001/XMLSchema" xmlns:p="http://schemas.microsoft.com/office/2006/metadata/properties" xmlns:ns3="c3bfd755-a219-4232-b7e4-898215430e79" targetNamespace="http://schemas.microsoft.com/office/2006/metadata/properties" ma:root="true" ma:fieldsID="cf2d8889ae5c2b5cc77128eefc2ca783" ns3:_="">
    <xsd:import namespace="c3bfd755-a219-4232-b7e4-898215430e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fd755-a219-4232-b7e4-898215430e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76576A-E9F2-44BC-AD39-89042927C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bfd755-a219-4232-b7e4-898215430e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F5596-D8A4-4927-98EC-4A59D8E42C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6DA7DC-A47F-44B1-A8A5-AC121253C09C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c3bfd755-a219-4232-b7e4-898215430e79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{E520E733-831C-466A-8D3B-78D4B5995B36}tf78438558_win32</Template>
  <TotalTime>344</TotalTime>
  <Words>1428</Words>
  <Application>Microsoft Office PowerPoint</Application>
  <PresentationFormat>Widescreen</PresentationFormat>
  <Paragraphs>159</Paragraphs>
  <Slides>19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Calibri</vt:lpstr>
      <vt:lpstr>Century Gothic</vt:lpstr>
      <vt:lpstr>Garamond</vt:lpstr>
      <vt:lpstr>LMMathItalic8-Regular</vt:lpstr>
      <vt:lpstr>LMRoman10-Regular</vt:lpstr>
      <vt:lpstr>LMSans10-Regular</vt:lpstr>
      <vt:lpstr>SavonVTI</vt:lpstr>
      <vt:lpstr>Barbershop</vt:lpstr>
      <vt:lpstr>Il problema</vt:lpstr>
      <vt:lpstr>Una possibile soluzione</vt:lpstr>
      <vt:lpstr>Modellazione in CCS</vt:lpstr>
      <vt:lpstr>Trace Equivalence</vt:lpstr>
      <vt:lpstr>Assenza di deadlock</vt:lpstr>
      <vt:lpstr>Presenza di Livelock</vt:lpstr>
      <vt:lpstr>Mutua esclusione contattore</vt:lpstr>
      <vt:lpstr>Mutua esclusione nell’esecuzione del taglio</vt:lpstr>
      <vt:lpstr>Verifica comportamento del barbiere nell’attesa dell’arrivo di un nuovo cliente</vt:lpstr>
      <vt:lpstr>Presentazione standard di PowerPoint</vt:lpstr>
      <vt:lpstr>Verifica comportamento del cliente nell’attesa di essere servito</vt:lpstr>
      <vt:lpstr>Fairness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Barbershop</dc:title>
  <dc:creator>Perin Federico</dc:creator>
  <cp:lastModifiedBy>Perin Federico</cp:lastModifiedBy>
  <cp:revision>3</cp:revision>
  <dcterms:created xsi:type="dcterms:W3CDTF">2021-10-30T16:03:21Z</dcterms:created>
  <dcterms:modified xsi:type="dcterms:W3CDTF">2021-11-05T18:03:34Z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0x010100AA47EEA81324AB4DB627200C0CB64E2F</vt:lpwstr>
  </property>
</Properties>
</file>